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6" r:id="rId2"/>
  </p:sldMasterIdLst>
  <p:notesMasterIdLst>
    <p:notesMasterId r:id="rId23"/>
  </p:notesMasterIdLst>
  <p:sldIdLst>
    <p:sldId id="283" r:id="rId3"/>
    <p:sldId id="257" r:id="rId4"/>
    <p:sldId id="262" r:id="rId5"/>
    <p:sldId id="284" r:id="rId6"/>
    <p:sldId id="293" r:id="rId7"/>
    <p:sldId id="263" r:id="rId8"/>
    <p:sldId id="294" r:id="rId9"/>
    <p:sldId id="285" r:id="rId10"/>
    <p:sldId id="286" r:id="rId11"/>
    <p:sldId id="304" r:id="rId12"/>
    <p:sldId id="295" r:id="rId13"/>
    <p:sldId id="296" r:id="rId14"/>
    <p:sldId id="297" r:id="rId15"/>
    <p:sldId id="298" r:id="rId16"/>
    <p:sldId id="299" r:id="rId17"/>
    <p:sldId id="300" r:id="rId18"/>
    <p:sldId id="303" r:id="rId19"/>
    <p:sldId id="301" r:id="rId20"/>
    <p:sldId id="302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71D876-3627-474A-8299-CFD5FA44DE3F}" type="slidenum">
              <a:rPr lang="en-US">
                <a:solidFill>
                  <a:prstClr val="black"/>
                </a:solidFill>
              </a:rPr>
              <a:pPr eaLnBrk="1" hangingPunct="1"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7493-7C52-455D-9392-826434E46C6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F400-35AF-4634-AC88-72D990D434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3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DC88-B4D5-4D65-9E16-E9F58909608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263B8-9D5E-4DB6-B882-E2673C24C9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27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2FD6-43D5-4917-B293-32B3C86A5A8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BF84-7A2C-4E02-A3ED-4EFB9C10AB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61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6240-415B-49C0-814F-D77D23A7E98A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0A492-A370-4DEC-898C-D234ED9304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8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8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D96D-88EA-4983-949A-56197BD2A83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1287D-32D5-4302-AD32-501826066E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565D7-3EB5-4D07-AC10-E1CF7AD32EF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D400B-9EDC-445F-B363-0A73D7E85A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5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8D922-EE55-4245-875F-3E11B27F63E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B87D-1B38-4940-BF36-BA406C9CF2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1200-41D6-4302-BD2B-6FA2E88FD55E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71B9-FE04-4450-91D9-E95B65B572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8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61457-BF37-4588-B323-B4801093B5C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76AA-04FB-478D-BC04-0F294CAC03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7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87B6-1DDD-4197-8758-879142A6246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75394-9542-4D95-9429-87C8896EFD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0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32ADC-30FD-4196-94B5-1615F9135F3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5/13/2011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2803-2654-4319-92DC-A5A1933672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C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30" name="Straight Connector 7"/>
          <p:cNvCxnSpPr>
            <a:cxnSpLocks noChangeShapeType="1"/>
          </p:cNvCxnSpPr>
          <p:nvPr userDrawn="1"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16274E-C3CC-477B-AEA0-7004EBCAE68A}" type="datetimeFigureOut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5/13/2011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6AE06A3-754A-46BD-84BE-B5A94BB5F63B}" type="slidenum">
              <a:rPr lang="en-US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1452563"/>
            <a:ext cx="8532813" cy="304323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8534400" cy="1355725"/>
          </a:xfrm>
        </p:spPr>
        <p:txBody>
          <a:bodyPr lIns="45720" rIns="45720">
            <a:normAutofit fontScale="90000"/>
          </a:bodyPr>
          <a:lstStyle/>
          <a:p>
            <a:pPr algn="r" eaLnBrk="1" hangingPunct="1">
              <a:defRPr/>
            </a:pPr>
            <a:r>
              <a:rPr lang="en-US" sz="4200" dirty="0" smtClean="0"/>
              <a:t>Understanding </a:t>
            </a:r>
            <a:br>
              <a:rPr lang="en-US" sz="4200" dirty="0" smtClean="0"/>
            </a:br>
            <a:r>
              <a:rPr lang="en-US" sz="4200" dirty="0" smtClean="0"/>
              <a:t>Desktop Applications</a:t>
            </a:r>
          </a:p>
        </p:txBody>
      </p:sp>
      <p:sp>
        <p:nvSpPr>
          <p:cNvPr id="2055" name="Subtitle 2"/>
          <p:cNvSpPr>
            <a:spLocks noGrp="1"/>
          </p:cNvSpPr>
          <p:nvPr>
            <p:ph idx="1"/>
          </p:nvPr>
        </p:nvSpPr>
        <p:spPr>
          <a:xfrm>
            <a:off x="304800" y="3200400"/>
            <a:ext cx="8183563" cy="990600"/>
          </a:xfrm>
        </p:spPr>
        <p:txBody>
          <a:bodyPr lIns="182880" tIns="0"/>
          <a:lstStyle/>
          <a:p>
            <a:pPr marL="36513" indent="0" algn="r" eaLnBrk="1" hangingPunct="1">
              <a:spcBef>
                <a:spcPct val="0"/>
              </a:spcBef>
              <a:buFontTx/>
              <a:buNone/>
            </a:pPr>
            <a:r>
              <a:rPr lang="en-US" sz="2800" dirty="0" smtClean="0"/>
              <a:t>Lesson 5</a:t>
            </a:r>
          </a:p>
        </p:txBody>
      </p:sp>
    </p:spTree>
    <p:extLst>
      <p:ext uri="{BB962C8B-B14F-4D97-AF65-F5344CB8AC3E}">
        <p14:creationId xmlns:p14="http://schemas.microsoft.com/office/powerpoint/2010/main" val="15714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Events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dateTimePicker1_ValueChanged method is invoked when the </a:t>
            </a:r>
            <a:r>
              <a:rPr lang="en-US" sz="2400" dirty="0" err="1" smtClean="0"/>
              <a:t>ValueChanged</a:t>
            </a:r>
            <a:r>
              <a:rPr lang="en-US" sz="2400" dirty="0" smtClean="0"/>
              <a:t> event is fired on the dateTimePicker1 control.</a:t>
            </a:r>
          </a:p>
          <a:p>
            <a:r>
              <a:rPr lang="en-US" sz="2400" dirty="0" smtClean="0"/>
              <a:t>The parameter of the object type specify the object that raised </a:t>
            </a:r>
            <a:r>
              <a:rPr lang="en-US" sz="2400" smtClean="0"/>
              <a:t>the event.</a:t>
            </a:r>
          </a:p>
          <a:p>
            <a:r>
              <a:rPr lang="en-US" sz="2400" dirty="0" smtClean="0"/>
              <a:t>The parameter of the </a:t>
            </a:r>
            <a:r>
              <a:rPr lang="en-US" sz="2400" dirty="0" err="1" smtClean="0"/>
              <a:t>EventArgs</a:t>
            </a:r>
            <a:r>
              <a:rPr lang="en-US" sz="2400" dirty="0" smtClean="0"/>
              <a:t> type provides information about the event.</a:t>
            </a:r>
          </a:p>
          <a:p>
            <a:endParaRPr 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27617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Visual inheritance allows you to reuse existing functionality and layout for Windows Forms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inheritance is applied to a Windows Form, it causes the inheritance of all the visual characteristics of a form, such as size, color, and any controls placed on the form.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can also visually manipulate any of the properties that are inherited from the base class.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5830522" cy="215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4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Document Interface </a:t>
            </a:r>
            <a:r>
              <a:rPr lang="en-US" dirty="0" smtClean="0"/>
              <a:t>(MDI)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Multiple </a:t>
            </a:r>
            <a:r>
              <a:rPr lang="en-US" sz="2000" dirty="0"/>
              <a:t>Document Interface (MDI) applications are applications in which multiple child windows reside under a single parent </a:t>
            </a:r>
            <a:r>
              <a:rPr lang="en-US" sz="2000" dirty="0" smtClean="0"/>
              <a:t>window.</a:t>
            </a:r>
          </a:p>
          <a:p>
            <a:r>
              <a:rPr lang="en-US" sz="2000" dirty="0"/>
              <a:t>MDI applications allow multiple windows to share a single application menu and toolbar. </a:t>
            </a:r>
          </a:p>
          <a:p>
            <a:r>
              <a:rPr lang="en-US" sz="2000" dirty="0" smtClean="0"/>
              <a:t>With Single </a:t>
            </a:r>
            <a:r>
              <a:rPr lang="en-US" sz="2000" dirty="0"/>
              <a:t>document interface (SDI) </a:t>
            </a:r>
            <a:r>
              <a:rPr lang="en-US" sz="2000" dirty="0" smtClean="0"/>
              <a:t>applications, each </a:t>
            </a:r>
            <a:r>
              <a:rPr lang="en-US" sz="2000" dirty="0"/>
              <a:t>window contains its own menu and toolbar. </a:t>
            </a:r>
            <a:endParaRPr lang="en-US" sz="2000" dirty="0" smtClean="0"/>
          </a:p>
          <a:p>
            <a:r>
              <a:rPr lang="en-US" sz="2000" dirty="0" smtClean="0"/>
              <a:t>SDI </a:t>
            </a:r>
            <a:r>
              <a:rPr lang="en-US" sz="2000" dirty="0"/>
              <a:t>applications rely on the operating system to provide window management functionality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To create an MDI application, set the </a:t>
            </a:r>
            <a:r>
              <a:rPr lang="en-US" sz="2000" b="1" dirty="0" err="1" smtClean="0"/>
              <a:t>IsMdiContainer</a:t>
            </a:r>
            <a:r>
              <a:rPr lang="en-US" sz="2000" dirty="0" smtClean="0"/>
              <a:t> property to True.</a:t>
            </a:r>
          </a:p>
          <a:p>
            <a:r>
              <a:rPr lang="en-US" sz="2000" dirty="0" smtClean="0"/>
              <a:t>For the child windows, set the </a:t>
            </a:r>
            <a:r>
              <a:rPr lang="en-US" sz="2000" b="1" dirty="0" err="1" smtClean="0"/>
              <a:t>MdiParent</a:t>
            </a:r>
            <a:r>
              <a:rPr lang="en-US" sz="2000" dirty="0" smtClean="0"/>
              <a:t> property to refer to the parent form.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56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MDI Application Sample</a:t>
            </a:r>
            <a:endParaRPr lang="en-US" dirty="0"/>
          </a:p>
        </p:txBody>
      </p:sp>
      <p:pic>
        <p:nvPicPr>
          <p:cNvPr id="3074" name="Picture 2" descr="B:\Root\Project\MTA\361 - AR\Completed\361_Lesson05\Figures\Figure06-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324600" cy="439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Console-Based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/>
              <a:t>Console-based applications do not have a graphical user interface and use a text-mode console window to interact with the user. </a:t>
            </a:r>
            <a:endParaRPr lang="en-US" sz="2000" dirty="0" smtClean="0"/>
          </a:p>
          <a:p>
            <a:r>
              <a:rPr lang="en-US" sz="2000" dirty="0" smtClean="0"/>
              <a:t>Console </a:t>
            </a:r>
            <a:r>
              <a:rPr lang="en-US" sz="2000" dirty="0"/>
              <a:t>applications are best suited for tasks that require minimal or no user interface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53691"/>
            <a:ext cx="578992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5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Service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/>
              <a:t>A Windows service is an application that runs in the background and does not have any user </a:t>
            </a:r>
            <a:r>
              <a:rPr lang="en-US" sz="2000" dirty="0" smtClean="0"/>
              <a:t>interface. </a:t>
            </a:r>
            <a:endParaRPr lang="en-US" sz="2000" dirty="0"/>
          </a:p>
          <a:p>
            <a:r>
              <a:rPr lang="en-US" sz="2000" dirty="0" smtClean="0"/>
              <a:t>Ideal </a:t>
            </a:r>
            <a:r>
              <a:rPr lang="en-US" sz="2000" dirty="0"/>
              <a:t>for creating long-running programs that run in the background and do not directly provide any user interaction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Windows service can be started, paused, restarted, and stopped.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Windows service can also be set to start automatically when the computer is started.</a:t>
            </a:r>
          </a:p>
          <a:p>
            <a:r>
              <a:rPr lang="en-US" sz="2000" dirty="0"/>
              <a:t>Services play an important role in enterprise application architecture. For example, you can have a service that listens for incoming orders and starts an order-processing workflow whenever an order is received.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484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Windows Service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Use the Windows Service project template to create Windows Services.</a:t>
            </a:r>
            <a:endParaRPr lang="en-US" sz="2000" dirty="0"/>
          </a:p>
          <a:p>
            <a:endParaRPr lang="en-US" sz="2000" dirty="0" smtClean="0"/>
          </a:p>
        </p:txBody>
      </p:sp>
      <p:pic>
        <p:nvPicPr>
          <p:cNvPr id="5122" name="Picture 2" descr="B:\Root\Project\MTA\361 - AR\Completed\361_Lesson05\Figures\Figure06-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36560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2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Windows Service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The Windows Services inherits from the </a:t>
            </a:r>
            <a:r>
              <a:rPr lang="en-US" sz="2000" b="1" dirty="0" err="1" smtClean="0"/>
              <a:t>ServiceBase</a:t>
            </a:r>
            <a:r>
              <a:rPr lang="en-US" sz="2000" dirty="0" smtClean="0"/>
              <a:t> class. Override the </a:t>
            </a:r>
            <a:r>
              <a:rPr lang="en-US" sz="2000" b="1" dirty="0" err="1" smtClean="0"/>
              <a:t>OnStart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OnStop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OnPause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OnContinue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OnShutdown</a:t>
            </a:r>
            <a:r>
              <a:rPr lang="en-US" sz="2000" dirty="0" smtClean="0"/>
              <a:t> method to customize service behavior.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844800"/>
            <a:ext cx="6143625" cy="3530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1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Windows Service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A Windows Service must be installed before use.</a:t>
            </a:r>
          </a:p>
          <a:p>
            <a:r>
              <a:rPr lang="en-US" sz="2000" dirty="0"/>
              <a:t>The </a:t>
            </a:r>
            <a:r>
              <a:rPr lang="en-US" sz="2000" b="1" dirty="0" err="1"/>
              <a:t>ServiceProcessInstaller</a:t>
            </a:r>
            <a:r>
              <a:rPr lang="en-US" sz="2000" dirty="0"/>
              <a:t> class performs installation tasks that are common to all the Windows services in an application. </a:t>
            </a:r>
            <a:endParaRPr lang="en-US" sz="2000" dirty="0" smtClean="0"/>
          </a:p>
          <a:p>
            <a:pPr lvl="1"/>
            <a:r>
              <a:rPr lang="en-US" sz="1800" dirty="0" smtClean="0"/>
              <a:t>Setting </a:t>
            </a:r>
            <a:r>
              <a:rPr lang="en-US" sz="1800" dirty="0"/>
              <a:t>the login account for the Windows service</a:t>
            </a:r>
            <a:r>
              <a:rPr lang="en-US" sz="1800" dirty="0" smtClean="0"/>
              <a:t>.</a:t>
            </a:r>
          </a:p>
          <a:p>
            <a:r>
              <a:rPr lang="en-US" sz="2000" dirty="0"/>
              <a:t>The </a:t>
            </a:r>
            <a:r>
              <a:rPr lang="en-US" sz="2000" b="1" dirty="0" err="1"/>
              <a:t>ServiceInstaller</a:t>
            </a:r>
            <a:r>
              <a:rPr lang="en-US" sz="2000" dirty="0"/>
              <a:t> class, on the other hand, performs the installation tasks that are specific to a single Windows </a:t>
            </a:r>
            <a:r>
              <a:rPr lang="en-US" sz="2000" dirty="0" smtClean="0"/>
              <a:t>service. 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etting </a:t>
            </a:r>
            <a:r>
              <a:rPr lang="en-US" sz="1800" dirty="0"/>
              <a:t>the </a:t>
            </a:r>
            <a:r>
              <a:rPr lang="en-US" sz="1800" b="1" dirty="0" err="1"/>
              <a:t>ServiceName</a:t>
            </a:r>
            <a:r>
              <a:rPr lang="en-US" sz="1800" dirty="0"/>
              <a:t> and </a:t>
            </a:r>
            <a:r>
              <a:rPr lang="en-US" sz="1800" b="1" dirty="0" err="1"/>
              <a:t>StartType</a:t>
            </a:r>
            <a:r>
              <a:rPr lang="en-US" sz="1800" dirty="0" smtClean="0"/>
              <a:t>.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An executable file that has the code for the service installer classes can be installed by using the command line Installer tool (installutil.exe). </a:t>
            </a:r>
            <a:endParaRPr lang="en-US" sz="2000" dirty="0" smtClean="0"/>
          </a:p>
        </p:txBody>
      </p:sp>
      <p:pic>
        <p:nvPicPr>
          <p:cNvPr id="6146" name="Picture 2" descr="B:\Root\Project\MTA\361 - AR\Completed\361_Lesson05\Figures\Figure06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25938"/>
            <a:ext cx="3771502" cy="116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Windows Service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Use the Windows Services tool to start, stop, pause and continue a Windows service</a:t>
            </a:r>
            <a:r>
              <a:rPr lang="en-US" sz="1800" dirty="0" smtClean="0"/>
              <a:t>.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7170" name="Picture 2" descr="B:\Root\Project\MTA\361 - AR\Completed\361_Lesson05\Figures\Figure06-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5" y="3048000"/>
            <a:ext cx="7933311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0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Domain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41481"/>
              </p:ext>
            </p:extLst>
          </p:nvPr>
        </p:nvGraphicFramePr>
        <p:xfrm>
          <a:off x="685800" y="2209800"/>
          <a:ext cx="8001000" cy="21602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/>
                <a:gridCol w="4953000"/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 smtClean="0"/>
                        <a:t>Skills/Concepts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MTA Exam Objectives</a:t>
                      </a:r>
                      <a:endParaRPr lang="en-US" dirty="0"/>
                    </a:p>
                  </a:txBody>
                  <a:tcPr/>
                </a:tc>
              </a:tr>
              <a:tr h="4433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Windows Forms Applications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</a:t>
                      </a:r>
                      <a:r>
                        <a:rPr lang="en-US" kern="1200" dirty="0" smtClean="0"/>
                        <a:t>Windows Forms applications </a:t>
                      </a:r>
                      <a:r>
                        <a:rPr lang="en-US" kern="1200" baseline="0" dirty="0" smtClean="0"/>
                        <a:t>(5.1)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057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Console-Based</a:t>
                      </a:r>
                      <a:r>
                        <a:rPr lang="en-US" kern="1200" baseline="0" dirty="0" smtClean="0"/>
                        <a:t> Applications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</a:t>
                      </a:r>
                      <a:r>
                        <a:rPr lang="en-US" kern="1200" dirty="0" smtClean="0"/>
                        <a:t>console-based applications</a:t>
                      </a:r>
                      <a:r>
                        <a:rPr lang="en-US" kern="1200" baseline="0" dirty="0" smtClean="0"/>
                        <a:t> (5.2)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02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</a:t>
                      </a:r>
                      <a:r>
                        <a:rPr lang="en-US" kern="1200" dirty="0" smtClean="0"/>
                        <a:t>Windows Services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 smtClean="0"/>
                        <a:t>Understand Windows</a:t>
                      </a:r>
                      <a:r>
                        <a:rPr lang="en-US" kern="1200" baseline="0" dirty="0" smtClean="0"/>
                        <a:t> services</a:t>
                      </a:r>
                      <a:r>
                        <a:rPr lang="en-US" kern="1200" dirty="0" smtClean="0"/>
                        <a:t> </a:t>
                      </a:r>
                      <a:r>
                        <a:rPr lang="en-US" kern="1200" baseline="0" dirty="0" smtClean="0"/>
                        <a:t>(5.3)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Forms Applications</a:t>
            </a:r>
          </a:p>
          <a:p>
            <a:pPr lvl="1"/>
            <a:r>
              <a:rPr lang="en-US" dirty="0" smtClean="0"/>
              <a:t>Designing a Windows Form</a:t>
            </a:r>
          </a:p>
          <a:p>
            <a:pPr lvl="1"/>
            <a:r>
              <a:rPr lang="en-US" dirty="0" smtClean="0"/>
              <a:t>Windows Forms Event Model</a:t>
            </a:r>
          </a:p>
          <a:p>
            <a:pPr lvl="1"/>
            <a:r>
              <a:rPr lang="en-US" dirty="0" smtClean="0"/>
              <a:t>Visual Inheritance</a:t>
            </a:r>
          </a:p>
          <a:p>
            <a:pPr lvl="1"/>
            <a:r>
              <a:rPr lang="en-US" dirty="0" smtClean="0"/>
              <a:t>MDI Application vs. SDI Application</a:t>
            </a:r>
          </a:p>
          <a:p>
            <a:r>
              <a:rPr lang="en-US" dirty="0" smtClean="0"/>
              <a:t>Console-Based Applications</a:t>
            </a:r>
          </a:p>
          <a:p>
            <a:pPr lvl="1"/>
            <a:r>
              <a:rPr lang="en-US" dirty="0" smtClean="0"/>
              <a:t>Command-line Arguments</a:t>
            </a:r>
          </a:p>
          <a:p>
            <a:r>
              <a:rPr lang="en-US" dirty="0" smtClean="0"/>
              <a:t>Windows Service Applications</a:t>
            </a:r>
          </a:p>
          <a:p>
            <a:pPr lvl="1"/>
            <a:r>
              <a:rPr lang="en-US" dirty="0" smtClean="0"/>
              <a:t>Creating a Windows Service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Windows Forms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Forms applications are smart client applications consisting of one or more forms that display a visual interface to the </a:t>
            </a:r>
            <a:r>
              <a:rPr lang="en-US" dirty="0" smtClean="0"/>
              <a:t>user. </a:t>
            </a:r>
          </a:p>
          <a:p>
            <a:r>
              <a:rPr lang="en-US" dirty="0"/>
              <a:t>A Windows Form is a visual surface capable of displaying a variety of controls, including text boxes, buttons, and menus</a:t>
            </a:r>
            <a:r>
              <a:rPr lang="en-US" dirty="0" smtClean="0"/>
              <a:t>. </a:t>
            </a:r>
          </a:p>
          <a:p>
            <a:r>
              <a:rPr lang="en-US" dirty="0"/>
              <a:t>A control is a distinct user interface element that accepts input from the user or displays output to the user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Windows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provides a drag-and-drop Windows Forms </a:t>
            </a:r>
            <a:r>
              <a:rPr lang="en-US" dirty="0" smtClean="0"/>
              <a:t>designer.</a:t>
            </a:r>
          </a:p>
          <a:p>
            <a:r>
              <a:rPr lang="en-US" dirty="0" smtClean="0"/>
              <a:t>Windows Forms includes a </a:t>
            </a:r>
            <a:r>
              <a:rPr lang="en-US" dirty="0"/>
              <a:t>large collection of common </a:t>
            </a:r>
            <a:r>
              <a:rPr lang="en-US" dirty="0" smtClean="0"/>
              <a:t>controls. </a:t>
            </a:r>
            <a:endParaRPr lang="en-US" dirty="0"/>
          </a:p>
          <a:p>
            <a:r>
              <a:rPr lang="en-US" dirty="0" smtClean="0"/>
              <a:t>For specialized interfaces, you can create a custom-control.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Windows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projects based on the Visual </a:t>
            </a:r>
            <a:r>
              <a:rPr lang="en-US" dirty="0"/>
              <a:t>Studio’s </a:t>
            </a:r>
            <a:r>
              <a:rPr lang="en-US" dirty="0" smtClean="0"/>
              <a:t>Windows </a:t>
            </a:r>
            <a:r>
              <a:rPr lang="en-US" dirty="0"/>
              <a:t>Forms Application </a:t>
            </a:r>
            <a:r>
              <a:rPr lang="en-US" dirty="0" smtClean="0"/>
              <a:t>template.</a:t>
            </a:r>
          </a:p>
          <a:p>
            <a:endParaRPr lang="en-US" dirty="0"/>
          </a:p>
        </p:txBody>
      </p:sp>
      <p:pic>
        <p:nvPicPr>
          <p:cNvPr id="1026" name="Picture 2" descr="B:\Root\Project\MTA\361 - AR\Completed\361_Lesson05\Figures\Figure06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44746"/>
            <a:ext cx="6858001" cy="38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0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Visual Studio toolbox provides common controls.</a:t>
            </a:r>
          </a:p>
        </p:txBody>
      </p:sp>
      <p:pic>
        <p:nvPicPr>
          <p:cNvPr id="2050" name="Picture 2" descr="B:\Root\Project\MTA\361 - AR\Completed\361_Lesson05\Figures\Figure06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109" y="2438400"/>
            <a:ext cx="3129251" cy="372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Forms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drag and drop controls from the Toolbox and arrange them on the Windows Forms designer to create the user interface.</a:t>
            </a:r>
          </a:p>
        </p:txBody>
      </p:sp>
      <p:pic>
        <p:nvPicPr>
          <p:cNvPr id="3074" name="Picture 2" descr="B:\Root\Project\MTA\361 - AR\Completed\361_Lesson05\Figures\Figure06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71273"/>
            <a:ext cx="584790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4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Forms Event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 and its components </a:t>
            </a:r>
            <a:r>
              <a:rPr lang="en-US" dirty="0" smtClean="0"/>
              <a:t>respond </a:t>
            </a:r>
            <a:r>
              <a:rPr lang="en-US" dirty="0"/>
              <a:t>to user actions such as keystrokes or mouse movement. These actions are called events. </a:t>
            </a:r>
            <a:endParaRPr lang="en-US" dirty="0" smtClean="0"/>
          </a:p>
          <a:p>
            <a:r>
              <a:rPr lang="en-US" dirty="0" smtClean="0"/>
              <a:t>Much </a:t>
            </a:r>
            <a:r>
              <a:rPr lang="en-US" dirty="0"/>
              <a:t>of the code that you write as a Windows Forms developer is directed toward capturing such events and </a:t>
            </a:r>
            <a:r>
              <a:rPr lang="en-US" dirty="0" smtClean="0"/>
              <a:t>responding. </a:t>
            </a:r>
          </a:p>
          <a:p>
            <a:r>
              <a:rPr lang="en-US" dirty="0"/>
              <a:t>The Windows Forms event model uses .NET Framework delegates to bind events to their respective event handlers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Here</a:t>
            </a:r>
            <a:r>
              <a:rPr lang="en-US" sz="2400" dirty="0"/>
              <a:t>, </a:t>
            </a:r>
            <a:r>
              <a:rPr lang="en-US" sz="2400" dirty="0" err="1"/>
              <a:t>ValueChanged</a:t>
            </a:r>
            <a:r>
              <a:rPr lang="en-US" sz="2400" dirty="0"/>
              <a:t> is the event of the </a:t>
            </a:r>
            <a:r>
              <a:rPr lang="en-US" sz="2400" dirty="0" err="1"/>
              <a:t>DateTimePicker</a:t>
            </a:r>
            <a:r>
              <a:rPr lang="en-US" sz="2400" dirty="0"/>
              <a:t> control that we want to capture.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new instance of the delegate of type </a:t>
            </a:r>
            <a:r>
              <a:rPr lang="en-US" sz="2400" dirty="0" err="1"/>
              <a:t>EventHandler</a:t>
            </a:r>
            <a:r>
              <a:rPr lang="en-US" sz="2400" dirty="0"/>
              <a:t> is created and the method dateTimePicker1_ValueChanged is passed to the event handler.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dateTimePicker1_ValueChanged </a:t>
            </a:r>
            <a:r>
              <a:rPr lang="en-US" sz="2400" dirty="0" smtClean="0"/>
              <a:t>is </a:t>
            </a:r>
            <a:r>
              <a:rPr lang="en-US" sz="2400" dirty="0"/>
              <a:t>the method in which you will </a:t>
            </a:r>
            <a:r>
              <a:rPr lang="en-US" sz="2400" dirty="0" smtClean="0"/>
              <a:t>write </a:t>
            </a:r>
            <a:r>
              <a:rPr lang="en-US" sz="2400" dirty="0"/>
              <a:t>the event-handling code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4946869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0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935</Words>
  <Application>Microsoft Office PowerPoint</Application>
  <PresentationFormat>On-screen Show (4:3)</PresentationFormat>
  <Paragraphs>127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1_Custom Design</vt:lpstr>
      <vt:lpstr>Understanding  Desktop Applications</vt:lpstr>
      <vt:lpstr>Objective Domain Matrix</vt:lpstr>
      <vt:lpstr>Understanding Windows Forms Applications</vt:lpstr>
      <vt:lpstr>Designing a Windows Form</vt:lpstr>
      <vt:lpstr>Creating a Windows Form</vt:lpstr>
      <vt:lpstr>Visual Studio Toolbox</vt:lpstr>
      <vt:lpstr>Windows Forms User Interface</vt:lpstr>
      <vt:lpstr>Windows Forms Event Model</vt:lpstr>
      <vt:lpstr>Handling Events</vt:lpstr>
      <vt:lpstr>Handling Events - Example</vt:lpstr>
      <vt:lpstr>Visual Inheritance</vt:lpstr>
      <vt:lpstr>Multiple Document Interface (MDI) Applications</vt:lpstr>
      <vt:lpstr>MDI Application Sample</vt:lpstr>
      <vt:lpstr>Console-Based Applications</vt:lpstr>
      <vt:lpstr>Windows Service Applications</vt:lpstr>
      <vt:lpstr>Creating Windows Service Applications</vt:lpstr>
      <vt:lpstr>Creating Windows Service Applications</vt:lpstr>
      <vt:lpstr>Installing Windows Service Applications</vt:lpstr>
      <vt:lpstr>Managing Windows Service Applications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2011-05-13T15:50:18Z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