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2"/>
  </p:sldMasterIdLst>
  <p:notesMasterIdLst>
    <p:notesMasterId r:id="rId26"/>
  </p:notesMasterIdLst>
  <p:sldIdLst>
    <p:sldId id="283" r:id="rId3"/>
    <p:sldId id="257" r:id="rId4"/>
    <p:sldId id="284" r:id="rId5"/>
    <p:sldId id="285" r:id="rId6"/>
    <p:sldId id="262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3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7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6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5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8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5/17/2011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5/17/2011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8534400" cy="13557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 dirty="0" smtClean="0"/>
              <a:t>Understanding Databases</a:t>
            </a:r>
          </a:p>
        </p:txBody>
      </p:sp>
      <p:sp>
        <p:nvSpPr>
          <p:cNvPr id="2055" name="Subtitle 2"/>
          <p:cNvSpPr>
            <a:spLocks noGrp="1"/>
          </p:cNvSpPr>
          <p:nvPr>
            <p:ph idx="1"/>
          </p:nvPr>
        </p:nvSpPr>
        <p:spPr>
          <a:xfrm>
            <a:off x="304800" y="3200400"/>
            <a:ext cx="8183563" cy="9906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 smtClean="0"/>
              <a:t>Lesson 6</a:t>
            </a:r>
          </a:p>
        </p:txBody>
      </p:sp>
    </p:spTree>
    <p:extLst>
      <p:ext uri="{BB962C8B-B14F-4D97-AF65-F5344CB8AC3E}">
        <p14:creationId xmlns:p14="http://schemas.microsoft.com/office/powerpoint/2010/main" val="15714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many way to communicate with SQL Server in order to run database </a:t>
            </a:r>
            <a:r>
              <a:rPr lang="en-US" sz="2800" dirty="0" smtClean="0"/>
              <a:t>queries:</a:t>
            </a:r>
            <a:endParaRPr lang="en-US" sz="2800" dirty="0"/>
          </a:p>
          <a:p>
            <a:pPr lvl="1"/>
            <a:r>
              <a:rPr lang="en-US" sz="2600" dirty="0" smtClean="0"/>
              <a:t>Visual </a:t>
            </a:r>
            <a:r>
              <a:rPr lang="en-US" sz="2600" dirty="0"/>
              <a:t>Studio Integrated Development </a:t>
            </a:r>
            <a:r>
              <a:rPr lang="en-US" sz="2600" dirty="0" smtClean="0"/>
              <a:t>Environment</a:t>
            </a:r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# application</a:t>
            </a:r>
          </a:p>
          <a:p>
            <a:pPr lvl="1"/>
            <a:r>
              <a:rPr lang="en-US" sz="2600" dirty="0" smtClean="0"/>
              <a:t>SQL </a:t>
            </a:r>
            <a:r>
              <a:rPr lang="en-US" sz="2600" dirty="0"/>
              <a:t>Query Analyzer</a:t>
            </a:r>
          </a:p>
          <a:p>
            <a:pPr lvl="1"/>
            <a:r>
              <a:rPr lang="en-US" sz="2600" dirty="0" err="1" smtClean="0"/>
              <a:t>osql</a:t>
            </a:r>
            <a:r>
              <a:rPr lang="en-US" sz="2600" dirty="0" smtClean="0"/>
              <a:t> </a:t>
            </a:r>
            <a:r>
              <a:rPr lang="en-US" sz="2600" dirty="0"/>
              <a:t>command prompt utility</a:t>
            </a:r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dirty="0"/>
              <a:t>SELECT</a:t>
            </a:r>
            <a:r>
              <a:rPr lang="en-US" sz="2800" dirty="0"/>
              <a:t> statement is used to retrieve data from one or more database tables</a:t>
            </a:r>
            <a:r>
              <a:rPr lang="en-US" sz="2800" dirty="0" smtClean="0"/>
              <a:t>.</a:t>
            </a:r>
          </a:p>
          <a:p>
            <a:pPr marL="1150938" indent="0">
              <a:buNone/>
            </a:pPr>
            <a:r>
              <a:rPr lang="en-US" sz="2800" b="1" dirty="0"/>
              <a:t>SELECT </a:t>
            </a:r>
            <a:r>
              <a:rPr lang="en-US" sz="2800" b="1" i="1" dirty="0" err="1"/>
              <a:t>list_of_fields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FROM </a:t>
            </a:r>
            <a:r>
              <a:rPr lang="en-US" sz="2800" b="1" i="1" dirty="0" err="1"/>
              <a:t>list_of_tables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WHERE </a:t>
            </a:r>
            <a:r>
              <a:rPr lang="en-US" sz="2800" b="1" i="1" dirty="0" err="1"/>
              <a:t>where_clause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GROUP BY </a:t>
            </a:r>
            <a:r>
              <a:rPr lang="en-US" sz="2800" b="1" i="1" dirty="0" err="1"/>
              <a:t>group_by_clause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HAVING </a:t>
            </a:r>
            <a:r>
              <a:rPr lang="en-US" sz="2800" b="1" i="1" dirty="0" err="1"/>
              <a:t>having_clause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ORDER BY </a:t>
            </a:r>
            <a:r>
              <a:rPr lang="en-US" sz="2800" b="1" i="1" dirty="0" err="1" smtClean="0"/>
              <a:t>order_by_clause</a:t>
            </a:r>
            <a:endParaRPr lang="en-US" sz="2800" b="1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following </a:t>
            </a:r>
            <a:r>
              <a:rPr lang="en-US" sz="2800" b="1" dirty="0" smtClean="0"/>
              <a:t>SELECT</a:t>
            </a:r>
            <a:r>
              <a:rPr lang="en-US" sz="2800" dirty="0" smtClean="0"/>
              <a:t> </a:t>
            </a:r>
            <a:r>
              <a:rPr lang="en-US" sz="2800" dirty="0"/>
              <a:t>statement </a:t>
            </a:r>
            <a:r>
              <a:rPr lang="en-US" sz="2800" dirty="0" smtClean="0"/>
              <a:t>matches </a:t>
            </a:r>
            <a:r>
              <a:rPr lang="en-US" sz="2800" dirty="0"/>
              <a:t>each order with </a:t>
            </a:r>
            <a:r>
              <a:rPr lang="en-US" sz="2800" dirty="0" smtClean="0"/>
              <a:t>corresponding customer:</a:t>
            </a:r>
          </a:p>
          <a:p>
            <a:pPr marL="280988" indent="0">
              <a:buNone/>
            </a:pPr>
            <a:r>
              <a:rPr lang="en-US" sz="2400" b="1" dirty="0" smtClean="0"/>
              <a:t>SELECT </a:t>
            </a:r>
            <a:r>
              <a:rPr lang="en-US" sz="2400" b="1" dirty="0" err="1"/>
              <a:t>OrderID</a:t>
            </a:r>
            <a:r>
              <a:rPr lang="en-US" sz="2400" b="1" dirty="0"/>
              <a:t>, </a:t>
            </a:r>
            <a:r>
              <a:rPr lang="en-US" sz="2400" b="1" dirty="0" err="1"/>
              <a:t>Customers.CustomerId</a:t>
            </a:r>
            <a:r>
              <a:rPr lang="en-US" sz="2400" b="1" dirty="0"/>
              <a:t>, </a:t>
            </a:r>
            <a:r>
              <a:rPr lang="en-US" sz="2400" b="1" dirty="0" err="1"/>
              <a:t>ContactName</a:t>
            </a:r>
            <a:endParaRPr lang="en-US" sz="2400" b="1" dirty="0"/>
          </a:p>
          <a:p>
            <a:pPr marL="280988" indent="0">
              <a:buNone/>
            </a:pPr>
            <a:r>
              <a:rPr lang="en-US" sz="2400" b="1" dirty="0"/>
              <a:t>FROM Orders INNER JOIN Customers</a:t>
            </a:r>
          </a:p>
          <a:p>
            <a:pPr marL="280988" indent="0">
              <a:buNone/>
            </a:pPr>
            <a:r>
              <a:rPr lang="en-US" sz="2400" b="1" dirty="0"/>
              <a:t>ON </a:t>
            </a:r>
            <a:r>
              <a:rPr lang="en-US" sz="2400" b="1" dirty="0" err="1"/>
              <a:t>Orders.CustomerId</a:t>
            </a:r>
            <a:r>
              <a:rPr lang="en-US" sz="2400" b="1" dirty="0"/>
              <a:t> = </a:t>
            </a:r>
            <a:r>
              <a:rPr lang="en-US" sz="2400" b="1" dirty="0" err="1" smtClean="0"/>
              <a:t>Customers.CustomerId</a:t>
            </a: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339725" indent="-339725"/>
            <a:r>
              <a:rPr lang="en-US" sz="2800" dirty="0" smtClean="0"/>
              <a:t>The </a:t>
            </a:r>
            <a:r>
              <a:rPr lang="en-US" sz="2800" dirty="0"/>
              <a:t>following </a:t>
            </a:r>
            <a:r>
              <a:rPr lang="en-US" sz="2800" b="1" dirty="0"/>
              <a:t>SELECT</a:t>
            </a:r>
            <a:r>
              <a:rPr lang="en-US" sz="2800" dirty="0"/>
              <a:t> statement </a:t>
            </a:r>
            <a:r>
              <a:rPr lang="en-US" sz="2800" dirty="0" smtClean="0"/>
              <a:t>gets all orders shipped to Canada:</a:t>
            </a:r>
            <a:endParaRPr lang="en-US" sz="2800" dirty="0"/>
          </a:p>
          <a:p>
            <a:pPr marL="280988" indent="0">
              <a:buNone/>
            </a:pPr>
            <a:r>
              <a:rPr lang="en-US" sz="2400" b="1" dirty="0" smtClean="0"/>
              <a:t>SELECT </a:t>
            </a:r>
            <a:r>
              <a:rPr lang="en-US" sz="2400" b="1" dirty="0"/>
              <a:t>*         </a:t>
            </a:r>
          </a:p>
          <a:p>
            <a:pPr marL="280988" indent="0">
              <a:buNone/>
            </a:pPr>
            <a:r>
              <a:rPr lang="en-US" sz="2400" b="1" dirty="0"/>
              <a:t>FROM Orders</a:t>
            </a:r>
          </a:p>
          <a:p>
            <a:pPr marL="280988" indent="0">
              <a:buNone/>
            </a:pPr>
            <a:r>
              <a:rPr lang="en-US" sz="2400" b="1" dirty="0"/>
              <a:t>WHERE </a:t>
            </a:r>
            <a:r>
              <a:rPr lang="en-US" sz="2400" b="1" dirty="0" err="1"/>
              <a:t>ShipCountry</a:t>
            </a:r>
            <a:r>
              <a:rPr lang="en-US" sz="2400" b="1" dirty="0"/>
              <a:t> = 'Canada'</a:t>
            </a:r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UPDATE</a:t>
            </a:r>
            <a:r>
              <a:rPr lang="en-US" sz="2800" dirty="0"/>
              <a:t> statement is used to update information in database </a:t>
            </a:r>
            <a:r>
              <a:rPr lang="en-US" sz="2800" dirty="0" smtClean="0"/>
              <a:t>tables.</a:t>
            </a:r>
            <a:endParaRPr lang="en-US" sz="2800" dirty="0"/>
          </a:p>
          <a:p>
            <a:pPr marL="339725" indent="-339725"/>
            <a:r>
              <a:rPr lang="en-US" sz="2800" dirty="0" smtClean="0"/>
              <a:t>The </a:t>
            </a:r>
            <a:r>
              <a:rPr lang="en-US" sz="2800" dirty="0"/>
              <a:t>following </a:t>
            </a:r>
            <a:r>
              <a:rPr lang="en-US" sz="2800" dirty="0" smtClean="0"/>
              <a:t>statement a specific customer’s contact name:</a:t>
            </a:r>
          </a:p>
          <a:p>
            <a:pPr marL="0" indent="0">
              <a:buNone/>
            </a:pPr>
            <a:endParaRPr lang="en-US" sz="2800" dirty="0"/>
          </a:p>
          <a:p>
            <a:pPr marL="280988" indent="0">
              <a:buNone/>
            </a:pPr>
            <a:r>
              <a:rPr lang="en-US" sz="2400" b="1" dirty="0"/>
              <a:t>UPDATE Customers</a:t>
            </a:r>
          </a:p>
          <a:p>
            <a:pPr marL="280988" indent="0">
              <a:buNone/>
            </a:pPr>
            <a:r>
              <a:rPr lang="en-US" sz="2400" b="1" dirty="0"/>
              <a:t>SET </a:t>
            </a:r>
            <a:r>
              <a:rPr lang="en-US" sz="2400" b="1" dirty="0" err="1"/>
              <a:t>ContactName</a:t>
            </a:r>
            <a:r>
              <a:rPr lang="en-US" sz="2400" b="1" dirty="0"/>
              <a:t> = 'Maria Anderson'</a:t>
            </a:r>
          </a:p>
          <a:p>
            <a:pPr marL="280988" indent="0">
              <a:buNone/>
            </a:pPr>
            <a:r>
              <a:rPr lang="en-US" sz="2400" b="1" dirty="0"/>
              <a:t>WHERE </a:t>
            </a:r>
            <a:r>
              <a:rPr lang="en-US" sz="2400" b="1" dirty="0" err="1"/>
              <a:t>CustomerId</a:t>
            </a:r>
            <a:r>
              <a:rPr lang="en-US" sz="2400" b="1" dirty="0"/>
              <a:t> = 'ALFKI'</a:t>
            </a:r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 smtClean="0"/>
              <a:t>INSERT</a:t>
            </a:r>
            <a:r>
              <a:rPr lang="en-US" sz="2800" dirty="0" smtClean="0"/>
              <a:t> statement </a:t>
            </a:r>
            <a:r>
              <a:rPr lang="en-US" sz="2800" dirty="0"/>
              <a:t>is </a:t>
            </a:r>
            <a:r>
              <a:rPr lang="en-US" sz="2800" dirty="0" smtClean="0"/>
              <a:t>used to add one or more rows to a </a:t>
            </a:r>
            <a:r>
              <a:rPr lang="en-US" sz="2800" dirty="0"/>
              <a:t>database </a:t>
            </a:r>
            <a:r>
              <a:rPr lang="en-US" sz="2800" dirty="0" smtClean="0"/>
              <a:t>table.</a:t>
            </a:r>
            <a:endParaRPr lang="en-US" sz="2800" dirty="0"/>
          </a:p>
          <a:p>
            <a:pPr marL="339725" indent="-339725"/>
            <a:r>
              <a:rPr lang="en-US" sz="2800" dirty="0" smtClean="0"/>
              <a:t>The </a:t>
            </a:r>
            <a:r>
              <a:rPr lang="en-US" sz="2800" dirty="0"/>
              <a:t>following </a:t>
            </a:r>
            <a:r>
              <a:rPr lang="en-US" sz="2800" dirty="0" smtClean="0"/>
              <a:t>statement inserts a new record to the Order Details table:</a:t>
            </a:r>
          </a:p>
          <a:p>
            <a:pPr marL="0" indent="0">
              <a:buNone/>
            </a:pPr>
            <a:endParaRPr lang="en-US" sz="2800" dirty="0"/>
          </a:p>
          <a:p>
            <a:pPr marL="280988" indent="0">
              <a:buNone/>
            </a:pPr>
            <a:r>
              <a:rPr lang="en-US" sz="2400" b="1" dirty="0"/>
              <a:t>INSERT INTO [Order Details]</a:t>
            </a:r>
          </a:p>
          <a:p>
            <a:pPr marL="280988" indent="0">
              <a:buNone/>
            </a:pPr>
            <a:r>
              <a:rPr lang="en-US" sz="2400" b="1" dirty="0"/>
              <a:t>(</a:t>
            </a:r>
            <a:r>
              <a:rPr lang="en-US" sz="2400" b="1" dirty="0" err="1"/>
              <a:t>OrderId</a:t>
            </a:r>
            <a:r>
              <a:rPr lang="en-US" sz="2400" b="1" dirty="0"/>
              <a:t>, </a:t>
            </a:r>
            <a:r>
              <a:rPr lang="en-US" sz="2400" b="1" dirty="0" err="1"/>
              <a:t>ProductId</a:t>
            </a:r>
            <a:r>
              <a:rPr lang="en-US" sz="2400" b="1" dirty="0"/>
              <a:t>, </a:t>
            </a:r>
            <a:r>
              <a:rPr lang="en-US" sz="2400" b="1" dirty="0" err="1"/>
              <a:t>UnitPrice</a:t>
            </a:r>
            <a:r>
              <a:rPr lang="en-US" sz="2400" b="1" dirty="0"/>
              <a:t>, Quantity, Discount)</a:t>
            </a:r>
          </a:p>
          <a:p>
            <a:pPr marL="280988" indent="0">
              <a:buNone/>
            </a:pPr>
            <a:r>
              <a:rPr lang="en-US" sz="2400" b="1" dirty="0"/>
              <a:t>VALUES (10248, 2, 19.00, 2, 0)</a:t>
            </a:r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 smtClean="0"/>
              <a:t>DELETE</a:t>
            </a:r>
            <a:r>
              <a:rPr lang="en-US" sz="2800" dirty="0" smtClean="0"/>
              <a:t> statement </a:t>
            </a:r>
            <a:r>
              <a:rPr lang="en-US" sz="2800" dirty="0"/>
              <a:t>is </a:t>
            </a:r>
            <a:r>
              <a:rPr lang="en-US" sz="2800" dirty="0" smtClean="0"/>
              <a:t>used to remove information from database tables.</a:t>
            </a:r>
            <a:endParaRPr lang="en-US" sz="2800" dirty="0"/>
          </a:p>
          <a:p>
            <a:pPr marL="339725" indent="-339725"/>
            <a:r>
              <a:rPr lang="en-US" sz="2800" dirty="0" smtClean="0"/>
              <a:t>The </a:t>
            </a:r>
            <a:r>
              <a:rPr lang="en-US" sz="2800" dirty="0"/>
              <a:t>following </a:t>
            </a:r>
            <a:r>
              <a:rPr lang="en-US" sz="2800" dirty="0" smtClean="0"/>
              <a:t>statement deletes a record from the Customers table:</a:t>
            </a:r>
          </a:p>
          <a:p>
            <a:pPr marL="0" indent="0">
              <a:buNone/>
            </a:pPr>
            <a:endParaRPr lang="en-US" sz="2800" dirty="0"/>
          </a:p>
          <a:p>
            <a:pPr marL="280988" indent="0">
              <a:buNone/>
            </a:pPr>
            <a:r>
              <a:rPr lang="en-US" sz="2400" b="1" dirty="0"/>
              <a:t>DELETE FROM </a:t>
            </a:r>
            <a:r>
              <a:rPr lang="en-US" sz="2400" b="1" dirty="0" smtClean="0"/>
              <a:t>Customers</a:t>
            </a:r>
            <a:endParaRPr lang="en-US" sz="2400" b="1" dirty="0"/>
          </a:p>
          <a:p>
            <a:pPr marL="280988" indent="0">
              <a:buNone/>
            </a:pPr>
            <a:r>
              <a:rPr lang="en-US" sz="2400" b="1" dirty="0"/>
              <a:t>WHERE </a:t>
            </a:r>
            <a:r>
              <a:rPr lang="en-US" sz="2400" b="1" dirty="0" err="1"/>
              <a:t>CustomerId</a:t>
            </a:r>
            <a:r>
              <a:rPr lang="en-US" sz="2400" b="1" dirty="0"/>
              <a:t> = 'ALFKI'</a:t>
            </a:r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stored procedure is a set of SQL statements that is stored in a database. </a:t>
            </a:r>
          </a:p>
          <a:p>
            <a:pPr marL="339725" indent="-339725"/>
            <a:r>
              <a:rPr lang="en-US" sz="2800" dirty="0"/>
              <a:t>Stored procedures </a:t>
            </a:r>
            <a:r>
              <a:rPr lang="en-US" sz="2800" dirty="0" smtClean="0"/>
              <a:t>benefits: </a:t>
            </a:r>
          </a:p>
          <a:p>
            <a:pPr marL="739775" lvl="1" indent="-339725"/>
            <a:r>
              <a:rPr lang="en-US" sz="2600" dirty="0" smtClean="0"/>
              <a:t>You </a:t>
            </a:r>
            <a:r>
              <a:rPr lang="en-US" sz="2600" dirty="0"/>
              <a:t>can use them to save complex SQL statements for future execution. </a:t>
            </a:r>
            <a:endParaRPr lang="en-US" sz="2600" dirty="0" smtClean="0"/>
          </a:p>
          <a:p>
            <a:pPr marL="739775" lvl="1" indent="-339725"/>
            <a:r>
              <a:rPr lang="en-US" sz="2600" dirty="0" smtClean="0"/>
              <a:t>SQL </a:t>
            </a:r>
            <a:r>
              <a:rPr lang="en-US" sz="2600" dirty="0"/>
              <a:t>Server compiles stored procedures so that they run faster than ad hoc queries</a:t>
            </a:r>
            <a:r>
              <a:rPr lang="en-US" sz="2600" dirty="0" smtClean="0"/>
              <a:t>.</a:t>
            </a:r>
            <a:endParaRPr lang="en-US" sz="22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</a:t>
            </a:r>
            <a:r>
              <a:rPr lang="en-US" sz="2800" dirty="0" smtClean="0"/>
              <a:t>use </a:t>
            </a:r>
            <a:r>
              <a:rPr lang="en-US" sz="2800" dirty="0"/>
              <a:t>T-SQL’s </a:t>
            </a:r>
            <a:r>
              <a:rPr lang="en-US" sz="2800" b="1" dirty="0"/>
              <a:t>CREATE PROCEDURE</a:t>
            </a:r>
            <a:r>
              <a:rPr lang="en-US" sz="2800" dirty="0"/>
              <a:t> </a:t>
            </a:r>
            <a:r>
              <a:rPr lang="en-US" sz="2800" dirty="0" smtClean="0"/>
              <a:t>statement to </a:t>
            </a:r>
            <a:r>
              <a:rPr lang="en-US" sz="2800" dirty="0"/>
              <a:t>create a stored procedure. </a:t>
            </a:r>
          </a:p>
          <a:p>
            <a:pPr marL="339725" indent="-339725"/>
            <a:r>
              <a:rPr lang="en-US" sz="2800" dirty="0" smtClean="0"/>
              <a:t>The following stored procedure, when executed, returns all customers from France: </a:t>
            </a:r>
          </a:p>
          <a:p>
            <a:pPr marL="0" indent="0">
              <a:buNone/>
            </a:pPr>
            <a:endParaRPr lang="en-US" sz="2800" dirty="0" smtClean="0"/>
          </a:p>
          <a:p>
            <a:pPr marL="400050" lvl="1" indent="0">
              <a:buNone/>
            </a:pPr>
            <a:r>
              <a:rPr lang="en-US" sz="2200" b="1" dirty="0"/>
              <a:t>CREATE PROCEDURE </a:t>
            </a:r>
            <a:r>
              <a:rPr lang="en-US" sz="2200" b="1" dirty="0" err="1"/>
              <a:t>GetCustomersFromFrance</a:t>
            </a:r>
            <a:endParaRPr lang="en-US" sz="2200" b="1" dirty="0"/>
          </a:p>
          <a:p>
            <a:pPr marL="400050" lvl="1" indent="0">
              <a:buNone/>
            </a:pPr>
            <a:r>
              <a:rPr lang="en-US" sz="2200" b="1" dirty="0"/>
              <a:t>AS</a:t>
            </a:r>
          </a:p>
          <a:p>
            <a:pPr marL="400050" lvl="1" indent="0">
              <a:buNone/>
            </a:pPr>
            <a:r>
              <a:rPr lang="en-US" sz="2200" b="1" dirty="0"/>
              <a:t>	SELECT * FROM Customers</a:t>
            </a:r>
          </a:p>
          <a:p>
            <a:pPr marL="400050" lvl="1" indent="0">
              <a:buNone/>
            </a:pPr>
            <a:r>
              <a:rPr lang="en-US" sz="2200" b="1" dirty="0"/>
              <a:t>	Where Country = 'France'</a:t>
            </a:r>
          </a:p>
          <a:p>
            <a:pPr marL="400050" lvl="1" indent="0">
              <a:buNone/>
            </a:pPr>
            <a:r>
              <a:rPr lang="en-US" sz="2200" b="1" dirty="0"/>
              <a:t>RETURN</a:t>
            </a:r>
          </a:p>
          <a:p>
            <a:pPr marL="400050" lvl="1" indent="0">
              <a:buNone/>
            </a:pPr>
            <a:endParaRPr lang="en-US" sz="22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800" dirty="0" smtClean="0"/>
              <a:t>The following stored procedure, when executed, returns total sales for a given customer: </a:t>
            </a:r>
          </a:p>
          <a:p>
            <a:pPr marL="339725" indent="0">
              <a:buNone/>
            </a:pPr>
            <a:r>
              <a:rPr lang="en-US" sz="1600" b="1" dirty="0" smtClean="0"/>
              <a:t>CREATE </a:t>
            </a:r>
            <a:r>
              <a:rPr lang="en-US" sz="1600" b="1" dirty="0"/>
              <a:t>PROCEDURE </a:t>
            </a:r>
            <a:r>
              <a:rPr lang="en-US" sz="1600" b="1" dirty="0" err="1"/>
              <a:t>dbo.GetCustomerSales</a:t>
            </a:r>
            <a:endParaRPr lang="en-US" sz="1600" b="1" dirty="0"/>
          </a:p>
          <a:p>
            <a:pPr marL="339725" indent="0">
              <a:buNone/>
            </a:pPr>
            <a:r>
              <a:rPr lang="en-US" sz="1600" b="1" dirty="0"/>
              <a:t>	(</a:t>
            </a:r>
          </a:p>
          <a:p>
            <a:pPr marL="339725" indent="0">
              <a:buNone/>
            </a:pPr>
            <a:r>
              <a:rPr lang="en-US" sz="1600" b="1" dirty="0"/>
              <a:t>	@</a:t>
            </a:r>
            <a:r>
              <a:rPr lang="en-US" sz="1600" b="1" dirty="0" err="1"/>
              <a:t>CustomerId</a:t>
            </a:r>
            <a:r>
              <a:rPr lang="en-US" sz="1600" b="1" dirty="0"/>
              <a:t> char(5),</a:t>
            </a:r>
          </a:p>
          <a:p>
            <a:pPr marL="339725" indent="0">
              <a:buNone/>
            </a:pPr>
            <a:r>
              <a:rPr lang="en-US" sz="1600" b="1" dirty="0"/>
              <a:t>	@</a:t>
            </a:r>
            <a:r>
              <a:rPr lang="en-US" sz="1600" b="1" dirty="0" err="1"/>
              <a:t>TotalSales</a:t>
            </a:r>
            <a:r>
              <a:rPr lang="en-US" sz="1600" b="1" dirty="0"/>
              <a:t> money OUTPUT</a:t>
            </a:r>
          </a:p>
          <a:p>
            <a:pPr marL="339725" indent="0">
              <a:buNone/>
            </a:pPr>
            <a:r>
              <a:rPr lang="en-US" sz="1600" b="1" dirty="0"/>
              <a:t>	)</a:t>
            </a:r>
          </a:p>
          <a:p>
            <a:pPr marL="339725" indent="0">
              <a:buNone/>
            </a:pPr>
            <a:r>
              <a:rPr lang="en-US" sz="1600" b="1" dirty="0"/>
              <a:t>AS</a:t>
            </a:r>
          </a:p>
          <a:p>
            <a:pPr marL="339725" indent="0">
              <a:buNone/>
            </a:pPr>
            <a:r>
              <a:rPr lang="en-US" sz="1600" b="1" dirty="0"/>
              <a:t>	SELECT @</a:t>
            </a:r>
            <a:r>
              <a:rPr lang="en-US" sz="1600" b="1" dirty="0" err="1"/>
              <a:t>TotalSales</a:t>
            </a:r>
            <a:r>
              <a:rPr lang="en-US" sz="1600" b="1" dirty="0"/>
              <a:t> = SUM(Quantity * </a:t>
            </a:r>
            <a:r>
              <a:rPr lang="en-US" sz="1600" b="1" dirty="0" err="1"/>
              <a:t>UnitPrice</a:t>
            </a:r>
            <a:r>
              <a:rPr lang="en-US" sz="1600" b="1" dirty="0"/>
              <a:t>)</a:t>
            </a:r>
          </a:p>
          <a:p>
            <a:pPr marL="339725" indent="0">
              <a:buNone/>
            </a:pPr>
            <a:r>
              <a:rPr lang="en-US" sz="1600" b="1" dirty="0"/>
              <a:t>	FROM (Customers INNER JOIN Orders</a:t>
            </a:r>
          </a:p>
          <a:p>
            <a:pPr marL="339725" indent="0">
              <a:buNone/>
            </a:pPr>
            <a:r>
              <a:rPr lang="en-US" sz="1600" b="1" dirty="0"/>
              <a:t>	ON </a:t>
            </a:r>
            <a:r>
              <a:rPr lang="en-US" sz="1600" b="1" dirty="0" err="1"/>
              <a:t>Customers.CustomerId</a:t>
            </a:r>
            <a:r>
              <a:rPr lang="en-US" sz="1600" b="1" dirty="0"/>
              <a:t> = </a:t>
            </a:r>
            <a:r>
              <a:rPr lang="en-US" sz="1600" b="1" dirty="0" err="1"/>
              <a:t>Orders.CustomerId</a:t>
            </a:r>
            <a:r>
              <a:rPr lang="en-US" sz="1600" b="1" dirty="0"/>
              <a:t>)</a:t>
            </a:r>
          </a:p>
          <a:p>
            <a:pPr marL="339725" indent="0">
              <a:buNone/>
            </a:pPr>
            <a:r>
              <a:rPr lang="en-US" sz="1600" b="1" dirty="0"/>
              <a:t>	INNER JOIN [Order Details]</a:t>
            </a:r>
          </a:p>
          <a:p>
            <a:pPr marL="339725" indent="0">
              <a:buNone/>
            </a:pPr>
            <a:r>
              <a:rPr lang="en-US" sz="1600" b="1" dirty="0"/>
              <a:t>	ON </a:t>
            </a:r>
            <a:r>
              <a:rPr lang="en-US" sz="1600" b="1" dirty="0" err="1"/>
              <a:t>Orders.OrderId</a:t>
            </a:r>
            <a:r>
              <a:rPr lang="en-US" sz="1600" b="1" dirty="0"/>
              <a:t> = [Order Details].</a:t>
            </a:r>
            <a:r>
              <a:rPr lang="en-US" sz="1600" b="1" dirty="0" err="1"/>
              <a:t>OrderId</a:t>
            </a:r>
            <a:endParaRPr lang="en-US" sz="1600" b="1" dirty="0"/>
          </a:p>
          <a:p>
            <a:pPr marL="339725" indent="0">
              <a:buNone/>
            </a:pPr>
            <a:r>
              <a:rPr lang="en-US" sz="1600" b="1" dirty="0"/>
              <a:t>	WHERE </a:t>
            </a:r>
            <a:r>
              <a:rPr lang="en-US" sz="1600" b="1" dirty="0" err="1"/>
              <a:t>Customers.CustomerId</a:t>
            </a:r>
            <a:r>
              <a:rPr lang="en-US" sz="1600" b="1" dirty="0"/>
              <a:t> = @</a:t>
            </a:r>
            <a:r>
              <a:rPr lang="en-US" sz="1600" b="1" dirty="0" err="1"/>
              <a:t>CustomerId</a:t>
            </a:r>
            <a:endParaRPr lang="en-US" sz="1600" b="1" dirty="0"/>
          </a:p>
          <a:p>
            <a:pPr marL="339725" indent="0">
              <a:buNone/>
            </a:pPr>
            <a:r>
              <a:rPr lang="en-US" sz="1600" b="1" dirty="0"/>
              <a:t>RETURN</a:t>
            </a:r>
          </a:p>
          <a:p>
            <a:pPr marL="400050" lvl="1" indent="0">
              <a:buNone/>
            </a:pPr>
            <a:endParaRPr lang="en-US" sz="2200" b="1" dirty="0" smtClean="0"/>
          </a:p>
          <a:p>
            <a:pPr marL="400050" lvl="1" indent="0">
              <a:buNone/>
            </a:pPr>
            <a:endParaRPr lang="en-US" sz="22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Flat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800" dirty="0"/>
              <a:t>The data in a flat file can be plain text or binary. These files are called “flat files” to distinguish them from more structured forms of storage, such as relational databases and XML </a:t>
            </a:r>
            <a:r>
              <a:rPr lang="en-US" sz="2800" dirty="0" smtClean="0"/>
              <a:t>files.</a:t>
            </a:r>
            <a:endParaRPr lang="en-US" sz="2800" dirty="0"/>
          </a:p>
          <a:p>
            <a:pPr marL="339725" indent="-339725"/>
            <a:r>
              <a:rPr lang="en-US" sz="2800" dirty="0"/>
              <a:t>The </a:t>
            </a:r>
            <a:r>
              <a:rPr lang="en-US" sz="2800" b="1" dirty="0" err="1"/>
              <a:t>StreamReader</a:t>
            </a:r>
            <a:r>
              <a:rPr lang="en-US" sz="2800" dirty="0"/>
              <a:t> and </a:t>
            </a:r>
            <a:r>
              <a:rPr lang="en-US" sz="2800" b="1" dirty="0" err="1"/>
              <a:t>StreamWriter</a:t>
            </a:r>
            <a:r>
              <a:rPr lang="en-US" sz="2800" dirty="0"/>
              <a:t> classes </a:t>
            </a:r>
            <a:r>
              <a:rPr lang="en-US" sz="2800" dirty="0" smtClean="0"/>
              <a:t>allows you </a:t>
            </a:r>
            <a:r>
              <a:rPr lang="en-US" sz="2800" dirty="0"/>
              <a:t>to manipulate </a:t>
            </a:r>
            <a:r>
              <a:rPr lang="en-US" sz="2800" dirty="0" smtClean="0"/>
              <a:t>text </a:t>
            </a:r>
            <a:r>
              <a:rPr lang="en-US" sz="2800" dirty="0"/>
              <a:t>files</a:t>
            </a:r>
            <a:r>
              <a:rPr lang="en-US" sz="2800" dirty="0" smtClean="0"/>
              <a:t>.</a:t>
            </a:r>
          </a:p>
          <a:p>
            <a:pPr marL="339725" indent="-339725"/>
            <a:r>
              <a:rPr lang="en-US" sz="2800" dirty="0"/>
              <a:t>The </a:t>
            </a:r>
            <a:r>
              <a:rPr lang="en-US" sz="2800" b="1" dirty="0" err="1"/>
              <a:t>BinaryReader</a:t>
            </a:r>
            <a:r>
              <a:rPr lang="en-US" sz="2800" dirty="0"/>
              <a:t> and </a:t>
            </a:r>
            <a:r>
              <a:rPr lang="en-US" sz="2800" b="1" dirty="0" err="1"/>
              <a:t>BinaryWriter</a:t>
            </a:r>
            <a:r>
              <a:rPr lang="en-US" sz="2800" dirty="0"/>
              <a:t> classes </a:t>
            </a:r>
            <a:r>
              <a:rPr lang="en-US" sz="2800" dirty="0" smtClean="0"/>
              <a:t>allows you to </a:t>
            </a:r>
            <a:r>
              <a:rPr lang="en-US" sz="2800" dirty="0"/>
              <a:t>manipulate binary files.</a:t>
            </a:r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Domain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568443"/>
              </p:ext>
            </p:extLst>
          </p:nvPr>
        </p:nvGraphicFramePr>
        <p:xfrm>
          <a:off x="685800" y="2209800"/>
          <a:ext cx="8001000" cy="21602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/>
                <a:gridCol w="49530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Skills/Concepts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4433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Relational Database Concepts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</a:t>
                      </a:r>
                      <a:r>
                        <a:rPr lang="en-US" kern="1200" dirty="0" smtClean="0"/>
                        <a:t>relational database management systems </a:t>
                      </a:r>
                      <a:r>
                        <a:rPr lang="en-US" kern="1200" baseline="0" dirty="0" smtClean="0"/>
                        <a:t>(6.1)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057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Database Query Methods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</a:t>
                      </a:r>
                      <a:r>
                        <a:rPr lang="en-US" kern="1200" dirty="0" smtClean="0"/>
                        <a:t>database query methods </a:t>
                      </a:r>
                      <a:r>
                        <a:rPr lang="en-US" kern="1200" baseline="0" dirty="0" smtClean="0"/>
                        <a:t>(6.2)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2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 Database Connection Methods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database connection methods </a:t>
                      </a:r>
                      <a:r>
                        <a:rPr lang="en-US" kern="1200" baseline="0" dirty="0" smtClean="0"/>
                        <a:t>(6.3)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Markup </a:t>
            </a:r>
            <a:r>
              <a:rPr lang="en-US" dirty="0" smtClean="0"/>
              <a:t>Language (XML)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800" dirty="0"/>
              <a:t>XML </a:t>
            </a:r>
            <a:r>
              <a:rPr lang="en-US" sz="2800" dirty="0" smtClean="0"/>
              <a:t>is </a:t>
            </a:r>
            <a:r>
              <a:rPr lang="en-US" sz="2800" dirty="0"/>
              <a:t>a text-based format for representing structured </a:t>
            </a:r>
            <a:r>
              <a:rPr lang="en-US" sz="2800" dirty="0" smtClean="0"/>
              <a:t>data.</a:t>
            </a:r>
            <a:endParaRPr lang="en-US" sz="2800" dirty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71737"/>
            <a:ext cx="6400800" cy="348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9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800" dirty="0" smtClean="0"/>
              <a:t>The </a:t>
            </a:r>
            <a:r>
              <a:rPr lang="en-US" sz="2800" dirty="0"/>
              <a:t>classes that work with XML data are organized in the </a:t>
            </a:r>
            <a:r>
              <a:rPr lang="en-US" sz="2800" dirty="0" err="1"/>
              <a:t>System.Xml</a:t>
            </a:r>
            <a:r>
              <a:rPr lang="en-US" sz="2800" dirty="0"/>
              <a:t> </a:t>
            </a:r>
            <a:r>
              <a:rPr lang="en-US" sz="2800" dirty="0" smtClean="0"/>
              <a:t>namespace</a:t>
            </a:r>
            <a:r>
              <a:rPr lang="en-US" sz="2800" dirty="0"/>
              <a:t>:</a:t>
            </a:r>
          </a:p>
          <a:p>
            <a:pPr marL="739775" lvl="1" indent="-339725"/>
            <a:r>
              <a:rPr lang="en-US" sz="2600" b="1" dirty="0" err="1" smtClean="0"/>
              <a:t>XmlReader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b="1" dirty="0" err="1"/>
              <a:t>XmlWriter</a:t>
            </a:r>
            <a:r>
              <a:rPr lang="en-US" sz="2600" dirty="0"/>
              <a:t>: These classes provide a fast, non-cached, forward-only way to read or write XML data.</a:t>
            </a:r>
          </a:p>
          <a:p>
            <a:pPr marL="739775" lvl="1" indent="-339725"/>
            <a:r>
              <a:rPr lang="en-US" sz="2600" b="1" dirty="0" err="1" smtClean="0"/>
              <a:t>XmlDocument</a:t>
            </a:r>
            <a:r>
              <a:rPr lang="en-US" sz="2600" dirty="0"/>
              <a:t>: This class is an in-memory representation of XML data and allows navigation and editing of the XML document.</a:t>
            </a:r>
          </a:p>
          <a:p>
            <a:pPr marL="400050" lvl="1" indent="0">
              <a:buNone/>
            </a:pPr>
            <a:endParaRPr lang="en-US" sz="2200" b="1" dirty="0" smtClean="0"/>
          </a:p>
          <a:p>
            <a:pPr marL="400050" lvl="1" indent="0">
              <a:buNone/>
            </a:pPr>
            <a:endParaRPr lang="en-US" sz="22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400" dirty="0"/>
              <a:t>A </a:t>
            </a:r>
            <a:r>
              <a:rPr lang="en-US" sz="2400" dirty="0" err="1"/>
              <a:t>DataSet</a:t>
            </a:r>
            <a:r>
              <a:rPr lang="en-US" sz="2400" dirty="0"/>
              <a:t> is an in-memory representation of relational data. </a:t>
            </a:r>
            <a:endParaRPr lang="en-US" sz="2400" dirty="0" smtClean="0"/>
          </a:p>
          <a:p>
            <a:pPr marL="339725" indent="-339725"/>
            <a:r>
              <a:rPr lang="en-US" sz="2400" dirty="0" smtClean="0"/>
              <a:t>A </a:t>
            </a:r>
            <a:r>
              <a:rPr lang="en-US" sz="2400" dirty="0" err="1"/>
              <a:t>DataSet</a:t>
            </a:r>
            <a:r>
              <a:rPr lang="en-US" sz="2400" dirty="0"/>
              <a:t> can have tables, relations, and data-integrity constraints such as unique constraints or foreign-key </a:t>
            </a:r>
            <a:r>
              <a:rPr lang="en-US" sz="2400" dirty="0" smtClean="0"/>
              <a:t>constraints.</a:t>
            </a:r>
          </a:p>
          <a:p>
            <a:pPr marL="339725" indent="-339725"/>
            <a:r>
              <a:rPr lang="en-US" sz="2400" dirty="0"/>
              <a:t>The </a:t>
            </a:r>
            <a:r>
              <a:rPr lang="en-US" sz="2400" dirty="0" err="1"/>
              <a:t>DataAdapter</a:t>
            </a:r>
            <a:r>
              <a:rPr lang="en-US" sz="2400" dirty="0"/>
              <a:t> acts as a bridge between the data source and the </a:t>
            </a:r>
            <a:r>
              <a:rPr lang="en-US" sz="2400" dirty="0" err="1"/>
              <a:t>DataSet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39725" indent="-339725"/>
            <a:r>
              <a:rPr lang="en-US" sz="2400" dirty="0" smtClean="0"/>
              <a:t>The </a:t>
            </a:r>
            <a:r>
              <a:rPr lang="en-US" sz="2400" dirty="0" err="1"/>
              <a:t>DataAdapter</a:t>
            </a:r>
            <a:r>
              <a:rPr lang="en-US" sz="2400" dirty="0"/>
              <a:t> stores the data connection and data commands needed to connect to the data source. The </a:t>
            </a:r>
            <a:r>
              <a:rPr lang="en-US" sz="2400" dirty="0" err="1"/>
              <a:t>DataAdapter</a:t>
            </a:r>
            <a:r>
              <a:rPr lang="en-US" sz="2400" dirty="0"/>
              <a:t> also provides commands for retrieving data from the data source and commands for updating the data source with any changes.</a:t>
            </a:r>
          </a:p>
          <a:p>
            <a:pPr marL="400050" lvl="1" indent="0">
              <a:buNone/>
            </a:pPr>
            <a:endParaRPr lang="en-US" sz="22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280988" indent="0">
              <a:buNone/>
            </a:pPr>
            <a:endParaRPr lang="en-US" sz="2400" b="1" dirty="0" smtClean="0"/>
          </a:p>
          <a:p>
            <a:pPr marL="1150938" indent="0">
              <a:buNone/>
            </a:pP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 Design</a:t>
            </a:r>
          </a:p>
          <a:p>
            <a:pPr lvl="1"/>
            <a:r>
              <a:rPr lang="en-US" dirty="0" smtClean="0"/>
              <a:t>Entity Relationship Diagram</a:t>
            </a:r>
          </a:p>
          <a:p>
            <a:pPr lvl="1"/>
            <a:r>
              <a:rPr lang="en-US" dirty="0" smtClean="0"/>
              <a:t>Data Normalization</a:t>
            </a:r>
          </a:p>
          <a:p>
            <a:r>
              <a:rPr lang="en-US" dirty="0" smtClean="0"/>
              <a:t>Database Query Methods</a:t>
            </a:r>
          </a:p>
          <a:p>
            <a:pPr lvl="1"/>
            <a:r>
              <a:rPr lang="en-US" dirty="0" smtClean="0"/>
              <a:t>Working with SQL Queries</a:t>
            </a:r>
          </a:p>
          <a:p>
            <a:pPr lvl="1"/>
            <a:r>
              <a:rPr lang="en-US" dirty="0" smtClean="0"/>
              <a:t>Working with Stored Procedures</a:t>
            </a:r>
          </a:p>
          <a:p>
            <a:r>
              <a:rPr lang="en-US" dirty="0" smtClean="0"/>
              <a:t>Database Connection Methods</a:t>
            </a:r>
          </a:p>
          <a:p>
            <a:pPr lvl="1"/>
            <a:r>
              <a:rPr lang="en-US" dirty="0" smtClean="0"/>
              <a:t>Working with Flat Files, XML, </a:t>
            </a:r>
            <a:r>
              <a:rPr lang="en-US" dirty="0" err="1" smtClean="0"/>
              <a:t>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Insert Anomaly</a:t>
            </a:r>
          </a:p>
          <a:p>
            <a:pPr lvl="1"/>
            <a:r>
              <a:rPr lang="en-US" sz="2000" dirty="0" smtClean="0"/>
              <a:t>You cannot insert new data because of unrelated dependency</a:t>
            </a:r>
          </a:p>
          <a:p>
            <a:r>
              <a:rPr lang="en-US" sz="2000" dirty="0" smtClean="0"/>
              <a:t>Delete Anomaly</a:t>
            </a:r>
          </a:p>
          <a:p>
            <a:pPr lvl="1"/>
            <a:r>
              <a:rPr lang="en-US" sz="2000" dirty="0" smtClean="0"/>
              <a:t>Deleting one piece of data causes unintended loss of other data</a:t>
            </a:r>
          </a:p>
          <a:p>
            <a:r>
              <a:rPr lang="en-US" sz="2000" dirty="0" smtClean="0"/>
              <a:t>Update Anomaly</a:t>
            </a:r>
          </a:p>
          <a:p>
            <a:pPr lvl="1"/>
            <a:r>
              <a:rPr lang="en-US" sz="1800" dirty="0" smtClean="0"/>
              <a:t>Updating </a:t>
            </a:r>
            <a:r>
              <a:rPr lang="en-US" sz="1800" dirty="0"/>
              <a:t>a single data value requires multiple rows to be </a:t>
            </a:r>
            <a:r>
              <a:rPr lang="en-US" sz="1800" dirty="0" smtClean="0"/>
              <a:t>updated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95107"/>
              </p:ext>
            </p:extLst>
          </p:nvPr>
        </p:nvGraphicFramePr>
        <p:xfrm>
          <a:off x="990600" y="1752600"/>
          <a:ext cx="5943600" cy="160020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1238250"/>
                <a:gridCol w="1524956"/>
                <a:gridCol w="1516967"/>
                <a:gridCol w="1663427"/>
              </a:tblGrid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effectLst/>
                        </a:rPr>
                        <a:t>BookId</a:t>
                      </a:r>
                      <a:endParaRPr lang="en-US" sz="14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BookName</a:t>
                      </a:r>
                      <a:endParaRPr lang="en-US" sz="1400" b="1" i="1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CategoryId</a:t>
                      </a:r>
                      <a:endParaRPr lang="en-US" sz="1400" b="1" i="1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CategoryName</a:t>
                      </a:r>
                      <a:endParaRPr lang="en-US" sz="1400" b="1" i="1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Cooking Light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1001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Cooking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Prophecy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1002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Mystery &amp; Thriller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Shift 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1003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Business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>
                          <a:effectLst/>
                        </a:rPr>
                        <a:t>The Confession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1002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Mystery &amp; Thriller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data normalization ensures that a database design is free of any problems that could lead to loss of data integrity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This lesson discusses three normal forms</a:t>
            </a:r>
          </a:p>
          <a:p>
            <a:pPr lvl="1"/>
            <a:r>
              <a:rPr lang="en-US" dirty="0" smtClean="0"/>
              <a:t>First Normal Form</a:t>
            </a:r>
          </a:p>
          <a:p>
            <a:pPr lvl="1"/>
            <a:r>
              <a:rPr lang="en-US" dirty="0" smtClean="0"/>
              <a:t>Second Normal Form</a:t>
            </a:r>
          </a:p>
          <a:p>
            <a:pPr lvl="1"/>
            <a:r>
              <a:rPr lang="en-US" dirty="0" smtClean="0"/>
              <a:t>Third Normal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</a:t>
            </a:r>
            <a:r>
              <a:rPr lang="en-US" dirty="0" smtClean="0"/>
              <a:t>Form (1NF)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order for a table to be in the first normal form (1NF), none of the columns in the table should have multiple values in the same row of </a:t>
            </a:r>
            <a:r>
              <a:rPr lang="en-US" sz="2800" dirty="0" smtClean="0"/>
              <a:t>data.</a:t>
            </a:r>
          </a:p>
          <a:p>
            <a:r>
              <a:rPr lang="en-US" sz="2800" dirty="0" smtClean="0"/>
              <a:t>The following table is not in 1NF because the </a:t>
            </a:r>
            <a:r>
              <a:rPr lang="en-US" sz="2800" dirty="0" err="1" smtClean="0"/>
              <a:t>PhoneNumber</a:t>
            </a:r>
            <a:r>
              <a:rPr lang="en-US" sz="2800" dirty="0" smtClean="0"/>
              <a:t> column is storing multiple values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79755"/>
              </p:ext>
            </p:extLst>
          </p:nvPr>
        </p:nvGraphicFramePr>
        <p:xfrm>
          <a:off x="1295400" y="3962400"/>
          <a:ext cx="6172200" cy="182880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452075"/>
                <a:gridCol w="2417409"/>
                <a:gridCol w="1575312"/>
                <a:gridCol w="1727404"/>
              </a:tblGrid>
              <a:tr h="29058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</a:rPr>
                        <a:t>Id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FirstName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LastName</a:t>
                      </a:r>
                      <a:endParaRPr lang="en-US" sz="1100" b="1" i="1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PhoneNumber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89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Jane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Doe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(503) 555-6874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34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Doe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(509) 555-7969, (509) 555-7970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96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Howard 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>
                          <a:effectLst/>
                        </a:rPr>
                        <a:t>Steel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(604) 555-3392, (604) 555-3393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</a:t>
            </a:r>
            <a:r>
              <a:rPr lang="en-US" dirty="0" smtClean="0"/>
              <a:t>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a table to be in second normal form (2NF), it must first meet the requirements for 1NF. </a:t>
            </a:r>
            <a:endParaRPr lang="en-US" sz="2400" dirty="0" smtClean="0"/>
          </a:p>
          <a:p>
            <a:r>
              <a:rPr lang="en-US" sz="2400" dirty="0" smtClean="0"/>
              <a:t>2NF also requires </a:t>
            </a:r>
            <a:r>
              <a:rPr lang="en-US" sz="2400" dirty="0"/>
              <a:t>that all non-key columns are functionally dependent on the entire primary </a:t>
            </a:r>
            <a:r>
              <a:rPr lang="en-US" sz="2400" dirty="0" smtClean="0"/>
              <a:t>key.</a:t>
            </a:r>
          </a:p>
          <a:p>
            <a:r>
              <a:rPr lang="en-US" sz="2400" dirty="0" smtClean="0"/>
              <a:t>The following </a:t>
            </a:r>
            <a:r>
              <a:rPr lang="en-US" sz="2400" dirty="0"/>
              <a:t>table violates the 2NF because the non-key columns are functionally dependent on only part of the primary key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10985"/>
              </p:ext>
            </p:extLst>
          </p:nvPr>
        </p:nvGraphicFramePr>
        <p:xfrm>
          <a:off x="1295400" y="4419601"/>
          <a:ext cx="5562601" cy="182880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834390"/>
                <a:gridCol w="973455"/>
                <a:gridCol w="1460183"/>
                <a:gridCol w="2294573"/>
              </a:tblGrid>
              <a:tr h="29058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 smtClean="0">
                          <a:effectLst/>
                        </a:rPr>
                        <a:t>OrderId</a:t>
                      </a:r>
                      <a:endParaRPr lang="en-US" sz="1100" b="1" i="1" u="sng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 smtClean="0">
                          <a:effectLst/>
                        </a:rPr>
                        <a:t>CustomerId</a:t>
                      </a:r>
                      <a:endParaRPr lang="en-US" sz="1100" b="1" i="1" u="sng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OrderDate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CustomerName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89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10/1/2010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Jane Doe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34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10/5/2010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John Doe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96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b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103</a:t>
                      </a:r>
                      <a:endParaRPr lang="en-US" sz="1400" b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10/4/2010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Jane Doe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</a:t>
            </a:r>
            <a:r>
              <a:rPr lang="en-US" dirty="0" smtClean="0"/>
              <a:t>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a table to be in </a:t>
            </a:r>
            <a:r>
              <a:rPr lang="en-US" sz="2400" dirty="0" smtClean="0"/>
              <a:t>third normal </a:t>
            </a:r>
            <a:r>
              <a:rPr lang="en-US" sz="2400" dirty="0"/>
              <a:t>form </a:t>
            </a:r>
            <a:r>
              <a:rPr lang="en-US" sz="2400" dirty="0" smtClean="0"/>
              <a:t>(3NF</a:t>
            </a:r>
            <a:r>
              <a:rPr lang="en-US" sz="2400" dirty="0"/>
              <a:t>), it must first meet the requirements for </a:t>
            </a:r>
            <a:r>
              <a:rPr lang="en-US" sz="2400" dirty="0" smtClean="0"/>
              <a:t>2NF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3NF also requires </a:t>
            </a:r>
            <a:r>
              <a:rPr lang="en-US" sz="2400" dirty="0"/>
              <a:t>that that there is no functional dependency between non-key </a:t>
            </a:r>
            <a:r>
              <a:rPr lang="en-US" sz="2400" dirty="0" smtClean="0"/>
              <a:t>attributes.</a:t>
            </a:r>
          </a:p>
          <a:p>
            <a:r>
              <a:rPr lang="en-US" sz="2400" dirty="0" smtClean="0"/>
              <a:t>The following </a:t>
            </a:r>
            <a:r>
              <a:rPr lang="en-US" sz="2400" dirty="0"/>
              <a:t>table violates the </a:t>
            </a:r>
            <a:r>
              <a:rPr lang="en-US" sz="2400" dirty="0" smtClean="0"/>
              <a:t>3NF </a:t>
            </a:r>
            <a:r>
              <a:rPr lang="en-US" sz="2400" dirty="0"/>
              <a:t>because the non-key columns are functionally dependent on only part of the primary key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8085"/>
              </p:ext>
            </p:extLst>
          </p:nvPr>
        </p:nvGraphicFramePr>
        <p:xfrm>
          <a:off x="1295400" y="4419601"/>
          <a:ext cx="5791200" cy="182880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1478604"/>
                <a:gridCol w="1725038"/>
                <a:gridCol w="2587558"/>
              </a:tblGrid>
              <a:tr h="29058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 smtClean="0">
                          <a:effectLst/>
                        </a:rPr>
                        <a:t>ItemId</a:t>
                      </a:r>
                      <a:endParaRPr lang="en-US" sz="1100" b="1" i="1" u="sng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 err="1" smtClean="0">
                          <a:effectLst/>
                        </a:rPr>
                        <a:t>SupplierId</a:t>
                      </a:r>
                      <a:endParaRPr lang="en-US" sz="1100" b="1" i="1" u="none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ReorderFax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89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100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(514) 555-2955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34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(514) 555-9022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96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b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103</a:t>
                      </a:r>
                      <a:endParaRPr lang="en-US" sz="1400" b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525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(313) 555-5735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</a:t>
            </a:r>
            <a:r>
              <a:rPr lang="en-US" dirty="0" smtClean="0">
                <a:sym typeface="Wingdings" pitchFamily="2" charset="2"/>
              </a:rPr>
              <a:t>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SQL is the language used by most database systems to manage the information in their databases. </a:t>
            </a:r>
            <a:endParaRPr lang="en-US" sz="2800" dirty="0" smtClean="0"/>
          </a:p>
          <a:p>
            <a:r>
              <a:rPr lang="en-US" sz="2800" dirty="0"/>
              <a:t>SQL is declarative in nature -- you tell the database what needs to done, and it’s the database’s job to figure out how to do it.</a:t>
            </a:r>
            <a:endParaRPr lang="en-US" sz="2800" dirty="0" smtClean="0"/>
          </a:p>
          <a:p>
            <a:r>
              <a:rPr lang="en-US" sz="2800" dirty="0"/>
              <a:t>There are two main ways to submit T-SQL to SQL </a:t>
            </a:r>
            <a:r>
              <a:rPr lang="en-US" sz="2800" dirty="0" smtClean="0"/>
              <a:t>Server: </a:t>
            </a:r>
          </a:p>
          <a:p>
            <a:pPr lvl="1"/>
            <a:r>
              <a:rPr lang="en-US" sz="2600" dirty="0" smtClean="0"/>
              <a:t>Ad-hoc </a:t>
            </a:r>
            <a:r>
              <a:rPr lang="en-US" sz="2600" dirty="0"/>
              <a:t>SQL statements </a:t>
            </a:r>
            <a:endParaRPr lang="en-US" sz="2600" dirty="0" smtClean="0"/>
          </a:p>
          <a:p>
            <a:pPr lvl="1"/>
            <a:r>
              <a:rPr lang="en-US" sz="2600" dirty="0" smtClean="0"/>
              <a:t>Stored procedures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SELECT</a:t>
            </a:r>
            <a:r>
              <a:rPr lang="en-US" sz="2800" dirty="0"/>
              <a:t>, </a:t>
            </a:r>
            <a:r>
              <a:rPr lang="en-US" sz="2800" b="1" dirty="0"/>
              <a:t>INSERT</a:t>
            </a:r>
            <a:r>
              <a:rPr lang="en-US" sz="2800" dirty="0"/>
              <a:t>, </a:t>
            </a:r>
            <a:r>
              <a:rPr lang="en-US" sz="2800" b="1" dirty="0"/>
              <a:t>UPDATE</a:t>
            </a:r>
            <a:r>
              <a:rPr lang="en-US" sz="2800" dirty="0"/>
              <a:t>, and </a:t>
            </a:r>
            <a:r>
              <a:rPr lang="en-US" sz="2800" b="1" dirty="0"/>
              <a:t>DELETE</a:t>
            </a:r>
            <a:r>
              <a:rPr lang="en-US" sz="2800" dirty="0"/>
              <a:t> statements are the four main types of SQL statements used to manipulate SQL Server </a:t>
            </a:r>
            <a:r>
              <a:rPr lang="en-US" sz="2800" dirty="0" smtClean="0"/>
              <a:t>data:</a:t>
            </a:r>
          </a:p>
          <a:p>
            <a:pPr lvl="1"/>
            <a:r>
              <a:rPr lang="en-US" sz="2600" b="1" dirty="0" smtClean="0"/>
              <a:t>SELECT </a:t>
            </a:r>
            <a:r>
              <a:rPr lang="en-US" sz="2600" dirty="0" smtClean="0"/>
              <a:t>statement: retrieves data</a:t>
            </a:r>
            <a:endParaRPr lang="en-US" sz="2600" dirty="0"/>
          </a:p>
          <a:p>
            <a:pPr lvl="1"/>
            <a:r>
              <a:rPr lang="en-US" sz="2600" b="1" dirty="0" smtClean="0"/>
              <a:t>INSERT </a:t>
            </a:r>
            <a:r>
              <a:rPr lang="en-US" sz="2600" dirty="0" smtClean="0"/>
              <a:t>statement: adds </a:t>
            </a:r>
            <a:r>
              <a:rPr lang="en-US" sz="2600" dirty="0"/>
              <a:t>new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1"/>
            <a:r>
              <a:rPr lang="en-US" sz="2600" b="1" dirty="0" smtClean="0"/>
              <a:t>UPDATE </a:t>
            </a:r>
            <a:r>
              <a:rPr lang="en-US" sz="2600" dirty="0" smtClean="0"/>
              <a:t>statement: modifies data</a:t>
            </a:r>
            <a:endParaRPr lang="en-US" sz="2600" dirty="0"/>
          </a:p>
          <a:p>
            <a:pPr lvl="1"/>
            <a:r>
              <a:rPr lang="en-US" sz="2600" b="1" dirty="0" smtClean="0"/>
              <a:t>DELETE </a:t>
            </a:r>
            <a:r>
              <a:rPr lang="en-US" sz="2600" dirty="0" smtClean="0"/>
              <a:t>statement</a:t>
            </a:r>
            <a:r>
              <a:rPr lang="en-US" sz="2600" dirty="0" smtClean="0"/>
              <a:t>: deletes data</a:t>
            </a:r>
            <a:endParaRPr lang="en-US" sz="26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1340</Words>
  <Application>Microsoft Office PowerPoint</Application>
  <PresentationFormat>On-screen Show (4:3)</PresentationFormat>
  <Paragraphs>345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1_Custom Design</vt:lpstr>
      <vt:lpstr>Understanding Databases</vt:lpstr>
      <vt:lpstr>Objective Domain Matrix</vt:lpstr>
      <vt:lpstr>Data Anomalies</vt:lpstr>
      <vt:lpstr>Data Normalization</vt:lpstr>
      <vt:lpstr>First Normal Form (1NF)</vt:lpstr>
      <vt:lpstr>Second Normal Form (2NF)</vt:lpstr>
      <vt:lpstr>Third Normal Form (3NF)</vt:lpstr>
      <vt:lpstr>Structured Query Language (SQL)</vt:lpstr>
      <vt:lpstr>SQL Queries</vt:lpstr>
      <vt:lpstr>Running SQL Queries</vt:lpstr>
      <vt:lpstr>Selecting Data</vt:lpstr>
      <vt:lpstr>SELECT Examples</vt:lpstr>
      <vt:lpstr>Updating Data</vt:lpstr>
      <vt:lpstr>Inserting Data</vt:lpstr>
      <vt:lpstr>Deleting Data</vt:lpstr>
      <vt:lpstr>Stored Procedures</vt:lpstr>
      <vt:lpstr>Creating Stored Procedures</vt:lpstr>
      <vt:lpstr>Parameterized Stored Procedures</vt:lpstr>
      <vt:lpstr>Working with Flat Files</vt:lpstr>
      <vt:lpstr>Extensible Markup Language (XML)</vt:lpstr>
      <vt:lpstr>Working with XML</vt:lpstr>
      <vt:lpstr>Working with DataSet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2011-05-17T12:44:40Z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