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p:scale>
          <a:sx n="66" d="100"/>
          <a:sy n="66" d="100"/>
        </p:scale>
        <p:origin x="-79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0282C4-C2D9-4794-9448-7411727D0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8A6090-BA6F-4AB1-A606-319EC39E5AE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82C4-C2D9-4794-9448-7411727D019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A6090-BA6F-4AB1-A606-319EC39E5A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P260</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stretch>
            <a:fillRect/>
          </a:stretch>
        </p:blipFill>
        <p:spPr>
          <a:xfrm>
            <a:off x="3045618" y="803320"/>
            <a:ext cx="6100763" cy="4908460"/>
          </a:xfrm>
          <a:prstGeom prst="rect">
            <a:avLst/>
          </a:prstGeom>
        </p:spPr>
      </p:pic>
      <p:sp>
        <p:nvSpPr>
          <p:cNvPr id="7" name="文本框 6"/>
          <p:cNvSpPr txBox="1"/>
          <p:nvPr/>
        </p:nvSpPr>
        <p:spPr>
          <a:xfrm>
            <a:off x="2919411" y="5654241"/>
            <a:ext cx="6353175" cy="738664"/>
          </a:xfrm>
          <a:prstGeom prst="rect">
            <a:avLst/>
          </a:prstGeom>
          <a:noFill/>
        </p:spPr>
        <p:txBody>
          <a:bodyPr wrap="square" rtlCol="0">
            <a:spAutoFit/>
          </a:bodyPr>
          <a:lstStyle/>
          <a:p>
            <a:r>
              <a:rPr lang="zh-CN" altLang="en-US" sz="1400" dirty="0"/>
              <a:t>图</a:t>
            </a:r>
            <a:r>
              <a:rPr lang="en-US" altLang="zh-CN" sz="1400" dirty="0"/>
              <a:t>11.1   </a:t>
            </a:r>
            <a:r>
              <a:rPr lang="zh-CN" altLang="en-US" sz="1400" dirty="0"/>
              <a:t>某人学习一项追踪任务的学习曲线。表现指标是</a:t>
            </a:r>
            <a:r>
              <a:rPr lang="zh-CN" altLang="en-US" sz="1400"/>
              <a:t>通过每次试验成绩</a:t>
            </a:r>
            <a:r>
              <a:rPr lang="zh-CN" altLang="en-US" sz="1400" dirty="0"/>
              <a:t>的均方误差（</a:t>
            </a:r>
            <a:r>
              <a:rPr lang="en-US" altLang="zh-CN" sz="1400" dirty="0"/>
              <a:t>RMSE</a:t>
            </a:r>
            <a:r>
              <a:rPr lang="zh-CN" altLang="en-US" sz="1400" dirty="0"/>
              <a:t>）来表示。需要注意的是，因为表现指标是误差，所以数值越低代表表现越好。</a:t>
            </a:r>
            <a:endParaRPr lang="zh-CN" altLang="en-US" sz="1400" dirty="0"/>
          </a:p>
        </p:txBody>
      </p:sp>
      <p:sp>
        <p:nvSpPr>
          <p:cNvPr id="8" name="文本框 7"/>
          <p:cNvSpPr txBox="1"/>
          <p:nvPr/>
        </p:nvSpPr>
        <p:spPr>
          <a:xfrm>
            <a:off x="5667375" y="5395909"/>
            <a:ext cx="1133475" cy="276999"/>
          </a:xfrm>
          <a:prstGeom prst="rect">
            <a:avLst/>
          </a:prstGeom>
          <a:solidFill>
            <a:schemeClr val="bg1"/>
          </a:solidFill>
        </p:spPr>
        <p:txBody>
          <a:bodyPr wrap="square" rtlCol="0">
            <a:spAutoFit/>
          </a:bodyPr>
          <a:lstStyle/>
          <a:p>
            <a:pPr algn="ctr"/>
            <a:r>
              <a:rPr lang="zh-CN" altLang="en-US" sz="1200" b="1" dirty="0"/>
              <a:t>试验次数</a:t>
            </a:r>
            <a:endParaRPr lang="zh-CN" altLang="en-US"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16729" y="592138"/>
            <a:ext cx="6958542" cy="4680154"/>
          </a:xfrm>
          <a:prstGeom prst="rect">
            <a:avLst/>
          </a:prstGeom>
        </p:spPr>
      </p:pic>
      <p:sp>
        <p:nvSpPr>
          <p:cNvPr id="4" name="文本框 3"/>
          <p:cNvSpPr txBox="1"/>
          <p:nvPr/>
        </p:nvSpPr>
        <p:spPr>
          <a:xfrm>
            <a:off x="2616729" y="5442635"/>
            <a:ext cx="6958542" cy="646331"/>
          </a:xfrm>
          <a:prstGeom prst="rect">
            <a:avLst/>
          </a:prstGeom>
          <a:noFill/>
        </p:spPr>
        <p:txBody>
          <a:bodyPr wrap="square">
            <a:spAutoFit/>
          </a:bodyPr>
          <a:lstStyle/>
          <a:p>
            <a:r>
              <a:rPr lang="zh-CN" altLang="en-US" b="0" i="0" dirty="0">
                <a:solidFill>
                  <a:srgbClr val="2E3033"/>
                </a:solidFill>
                <a:effectLst/>
                <a:latin typeface="Arial" panose="020B0604020202020204" pitchFamily="34" charset="0"/>
              </a:rPr>
              <a:t>足球守门员将发展出更有效以及高效的视觉搜索策略，随着他们学习阶段的进展，他们变得更熟练。</a:t>
            </a:r>
            <a:endParaRPr lang="zh-CN" altLang="en-US" dirty="0"/>
          </a:p>
        </p:txBody>
      </p:sp>
      <p:sp>
        <p:nvSpPr>
          <p:cNvPr id="6"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P287</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P289</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3276600" y="369332"/>
            <a:ext cx="5638800" cy="5067300"/>
          </a:xfrm>
          <a:prstGeom prst="rect">
            <a:avLst/>
          </a:prstGeom>
        </p:spPr>
      </p:pic>
      <p:sp>
        <p:nvSpPr>
          <p:cNvPr id="6" name="文本框 5"/>
          <p:cNvSpPr txBox="1"/>
          <p:nvPr/>
        </p:nvSpPr>
        <p:spPr>
          <a:xfrm flipH="1">
            <a:off x="3846751" y="5302197"/>
            <a:ext cx="4498497" cy="1384995"/>
          </a:xfrm>
          <a:prstGeom prst="rect">
            <a:avLst/>
          </a:prstGeom>
          <a:noFill/>
        </p:spPr>
        <p:txBody>
          <a:bodyPr wrap="square" rtlCol="0">
            <a:spAutoFit/>
          </a:bodyPr>
          <a:lstStyle/>
          <a:p>
            <a:r>
              <a:rPr lang="zh-CN" altLang="en-US" sz="1400" dirty="0"/>
              <a:t>图</a:t>
            </a:r>
            <a:r>
              <a:rPr lang="en-US" altLang="zh-CN" sz="1400" dirty="0"/>
              <a:t>12.3 Robertson</a:t>
            </a:r>
            <a:r>
              <a:rPr lang="zh-CN" altLang="en-US" sz="1400" dirty="0"/>
              <a:t>等人的实验结果，展示了新手和熟练体操运动员在看着或不看平衡木的两种情况下，二者出错数量的对比。</a:t>
            </a:r>
            <a:r>
              <a:rPr lang="en-US" altLang="zh-CN" sz="1400" dirty="0"/>
              <a:t>[Modified Figure 4, p. 337 in Robertson, S., Collins, J., Elliott, D., &amp; </a:t>
            </a:r>
            <a:r>
              <a:rPr lang="en-US" altLang="zh-CN" sz="1400" dirty="0" err="1"/>
              <a:t>Starkes</a:t>
            </a:r>
            <a:r>
              <a:rPr lang="en-US" altLang="zh-CN" sz="1400" dirty="0"/>
              <a:t>, J. (1994). The influence of skill and intermittent vision on dynamic balance. Journal of Motor Behavior, 26, 333–339.]</a:t>
            </a:r>
            <a:endParaRPr lang="zh-CN" altLang="en-US" sz="1400" dirty="0"/>
          </a:p>
        </p:txBody>
      </p:sp>
      <p:sp>
        <p:nvSpPr>
          <p:cNvPr id="8" name="文本框 7"/>
          <p:cNvSpPr txBox="1"/>
          <p:nvPr/>
        </p:nvSpPr>
        <p:spPr>
          <a:xfrm>
            <a:off x="4907431" y="5029201"/>
            <a:ext cx="2640938" cy="336383"/>
          </a:xfrm>
          <a:prstGeom prst="rect">
            <a:avLst/>
          </a:prstGeom>
          <a:solidFill>
            <a:schemeClr val="bg1"/>
          </a:solidFill>
        </p:spPr>
        <p:txBody>
          <a:bodyPr wrap="square" rtlCol="0">
            <a:spAutoFit/>
          </a:bodyPr>
          <a:lstStyle/>
          <a:p>
            <a:pPr algn="ctr"/>
            <a:r>
              <a:rPr lang="zh-CN" altLang="en-US" sz="1600" b="1" dirty="0"/>
              <a:t>视觉条件</a:t>
            </a:r>
            <a:endParaRPr lang="zh-CN" altLang="en-US" sz="1600" b="1" dirty="0"/>
          </a:p>
        </p:txBody>
      </p:sp>
      <p:sp>
        <p:nvSpPr>
          <p:cNvPr id="10" name="文本框 9"/>
          <p:cNvSpPr txBox="1"/>
          <p:nvPr/>
        </p:nvSpPr>
        <p:spPr>
          <a:xfrm>
            <a:off x="4802707" y="4804264"/>
            <a:ext cx="762006" cy="307777"/>
          </a:xfrm>
          <a:prstGeom prst="rect">
            <a:avLst/>
          </a:prstGeom>
          <a:solidFill>
            <a:schemeClr val="bg1"/>
          </a:solidFill>
        </p:spPr>
        <p:txBody>
          <a:bodyPr wrap="square" rtlCol="0">
            <a:spAutoFit/>
          </a:bodyPr>
          <a:lstStyle/>
          <a:p>
            <a:pPr algn="ctr"/>
            <a:r>
              <a:rPr lang="zh-CN" altLang="en-US" sz="1400" dirty="0"/>
              <a:t>熟练者</a:t>
            </a:r>
            <a:endParaRPr lang="zh-CN" altLang="en-US" sz="1400" dirty="0"/>
          </a:p>
        </p:txBody>
      </p:sp>
      <p:sp>
        <p:nvSpPr>
          <p:cNvPr id="12" name="文本框 11"/>
          <p:cNvSpPr txBox="1"/>
          <p:nvPr/>
        </p:nvSpPr>
        <p:spPr>
          <a:xfrm>
            <a:off x="6668552" y="4804264"/>
            <a:ext cx="762006" cy="307777"/>
          </a:xfrm>
          <a:prstGeom prst="rect">
            <a:avLst/>
          </a:prstGeom>
          <a:solidFill>
            <a:schemeClr val="bg1"/>
          </a:solidFill>
        </p:spPr>
        <p:txBody>
          <a:bodyPr wrap="square" rtlCol="0">
            <a:spAutoFit/>
          </a:bodyPr>
          <a:lstStyle/>
          <a:p>
            <a:pPr algn="ctr"/>
            <a:r>
              <a:rPr lang="zh-CN" altLang="en-US" sz="1400" dirty="0"/>
              <a:t>初学者</a:t>
            </a:r>
            <a:endParaRPr lang="zh-CN" altLang="en-US" sz="1400" dirty="0"/>
          </a:p>
        </p:txBody>
      </p:sp>
      <p:sp>
        <p:nvSpPr>
          <p:cNvPr id="14" name="文本框 13"/>
          <p:cNvSpPr txBox="1"/>
          <p:nvPr/>
        </p:nvSpPr>
        <p:spPr>
          <a:xfrm>
            <a:off x="3415864" y="1236107"/>
            <a:ext cx="430887" cy="3333750"/>
          </a:xfrm>
          <a:prstGeom prst="rect">
            <a:avLst/>
          </a:prstGeom>
          <a:solidFill>
            <a:schemeClr val="bg1"/>
          </a:solidFill>
        </p:spPr>
        <p:txBody>
          <a:bodyPr vert="eaVert" wrap="square" rtlCol="0">
            <a:spAutoFit/>
          </a:bodyPr>
          <a:lstStyle/>
          <a:p>
            <a:pPr algn="ctr"/>
            <a:r>
              <a:rPr lang="zh-CN" altLang="en-US" sz="1600" b="1" dirty="0"/>
              <a:t>错误的数量</a:t>
            </a:r>
            <a:endParaRPr lang="zh-CN" altLang="en-US" sz="1600" b="1" dirty="0"/>
          </a:p>
        </p:txBody>
      </p:sp>
      <p:sp>
        <p:nvSpPr>
          <p:cNvPr id="4" name="文本框 3"/>
          <p:cNvSpPr txBox="1"/>
          <p:nvPr/>
        </p:nvSpPr>
        <p:spPr>
          <a:xfrm>
            <a:off x="5016561" y="780933"/>
            <a:ext cx="1811159" cy="307777"/>
          </a:xfrm>
          <a:prstGeom prst="rect">
            <a:avLst/>
          </a:prstGeom>
          <a:solidFill>
            <a:schemeClr val="bg1"/>
          </a:solidFill>
        </p:spPr>
        <p:txBody>
          <a:bodyPr wrap="square" rtlCol="0">
            <a:spAutoFit/>
          </a:bodyPr>
          <a:lstStyle/>
          <a:p>
            <a:r>
              <a:rPr lang="zh-CN" altLang="en-US" sz="1400" dirty="0">
                <a:solidFill>
                  <a:srgbClr val="2E3033"/>
                </a:solidFill>
                <a:latin typeface="Arial" panose="020B0604020202020204" pitchFamily="34" charset="0"/>
              </a:rPr>
              <a:t>不剥夺视觉</a:t>
            </a:r>
            <a:endParaRPr lang="zh-CN" altLang="en-US" sz="1400" dirty="0"/>
          </a:p>
        </p:txBody>
      </p:sp>
      <p:sp>
        <p:nvSpPr>
          <p:cNvPr id="5" name="文本框 4"/>
          <p:cNvSpPr txBox="1"/>
          <p:nvPr/>
        </p:nvSpPr>
        <p:spPr>
          <a:xfrm>
            <a:off x="5016562" y="1159758"/>
            <a:ext cx="1811159" cy="307777"/>
          </a:xfrm>
          <a:prstGeom prst="rect">
            <a:avLst/>
          </a:prstGeom>
          <a:solidFill>
            <a:schemeClr val="bg1"/>
          </a:solidFill>
        </p:spPr>
        <p:txBody>
          <a:bodyPr wrap="square" rtlCol="0">
            <a:spAutoFit/>
          </a:bodyPr>
          <a:lstStyle/>
          <a:p>
            <a:r>
              <a:rPr lang="zh-CN" altLang="en-US" sz="1400" dirty="0"/>
              <a:t>剥夺视觉</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09849" y="747662"/>
            <a:ext cx="6972300" cy="4438650"/>
          </a:xfrm>
          <a:prstGeom prst="rect">
            <a:avLst/>
          </a:prstGeom>
        </p:spPr>
      </p:pic>
      <p:sp>
        <p:nvSpPr>
          <p:cNvPr id="5" name="文本框 4"/>
          <p:cNvSpPr txBox="1"/>
          <p:nvPr/>
        </p:nvSpPr>
        <p:spPr>
          <a:xfrm flipH="1">
            <a:off x="3133523" y="5302197"/>
            <a:ext cx="6448625" cy="738664"/>
          </a:xfrm>
          <a:prstGeom prst="rect">
            <a:avLst/>
          </a:prstGeom>
          <a:noFill/>
        </p:spPr>
        <p:txBody>
          <a:bodyPr wrap="square" rtlCol="0">
            <a:spAutoFit/>
          </a:bodyPr>
          <a:lstStyle/>
          <a:p>
            <a:r>
              <a:rPr lang="zh-CN" altLang="en-US" sz="1400" dirty="0"/>
              <a:t>图</a:t>
            </a:r>
            <a:r>
              <a:rPr lang="en-US" altLang="zh-CN" sz="1400" dirty="0"/>
              <a:t>12.4 </a:t>
            </a:r>
            <a:r>
              <a:rPr lang="zh-CN" altLang="en-US" sz="1400" dirty="0"/>
              <a:t>一副描述专业表现的提高过程与日常活动之间质的区别。日常活动的目标是顺其自然并通过最小的努力达到一个令人满意的水平。相反，专业表现组通过不断增加复杂的心理暗示来克服自动性，以此达到控制他们表现的更高水平。</a:t>
            </a:r>
            <a:endParaRPr lang="zh-CN" altLang="en-US" sz="1400" dirty="0"/>
          </a:p>
        </p:txBody>
      </p:sp>
      <p:sp>
        <p:nvSpPr>
          <p:cNvPr id="7" name="文本框 6"/>
          <p:cNvSpPr txBox="1"/>
          <p:nvPr/>
        </p:nvSpPr>
        <p:spPr>
          <a:xfrm>
            <a:off x="4775530" y="4849929"/>
            <a:ext cx="2640938" cy="336383"/>
          </a:xfrm>
          <a:prstGeom prst="rect">
            <a:avLst/>
          </a:prstGeom>
          <a:solidFill>
            <a:schemeClr val="bg1"/>
          </a:solidFill>
        </p:spPr>
        <p:txBody>
          <a:bodyPr wrap="square" rtlCol="0">
            <a:spAutoFit/>
          </a:bodyPr>
          <a:lstStyle/>
          <a:p>
            <a:pPr algn="ctr"/>
            <a:r>
              <a:rPr lang="zh-CN" altLang="en-US" sz="1600" b="1" dirty="0"/>
              <a:t>经验</a:t>
            </a:r>
            <a:endParaRPr lang="zh-CN" altLang="en-US" sz="1600" b="1" dirty="0"/>
          </a:p>
        </p:txBody>
      </p:sp>
      <p:sp>
        <p:nvSpPr>
          <p:cNvPr id="9" name="文本框 8"/>
          <p:cNvSpPr txBox="1"/>
          <p:nvPr/>
        </p:nvSpPr>
        <p:spPr>
          <a:xfrm>
            <a:off x="2394405" y="1300112"/>
            <a:ext cx="430887" cy="3333750"/>
          </a:xfrm>
          <a:prstGeom prst="rect">
            <a:avLst/>
          </a:prstGeom>
          <a:solidFill>
            <a:schemeClr val="bg1"/>
          </a:solidFill>
        </p:spPr>
        <p:txBody>
          <a:bodyPr vert="eaVert" wrap="square" rtlCol="0">
            <a:spAutoFit/>
          </a:bodyPr>
          <a:lstStyle/>
          <a:p>
            <a:pPr algn="ctr"/>
            <a:r>
              <a:rPr lang="zh-CN" altLang="en-US" sz="1600" b="1" dirty="0"/>
              <a:t>表现</a:t>
            </a:r>
            <a:endParaRPr lang="zh-CN" altLang="en-US" sz="1600" b="1" dirty="0"/>
          </a:p>
        </p:txBody>
      </p:sp>
      <p:sp>
        <p:nvSpPr>
          <p:cNvPr id="13" name="文本框 12"/>
          <p:cNvSpPr txBox="1"/>
          <p:nvPr/>
        </p:nvSpPr>
        <p:spPr>
          <a:xfrm>
            <a:off x="4695319" y="4269155"/>
            <a:ext cx="2640938" cy="336383"/>
          </a:xfrm>
          <a:prstGeom prst="rect">
            <a:avLst/>
          </a:prstGeom>
          <a:solidFill>
            <a:schemeClr val="bg1"/>
          </a:solidFill>
        </p:spPr>
        <p:txBody>
          <a:bodyPr wrap="square" rtlCol="0">
            <a:spAutoFit/>
          </a:bodyPr>
          <a:lstStyle/>
          <a:p>
            <a:pPr algn="ctr"/>
            <a:r>
              <a:rPr lang="zh-CN" altLang="en-US" sz="1600" b="1" dirty="0"/>
              <a:t>日常活动</a:t>
            </a:r>
            <a:endParaRPr lang="zh-CN" altLang="en-US" sz="1600" b="1" dirty="0"/>
          </a:p>
        </p:txBody>
      </p:sp>
      <p:sp>
        <p:nvSpPr>
          <p:cNvPr id="15" name="文本框 14"/>
          <p:cNvSpPr txBox="1"/>
          <p:nvPr/>
        </p:nvSpPr>
        <p:spPr>
          <a:xfrm>
            <a:off x="4250953" y="1131920"/>
            <a:ext cx="2640938" cy="336383"/>
          </a:xfrm>
          <a:prstGeom prst="rect">
            <a:avLst/>
          </a:prstGeom>
          <a:solidFill>
            <a:schemeClr val="bg1"/>
          </a:solidFill>
        </p:spPr>
        <p:txBody>
          <a:bodyPr wrap="square" rtlCol="0">
            <a:spAutoFit/>
          </a:bodyPr>
          <a:lstStyle/>
          <a:p>
            <a:pPr algn="ctr"/>
            <a:r>
              <a:rPr lang="zh-CN" altLang="en-US" sz="1600" b="1" dirty="0"/>
              <a:t>专业表现</a:t>
            </a:r>
            <a:endParaRPr lang="zh-CN" altLang="en-US" sz="1600" b="1" dirty="0"/>
          </a:p>
        </p:txBody>
      </p:sp>
      <p:sp>
        <p:nvSpPr>
          <p:cNvPr id="17" name="文本框 16"/>
          <p:cNvSpPr txBox="1"/>
          <p:nvPr/>
        </p:nvSpPr>
        <p:spPr>
          <a:xfrm>
            <a:off x="7742114" y="945083"/>
            <a:ext cx="1811159" cy="523220"/>
          </a:xfrm>
          <a:prstGeom prst="rect">
            <a:avLst/>
          </a:prstGeom>
          <a:solidFill>
            <a:schemeClr val="bg1"/>
          </a:solidFill>
        </p:spPr>
        <p:txBody>
          <a:bodyPr wrap="square" rtlCol="0">
            <a:spAutoFit/>
          </a:bodyPr>
          <a:lstStyle/>
          <a:p>
            <a:pPr algn="ctr"/>
            <a:r>
              <a:rPr lang="zh-CN" altLang="en-US" sz="1400" b="0" i="0" dirty="0">
                <a:solidFill>
                  <a:srgbClr val="2E3033"/>
                </a:solidFill>
                <a:effectLst/>
                <a:latin typeface="Arial" panose="020B0604020202020204" pitchFamily="34" charset="0"/>
              </a:rPr>
              <a:t>增强控制力</a:t>
            </a:r>
            <a:endParaRPr lang="en-US" altLang="zh-CN" sz="1400" b="0" i="0" dirty="0">
              <a:solidFill>
                <a:srgbClr val="2E3033"/>
              </a:solidFill>
              <a:effectLst/>
              <a:latin typeface="Arial" panose="020B0604020202020204" pitchFamily="34" charset="0"/>
            </a:endParaRPr>
          </a:p>
          <a:p>
            <a:pPr algn="ctr"/>
            <a:r>
              <a:rPr lang="zh-CN" altLang="en-US" sz="1400" b="0" i="0" dirty="0">
                <a:solidFill>
                  <a:srgbClr val="2E3033"/>
                </a:solidFill>
                <a:effectLst/>
                <a:latin typeface="Arial" panose="020B0604020202020204" pitchFamily="34" charset="0"/>
              </a:rPr>
              <a:t>和记忆力</a:t>
            </a:r>
            <a:endParaRPr lang="zh-CN" altLang="en-US" sz="1400" dirty="0"/>
          </a:p>
        </p:txBody>
      </p:sp>
      <p:sp>
        <p:nvSpPr>
          <p:cNvPr id="19" name="文本框 18"/>
          <p:cNvSpPr txBox="1"/>
          <p:nvPr/>
        </p:nvSpPr>
        <p:spPr>
          <a:xfrm>
            <a:off x="7692383" y="4068712"/>
            <a:ext cx="1811159" cy="523220"/>
          </a:xfrm>
          <a:prstGeom prst="rect">
            <a:avLst/>
          </a:prstGeom>
          <a:solidFill>
            <a:schemeClr val="bg1"/>
          </a:solidFill>
        </p:spPr>
        <p:txBody>
          <a:bodyPr wrap="square" rtlCol="0">
            <a:spAutoFit/>
          </a:bodyPr>
          <a:lstStyle/>
          <a:p>
            <a:pPr algn="ctr"/>
            <a:r>
              <a:rPr lang="zh-CN" altLang="en-US" sz="1400" b="0" i="0" dirty="0">
                <a:solidFill>
                  <a:srgbClr val="2E3033"/>
                </a:solidFill>
                <a:effectLst/>
                <a:latin typeface="Arial" panose="020B0604020202020204" pitchFamily="34" charset="0"/>
              </a:rPr>
              <a:t>自动化</a:t>
            </a:r>
            <a:endParaRPr lang="en-US" altLang="zh-CN" sz="1400" b="0" i="0" dirty="0">
              <a:solidFill>
                <a:srgbClr val="2E3033"/>
              </a:solidFill>
              <a:effectLst/>
              <a:latin typeface="Arial" panose="020B0604020202020204" pitchFamily="34" charset="0"/>
            </a:endParaRPr>
          </a:p>
          <a:p>
            <a:pPr algn="ctr"/>
            <a:r>
              <a:rPr lang="zh-CN" altLang="en-US" sz="1400" dirty="0"/>
              <a:t>不费力的，固定的</a:t>
            </a:r>
            <a:endParaRPr lang="zh-CN" altLang="en-US" sz="1400" dirty="0"/>
          </a:p>
        </p:txBody>
      </p:sp>
      <p:sp>
        <p:nvSpPr>
          <p:cNvPr id="21" name="Rectangle 2"/>
          <p:cNvSpPr>
            <a:spLocks noChangeArrowheads="1"/>
          </p:cNvSpPr>
          <p:nvPr/>
        </p:nvSpPr>
        <p:spPr bwMode="auto">
          <a:xfrm>
            <a:off x="0" y="138499"/>
            <a:ext cx="878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P294</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533775" y="1170522"/>
            <a:ext cx="5124450" cy="3400425"/>
          </a:xfrm>
          <a:prstGeom prst="rect">
            <a:avLst/>
          </a:prstGeom>
        </p:spPr>
      </p:pic>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P442</a:t>
            </a:r>
            <a:endPar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flipH="1">
            <a:off x="4095624" y="4716379"/>
            <a:ext cx="4000751" cy="316079"/>
          </a:xfrm>
          <a:prstGeom prst="rect">
            <a:avLst/>
          </a:prstGeom>
          <a:noFill/>
        </p:spPr>
        <p:txBody>
          <a:bodyPr wrap="square" rtlCol="0">
            <a:spAutoFit/>
          </a:bodyPr>
          <a:lstStyle/>
          <a:p>
            <a:pPr algn="ctr"/>
            <a:r>
              <a:rPr lang="zh-CN" altLang="en-US" sz="1400" dirty="0"/>
              <a:t>游泳运动员在赛前经常进行心里训练</a:t>
            </a: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3260" y="1131419"/>
            <a:ext cx="4848225" cy="3248025"/>
          </a:xfrm>
          <a:prstGeom prst="rect">
            <a:avLst/>
          </a:prstGeom>
        </p:spPr>
      </p:pic>
      <p:pic>
        <p:nvPicPr>
          <p:cNvPr id="3" name="图片 2"/>
          <p:cNvPicPr>
            <a:picLocks noChangeAspect="1"/>
          </p:cNvPicPr>
          <p:nvPr/>
        </p:nvPicPr>
        <p:blipFill>
          <a:blip r:embed="rId2"/>
          <a:stretch>
            <a:fillRect/>
          </a:stretch>
        </p:blipFill>
        <p:spPr>
          <a:xfrm>
            <a:off x="6096000" y="1220366"/>
            <a:ext cx="4705350" cy="3286125"/>
          </a:xfrm>
          <a:prstGeom prst="rect">
            <a:avLst/>
          </a:prstGeom>
        </p:spPr>
      </p:pic>
      <p:sp>
        <p:nvSpPr>
          <p:cNvPr id="6" name="文本框 5"/>
          <p:cNvSpPr txBox="1"/>
          <p:nvPr/>
        </p:nvSpPr>
        <p:spPr>
          <a:xfrm flipH="1">
            <a:off x="3127173" y="4941597"/>
            <a:ext cx="6448625" cy="1169551"/>
          </a:xfrm>
          <a:prstGeom prst="rect">
            <a:avLst/>
          </a:prstGeom>
          <a:noFill/>
        </p:spPr>
        <p:txBody>
          <a:bodyPr wrap="square" rtlCol="0">
            <a:spAutoFit/>
          </a:bodyPr>
          <a:lstStyle/>
          <a:p>
            <a:r>
              <a:rPr lang="zh-CN" altLang="en-US" sz="1400" dirty="0"/>
              <a:t>图</a:t>
            </a:r>
            <a:r>
              <a:rPr lang="en-US" altLang="zh-CN" sz="1400" dirty="0"/>
              <a:t>18.1 </a:t>
            </a:r>
            <a:r>
              <a:rPr lang="zh-CN" altLang="en-US" sz="1400" dirty="0"/>
              <a:t>展示了</a:t>
            </a:r>
            <a:r>
              <a:rPr lang="en-US" altLang="zh-CN" sz="1400" dirty="0" err="1"/>
              <a:t>Hird</a:t>
            </a:r>
            <a:r>
              <a:rPr lang="zh-CN" altLang="en-US" sz="1400" dirty="0"/>
              <a:t>等人的实验结果。左图显示了不同的练习条件下，插钉板任务前测和后测的成绩。右图显示了在不同练习条件下，追踪转盘任务的前测和后测成绩。</a:t>
            </a:r>
            <a:r>
              <a:rPr lang="en-US" altLang="zh-CN" sz="1400" dirty="0"/>
              <a:t>[From </a:t>
            </a:r>
            <a:r>
              <a:rPr lang="en-US" altLang="zh-CN" sz="1400" dirty="0" err="1"/>
              <a:t>Hird</a:t>
            </a:r>
            <a:r>
              <a:rPr lang="en-US" altLang="zh-CN" sz="1400" dirty="0"/>
              <a:t>, J. S., Landers, D. M., </a:t>
            </a:r>
            <a:r>
              <a:rPr lang="en-US" altLang="zh-CN" sz="1400" dirty="0" err="1"/>
              <a:t>Thomas,J</a:t>
            </a:r>
            <a:r>
              <a:rPr lang="en-US" altLang="zh-CN" sz="1400" dirty="0"/>
              <a:t>. R., &amp; Horan, J. J. (1991). Physical practice is superior to mental practice in enhancing cognitive and motor task </a:t>
            </a:r>
            <a:r>
              <a:rPr lang="en-US" altLang="zh-CN" sz="1400" dirty="0" err="1"/>
              <a:t>performance.Journal</a:t>
            </a:r>
            <a:r>
              <a:rPr lang="en-US" altLang="zh-CN" sz="1400" dirty="0"/>
              <a:t> of Sport &amp; Exercise Psychology,13(3), p. 288.]</a:t>
            </a:r>
            <a:endParaRPr lang="zh-CN" altLang="en-US" sz="1400" dirty="0"/>
          </a:p>
        </p:txBody>
      </p:sp>
      <p:sp>
        <p:nvSpPr>
          <p:cNvPr id="10" name="文本框 9"/>
          <p:cNvSpPr txBox="1"/>
          <p:nvPr/>
        </p:nvSpPr>
        <p:spPr>
          <a:xfrm>
            <a:off x="7416469" y="4270045"/>
            <a:ext cx="2640938" cy="276999"/>
          </a:xfrm>
          <a:prstGeom prst="rect">
            <a:avLst/>
          </a:prstGeom>
          <a:solidFill>
            <a:schemeClr val="bg1"/>
          </a:solidFill>
        </p:spPr>
        <p:txBody>
          <a:bodyPr wrap="square" rtlCol="0">
            <a:spAutoFit/>
          </a:bodyPr>
          <a:lstStyle/>
          <a:p>
            <a:pPr algn="ctr"/>
            <a:r>
              <a:rPr lang="zh-CN" altLang="en-US" sz="1200" b="1" dirty="0"/>
              <a:t>测试</a:t>
            </a:r>
            <a:endParaRPr lang="zh-CN" altLang="en-US" sz="1200" b="1" dirty="0"/>
          </a:p>
        </p:txBody>
      </p:sp>
      <p:sp>
        <p:nvSpPr>
          <p:cNvPr id="12" name="文本框 11"/>
          <p:cNvSpPr txBox="1"/>
          <p:nvPr/>
        </p:nvSpPr>
        <p:spPr>
          <a:xfrm>
            <a:off x="2711118" y="4291853"/>
            <a:ext cx="2640938" cy="276999"/>
          </a:xfrm>
          <a:prstGeom prst="rect">
            <a:avLst/>
          </a:prstGeom>
          <a:solidFill>
            <a:schemeClr val="bg1"/>
          </a:solidFill>
        </p:spPr>
        <p:txBody>
          <a:bodyPr wrap="square" rtlCol="0">
            <a:spAutoFit/>
          </a:bodyPr>
          <a:lstStyle/>
          <a:p>
            <a:pPr algn="ctr"/>
            <a:r>
              <a:rPr lang="zh-CN" altLang="en-US" sz="1200" b="1" dirty="0"/>
              <a:t>测试</a:t>
            </a:r>
            <a:endParaRPr lang="zh-CN" altLang="en-US" sz="1200" b="1" dirty="0"/>
          </a:p>
        </p:txBody>
      </p:sp>
      <p:sp>
        <p:nvSpPr>
          <p:cNvPr id="16" name="文本框 15"/>
          <p:cNvSpPr txBox="1"/>
          <p:nvPr/>
        </p:nvSpPr>
        <p:spPr>
          <a:xfrm>
            <a:off x="3223427" y="1131419"/>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身体练习</a:t>
            </a:r>
            <a:endParaRPr lang="zh-CN" altLang="en-US" sz="1100" dirty="0"/>
          </a:p>
        </p:txBody>
      </p:sp>
      <p:sp>
        <p:nvSpPr>
          <p:cNvPr id="18" name="文本框 17"/>
          <p:cNvSpPr txBox="1"/>
          <p:nvPr/>
        </p:nvSpPr>
        <p:spPr>
          <a:xfrm>
            <a:off x="3223426" y="1136116"/>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身体练习</a:t>
            </a:r>
            <a:endParaRPr lang="zh-CN" altLang="en-US" sz="1100" dirty="0"/>
          </a:p>
        </p:txBody>
      </p:sp>
      <p:sp>
        <p:nvSpPr>
          <p:cNvPr id="20" name="文本框 19"/>
          <p:cNvSpPr txBox="1"/>
          <p:nvPr/>
        </p:nvSpPr>
        <p:spPr>
          <a:xfrm>
            <a:off x="3223426" y="1341305"/>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75</a:t>
            </a:r>
            <a:r>
              <a:rPr lang="en-US" altLang="zh-CN" sz="1100" dirty="0">
                <a:solidFill>
                  <a:srgbClr val="2E3033"/>
                </a:solidFill>
                <a:latin typeface="Arial" panose="020B0604020202020204" pitchFamily="34" charset="0"/>
              </a:rPr>
              <a:t>:25</a:t>
            </a:r>
            <a:r>
              <a:rPr lang="zh-CN" altLang="en-US" sz="1100" dirty="0">
                <a:solidFill>
                  <a:srgbClr val="2E3033"/>
                </a:solidFill>
                <a:latin typeface="Arial" panose="020B0604020202020204" pitchFamily="34" charset="0"/>
              </a:rPr>
              <a:t>混合</a:t>
            </a:r>
            <a:endParaRPr lang="zh-CN" altLang="en-US" sz="1100" dirty="0"/>
          </a:p>
        </p:txBody>
      </p:sp>
      <p:sp>
        <p:nvSpPr>
          <p:cNvPr id="22" name="文本框 21"/>
          <p:cNvSpPr txBox="1"/>
          <p:nvPr/>
        </p:nvSpPr>
        <p:spPr>
          <a:xfrm>
            <a:off x="3223426" y="1535634"/>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50</a:t>
            </a:r>
            <a:r>
              <a:rPr lang="en-US" altLang="zh-CN" sz="1100" dirty="0">
                <a:solidFill>
                  <a:srgbClr val="2E3033"/>
                </a:solidFill>
                <a:latin typeface="Arial" panose="020B0604020202020204" pitchFamily="34" charset="0"/>
              </a:rPr>
              <a:t>:50</a:t>
            </a:r>
            <a:r>
              <a:rPr lang="zh-CN" altLang="en-US" sz="1100" dirty="0">
                <a:solidFill>
                  <a:srgbClr val="2E3033"/>
                </a:solidFill>
                <a:latin typeface="Arial" panose="020B0604020202020204" pitchFamily="34" charset="0"/>
              </a:rPr>
              <a:t>混合</a:t>
            </a:r>
            <a:endParaRPr lang="zh-CN" altLang="en-US" sz="1100" dirty="0"/>
          </a:p>
        </p:txBody>
      </p:sp>
      <p:sp>
        <p:nvSpPr>
          <p:cNvPr id="25" name="文本框 24"/>
          <p:cNvSpPr txBox="1"/>
          <p:nvPr/>
        </p:nvSpPr>
        <p:spPr>
          <a:xfrm>
            <a:off x="3223426" y="1740823"/>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25</a:t>
            </a:r>
            <a:r>
              <a:rPr lang="en-US" altLang="zh-CN" sz="1100" dirty="0">
                <a:solidFill>
                  <a:srgbClr val="2E3033"/>
                </a:solidFill>
                <a:latin typeface="Arial" panose="020B0604020202020204" pitchFamily="34" charset="0"/>
              </a:rPr>
              <a:t>:75</a:t>
            </a:r>
            <a:r>
              <a:rPr lang="zh-CN" altLang="en-US" sz="1100" dirty="0">
                <a:solidFill>
                  <a:srgbClr val="2E3033"/>
                </a:solidFill>
                <a:latin typeface="Arial" panose="020B0604020202020204" pitchFamily="34" charset="0"/>
              </a:rPr>
              <a:t>混合</a:t>
            </a:r>
            <a:endParaRPr lang="zh-CN" altLang="en-US" sz="1100" dirty="0"/>
          </a:p>
        </p:txBody>
      </p:sp>
      <p:sp>
        <p:nvSpPr>
          <p:cNvPr id="27" name="文本框 26"/>
          <p:cNvSpPr txBox="1"/>
          <p:nvPr/>
        </p:nvSpPr>
        <p:spPr>
          <a:xfrm>
            <a:off x="3223426" y="1937007"/>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心理练习</a:t>
            </a:r>
            <a:endParaRPr lang="zh-CN" altLang="en-US" sz="1100" dirty="0"/>
          </a:p>
        </p:txBody>
      </p:sp>
      <p:sp>
        <p:nvSpPr>
          <p:cNvPr id="29" name="文本框 28"/>
          <p:cNvSpPr txBox="1"/>
          <p:nvPr/>
        </p:nvSpPr>
        <p:spPr>
          <a:xfrm>
            <a:off x="3222624" y="2140341"/>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控制组</a:t>
            </a:r>
            <a:endParaRPr lang="zh-CN" altLang="en-US" sz="1100" dirty="0"/>
          </a:p>
        </p:txBody>
      </p:sp>
      <p:sp>
        <p:nvSpPr>
          <p:cNvPr id="31" name="文本框 30"/>
          <p:cNvSpPr txBox="1"/>
          <p:nvPr/>
        </p:nvSpPr>
        <p:spPr>
          <a:xfrm>
            <a:off x="7670204" y="1263864"/>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身体练习</a:t>
            </a:r>
            <a:endParaRPr lang="zh-CN" altLang="en-US" sz="1100" dirty="0"/>
          </a:p>
        </p:txBody>
      </p:sp>
      <p:sp>
        <p:nvSpPr>
          <p:cNvPr id="33" name="文本框 32"/>
          <p:cNvSpPr txBox="1"/>
          <p:nvPr/>
        </p:nvSpPr>
        <p:spPr>
          <a:xfrm>
            <a:off x="7670204" y="1469053"/>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75</a:t>
            </a:r>
            <a:r>
              <a:rPr lang="en-US" altLang="zh-CN" sz="1100" dirty="0">
                <a:solidFill>
                  <a:srgbClr val="2E3033"/>
                </a:solidFill>
                <a:latin typeface="Arial" panose="020B0604020202020204" pitchFamily="34" charset="0"/>
              </a:rPr>
              <a:t>:25</a:t>
            </a:r>
            <a:r>
              <a:rPr lang="zh-CN" altLang="en-US" sz="1100" dirty="0">
                <a:solidFill>
                  <a:srgbClr val="2E3033"/>
                </a:solidFill>
                <a:latin typeface="Arial" panose="020B0604020202020204" pitchFamily="34" charset="0"/>
              </a:rPr>
              <a:t>混合</a:t>
            </a:r>
            <a:endParaRPr lang="zh-CN" altLang="en-US" sz="1100" dirty="0"/>
          </a:p>
        </p:txBody>
      </p:sp>
      <p:sp>
        <p:nvSpPr>
          <p:cNvPr id="35" name="文本框 34"/>
          <p:cNvSpPr txBox="1"/>
          <p:nvPr/>
        </p:nvSpPr>
        <p:spPr>
          <a:xfrm>
            <a:off x="7670204" y="1663382"/>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50</a:t>
            </a:r>
            <a:r>
              <a:rPr lang="en-US" altLang="zh-CN" sz="1100" dirty="0">
                <a:solidFill>
                  <a:srgbClr val="2E3033"/>
                </a:solidFill>
                <a:latin typeface="Arial" panose="020B0604020202020204" pitchFamily="34" charset="0"/>
              </a:rPr>
              <a:t>:50</a:t>
            </a:r>
            <a:r>
              <a:rPr lang="zh-CN" altLang="en-US" sz="1100" dirty="0">
                <a:solidFill>
                  <a:srgbClr val="2E3033"/>
                </a:solidFill>
                <a:latin typeface="Arial" panose="020B0604020202020204" pitchFamily="34" charset="0"/>
              </a:rPr>
              <a:t>混合</a:t>
            </a:r>
            <a:endParaRPr lang="zh-CN" altLang="en-US" sz="1100" dirty="0"/>
          </a:p>
        </p:txBody>
      </p:sp>
      <p:sp>
        <p:nvSpPr>
          <p:cNvPr id="37" name="文本框 36"/>
          <p:cNvSpPr txBox="1"/>
          <p:nvPr/>
        </p:nvSpPr>
        <p:spPr>
          <a:xfrm>
            <a:off x="7670204" y="1868571"/>
            <a:ext cx="905812" cy="261610"/>
          </a:xfrm>
          <a:prstGeom prst="rect">
            <a:avLst/>
          </a:prstGeom>
          <a:solidFill>
            <a:schemeClr val="bg1"/>
          </a:solidFill>
        </p:spPr>
        <p:txBody>
          <a:bodyPr wrap="square" rtlCol="0">
            <a:spAutoFit/>
          </a:bodyPr>
          <a:lstStyle/>
          <a:p>
            <a:pPr algn="ctr"/>
            <a:r>
              <a:rPr lang="en-US" altLang="zh-CN" sz="1100" b="0" i="0" dirty="0">
                <a:solidFill>
                  <a:srgbClr val="2E3033"/>
                </a:solidFill>
                <a:effectLst/>
                <a:latin typeface="Arial" panose="020B0604020202020204" pitchFamily="34" charset="0"/>
              </a:rPr>
              <a:t>25</a:t>
            </a:r>
            <a:r>
              <a:rPr lang="en-US" altLang="zh-CN" sz="1100" dirty="0">
                <a:solidFill>
                  <a:srgbClr val="2E3033"/>
                </a:solidFill>
                <a:latin typeface="Arial" panose="020B0604020202020204" pitchFamily="34" charset="0"/>
              </a:rPr>
              <a:t>:75</a:t>
            </a:r>
            <a:r>
              <a:rPr lang="zh-CN" altLang="en-US" sz="1100" dirty="0">
                <a:solidFill>
                  <a:srgbClr val="2E3033"/>
                </a:solidFill>
                <a:latin typeface="Arial" panose="020B0604020202020204" pitchFamily="34" charset="0"/>
              </a:rPr>
              <a:t>混合</a:t>
            </a:r>
            <a:endParaRPr lang="zh-CN" altLang="en-US" sz="1100" dirty="0"/>
          </a:p>
        </p:txBody>
      </p:sp>
      <p:sp>
        <p:nvSpPr>
          <p:cNvPr id="39" name="文本框 38"/>
          <p:cNvSpPr txBox="1"/>
          <p:nvPr/>
        </p:nvSpPr>
        <p:spPr>
          <a:xfrm>
            <a:off x="7670204" y="2064755"/>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心理练习</a:t>
            </a:r>
            <a:endParaRPr lang="zh-CN" altLang="en-US" sz="1100" dirty="0"/>
          </a:p>
        </p:txBody>
      </p:sp>
      <p:sp>
        <p:nvSpPr>
          <p:cNvPr id="41" name="文本框 40"/>
          <p:cNvSpPr txBox="1"/>
          <p:nvPr/>
        </p:nvSpPr>
        <p:spPr>
          <a:xfrm>
            <a:off x="7669402" y="2268089"/>
            <a:ext cx="905812" cy="261610"/>
          </a:xfrm>
          <a:prstGeom prst="rect">
            <a:avLst/>
          </a:prstGeom>
          <a:solidFill>
            <a:schemeClr val="bg1"/>
          </a:solidFill>
        </p:spPr>
        <p:txBody>
          <a:bodyPr wrap="square" rtlCol="0">
            <a:spAutoFit/>
          </a:bodyPr>
          <a:lstStyle/>
          <a:p>
            <a:pPr algn="ctr"/>
            <a:r>
              <a:rPr lang="zh-CN" altLang="en-US" sz="1100" b="0" i="0" dirty="0">
                <a:solidFill>
                  <a:srgbClr val="2E3033"/>
                </a:solidFill>
                <a:effectLst/>
                <a:latin typeface="Arial" panose="020B0604020202020204" pitchFamily="34" charset="0"/>
              </a:rPr>
              <a:t>控制组</a:t>
            </a:r>
            <a:endParaRPr lang="zh-CN" altLang="en-US" sz="1100" dirty="0"/>
          </a:p>
        </p:txBody>
      </p:sp>
      <p:sp>
        <p:nvSpPr>
          <p:cNvPr id="55" name="文本框 54"/>
          <p:cNvSpPr txBox="1"/>
          <p:nvPr/>
        </p:nvSpPr>
        <p:spPr>
          <a:xfrm>
            <a:off x="1671415" y="1074794"/>
            <a:ext cx="346249" cy="3333750"/>
          </a:xfrm>
          <a:prstGeom prst="rect">
            <a:avLst/>
          </a:prstGeom>
          <a:solidFill>
            <a:schemeClr val="bg1"/>
          </a:solidFill>
        </p:spPr>
        <p:txBody>
          <a:bodyPr vert="eaVert" wrap="square" rtlCol="0">
            <a:spAutoFit/>
          </a:bodyPr>
          <a:lstStyle/>
          <a:p>
            <a:pPr algn="ctr"/>
            <a:r>
              <a:rPr lang="zh-CN" altLang="en-US" sz="1050" b="1" dirty="0"/>
              <a:t>木钉数量</a:t>
            </a:r>
            <a:endParaRPr lang="zh-CN" altLang="en-US" sz="1050" b="1" dirty="0"/>
          </a:p>
        </p:txBody>
      </p:sp>
      <p:sp>
        <p:nvSpPr>
          <p:cNvPr id="59" name="文本框 58"/>
          <p:cNvSpPr txBox="1"/>
          <p:nvPr/>
        </p:nvSpPr>
        <p:spPr>
          <a:xfrm>
            <a:off x="6116929" y="1038997"/>
            <a:ext cx="346249" cy="3333750"/>
          </a:xfrm>
          <a:prstGeom prst="rect">
            <a:avLst/>
          </a:prstGeom>
          <a:solidFill>
            <a:schemeClr val="bg1"/>
          </a:solidFill>
        </p:spPr>
        <p:txBody>
          <a:bodyPr vert="eaVert" wrap="square" rtlCol="0">
            <a:spAutoFit/>
          </a:bodyPr>
          <a:lstStyle/>
          <a:p>
            <a:pPr algn="ctr"/>
            <a:r>
              <a:rPr lang="zh-CN" altLang="en-US" sz="1050" b="1" dirty="0"/>
              <a:t>准确追踪时间</a:t>
            </a:r>
            <a:endParaRPr lang="zh-CN" altLang="en-US" sz="1050" b="1" dirty="0"/>
          </a:p>
        </p:txBody>
      </p:sp>
      <p:sp>
        <p:nvSpPr>
          <p:cNvPr id="61"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P443</a:t>
            </a:r>
            <a:endPar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9029065" y="4104005"/>
            <a:ext cx="809625" cy="275590"/>
          </a:xfrm>
          <a:prstGeom prst="rect">
            <a:avLst/>
          </a:prstGeom>
          <a:solidFill>
            <a:schemeClr val="bg1"/>
          </a:solidFill>
        </p:spPr>
        <p:txBody>
          <a:bodyPr wrap="square" rtlCol="0">
            <a:spAutoFit/>
          </a:bodyPr>
          <a:p>
            <a:pPr algn="ctr"/>
            <a:r>
              <a:rPr lang="zh-CN" altLang="en-US" sz="1200" b="1" dirty="0"/>
              <a:t>后测</a:t>
            </a:r>
            <a:endParaRPr lang="zh-CN" altLang="en-US" sz="1200" b="1" dirty="0"/>
          </a:p>
        </p:txBody>
      </p:sp>
      <p:sp>
        <p:nvSpPr>
          <p:cNvPr id="5" name="文本框 4"/>
          <p:cNvSpPr txBox="1"/>
          <p:nvPr/>
        </p:nvSpPr>
        <p:spPr>
          <a:xfrm>
            <a:off x="7563485" y="4097020"/>
            <a:ext cx="809625" cy="275590"/>
          </a:xfrm>
          <a:prstGeom prst="rect">
            <a:avLst/>
          </a:prstGeom>
          <a:solidFill>
            <a:schemeClr val="bg1"/>
          </a:solidFill>
        </p:spPr>
        <p:txBody>
          <a:bodyPr wrap="square" rtlCol="0">
            <a:spAutoFit/>
          </a:bodyPr>
          <a:p>
            <a:pPr algn="ctr"/>
            <a:r>
              <a:rPr lang="zh-CN" altLang="en-US" sz="1200" b="1" dirty="0"/>
              <a:t>前测</a:t>
            </a:r>
            <a:endParaRPr lang="zh-CN" altLang="en-US" sz="1200" b="1" dirty="0"/>
          </a:p>
        </p:txBody>
      </p:sp>
      <p:sp>
        <p:nvSpPr>
          <p:cNvPr id="7" name="文本框 6"/>
          <p:cNvSpPr txBox="1"/>
          <p:nvPr/>
        </p:nvSpPr>
        <p:spPr>
          <a:xfrm>
            <a:off x="4542155" y="4097020"/>
            <a:ext cx="809625" cy="275590"/>
          </a:xfrm>
          <a:prstGeom prst="rect">
            <a:avLst/>
          </a:prstGeom>
          <a:solidFill>
            <a:schemeClr val="bg1"/>
          </a:solidFill>
        </p:spPr>
        <p:txBody>
          <a:bodyPr wrap="square" rtlCol="0">
            <a:spAutoFit/>
          </a:bodyPr>
          <a:p>
            <a:pPr algn="ctr"/>
            <a:r>
              <a:rPr lang="zh-CN" altLang="en-US" sz="1200" b="1" dirty="0"/>
              <a:t>后测</a:t>
            </a:r>
            <a:endParaRPr lang="zh-CN" altLang="en-US" sz="1200" b="1" dirty="0"/>
          </a:p>
        </p:txBody>
      </p:sp>
      <p:sp>
        <p:nvSpPr>
          <p:cNvPr id="8" name="文本框 7"/>
          <p:cNvSpPr txBox="1"/>
          <p:nvPr/>
        </p:nvSpPr>
        <p:spPr>
          <a:xfrm>
            <a:off x="3222625" y="4097020"/>
            <a:ext cx="809625" cy="275590"/>
          </a:xfrm>
          <a:prstGeom prst="rect">
            <a:avLst/>
          </a:prstGeom>
          <a:solidFill>
            <a:schemeClr val="bg1"/>
          </a:solidFill>
        </p:spPr>
        <p:txBody>
          <a:bodyPr wrap="square" rtlCol="0">
            <a:spAutoFit/>
          </a:bodyPr>
          <a:p>
            <a:pPr algn="ctr"/>
            <a:r>
              <a:rPr lang="zh-CN" altLang="en-US" sz="1200" b="1" dirty="0"/>
              <a:t>前测</a:t>
            </a:r>
            <a:endParaRPr lang="zh-CN" altLang="en-US" sz="1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490912" y="1074570"/>
            <a:ext cx="5210175" cy="4067175"/>
          </a:xfrm>
          <a:prstGeom prst="rect">
            <a:avLst/>
          </a:prstGeom>
        </p:spPr>
      </p:pic>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P447</a:t>
            </a:r>
            <a:endPar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flipH="1">
            <a:off x="3252687" y="5198654"/>
            <a:ext cx="6448625" cy="523220"/>
          </a:xfrm>
          <a:prstGeom prst="rect">
            <a:avLst/>
          </a:prstGeom>
          <a:noFill/>
        </p:spPr>
        <p:txBody>
          <a:bodyPr wrap="square" rtlCol="0">
            <a:spAutoFit/>
          </a:bodyPr>
          <a:lstStyle/>
          <a:p>
            <a:r>
              <a:rPr lang="zh-CN" altLang="en-US" sz="1400" dirty="0"/>
              <a:t>图</a:t>
            </a:r>
            <a:r>
              <a:rPr lang="en-US" altLang="zh-CN" sz="1400" dirty="0"/>
              <a:t>19.2  </a:t>
            </a:r>
            <a:r>
              <a:rPr lang="en-US" altLang="zh-CN" sz="1400" dirty="0" err="1"/>
              <a:t>Lidor</a:t>
            </a:r>
            <a:r>
              <a:rPr lang="en-US" altLang="zh-CN" sz="1400" dirty="0"/>
              <a:t>, Tennant</a:t>
            </a:r>
            <a:r>
              <a:rPr lang="zh-CN" altLang="en-US" sz="1400" dirty="0"/>
              <a:t>和</a:t>
            </a:r>
            <a:r>
              <a:rPr lang="en-US" altLang="zh-CN" sz="1400" dirty="0"/>
              <a:t>Singer</a:t>
            </a:r>
            <a:r>
              <a:rPr lang="zh-CN" altLang="en-US" sz="1400" dirty="0"/>
              <a:t>所做的试验结果展示了，在向目标投掷球的练习以及向目标掷飞镖的迁移测试中，对是否使用</a:t>
            </a:r>
            <a:r>
              <a:rPr lang="en-US" altLang="zh-CN" sz="1400" dirty="0"/>
              <a:t>Singer</a:t>
            </a:r>
            <a:r>
              <a:rPr lang="zh-CN" altLang="en-US" sz="1400" dirty="0"/>
              <a:t>的</a:t>
            </a:r>
            <a:r>
              <a:rPr lang="en-US" altLang="zh-CN" sz="1400" dirty="0"/>
              <a:t>5</a:t>
            </a:r>
            <a:r>
              <a:rPr lang="zh-CN" altLang="en-US" sz="1400"/>
              <a:t>步策略法进行比较。</a:t>
            </a:r>
            <a:endParaRPr lang="zh-CN" altLang="en-US" sz="1400" dirty="0"/>
          </a:p>
        </p:txBody>
      </p:sp>
      <p:sp>
        <p:nvSpPr>
          <p:cNvPr id="3" name="文本框 2"/>
          <p:cNvSpPr txBox="1"/>
          <p:nvPr/>
        </p:nvSpPr>
        <p:spPr>
          <a:xfrm>
            <a:off x="7546207" y="4456498"/>
            <a:ext cx="986789" cy="461665"/>
          </a:xfrm>
          <a:prstGeom prst="rect">
            <a:avLst/>
          </a:prstGeom>
          <a:solidFill>
            <a:schemeClr val="bg1"/>
          </a:solidFill>
        </p:spPr>
        <p:txBody>
          <a:bodyPr wrap="square" rtlCol="0">
            <a:spAutoFit/>
          </a:bodyPr>
          <a:lstStyle/>
          <a:p>
            <a:pPr algn="ctr"/>
            <a:r>
              <a:rPr lang="en-US" altLang="zh-CN" sz="1200" b="0" i="0" dirty="0">
                <a:solidFill>
                  <a:srgbClr val="2E3033"/>
                </a:solidFill>
                <a:effectLst/>
                <a:latin typeface="Arial" panose="020B0604020202020204" pitchFamily="34" charset="0"/>
              </a:rPr>
              <a:t>5</a:t>
            </a:r>
            <a:r>
              <a:rPr lang="zh-CN" altLang="en-US" sz="1200" b="0" i="0" dirty="0">
                <a:solidFill>
                  <a:srgbClr val="2E3033"/>
                </a:solidFill>
                <a:effectLst/>
                <a:latin typeface="Arial" panose="020B0604020202020204" pitchFamily="34" charset="0"/>
              </a:rPr>
              <a:t>步策</a:t>
            </a:r>
            <a:endParaRPr lang="en-US" altLang="zh-CN" sz="1200" b="0" i="0" dirty="0">
              <a:solidFill>
                <a:srgbClr val="2E3033"/>
              </a:solidFill>
              <a:effectLst/>
              <a:latin typeface="Arial" panose="020B0604020202020204" pitchFamily="34" charset="0"/>
            </a:endParaRPr>
          </a:p>
          <a:p>
            <a:pPr algn="ctr"/>
            <a:r>
              <a:rPr lang="zh-CN" altLang="en-US" sz="1200" b="0" i="0" dirty="0">
                <a:solidFill>
                  <a:srgbClr val="2E3033"/>
                </a:solidFill>
                <a:effectLst/>
                <a:latin typeface="Arial" panose="020B0604020202020204" pitchFamily="34" charset="0"/>
              </a:rPr>
              <a:t>略组</a:t>
            </a:r>
            <a:endParaRPr lang="zh-CN" altLang="en-US" sz="1200" dirty="0"/>
          </a:p>
        </p:txBody>
      </p:sp>
      <p:sp>
        <p:nvSpPr>
          <p:cNvPr id="9" name="文本框 8"/>
          <p:cNvSpPr txBox="1"/>
          <p:nvPr/>
        </p:nvSpPr>
        <p:spPr>
          <a:xfrm>
            <a:off x="5224013" y="4456497"/>
            <a:ext cx="986789" cy="461665"/>
          </a:xfrm>
          <a:prstGeom prst="rect">
            <a:avLst/>
          </a:prstGeom>
          <a:solidFill>
            <a:schemeClr val="bg1"/>
          </a:solidFill>
        </p:spPr>
        <p:txBody>
          <a:bodyPr wrap="square" rtlCol="0">
            <a:spAutoFit/>
          </a:bodyPr>
          <a:lstStyle/>
          <a:p>
            <a:pPr algn="ctr"/>
            <a:r>
              <a:rPr lang="en-US" altLang="zh-CN" sz="1200" b="0" i="0" dirty="0">
                <a:solidFill>
                  <a:srgbClr val="2E3033"/>
                </a:solidFill>
                <a:effectLst/>
                <a:latin typeface="Arial" panose="020B0604020202020204" pitchFamily="34" charset="0"/>
              </a:rPr>
              <a:t>5</a:t>
            </a:r>
            <a:r>
              <a:rPr lang="zh-CN" altLang="en-US" sz="1200" b="0" i="0" dirty="0">
                <a:solidFill>
                  <a:srgbClr val="2E3033"/>
                </a:solidFill>
                <a:effectLst/>
                <a:latin typeface="Arial" panose="020B0604020202020204" pitchFamily="34" charset="0"/>
              </a:rPr>
              <a:t>步策</a:t>
            </a:r>
            <a:endParaRPr lang="en-US" altLang="zh-CN" sz="1200" b="0" i="0" dirty="0">
              <a:solidFill>
                <a:srgbClr val="2E3033"/>
              </a:solidFill>
              <a:effectLst/>
              <a:latin typeface="Arial" panose="020B0604020202020204" pitchFamily="34" charset="0"/>
            </a:endParaRPr>
          </a:p>
          <a:p>
            <a:pPr algn="ctr"/>
            <a:r>
              <a:rPr lang="zh-CN" altLang="en-US" sz="1200" b="0" i="0" dirty="0">
                <a:solidFill>
                  <a:srgbClr val="2E3033"/>
                </a:solidFill>
                <a:effectLst/>
                <a:latin typeface="Arial" panose="020B0604020202020204" pitchFamily="34" charset="0"/>
              </a:rPr>
              <a:t>略组</a:t>
            </a:r>
            <a:endParaRPr lang="zh-CN" altLang="en-US" sz="1200" dirty="0"/>
          </a:p>
        </p:txBody>
      </p:sp>
      <p:sp>
        <p:nvSpPr>
          <p:cNvPr id="11" name="文本框 10"/>
          <p:cNvSpPr txBox="1"/>
          <p:nvPr/>
        </p:nvSpPr>
        <p:spPr>
          <a:xfrm>
            <a:off x="6385110" y="4477702"/>
            <a:ext cx="986789" cy="276999"/>
          </a:xfrm>
          <a:prstGeom prst="rect">
            <a:avLst/>
          </a:prstGeom>
          <a:solidFill>
            <a:schemeClr val="bg1"/>
          </a:solidFill>
        </p:spPr>
        <p:txBody>
          <a:bodyPr wrap="square" rtlCol="0">
            <a:spAutoFit/>
          </a:bodyPr>
          <a:lstStyle/>
          <a:p>
            <a:pPr algn="ctr"/>
            <a:r>
              <a:rPr lang="zh-CN" altLang="en-US" sz="1200" b="0" i="0" dirty="0">
                <a:solidFill>
                  <a:srgbClr val="2E3033"/>
                </a:solidFill>
                <a:effectLst/>
                <a:latin typeface="Arial" panose="020B0604020202020204" pitchFamily="34" charset="0"/>
              </a:rPr>
              <a:t>控制组</a:t>
            </a:r>
            <a:endParaRPr lang="zh-CN" altLang="en-US" sz="1200" dirty="0"/>
          </a:p>
        </p:txBody>
      </p:sp>
      <p:sp>
        <p:nvSpPr>
          <p:cNvPr id="13" name="文本框 12"/>
          <p:cNvSpPr txBox="1"/>
          <p:nvPr/>
        </p:nvSpPr>
        <p:spPr>
          <a:xfrm>
            <a:off x="4062916" y="4477702"/>
            <a:ext cx="986789" cy="276999"/>
          </a:xfrm>
          <a:prstGeom prst="rect">
            <a:avLst/>
          </a:prstGeom>
          <a:solidFill>
            <a:schemeClr val="bg1"/>
          </a:solidFill>
        </p:spPr>
        <p:txBody>
          <a:bodyPr wrap="square" rtlCol="0">
            <a:spAutoFit/>
          </a:bodyPr>
          <a:lstStyle/>
          <a:p>
            <a:pPr algn="ctr"/>
            <a:r>
              <a:rPr lang="zh-CN" altLang="en-US" sz="1200" b="0" i="0" dirty="0">
                <a:solidFill>
                  <a:srgbClr val="2E3033"/>
                </a:solidFill>
                <a:effectLst/>
                <a:latin typeface="Arial" panose="020B0604020202020204" pitchFamily="34" charset="0"/>
              </a:rPr>
              <a:t>控制组</a:t>
            </a:r>
            <a:endParaRPr lang="zh-CN" altLang="en-US" sz="1200" dirty="0"/>
          </a:p>
        </p:txBody>
      </p:sp>
      <p:sp>
        <p:nvSpPr>
          <p:cNvPr id="15" name="文本框 14"/>
          <p:cNvSpPr txBox="1"/>
          <p:nvPr/>
        </p:nvSpPr>
        <p:spPr>
          <a:xfrm>
            <a:off x="4556310" y="4862988"/>
            <a:ext cx="1459479" cy="338554"/>
          </a:xfrm>
          <a:prstGeom prst="rect">
            <a:avLst/>
          </a:prstGeom>
          <a:solidFill>
            <a:schemeClr val="bg1"/>
          </a:solidFill>
        </p:spPr>
        <p:txBody>
          <a:bodyPr wrap="square" rtlCol="0">
            <a:spAutoFit/>
          </a:bodyPr>
          <a:lstStyle/>
          <a:p>
            <a:pPr algn="ctr"/>
            <a:r>
              <a:rPr lang="zh-CN" altLang="en-US" sz="1600" b="1" dirty="0">
                <a:solidFill>
                  <a:srgbClr val="2E3033"/>
                </a:solidFill>
                <a:latin typeface="Arial" panose="020B0604020202020204" pitchFamily="34" charset="0"/>
              </a:rPr>
              <a:t>掷球练习</a:t>
            </a:r>
            <a:endParaRPr lang="zh-CN" altLang="en-US" sz="1600" b="1" dirty="0"/>
          </a:p>
        </p:txBody>
      </p:sp>
      <p:sp>
        <p:nvSpPr>
          <p:cNvPr id="17" name="文本框 16"/>
          <p:cNvSpPr txBox="1"/>
          <p:nvPr/>
        </p:nvSpPr>
        <p:spPr>
          <a:xfrm>
            <a:off x="6816467" y="4860677"/>
            <a:ext cx="1459479" cy="338554"/>
          </a:xfrm>
          <a:prstGeom prst="rect">
            <a:avLst/>
          </a:prstGeom>
          <a:solidFill>
            <a:schemeClr val="bg1"/>
          </a:solidFill>
        </p:spPr>
        <p:txBody>
          <a:bodyPr wrap="square" rtlCol="0">
            <a:spAutoFit/>
          </a:bodyPr>
          <a:lstStyle/>
          <a:p>
            <a:pPr algn="ctr"/>
            <a:r>
              <a:rPr lang="zh-CN" altLang="en-US" sz="1600" b="1" dirty="0">
                <a:solidFill>
                  <a:srgbClr val="2E3033"/>
                </a:solidFill>
                <a:latin typeface="Arial" panose="020B0604020202020204" pitchFamily="34" charset="0"/>
              </a:rPr>
              <a:t>飞镖迁移</a:t>
            </a:r>
            <a:endParaRPr lang="zh-CN" altLang="en-US" sz="1600" b="1" dirty="0"/>
          </a:p>
        </p:txBody>
      </p:sp>
      <p:sp>
        <p:nvSpPr>
          <p:cNvPr id="19" name="文本框 18"/>
          <p:cNvSpPr txBox="1"/>
          <p:nvPr/>
        </p:nvSpPr>
        <p:spPr>
          <a:xfrm>
            <a:off x="3406274" y="1282451"/>
            <a:ext cx="430887" cy="3333750"/>
          </a:xfrm>
          <a:prstGeom prst="rect">
            <a:avLst/>
          </a:prstGeom>
          <a:solidFill>
            <a:schemeClr val="bg1"/>
          </a:solidFill>
        </p:spPr>
        <p:txBody>
          <a:bodyPr vert="eaVert" wrap="square" rtlCol="0">
            <a:spAutoFit/>
          </a:bodyPr>
          <a:lstStyle/>
          <a:p>
            <a:pPr algn="ctr"/>
            <a:r>
              <a:rPr lang="zh-CN" altLang="en-US" sz="1600" b="1" dirty="0"/>
              <a:t>误差（厘米）</a:t>
            </a:r>
            <a:endParaRPr lang="zh-CN" altLang="en-US"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P448</a:t>
            </a:r>
            <a:endPar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0" y="492935"/>
            <a:ext cx="12192000" cy="6365065"/>
          </a:xfrm>
          <a:prstGeom prst="rect">
            <a:avLst/>
          </a:prstGeom>
        </p:spPr>
      </p:pic>
      <p:sp>
        <p:nvSpPr>
          <p:cNvPr id="6" name="文本框 5"/>
          <p:cNvSpPr txBox="1"/>
          <p:nvPr/>
        </p:nvSpPr>
        <p:spPr>
          <a:xfrm>
            <a:off x="372534" y="738664"/>
            <a:ext cx="7306733" cy="369332"/>
          </a:xfrm>
          <a:prstGeom prst="rect">
            <a:avLst/>
          </a:prstGeom>
          <a:solidFill>
            <a:schemeClr val="bg1"/>
          </a:solidFill>
        </p:spPr>
        <p:txBody>
          <a:bodyPr wrap="square" rtlCol="0">
            <a:spAutoFit/>
          </a:bodyPr>
          <a:lstStyle/>
          <a:p>
            <a:r>
              <a:rPr lang="zh-CN" altLang="en-US" b="1" dirty="0"/>
              <a:t>表</a:t>
            </a:r>
            <a:r>
              <a:rPr lang="en-US" altLang="zh-CN" b="1" dirty="0"/>
              <a:t>19.1   </a:t>
            </a:r>
            <a:r>
              <a:rPr lang="zh-CN" altLang="en-US" dirty="0"/>
              <a:t>五种与运动技能表现有关的表象</a:t>
            </a:r>
            <a:r>
              <a:rPr lang="en-US" altLang="zh-CN" dirty="0"/>
              <a:t> </a:t>
            </a:r>
            <a:endParaRPr lang="zh-CN" altLang="en-US" dirty="0"/>
          </a:p>
        </p:txBody>
      </p:sp>
      <p:sp>
        <p:nvSpPr>
          <p:cNvPr id="7" name="文本框 6"/>
          <p:cNvSpPr txBox="1"/>
          <p:nvPr/>
        </p:nvSpPr>
        <p:spPr>
          <a:xfrm>
            <a:off x="372534" y="1353725"/>
            <a:ext cx="1524884" cy="369332"/>
          </a:xfrm>
          <a:prstGeom prst="rect">
            <a:avLst/>
          </a:prstGeom>
          <a:solidFill>
            <a:schemeClr val="bg1"/>
          </a:solidFill>
        </p:spPr>
        <p:txBody>
          <a:bodyPr wrap="square" rtlCol="0">
            <a:spAutoFit/>
          </a:bodyPr>
          <a:lstStyle/>
          <a:p>
            <a:pPr algn="ctr"/>
            <a:r>
              <a:rPr lang="zh-CN" altLang="en-US" b="1" dirty="0"/>
              <a:t>表象类型</a:t>
            </a:r>
            <a:endParaRPr lang="zh-CN" altLang="en-US" b="1" dirty="0"/>
          </a:p>
        </p:txBody>
      </p:sp>
      <p:sp>
        <p:nvSpPr>
          <p:cNvPr id="9" name="文本框 8"/>
          <p:cNvSpPr txBox="1"/>
          <p:nvPr/>
        </p:nvSpPr>
        <p:spPr>
          <a:xfrm>
            <a:off x="3195725" y="1353725"/>
            <a:ext cx="2248342" cy="369332"/>
          </a:xfrm>
          <a:prstGeom prst="rect">
            <a:avLst/>
          </a:prstGeom>
          <a:solidFill>
            <a:schemeClr val="bg1"/>
          </a:solidFill>
        </p:spPr>
        <p:txBody>
          <a:bodyPr wrap="square" rtlCol="0">
            <a:spAutoFit/>
          </a:bodyPr>
          <a:lstStyle/>
          <a:p>
            <a:pPr algn="ctr"/>
            <a:r>
              <a:rPr lang="zh-CN" altLang="en-US" b="1" dirty="0"/>
              <a:t>描述</a:t>
            </a:r>
            <a:r>
              <a:rPr lang="en-US" altLang="zh-CN" b="1" dirty="0"/>
              <a:t>/</a:t>
            </a:r>
            <a:r>
              <a:rPr lang="zh-CN" altLang="en-US" b="1" dirty="0"/>
              <a:t>例子</a:t>
            </a:r>
            <a:endParaRPr lang="zh-CN" altLang="en-US" b="1" dirty="0"/>
          </a:p>
        </p:txBody>
      </p:sp>
      <p:sp>
        <p:nvSpPr>
          <p:cNvPr id="11" name="文本框 10"/>
          <p:cNvSpPr txBox="1"/>
          <p:nvPr/>
        </p:nvSpPr>
        <p:spPr>
          <a:xfrm>
            <a:off x="372534" y="1935650"/>
            <a:ext cx="1524884" cy="369332"/>
          </a:xfrm>
          <a:prstGeom prst="rect">
            <a:avLst/>
          </a:prstGeom>
          <a:solidFill>
            <a:schemeClr val="bg1"/>
          </a:solidFill>
        </p:spPr>
        <p:txBody>
          <a:bodyPr wrap="square" rtlCol="0">
            <a:spAutoFit/>
          </a:bodyPr>
          <a:lstStyle/>
          <a:p>
            <a:pPr algn="ctr"/>
            <a:r>
              <a:rPr lang="zh-CN" altLang="en-US" b="1" dirty="0"/>
              <a:t>动机性</a:t>
            </a:r>
            <a:endParaRPr lang="zh-CN" altLang="en-US" b="1" dirty="0"/>
          </a:p>
        </p:txBody>
      </p:sp>
      <p:sp>
        <p:nvSpPr>
          <p:cNvPr id="13" name="文本框 12"/>
          <p:cNvSpPr txBox="1"/>
          <p:nvPr/>
        </p:nvSpPr>
        <p:spPr>
          <a:xfrm>
            <a:off x="372534" y="4368353"/>
            <a:ext cx="1524884" cy="369332"/>
          </a:xfrm>
          <a:prstGeom prst="rect">
            <a:avLst/>
          </a:prstGeom>
          <a:solidFill>
            <a:schemeClr val="bg1"/>
          </a:solidFill>
        </p:spPr>
        <p:txBody>
          <a:bodyPr wrap="square" rtlCol="0">
            <a:spAutoFit/>
          </a:bodyPr>
          <a:lstStyle/>
          <a:p>
            <a:pPr algn="ctr"/>
            <a:r>
              <a:rPr lang="zh-CN" altLang="en-US" b="1" dirty="0"/>
              <a:t>认识性</a:t>
            </a:r>
            <a:endParaRPr lang="zh-CN" altLang="en-US" b="1" dirty="0"/>
          </a:p>
        </p:txBody>
      </p:sp>
      <p:sp>
        <p:nvSpPr>
          <p:cNvPr id="15" name="文本框 14"/>
          <p:cNvSpPr txBox="1"/>
          <p:nvPr/>
        </p:nvSpPr>
        <p:spPr>
          <a:xfrm>
            <a:off x="439383" y="2385410"/>
            <a:ext cx="1524884" cy="369332"/>
          </a:xfrm>
          <a:prstGeom prst="rect">
            <a:avLst/>
          </a:prstGeom>
          <a:solidFill>
            <a:schemeClr val="bg1"/>
          </a:solidFill>
        </p:spPr>
        <p:txBody>
          <a:bodyPr wrap="square" rtlCol="0">
            <a:spAutoFit/>
          </a:bodyPr>
          <a:lstStyle/>
          <a:p>
            <a:pPr algn="ctr"/>
            <a:r>
              <a:rPr lang="zh-CN" altLang="en-US" dirty="0"/>
              <a:t>（</a:t>
            </a:r>
            <a:r>
              <a:rPr lang="en-US" altLang="zh-CN" dirty="0"/>
              <a:t>a</a:t>
            </a:r>
            <a:r>
              <a:rPr lang="zh-CN" altLang="en-US" dirty="0"/>
              <a:t>）特定性</a:t>
            </a:r>
            <a:endParaRPr lang="en-US" altLang="zh-CN" dirty="0"/>
          </a:p>
        </p:txBody>
      </p:sp>
      <p:sp>
        <p:nvSpPr>
          <p:cNvPr id="17" name="文本框 16"/>
          <p:cNvSpPr txBox="1"/>
          <p:nvPr/>
        </p:nvSpPr>
        <p:spPr>
          <a:xfrm>
            <a:off x="3263456" y="2414283"/>
            <a:ext cx="8459043" cy="615553"/>
          </a:xfrm>
          <a:prstGeom prst="rect">
            <a:avLst/>
          </a:prstGeom>
          <a:solidFill>
            <a:schemeClr val="bg1"/>
          </a:solidFill>
        </p:spPr>
        <p:txBody>
          <a:bodyPr wrap="square" rtlCol="0">
            <a:spAutoFit/>
          </a:bodyPr>
          <a:lstStyle/>
          <a:p>
            <a:r>
              <a:rPr lang="zh-CN" altLang="en-US" sz="1600" dirty="0"/>
              <a:t>表象呈现出特定的目标和目标指向性行为，例如，获得第一名赢得奖牌；因为</a:t>
            </a:r>
            <a:endParaRPr lang="en-US" altLang="zh-CN" sz="1600" dirty="0"/>
          </a:p>
          <a:p>
            <a:r>
              <a:rPr lang="zh-CN" altLang="en-US" sz="1600" dirty="0"/>
              <a:t>特殊的成就收到祝贺</a:t>
            </a:r>
            <a:r>
              <a:rPr lang="zh-CN" altLang="en-US" dirty="0"/>
              <a:t>。</a:t>
            </a:r>
            <a:endParaRPr lang="en-US" altLang="zh-CN" dirty="0"/>
          </a:p>
        </p:txBody>
      </p:sp>
      <p:sp>
        <p:nvSpPr>
          <p:cNvPr id="19" name="文本框 18"/>
          <p:cNvSpPr txBox="1"/>
          <p:nvPr/>
        </p:nvSpPr>
        <p:spPr>
          <a:xfrm>
            <a:off x="469500" y="2948837"/>
            <a:ext cx="1943541" cy="368300"/>
          </a:xfrm>
          <a:prstGeom prst="rect">
            <a:avLst/>
          </a:prstGeom>
          <a:solidFill>
            <a:schemeClr val="bg1"/>
          </a:solidFill>
        </p:spPr>
        <p:txBody>
          <a:bodyPr wrap="square" rtlCol="0">
            <a:spAutoFit/>
          </a:bodyPr>
          <a:lstStyle/>
          <a:p>
            <a:r>
              <a:rPr lang="zh-CN" altLang="en-US" dirty="0"/>
              <a:t>（</a:t>
            </a:r>
            <a:r>
              <a:rPr lang="en-US" altLang="zh-CN" dirty="0"/>
              <a:t>b</a:t>
            </a:r>
            <a:r>
              <a:rPr lang="zh-CN" altLang="en-US" dirty="0"/>
              <a:t>）</a:t>
            </a:r>
            <a:r>
              <a:rPr lang="zh-CN" altLang="en-US" dirty="0">
                <a:solidFill>
                  <a:srgbClr val="FF0000"/>
                </a:solidFill>
              </a:rPr>
              <a:t>一般</a:t>
            </a:r>
            <a:r>
              <a:rPr lang="zh-CN" dirty="0">
                <a:solidFill>
                  <a:srgbClr val="FF0000"/>
                </a:solidFill>
              </a:rPr>
              <a:t>掌握</a:t>
            </a:r>
            <a:endParaRPr lang="zh-CN" dirty="0">
              <a:solidFill>
                <a:srgbClr val="FF0000"/>
              </a:solidFill>
            </a:endParaRPr>
          </a:p>
        </p:txBody>
      </p:sp>
      <p:sp>
        <p:nvSpPr>
          <p:cNvPr id="21" name="文本框 20"/>
          <p:cNvSpPr txBox="1"/>
          <p:nvPr/>
        </p:nvSpPr>
        <p:spPr>
          <a:xfrm>
            <a:off x="3263457" y="2971594"/>
            <a:ext cx="8048010" cy="540000"/>
          </a:xfrm>
          <a:prstGeom prst="rect">
            <a:avLst/>
          </a:prstGeom>
          <a:solidFill>
            <a:schemeClr val="bg1"/>
          </a:solidFill>
        </p:spPr>
        <p:txBody>
          <a:bodyPr wrap="square" rtlCol="0">
            <a:spAutoFit/>
          </a:bodyPr>
          <a:lstStyle/>
          <a:p>
            <a:r>
              <a:rPr lang="zh-CN" altLang="en-US" sz="1600" dirty="0"/>
              <a:t>表象呈现出有效的应对以及掌控具有挑战性的情况，例如，自信；全神贯注</a:t>
            </a:r>
            <a:endParaRPr lang="en-US" altLang="zh-CN" sz="1600" dirty="0"/>
          </a:p>
        </p:txBody>
      </p:sp>
      <p:sp>
        <p:nvSpPr>
          <p:cNvPr id="23" name="文本框 22"/>
          <p:cNvSpPr txBox="1"/>
          <p:nvPr/>
        </p:nvSpPr>
        <p:spPr>
          <a:xfrm>
            <a:off x="3253475" y="3551933"/>
            <a:ext cx="8460469" cy="720000"/>
          </a:xfrm>
          <a:prstGeom prst="rect">
            <a:avLst/>
          </a:prstGeom>
          <a:solidFill>
            <a:schemeClr val="bg1"/>
          </a:solidFill>
        </p:spPr>
        <p:txBody>
          <a:bodyPr wrap="square" rtlCol="0">
            <a:spAutoFit/>
          </a:bodyPr>
          <a:lstStyle/>
          <a:p>
            <a:r>
              <a:rPr lang="zh-CN" altLang="en-US" sz="1600" dirty="0"/>
              <a:t>表象呈现出一种情境中的放松感、压力感、唤醒感和焦虑感，如，赛前很放松</a:t>
            </a:r>
            <a:endParaRPr lang="en-US" altLang="zh-CN" dirty="0"/>
          </a:p>
        </p:txBody>
      </p:sp>
      <p:sp>
        <p:nvSpPr>
          <p:cNvPr id="25" name="文本框 24"/>
          <p:cNvSpPr txBox="1"/>
          <p:nvPr/>
        </p:nvSpPr>
        <p:spPr>
          <a:xfrm>
            <a:off x="469499" y="3505461"/>
            <a:ext cx="1943541" cy="368300"/>
          </a:xfrm>
          <a:prstGeom prst="rect">
            <a:avLst/>
          </a:prstGeom>
          <a:solidFill>
            <a:schemeClr val="bg1"/>
          </a:solidFill>
        </p:spPr>
        <p:txBody>
          <a:bodyPr wrap="square" rtlCol="0">
            <a:spAutoFit/>
          </a:bodyPr>
          <a:lstStyle/>
          <a:p>
            <a:r>
              <a:rPr lang="zh-CN" altLang="en-US" dirty="0"/>
              <a:t>（</a:t>
            </a:r>
            <a:r>
              <a:rPr lang="en-US" altLang="zh-CN" dirty="0"/>
              <a:t>c</a:t>
            </a:r>
            <a:r>
              <a:rPr lang="zh-CN" altLang="en-US" dirty="0"/>
              <a:t>）</a:t>
            </a:r>
            <a:r>
              <a:rPr lang="zh-CN" altLang="en-US" dirty="0">
                <a:solidFill>
                  <a:srgbClr val="FF0000"/>
                </a:solidFill>
              </a:rPr>
              <a:t>一般</a:t>
            </a:r>
            <a:r>
              <a:rPr lang="zh-CN" dirty="0">
                <a:solidFill>
                  <a:srgbClr val="FF0000"/>
                </a:solidFill>
              </a:rPr>
              <a:t>兴奋</a:t>
            </a:r>
            <a:endParaRPr lang="zh-CN" dirty="0">
              <a:solidFill>
                <a:srgbClr val="FF0000"/>
              </a:solidFill>
            </a:endParaRPr>
          </a:p>
        </p:txBody>
      </p:sp>
      <p:sp>
        <p:nvSpPr>
          <p:cNvPr id="27" name="文本框 26"/>
          <p:cNvSpPr txBox="1"/>
          <p:nvPr/>
        </p:nvSpPr>
        <p:spPr>
          <a:xfrm>
            <a:off x="458633" y="4737685"/>
            <a:ext cx="1524884" cy="369332"/>
          </a:xfrm>
          <a:prstGeom prst="rect">
            <a:avLst/>
          </a:prstGeom>
          <a:solidFill>
            <a:schemeClr val="bg1"/>
          </a:solidFill>
        </p:spPr>
        <p:txBody>
          <a:bodyPr wrap="square" rtlCol="0">
            <a:spAutoFit/>
          </a:bodyPr>
          <a:lstStyle/>
          <a:p>
            <a:r>
              <a:rPr lang="zh-CN" altLang="en-US" dirty="0"/>
              <a:t>（</a:t>
            </a:r>
            <a:r>
              <a:rPr lang="en-US" altLang="zh-CN" dirty="0"/>
              <a:t>a</a:t>
            </a:r>
            <a:r>
              <a:rPr lang="zh-CN" altLang="en-US" dirty="0"/>
              <a:t>）特殊性</a:t>
            </a:r>
            <a:endParaRPr lang="en-US" altLang="zh-CN" dirty="0"/>
          </a:p>
        </p:txBody>
      </p:sp>
      <p:sp>
        <p:nvSpPr>
          <p:cNvPr id="29" name="文本框 28"/>
          <p:cNvSpPr txBox="1"/>
          <p:nvPr/>
        </p:nvSpPr>
        <p:spPr>
          <a:xfrm>
            <a:off x="439383" y="5291683"/>
            <a:ext cx="1524884" cy="369332"/>
          </a:xfrm>
          <a:prstGeom prst="rect">
            <a:avLst/>
          </a:prstGeom>
          <a:solidFill>
            <a:schemeClr val="bg1"/>
          </a:solidFill>
        </p:spPr>
        <p:txBody>
          <a:bodyPr wrap="square" rtlCol="0">
            <a:spAutoFit/>
          </a:bodyPr>
          <a:lstStyle/>
          <a:p>
            <a:r>
              <a:rPr lang="zh-CN" altLang="en-US" dirty="0"/>
              <a:t>（</a:t>
            </a:r>
            <a:r>
              <a:rPr lang="en-US" altLang="zh-CN" dirty="0"/>
              <a:t>b</a:t>
            </a:r>
            <a:r>
              <a:rPr lang="zh-CN" altLang="en-US" dirty="0"/>
              <a:t>）一般性</a:t>
            </a:r>
            <a:endParaRPr lang="en-US" altLang="zh-CN" dirty="0"/>
          </a:p>
        </p:txBody>
      </p:sp>
      <p:sp>
        <p:nvSpPr>
          <p:cNvPr id="31" name="文本框 30"/>
          <p:cNvSpPr txBox="1"/>
          <p:nvPr/>
        </p:nvSpPr>
        <p:spPr>
          <a:xfrm>
            <a:off x="3260338" y="4800470"/>
            <a:ext cx="8048010" cy="540000"/>
          </a:xfrm>
          <a:prstGeom prst="rect">
            <a:avLst/>
          </a:prstGeom>
          <a:solidFill>
            <a:schemeClr val="bg1"/>
          </a:solidFill>
        </p:spPr>
        <p:txBody>
          <a:bodyPr wrap="square" rtlCol="0">
            <a:spAutoFit/>
          </a:bodyPr>
          <a:lstStyle/>
          <a:p>
            <a:r>
              <a:rPr lang="zh-CN" altLang="en-US" sz="1600" dirty="0"/>
              <a:t>表现特定技能的表象，例如，一次高尔夫击球；走下一段楼梯</a:t>
            </a:r>
            <a:endParaRPr lang="en-US" altLang="zh-CN" sz="1600" dirty="0"/>
          </a:p>
        </p:txBody>
      </p:sp>
      <p:sp>
        <p:nvSpPr>
          <p:cNvPr id="33" name="文本框 32"/>
          <p:cNvSpPr txBox="1"/>
          <p:nvPr/>
        </p:nvSpPr>
        <p:spPr>
          <a:xfrm>
            <a:off x="3269963" y="5391015"/>
            <a:ext cx="8184100" cy="584775"/>
          </a:xfrm>
          <a:prstGeom prst="rect">
            <a:avLst/>
          </a:prstGeom>
          <a:solidFill>
            <a:schemeClr val="bg1"/>
          </a:solidFill>
        </p:spPr>
        <p:txBody>
          <a:bodyPr wrap="square" rtlCol="0">
            <a:spAutoFit/>
          </a:bodyPr>
          <a:lstStyle/>
          <a:p>
            <a:r>
              <a:rPr lang="zh-CN" altLang="en-US" sz="1600" b="0" i="0" dirty="0">
                <a:solidFill>
                  <a:srgbClr val="2E3033"/>
                </a:solidFill>
                <a:effectLst/>
                <a:latin typeface="Arial" panose="020B0604020202020204" pitchFamily="34" charset="0"/>
              </a:rPr>
              <a:t>与事件有关的策略性意象</a:t>
            </a:r>
            <a:r>
              <a:rPr lang="en-US" altLang="zh-CN" sz="1600" b="0" i="0" dirty="0">
                <a:solidFill>
                  <a:srgbClr val="2E3033"/>
                </a:solidFill>
                <a:effectLst/>
                <a:latin typeface="Arial" panose="020B0604020202020204" pitchFamily="34" charset="0"/>
              </a:rPr>
              <a:t>;</a:t>
            </a:r>
            <a:r>
              <a:rPr lang="zh-CN" altLang="en-US" sz="1600" dirty="0"/>
              <a:t>，例如，在</a:t>
            </a:r>
            <a:r>
              <a:rPr lang="zh-CN" altLang="en-US" sz="1600" b="0" i="0" dirty="0">
                <a:solidFill>
                  <a:srgbClr val="2E3033"/>
                </a:solidFill>
                <a:effectLst/>
                <a:latin typeface="Arial" panose="020B0604020202020204" pitchFamily="34" charset="0"/>
              </a:rPr>
              <a:t>篮球比赛中克服全场紧逼防守的战术</a:t>
            </a:r>
            <a:r>
              <a:rPr lang="en-US" altLang="zh-CN" sz="1600" b="0" i="0" dirty="0">
                <a:solidFill>
                  <a:srgbClr val="2E3033"/>
                </a:solidFill>
                <a:effectLst/>
                <a:latin typeface="Arial" panose="020B0604020202020204" pitchFamily="34" charset="0"/>
              </a:rPr>
              <a:t>;</a:t>
            </a:r>
            <a:r>
              <a:rPr lang="zh-CN" altLang="en-US" sz="1600" b="0" i="0" dirty="0">
                <a:solidFill>
                  <a:srgbClr val="2E3033"/>
                </a:solidFill>
                <a:effectLst/>
                <a:latin typeface="Arial" panose="020B0604020202020204" pitchFamily="34" charset="0"/>
              </a:rPr>
              <a:t>为做饭整理物品的策略</a:t>
            </a:r>
            <a:endParaRPr lang="en-US" altLang="zh-CN" sz="1600" dirty="0"/>
          </a:p>
        </p:txBody>
      </p:sp>
      <p:sp>
        <p:nvSpPr>
          <p:cNvPr id="35" name="文本框 34"/>
          <p:cNvSpPr txBox="1"/>
          <p:nvPr/>
        </p:nvSpPr>
        <p:spPr>
          <a:xfrm>
            <a:off x="372534" y="6275113"/>
            <a:ext cx="8048010" cy="338554"/>
          </a:xfrm>
          <a:prstGeom prst="rect">
            <a:avLst/>
          </a:prstGeom>
          <a:solidFill>
            <a:schemeClr val="bg1"/>
          </a:solidFill>
        </p:spPr>
        <p:txBody>
          <a:bodyPr wrap="square" rtlCol="0">
            <a:spAutoFit/>
          </a:bodyPr>
          <a:lstStyle/>
          <a:p>
            <a:r>
              <a:rPr lang="zh-CN" altLang="en-US" sz="1600" dirty="0"/>
              <a:t>摘自</a:t>
            </a:r>
            <a:r>
              <a:rPr lang="en-US" altLang="zh-CN" sz="1600" dirty="0"/>
              <a:t>Martin, Moritz</a:t>
            </a:r>
            <a:r>
              <a:rPr lang="zh-CN" altLang="en-US" sz="1600" dirty="0"/>
              <a:t>和</a:t>
            </a:r>
            <a:r>
              <a:rPr lang="en-US" altLang="zh-CN" sz="1600" dirty="0"/>
              <a:t>Hall</a:t>
            </a:r>
            <a:r>
              <a:rPr lang="zh-CN" altLang="en-US" sz="1600" dirty="0"/>
              <a:t>（</a:t>
            </a:r>
            <a:r>
              <a:rPr lang="en-US" altLang="zh-CN" sz="1600" dirty="0"/>
              <a:t>1999</a:t>
            </a:r>
            <a:r>
              <a:rPr lang="zh-CN" altLang="en-US" sz="1600" dirty="0"/>
              <a:t>）的文章，</a:t>
            </a:r>
            <a:r>
              <a:rPr lang="en-US" altLang="zh-CN" sz="1600" dirty="0"/>
              <a:t>p.250</a:t>
            </a:r>
            <a:r>
              <a:rPr lang="zh-CN" altLang="en-US" sz="1600" dirty="0"/>
              <a:t>。</a:t>
            </a:r>
            <a:endParaRPr lang="en-US"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43634" y="1038463"/>
            <a:ext cx="9104731" cy="4781073"/>
          </a:xfrm>
          <a:prstGeom prst="rect">
            <a:avLst/>
          </a:prstGeom>
        </p:spPr>
      </p:pic>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P451</a:t>
            </a:r>
            <a:endPar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3590397" y="576798"/>
            <a:ext cx="5011203" cy="923330"/>
          </a:xfrm>
          <a:prstGeom prst="rect">
            <a:avLst/>
          </a:prstGeom>
          <a:solidFill>
            <a:schemeClr val="bg1"/>
          </a:solidFill>
        </p:spPr>
        <p:txBody>
          <a:bodyPr wrap="square" rtlCol="0">
            <a:spAutoFit/>
          </a:bodyPr>
          <a:lstStyle/>
          <a:p>
            <a:pPr algn="ctr"/>
            <a:r>
              <a:rPr lang="zh-CN" altLang="en-US" b="1" i="0" dirty="0">
                <a:solidFill>
                  <a:srgbClr val="2E3033"/>
                </a:solidFill>
                <a:effectLst/>
                <a:latin typeface="Arial" panose="020B0604020202020204" pitchFamily="34" charset="0"/>
              </a:rPr>
              <a:t>意象能力评定量表</a:t>
            </a:r>
            <a:endParaRPr lang="en-US" altLang="zh-CN" b="1" i="0" dirty="0">
              <a:solidFill>
                <a:srgbClr val="2E3033"/>
              </a:solidFill>
              <a:effectLst/>
              <a:latin typeface="Arial" panose="020B0604020202020204" pitchFamily="34" charset="0"/>
            </a:endParaRPr>
          </a:p>
          <a:p>
            <a:pPr algn="ctr"/>
            <a:endParaRPr lang="en-US" altLang="zh-CN" b="1" i="0" dirty="0">
              <a:solidFill>
                <a:srgbClr val="2E3033"/>
              </a:solidFill>
              <a:effectLst/>
              <a:latin typeface="Arial" panose="020B0604020202020204" pitchFamily="34" charset="0"/>
            </a:endParaRPr>
          </a:p>
          <a:p>
            <a:pPr algn="ctr"/>
            <a:r>
              <a:rPr lang="zh-CN" altLang="en-US" b="1" i="0" dirty="0">
                <a:solidFill>
                  <a:srgbClr val="2E3033"/>
                </a:solidFill>
                <a:effectLst/>
                <a:latin typeface="Arial" panose="020B0604020202020204" pitchFamily="34" charset="0"/>
              </a:rPr>
              <a:t>视觉表象量表</a:t>
            </a:r>
            <a:endParaRPr lang="zh-CN" altLang="en-US" b="1" dirty="0"/>
          </a:p>
        </p:txBody>
      </p:sp>
      <p:sp>
        <p:nvSpPr>
          <p:cNvPr id="8" name="文本框 7"/>
          <p:cNvSpPr txBox="1"/>
          <p:nvPr/>
        </p:nvSpPr>
        <p:spPr>
          <a:xfrm>
            <a:off x="3590396" y="3418363"/>
            <a:ext cx="5011203" cy="369332"/>
          </a:xfrm>
          <a:prstGeom prst="rect">
            <a:avLst/>
          </a:prstGeom>
          <a:solidFill>
            <a:schemeClr val="bg1"/>
          </a:solidFill>
        </p:spPr>
        <p:txBody>
          <a:bodyPr wrap="square" rtlCol="0">
            <a:spAutoFit/>
          </a:bodyPr>
          <a:lstStyle/>
          <a:p>
            <a:pPr algn="ctr"/>
            <a:r>
              <a:rPr lang="zh-CN" altLang="en-US" b="1" i="0" dirty="0">
                <a:solidFill>
                  <a:srgbClr val="2E3033"/>
                </a:solidFill>
                <a:effectLst/>
                <a:latin typeface="Arial" panose="020B0604020202020204" pitchFamily="34" charset="0"/>
              </a:rPr>
              <a:t>动觉表象量表</a:t>
            </a:r>
            <a:endParaRPr lang="zh-CN" altLang="en-US" b="1" dirty="0"/>
          </a:p>
        </p:txBody>
      </p:sp>
      <p:sp>
        <p:nvSpPr>
          <p:cNvPr id="10" name="文本框 9"/>
          <p:cNvSpPr txBox="1"/>
          <p:nvPr/>
        </p:nvSpPr>
        <p:spPr>
          <a:xfrm>
            <a:off x="2786062" y="2554431"/>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非常容易感觉</a:t>
            </a:r>
            <a:endParaRPr lang="zh-CN" altLang="en-US" sz="1600" b="1" dirty="0"/>
          </a:p>
        </p:txBody>
      </p:sp>
      <p:sp>
        <p:nvSpPr>
          <p:cNvPr id="14" name="文本框 13"/>
          <p:cNvSpPr txBox="1"/>
          <p:nvPr/>
        </p:nvSpPr>
        <p:spPr>
          <a:xfrm>
            <a:off x="4028490" y="2554429"/>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有些容易想象画面</a:t>
            </a:r>
            <a:endParaRPr lang="zh-CN" altLang="en-US" sz="1600" b="1" dirty="0"/>
          </a:p>
        </p:txBody>
      </p:sp>
      <p:sp>
        <p:nvSpPr>
          <p:cNvPr id="16" name="文本框 15"/>
          <p:cNvSpPr txBox="1"/>
          <p:nvPr/>
        </p:nvSpPr>
        <p:spPr>
          <a:xfrm>
            <a:off x="2786062" y="2579832"/>
            <a:ext cx="1125537" cy="584775"/>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容易想象画面</a:t>
            </a:r>
            <a:endParaRPr lang="zh-CN" altLang="en-US" sz="1600" b="1" dirty="0"/>
          </a:p>
        </p:txBody>
      </p:sp>
      <p:sp>
        <p:nvSpPr>
          <p:cNvPr id="18" name="文本框 17"/>
          <p:cNvSpPr txBox="1"/>
          <p:nvPr/>
        </p:nvSpPr>
        <p:spPr>
          <a:xfrm>
            <a:off x="5533228" y="2562898"/>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非常容易感觉</a:t>
            </a:r>
            <a:endParaRPr lang="zh-CN" altLang="en-US" sz="1600" b="1" dirty="0"/>
          </a:p>
        </p:txBody>
      </p:sp>
      <p:sp>
        <p:nvSpPr>
          <p:cNvPr id="20" name="文本框 19"/>
          <p:cNvSpPr txBox="1"/>
          <p:nvPr/>
        </p:nvSpPr>
        <p:spPr>
          <a:xfrm>
            <a:off x="1533525" y="2554430"/>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非常容易感觉</a:t>
            </a:r>
            <a:endParaRPr lang="zh-CN" altLang="en-US" sz="1600" b="1" dirty="0"/>
          </a:p>
        </p:txBody>
      </p:sp>
      <p:sp>
        <p:nvSpPr>
          <p:cNvPr id="22" name="文本框 21"/>
          <p:cNvSpPr txBox="1"/>
          <p:nvPr/>
        </p:nvSpPr>
        <p:spPr>
          <a:xfrm>
            <a:off x="5348914" y="2554430"/>
            <a:ext cx="1360655" cy="830997"/>
          </a:xfrm>
          <a:prstGeom prst="rect">
            <a:avLst/>
          </a:prstGeom>
          <a:solidFill>
            <a:schemeClr val="bg1"/>
          </a:solidFill>
        </p:spPr>
        <p:txBody>
          <a:bodyPr wrap="square" rtlCol="0">
            <a:spAutoFit/>
          </a:bodyPr>
          <a:lstStyle/>
          <a:p>
            <a:pPr algn="ctr"/>
            <a:r>
              <a:rPr lang="zh-CN" altLang="en-US" sz="1600" b="1" dirty="0">
                <a:solidFill>
                  <a:srgbClr val="2E3033"/>
                </a:solidFill>
                <a:latin typeface="Arial" panose="020B0604020202020204" pitchFamily="34" charset="0"/>
              </a:rPr>
              <a:t>中等（不简单也不难）</a:t>
            </a:r>
            <a:endParaRPr lang="en-US" altLang="zh-CN" sz="1600" b="1" dirty="0">
              <a:solidFill>
                <a:srgbClr val="2E3033"/>
              </a:solidFill>
              <a:latin typeface="Arial" panose="020B0604020202020204" pitchFamily="34" charset="0"/>
            </a:endParaRPr>
          </a:p>
          <a:p>
            <a:pPr algn="ctr"/>
            <a:r>
              <a:rPr lang="zh-CN" altLang="en-US" sz="1600" b="1" i="0" dirty="0">
                <a:solidFill>
                  <a:srgbClr val="2E3033"/>
                </a:solidFill>
                <a:effectLst/>
                <a:latin typeface="Arial" panose="020B0604020202020204" pitchFamily="34" charset="0"/>
              </a:rPr>
              <a:t>想象画面</a:t>
            </a:r>
            <a:endParaRPr lang="zh-CN" altLang="en-US" sz="1600" b="1" dirty="0"/>
          </a:p>
        </p:txBody>
      </p:sp>
      <p:sp>
        <p:nvSpPr>
          <p:cNvPr id="23" name="文本框 13"/>
          <p:cNvSpPr txBox="1"/>
          <p:nvPr/>
        </p:nvSpPr>
        <p:spPr>
          <a:xfrm>
            <a:off x="8163511" y="2585794"/>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rgbClr val="2E3033"/>
                </a:solidFill>
                <a:latin typeface="Arial" panose="020B0604020202020204" pitchFamily="34" charset="0"/>
              </a:rPr>
              <a:t>难以</a:t>
            </a:r>
            <a:endParaRPr lang="en-US" altLang="zh-CN" sz="1600" b="1" dirty="0">
              <a:solidFill>
                <a:srgbClr val="2E3033"/>
              </a:solidFill>
              <a:latin typeface="Arial" panose="020B0604020202020204" pitchFamily="34" charset="0"/>
            </a:endParaRPr>
          </a:p>
          <a:p>
            <a:pPr algn="ctr"/>
            <a:r>
              <a:rPr lang="zh-CN" altLang="en-US" sz="1600" b="1" dirty="0">
                <a:solidFill>
                  <a:srgbClr val="2E3033"/>
                </a:solidFill>
                <a:latin typeface="Arial" panose="020B0604020202020204" pitchFamily="34" charset="0"/>
              </a:rPr>
              <a:t>想象画面</a:t>
            </a:r>
            <a:endParaRPr lang="zh-CN" altLang="en-US" sz="1600" b="1" dirty="0"/>
          </a:p>
        </p:txBody>
      </p:sp>
      <p:sp>
        <p:nvSpPr>
          <p:cNvPr id="24" name="文本框 13"/>
          <p:cNvSpPr txBox="1"/>
          <p:nvPr/>
        </p:nvSpPr>
        <p:spPr>
          <a:xfrm>
            <a:off x="9405938" y="2579831"/>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i="0" dirty="0">
                <a:solidFill>
                  <a:srgbClr val="2E3033"/>
                </a:solidFill>
                <a:effectLst/>
                <a:latin typeface="Arial" panose="020B0604020202020204" pitchFamily="34" charset="0"/>
              </a:rPr>
              <a:t>非常困难想象画面</a:t>
            </a:r>
            <a:endParaRPr lang="zh-CN" altLang="en-US" sz="1600" b="1" dirty="0"/>
          </a:p>
        </p:txBody>
      </p:sp>
      <p:sp>
        <p:nvSpPr>
          <p:cNvPr id="25" name="文本框 13"/>
          <p:cNvSpPr txBox="1"/>
          <p:nvPr/>
        </p:nvSpPr>
        <p:spPr>
          <a:xfrm>
            <a:off x="6893883" y="2554429"/>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i="0" dirty="0">
                <a:solidFill>
                  <a:srgbClr val="2E3033"/>
                </a:solidFill>
                <a:effectLst/>
                <a:latin typeface="Arial" panose="020B0604020202020204" pitchFamily="34" charset="0"/>
              </a:rPr>
              <a:t>有些困难产生画面</a:t>
            </a:r>
            <a:endParaRPr lang="zh-CN" altLang="en-US" sz="1600" b="1" dirty="0"/>
          </a:p>
        </p:txBody>
      </p:sp>
      <p:sp>
        <p:nvSpPr>
          <p:cNvPr id="27" name="文本框 26"/>
          <p:cNvSpPr txBox="1"/>
          <p:nvPr/>
        </p:nvSpPr>
        <p:spPr>
          <a:xfrm>
            <a:off x="4038599" y="4954565"/>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有些容易想象画面</a:t>
            </a:r>
            <a:endParaRPr lang="zh-CN" altLang="en-US" sz="1600" b="1" dirty="0"/>
          </a:p>
        </p:txBody>
      </p:sp>
      <p:sp>
        <p:nvSpPr>
          <p:cNvPr id="29" name="文本框 28"/>
          <p:cNvSpPr txBox="1"/>
          <p:nvPr/>
        </p:nvSpPr>
        <p:spPr>
          <a:xfrm>
            <a:off x="2796171" y="4979968"/>
            <a:ext cx="1125537" cy="584775"/>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容易想象画面</a:t>
            </a:r>
            <a:endParaRPr lang="zh-CN" altLang="en-US" sz="1600" b="1" dirty="0"/>
          </a:p>
        </p:txBody>
      </p:sp>
      <p:sp>
        <p:nvSpPr>
          <p:cNvPr id="31" name="文本框 30"/>
          <p:cNvSpPr txBox="1"/>
          <p:nvPr/>
        </p:nvSpPr>
        <p:spPr>
          <a:xfrm>
            <a:off x="1543634" y="4954566"/>
            <a:ext cx="1125537" cy="720000"/>
          </a:xfrm>
          <a:prstGeom prst="rect">
            <a:avLst/>
          </a:prstGeom>
          <a:solidFill>
            <a:schemeClr val="bg1"/>
          </a:solidFill>
        </p:spPr>
        <p:txBody>
          <a:bodyPr wrap="square" rtlCol="0">
            <a:spAutoFit/>
          </a:bodyPr>
          <a:lstStyle/>
          <a:p>
            <a:pPr algn="ctr"/>
            <a:r>
              <a:rPr lang="zh-CN" altLang="en-US" sz="1600" b="1" i="0" dirty="0">
                <a:solidFill>
                  <a:srgbClr val="2E3033"/>
                </a:solidFill>
                <a:effectLst/>
                <a:latin typeface="Arial" panose="020B0604020202020204" pitchFamily="34" charset="0"/>
              </a:rPr>
              <a:t>非常容易感觉</a:t>
            </a:r>
            <a:endParaRPr lang="zh-CN" altLang="en-US" sz="1600" b="1" dirty="0"/>
          </a:p>
        </p:txBody>
      </p:sp>
      <p:sp>
        <p:nvSpPr>
          <p:cNvPr id="33" name="文本框 32"/>
          <p:cNvSpPr txBox="1"/>
          <p:nvPr/>
        </p:nvSpPr>
        <p:spPr>
          <a:xfrm>
            <a:off x="5359023" y="4954566"/>
            <a:ext cx="1360655" cy="830997"/>
          </a:xfrm>
          <a:prstGeom prst="rect">
            <a:avLst/>
          </a:prstGeom>
          <a:solidFill>
            <a:schemeClr val="bg1"/>
          </a:solidFill>
        </p:spPr>
        <p:txBody>
          <a:bodyPr wrap="square" rtlCol="0">
            <a:spAutoFit/>
          </a:bodyPr>
          <a:lstStyle/>
          <a:p>
            <a:pPr algn="ctr"/>
            <a:r>
              <a:rPr lang="zh-CN" altLang="en-US" sz="1600" b="1" dirty="0">
                <a:solidFill>
                  <a:srgbClr val="2E3033"/>
                </a:solidFill>
                <a:latin typeface="Arial" panose="020B0604020202020204" pitchFamily="34" charset="0"/>
              </a:rPr>
              <a:t>中等（不简单也不难）</a:t>
            </a:r>
            <a:endParaRPr lang="en-US" altLang="zh-CN" sz="1600" b="1" dirty="0">
              <a:solidFill>
                <a:srgbClr val="2E3033"/>
              </a:solidFill>
              <a:latin typeface="Arial" panose="020B0604020202020204" pitchFamily="34" charset="0"/>
            </a:endParaRPr>
          </a:p>
          <a:p>
            <a:pPr algn="ctr"/>
            <a:r>
              <a:rPr lang="zh-CN" altLang="en-US" sz="1600" b="1" i="0" dirty="0">
                <a:solidFill>
                  <a:srgbClr val="2E3033"/>
                </a:solidFill>
                <a:effectLst/>
                <a:latin typeface="Arial" panose="020B0604020202020204" pitchFamily="34" charset="0"/>
              </a:rPr>
              <a:t>想象画面</a:t>
            </a:r>
            <a:endParaRPr lang="zh-CN" altLang="en-US" sz="1600" b="1" dirty="0"/>
          </a:p>
        </p:txBody>
      </p:sp>
      <p:sp>
        <p:nvSpPr>
          <p:cNvPr id="35" name="文本框 13"/>
          <p:cNvSpPr txBox="1"/>
          <p:nvPr/>
        </p:nvSpPr>
        <p:spPr>
          <a:xfrm>
            <a:off x="8173620" y="4985930"/>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rgbClr val="2E3033"/>
                </a:solidFill>
                <a:latin typeface="Arial" panose="020B0604020202020204" pitchFamily="34" charset="0"/>
              </a:rPr>
              <a:t>难以</a:t>
            </a:r>
            <a:endParaRPr lang="en-US" altLang="zh-CN" sz="1600" b="1" dirty="0">
              <a:solidFill>
                <a:srgbClr val="2E3033"/>
              </a:solidFill>
              <a:latin typeface="Arial" panose="020B0604020202020204" pitchFamily="34" charset="0"/>
            </a:endParaRPr>
          </a:p>
          <a:p>
            <a:pPr algn="ctr"/>
            <a:r>
              <a:rPr lang="zh-CN" altLang="en-US" sz="1600" b="1" dirty="0">
                <a:solidFill>
                  <a:srgbClr val="2E3033"/>
                </a:solidFill>
                <a:latin typeface="Arial" panose="020B0604020202020204" pitchFamily="34" charset="0"/>
              </a:rPr>
              <a:t>想象画面</a:t>
            </a:r>
            <a:endParaRPr lang="zh-CN" altLang="en-US" sz="1600" b="1" dirty="0"/>
          </a:p>
        </p:txBody>
      </p:sp>
      <p:sp>
        <p:nvSpPr>
          <p:cNvPr id="37" name="文本框 13"/>
          <p:cNvSpPr txBox="1"/>
          <p:nvPr/>
        </p:nvSpPr>
        <p:spPr>
          <a:xfrm>
            <a:off x="9416047" y="4979967"/>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i="0" dirty="0">
                <a:solidFill>
                  <a:srgbClr val="2E3033"/>
                </a:solidFill>
                <a:effectLst/>
                <a:latin typeface="Arial" panose="020B0604020202020204" pitchFamily="34" charset="0"/>
              </a:rPr>
              <a:t>非常困难想象画面</a:t>
            </a:r>
            <a:endParaRPr lang="zh-CN" altLang="en-US" sz="1600" b="1" dirty="0"/>
          </a:p>
        </p:txBody>
      </p:sp>
      <p:sp>
        <p:nvSpPr>
          <p:cNvPr id="39" name="文本框 13"/>
          <p:cNvSpPr txBox="1"/>
          <p:nvPr/>
        </p:nvSpPr>
        <p:spPr>
          <a:xfrm>
            <a:off x="6903992" y="4954565"/>
            <a:ext cx="1125537" cy="720000"/>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i="0" dirty="0">
                <a:solidFill>
                  <a:srgbClr val="2E3033"/>
                </a:solidFill>
                <a:effectLst/>
                <a:latin typeface="Arial" panose="020B0604020202020204" pitchFamily="34" charset="0"/>
              </a:rPr>
              <a:t>有些困难产生画面</a:t>
            </a:r>
            <a:endParaRPr lang="zh-CN" altLang="en-US" sz="1600" b="1" dirty="0"/>
          </a:p>
        </p:txBody>
      </p:sp>
      <p:sp>
        <p:nvSpPr>
          <p:cNvPr id="3" name="文本框 2"/>
          <p:cNvSpPr txBox="1"/>
          <p:nvPr/>
        </p:nvSpPr>
        <p:spPr>
          <a:xfrm>
            <a:off x="990600" y="5710719"/>
            <a:ext cx="9991725" cy="369332"/>
          </a:xfrm>
          <a:prstGeom prst="rect">
            <a:avLst/>
          </a:prstGeom>
          <a:solidFill>
            <a:schemeClr val="bg1"/>
          </a:solidFill>
        </p:spPr>
        <p:txBody>
          <a:bodyPr wrap="square" rtlCol="0">
            <a:spAutoFit/>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405187" y="823912"/>
            <a:ext cx="5381625" cy="5210175"/>
          </a:xfrm>
          <a:prstGeom prst="rect">
            <a:avLst/>
          </a:prstGeom>
        </p:spPr>
      </p:pic>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P261</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p:cNvSpPr txBox="1"/>
          <p:nvPr/>
        </p:nvSpPr>
        <p:spPr>
          <a:xfrm>
            <a:off x="2919411" y="6034087"/>
            <a:ext cx="6353175" cy="523220"/>
          </a:xfrm>
          <a:prstGeom prst="rect">
            <a:avLst/>
          </a:prstGeom>
          <a:noFill/>
        </p:spPr>
        <p:txBody>
          <a:bodyPr wrap="square" rtlCol="0">
            <a:spAutoFit/>
          </a:bodyPr>
          <a:lstStyle/>
          <a:p>
            <a:r>
              <a:rPr lang="zh-CN" altLang="en-US" sz="1400" dirty="0"/>
              <a:t>图</a:t>
            </a:r>
            <a:r>
              <a:rPr lang="en-US" altLang="zh-CN" sz="1400" dirty="0"/>
              <a:t>11.2   </a:t>
            </a:r>
            <a:r>
              <a:rPr lang="zh-CN" altLang="en-US" sz="1400" dirty="0"/>
              <a:t>四种常规的学习曲线。每一条曲线都按照这种形式来绘制：高表现分数（在</a:t>
            </a:r>
            <a:r>
              <a:rPr lang="en-US" altLang="zh-CN" sz="1400" dirty="0"/>
              <a:t>y</a:t>
            </a:r>
            <a:r>
              <a:rPr lang="zh-CN" altLang="en-US" sz="1400" dirty="0"/>
              <a:t>轴上或在纵轴）比低表现更好地表示表现。</a:t>
            </a:r>
            <a:endParaRPr lang="zh-CN" altLang="en-US" sz="1400" dirty="0"/>
          </a:p>
        </p:txBody>
      </p:sp>
      <p:sp>
        <p:nvSpPr>
          <p:cNvPr id="6" name="文本框 5"/>
          <p:cNvSpPr txBox="1"/>
          <p:nvPr/>
        </p:nvSpPr>
        <p:spPr>
          <a:xfrm>
            <a:off x="6343675" y="5760087"/>
            <a:ext cx="1366161" cy="276999"/>
          </a:xfrm>
          <a:prstGeom prst="rect">
            <a:avLst/>
          </a:prstGeom>
          <a:solidFill>
            <a:schemeClr val="bg1"/>
          </a:solidFill>
        </p:spPr>
        <p:txBody>
          <a:bodyPr wrap="square" rtlCol="0">
            <a:spAutoFit/>
          </a:bodyPr>
          <a:lstStyle/>
          <a:p>
            <a:r>
              <a:rPr lang="en-US" altLang="zh-CN" sz="1200" b="1" dirty="0"/>
              <a:t>d.</a:t>
            </a:r>
            <a:r>
              <a:rPr lang="zh-CN" altLang="en-US" sz="1200" b="1" dirty="0"/>
              <a:t> </a:t>
            </a:r>
            <a:r>
              <a:rPr lang="en-US" altLang="zh-CN" sz="1200" b="1" dirty="0"/>
              <a:t>Ogive</a:t>
            </a:r>
            <a:r>
              <a:rPr lang="zh-CN" altLang="en-US" sz="1200" b="1" dirty="0"/>
              <a:t>或</a:t>
            </a:r>
            <a:r>
              <a:rPr lang="en-US" altLang="zh-CN" sz="1200" b="1" dirty="0"/>
              <a:t>S</a:t>
            </a:r>
            <a:r>
              <a:rPr lang="zh-CN" altLang="en-US" sz="1200" b="1" dirty="0"/>
              <a:t>形</a:t>
            </a:r>
            <a:endParaRPr lang="zh-CN" altLang="en-US" sz="1200" b="1" dirty="0"/>
          </a:p>
        </p:txBody>
      </p:sp>
      <p:sp>
        <p:nvSpPr>
          <p:cNvPr id="7" name="文本框 6"/>
          <p:cNvSpPr txBox="1"/>
          <p:nvPr/>
        </p:nvSpPr>
        <p:spPr>
          <a:xfrm>
            <a:off x="3590373" y="5763085"/>
            <a:ext cx="1443640" cy="276999"/>
          </a:xfrm>
          <a:prstGeom prst="rect">
            <a:avLst/>
          </a:prstGeom>
          <a:solidFill>
            <a:schemeClr val="bg1"/>
          </a:solidFill>
        </p:spPr>
        <p:txBody>
          <a:bodyPr wrap="square" rtlCol="0">
            <a:spAutoFit/>
          </a:bodyPr>
          <a:lstStyle/>
          <a:p>
            <a:r>
              <a:rPr lang="en-US" altLang="zh-CN" sz="1200" b="1" dirty="0"/>
              <a:t>c. </a:t>
            </a:r>
            <a:r>
              <a:rPr lang="zh-CN" altLang="en-US" sz="1200" b="1" dirty="0"/>
              <a:t>正加速度形</a:t>
            </a:r>
            <a:endParaRPr lang="zh-CN" altLang="en-US" sz="1200" b="1" dirty="0"/>
          </a:p>
        </p:txBody>
      </p:sp>
      <p:sp>
        <p:nvSpPr>
          <p:cNvPr id="8" name="文本框 7"/>
          <p:cNvSpPr txBox="1"/>
          <p:nvPr/>
        </p:nvSpPr>
        <p:spPr>
          <a:xfrm>
            <a:off x="6287653" y="3192906"/>
            <a:ext cx="1499185" cy="280627"/>
          </a:xfrm>
          <a:prstGeom prst="rect">
            <a:avLst/>
          </a:prstGeom>
          <a:solidFill>
            <a:schemeClr val="bg1"/>
          </a:solidFill>
        </p:spPr>
        <p:txBody>
          <a:bodyPr wrap="square" rtlCol="0">
            <a:spAutoFit/>
          </a:bodyPr>
          <a:lstStyle/>
          <a:p>
            <a:r>
              <a:rPr lang="en-US" altLang="zh-CN" sz="1200" b="1" dirty="0"/>
              <a:t>a. </a:t>
            </a:r>
            <a:r>
              <a:rPr lang="zh-CN" altLang="en-US" sz="1200" b="1" dirty="0"/>
              <a:t>负加速度形</a:t>
            </a:r>
            <a:endParaRPr lang="zh-CN" altLang="en-US" sz="1200" b="1" dirty="0"/>
          </a:p>
        </p:txBody>
      </p:sp>
      <p:sp>
        <p:nvSpPr>
          <p:cNvPr id="9" name="文本框 8"/>
          <p:cNvSpPr txBox="1"/>
          <p:nvPr/>
        </p:nvSpPr>
        <p:spPr>
          <a:xfrm>
            <a:off x="3559191" y="3192906"/>
            <a:ext cx="1133475" cy="276999"/>
          </a:xfrm>
          <a:prstGeom prst="rect">
            <a:avLst/>
          </a:prstGeom>
          <a:solidFill>
            <a:schemeClr val="bg1"/>
          </a:solidFill>
        </p:spPr>
        <p:txBody>
          <a:bodyPr wrap="square" rtlCol="0">
            <a:spAutoFit/>
          </a:bodyPr>
          <a:lstStyle/>
          <a:p>
            <a:r>
              <a:rPr lang="en-US" altLang="zh-CN" sz="1200" b="1" dirty="0"/>
              <a:t>a. </a:t>
            </a:r>
            <a:r>
              <a:rPr lang="zh-CN" altLang="en-US" sz="1200" b="1" dirty="0"/>
              <a:t>直线形</a:t>
            </a:r>
            <a:endParaRPr lang="zh-CN" alt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39047" y="0"/>
            <a:ext cx="4313903" cy="6858000"/>
          </a:xfrm>
          <a:prstGeom prst="rect">
            <a:avLst/>
          </a:prstGeom>
        </p:spPr>
      </p:pic>
      <p:sp>
        <p:nvSpPr>
          <p:cNvPr id="3" name="文本框 2"/>
          <p:cNvSpPr txBox="1"/>
          <p:nvPr/>
        </p:nvSpPr>
        <p:spPr>
          <a:xfrm flipH="1">
            <a:off x="8252950" y="2791966"/>
            <a:ext cx="2815265" cy="3108543"/>
          </a:xfrm>
          <a:prstGeom prst="rect">
            <a:avLst/>
          </a:prstGeom>
          <a:noFill/>
        </p:spPr>
        <p:txBody>
          <a:bodyPr wrap="square" rtlCol="0">
            <a:spAutoFit/>
          </a:bodyPr>
          <a:lstStyle/>
          <a:p>
            <a:r>
              <a:rPr lang="zh-CN" altLang="en-US" sz="1400" dirty="0"/>
              <a:t>图</a:t>
            </a:r>
            <a:r>
              <a:rPr lang="en-US" altLang="zh-CN" sz="1400" dirty="0"/>
              <a:t>11.3    </a:t>
            </a:r>
            <a:r>
              <a:rPr lang="en-US" altLang="zh-CN" sz="1400" dirty="0" err="1"/>
              <a:t>Marteniuk</a:t>
            </a:r>
            <a:r>
              <a:rPr lang="zh-CN" altLang="en-US" sz="1400" dirty="0"/>
              <a:t>和</a:t>
            </a:r>
            <a:r>
              <a:rPr lang="en-US" altLang="zh-CN" sz="1400" dirty="0" err="1"/>
              <a:t>Romanow</a:t>
            </a:r>
            <a:r>
              <a:rPr lang="en-US" altLang="zh-CN" sz="1400" dirty="0"/>
              <a:t> </a:t>
            </a:r>
            <a:r>
              <a:rPr lang="zh-CN" altLang="en-US" sz="1400" dirty="0"/>
              <a:t>的实验结果显示：在不同练习阶段，同一个被试在追踪任务中表现精确度（位移）的变化情况。最上端的图是追踪任务的标准图形。</a:t>
            </a:r>
            <a:endParaRPr lang="en-US" altLang="zh-CN" sz="1400" dirty="0"/>
          </a:p>
          <a:p>
            <a:r>
              <a:rPr lang="en-US" altLang="zh-CN" sz="1400" dirty="0"/>
              <a:t>[FromMarteniuk,R.G.,&amp;</a:t>
            </a:r>
            <a:r>
              <a:rPr lang="en-US" altLang="zh-CN" sz="1400" dirty="0" err="1"/>
              <a:t>Romanow</a:t>
            </a:r>
            <a:r>
              <a:rPr lang="en-US" altLang="zh-CN" sz="1400" dirty="0"/>
              <a:t>, S.K. E.(1983). Human movement organization and learning as revealed by variability of movement, use of kinematic</a:t>
            </a:r>
            <a:endParaRPr lang="en-US" altLang="zh-CN" sz="1400" dirty="0"/>
          </a:p>
          <a:p>
            <a:r>
              <a:rPr lang="en-US" altLang="zh-CN" sz="1400" dirty="0"/>
              <a:t>information, and Fourier analysis. In R. </a:t>
            </a:r>
            <a:r>
              <a:rPr lang="en-US" altLang="zh-CN" sz="1400" dirty="0" err="1"/>
              <a:t>A.Magill</a:t>
            </a:r>
            <a:r>
              <a:rPr lang="en-US" altLang="zh-CN" sz="1400" dirty="0"/>
              <a:t> (Ed.), Memory and control of action.]</a:t>
            </a:r>
            <a:endParaRPr lang="zh-CN" altLang="en-US" sz="1400" dirty="0"/>
          </a:p>
        </p:txBody>
      </p:sp>
      <p:sp>
        <p:nvSpPr>
          <p:cNvPr id="9" name="文本框 8"/>
          <p:cNvSpPr txBox="1"/>
          <p:nvPr/>
        </p:nvSpPr>
        <p:spPr>
          <a:xfrm>
            <a:off x="5823110" y="2154643"/>
            <a:ext cx="719343" cy="180000"/>
          </a:xfrm>
          <a:prstGeom prst="rect">
            <a:avLst/>
          </a:prstGeom>
          <a:solidFill>
            <a:schemeClr val="bg1"/>
          </a:solidFill>
        </p:spPr>
        <p:txBody>
          <a:bodyPr wrap="square" rtlCol="0">
            <a:spAutoFit/>
          </a:bodyPr>
          <a:lstStyle/>
          <a:p>
            <a:pPr algn="ctr"/>
            <a:r>
              <a:rPr lang="zh-CN" altLang="en-US" sz="1000" dirty="0"/>
              <a:t>时间（秒</a:t>
            </a:r>
            <a:r>
              <a:rPr lang="zh-CN" altLang="en-US" sz="1100" dirty="0"/>
              <a:t>）</a:t>
            </a:r>
            <a:endParaRPr lang="zh-CN" altLang="en-US" sz="1100" dirty="0"/>
          </a:p>
        </p:txBody>
      </p:sp>
      <p:sp>
        <p:nvSpPr>
          <p:cNvPr id="10" name="文本框 9"/>
          <p:cNvSpPr txBox="1"/>
          <p:nvPr/>
        </p:nvSpPr>
        <p:spPr>
          <a:xfrm>
            <a:off x="4779678" y="518243"/>
            <a:ext cx="338554" cy="1280160"/>
          </a:xfrm>
          <a:prstGeom prst="rect">
            <a:avLst/>
          </a:prstGeom>
          <a:solidFill>
            <a:schemeClr val="bg1"/>
          </a:solidFill>
        </p:spPr>
        <p:txBody>
          <a:bodyPr vert="eaVert" wrap="square" rtlCol="0">
            <a:spAutoFit/>
          </a:bodyPr>
          <a:lstStyle/>
          <a:p>
            <a:r>
              <a:rPr lang="zh-CN" altLang="en-US" sz="1000" dirty="0"/>
              <a:t>       角位移</a:t>
            </a:r>
            <a:endParaRPr lang="zh-CN" altLang="en-US" sz="1000" dirty="0"/>
          </a:p>
        </p:txBody>
      </p:sp>
      <p:sp>
        <p:nvSpPr>
          <p:cNvPr id="11" name="文本框 10"/>
          <p:cNvSpPr txBox="1"/>
          <p:nvPr/>
        </p:nvSpPr>
        <p:spPr>
          <a:xfrm>
            <a:off x="4758560" y="2412875"/>
            <a:ext cx="719343" cy="246221"/>
          </a:xfrm>
          <a:prstGeom prst="rect">
            <a:avLst/>
          </a:prstGeom>
          <a:solidFill>
            <a:schemeClr val="bg1"/>
          </a:solidFill>
        </p:spPr>
        <p:txBody>
          <a:bodyPr wrap="square" rtlCol="0">
            <a:spAutoFit/>
          </a:bodyPr>
          <a:lstStyle/>
          <a:p>
            <a:pPr algn="ctr"/>
            <a:r>
              <a:rPr lang="zh-CN" altLang="en-US" sz="1000" dirty="0"/>
              <a:t>练习</a:t>
            </a:r>
            <a:r>
              <a:rPr lang="en-US" altLang="zh-CN" sz="1000" dirty="0"/>
              <a:t>1-10</a:t>
            </a:r>
            <a:endParaRPr lang="zh-CN" altLang="en-US" sz="1000" dirty="0"/>
          </a:p>
        </p:txBody>
      </p:sp>
      <p:sp>
        <p:nvSpPr>
          <p:cNvPr id="12" name="文本框 11"/>
          <p:cNvSpPr txBox="1"/>
          <p:nvPr/>
        </p:nvSpPr>
        <p:spPr>
          <a:xfrm>
            <a:off x="6862527" y="2412874"/>
            <a:ext cx="909873" cy="246221"/>
          </a:xfrm>
          <a:prstGeom prst="rect">
            <a:avLst/>
          </a:prstGeom>
          <a:solidFill>
            <a:schemeClr val="bg1"/>
          </a:solidFill>
        </p:spPr>
        <p:txBody>
          <a:bodyPr wrap="square" rtlCol="0">
            <a:spAutoFit/>
          </a:bodyPr>
          <a:lstStyle/>
          <a:p>
            <a:pPr algn="ctr"/>
            <a:r>
              <a:rPr lang="zh-CN" altLang="en-US" sz="1000" dirty="0"/>
              <a:t>练习</a:t>
            </a:r>
            <a:r>
              <a:rPr lang="en-US" altLang="zh-CN" sz="1000" dirty="0"/>
              <a:t>271-280</a:t>
            </a:r>
            <a:endParaRPr lang="zh-CN" altLang="en-US" sz="1000" dirty="0"/>
          </a:p>
        </p:txBody>
      </p:sp>
      <p:sp>
        <p:nvSpPr>
          <p:cNvPr id="13" name="文本框 12"/>
          <p:cNvSpPr txBox="1"/>
          <p:nvPr/>
        </p:nvSpPr>
        <p:spPr>
          <a:xfrm>
            <a:off x="4667527" y="4605958"/>
            <a:ext cx="901408" cy="246221"/>
          </a:xfrm>
          <a:prstGeom prst="rect">
            <a:avLst/>
          </a:prstGeom>
          <a:solidFill>
            <a:schemeClr val="bg1"/>
          </a:solidFill>
        </p:spPr>
        <p:txBody>
          <a:bodyPr wrap="square" rtlCol="0">
            <a:spAutoFit/>
          </a:bodyPr>
          <a:lstStyle/>
          <a:p>
            <a:pPr algn="ctr"/>
            <a:r>
              <a:rPr lang="zh-CN" altLang="en-US" sz="1000" dirty="0"/>
              <a:t>练习</a:t>
            </a:r>
            <a:r>
              <a:rPr lang="en-US" altLang="zh-CN" sz="1000" dirty="0"/>
              <a:t>511-520</a:t>
            </a:r>
            <a:endParaRPr lang="zh-CN" altLang="en-US" sz="1000" dirty="0"/>
          </a:p>
        </p:txBody>
      </p:sp>
      <p:sp>
        <p:nvSpPr>
          <p:cNvPr id="14" name="文本框 13"/>
          <p:cNvSpPr txBox="1"/>
          <p:nvPr/>
        </p:nvSpPr>
        <p:spPr>
          <a:xfrm>
            <a:off x="6870992" y="4605958"/>
            <a:ext cx="901408" cy="246221"/>
          </a:xfrm>
          <a:prstGeom prst="rect">
            <a:avLst/>
          </a:prstGeom>
          <a:solidFill>
            <a:schemeClr val="bg1"/>
          </a:solidFill>
        </p:spPr>
        <p:txBody>
          <a:bodyPr wrap="square" rtlCol="0">
            <a:spAutoFit/>
          </a:bodyPr>
          <a:lstStyle/>
          <a:p>
            <a:pPr algn="ctr"/>
            <a:r>
              <a:rPr lang="zh-CN" altLang="en-US" sz="1000" dirty="0"/>
              <a:t>练习</a:t>
            </a:r>
            <a:r>
              <a:rPr lang="en-US" altLang="zh-CN" sz="1000" dirty="0"/>
              <a:t>751-760</a:t>
            </a:r>
            <a:endParaRPr lang="zh-CN" altLang="en-US" sz="1000" dirty="0"/>
          </a:p>
        </p:txBody>
      </p:sp>
      <p:sp>
        <p:nvSpPr>
          <p:cNvPr id="15" name="文本框 14"/>
          <p:cNvSpPr txBox="1"/>
          <p:nvPr/>
        </p:nvSpPr>
        <p:spPr>
          <a:xfrm>
            <a:off x="4849592" y="6642284"/>
            <a:ext cx="719343" cy="180000"/>
          </a:xfrm>
          <a:prstGeom prst="rect">
            <a:avLst/>
          </a:prstGeom>
          <a:solidFill>
            <a:schemeClr val="bg1"/>
          </a:solidFill>
        </p:spPr>
        <p:txBody>
          <a:bodyPr wrap="square" rtlCol="0">
            <a:spAutoFit/>
          </a:bodyPr>
          <a:lstStyle/>
          <a:p>
            <a:pPr algn="ctr"/>
            <a:r>
              <a:rPr lang="zh-CN" altLang="en-US" sz="1000" dirty="0"/>
              <a:t>时间（秒</a:t>
            </a:r>
            <a:r>
              <a:rPr lang="zh-CN" altLang="en-US" sz="1100" dirty="0"/>
              <a:t>）</a:t>
            </a:r>
            <a:endParaRPr lang="zh-CN" altLang="en-US" sz="1100" dirty="0"/>
          </a:p>
        </p:txBody>
      </p:sp>
      <p:sp>
        <p:nvSpPr>
          <p:cNvPr id="16" name="文本框 15"/>
          <p:cNvSpPr txBox="1"/>
          <p:nvPr/>
        </p:nvSpPr>
        <p:spPr>
          <a:xfrm>
            <a:off x="7053057" y="6637746"/>
            <a:ext cx="719343" cy="180000"/>
          </a:xfrm>
          <a:prstGeom prst="rect">
            <a:avLst/>
          </a:prstGeom>
          <a:solidFill>
            <a:schemeClr val="bg1"/>
          </a:solidFill>
        </p:spPr>
        <p:txBody>
          <a:bodyPr wrap="square" rtlCol="0">
            <a:spAutoFit/>
          </a:bodyPr>
          <a:lstStyle/>
          <a:p>
            <a:pPr algn="ctr"/>
            <a:r>
              <a:rPr lang="zh-CN" altLang="en-US" sz="1000" dirty="0"/>
              <a:t>时间（秒</a:t>
            </a:r>
            <a:r>
              <a:rPr lang="zh-CN" altLang="en-US" sz="1100" dirty="0"/>
              <a:t>）</a:t>
            </a:r>
            <a:endParaRPr lang="zh-CN" altLang="en-US" sz="1100" dirty="0"/>
          </a:p>
        </p:txBody>
      </p:sp>
      <p:sp>
        <p:nvSpPr>
          <p:cNvPr id="17" name="文本框 16"/>
          <p:cNvSpPr txBox="1"/>
          <p:nvPr/>
        </p:nvSpPr>
        <p:spPr>
          <a:xfrm>
            <a:off x="3778236" y="2818562"/>
            <a:ext cx="338554" cy="1280160"/>
          </a:xfrm>
          <a:prstGeom prst="rect">
            <a:avLst/>
          </a:prstGeom>
          <a:solidFill>
            <a:schemeClr val="bg1"/>
          </a:solidFill>
        </p:spPr>
        <p:txBody>
          <a:bodyPr vert="eaVert" wrap="square" rtlCol="0">
            <a:spAutoFit/>
          </a:bodyPr>
          <a:lstStyle/>
          <a:p>
            <a:r>
              <a:rPr lang="zh-CN" altLang="en-US" sz="1000" dirty="0"/>
              <a:t>       角位移</a:t>
            </a:r>
            <a:endParaRPr lang="zh-CN" altLang="en-US" sz="1000" dirty="0"/>
          </a:p>
        </p:txBody>
      </p:sp>
      <p:sp>
        <p:nvSpPr>
          <p:cNvPr id="18" name="文本框 9"/>
          <p:cNvSpPr txBox="1"/>
          <p:nvPr/>
        </p:nvSpPr>
        <p:spPr>
          <a:xfrm>
            <a:off x="3784584" y="4998725"/>
            <a:ext cx="338554" cy="1280160"/>
          </a:xfrm>
          <a:prstGeom prst="rect">
            <a:avLst/>
          </a:prstGeom>
          <a:solidFill>
            <a:schemeClr val="bg1"/>
          </a:solid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t>       角位移</a:t>
            </a:r>
            <a:endParaRPr lang="zh-CN" altLang="en-US" sz="1000" dirty="0"/>
          </a:p>
        </p:txBody>
      </p:sp>
      <p:sp>
        <p:nvSpPr>
          <p:cNvPr id="19" name="文本框 18"/>
          <p:cNvSpPr txBox="1"/>
          <p:nvPr/>
        </p:nvSpPr>
        <p:spPr>
          <a:xfrm>
            <a:off x="7958310" y="10160"/>
            <a:ext cx="667530" cy="338554"/>
          </a:xfrm>
          <a:prstGeom prst="rect">
            <a:avLst/>
          </a:prstGeom>
          <a:solidFill>
            <a:schemeClr val="bg1"/>
          </a:solidFill>
        </p:spPr>
        <p:txBody>
          <a:bodyPr wrap="square" rtlCol="0">
            <a:spAutoFit/>
          </a:bodyPr>
          <a:lstStyle/>
          <a:p>
            <a:r>
              <a:rPr lang="zh-CN" altLang="en-US" sz="800" dirty="0"/>
              <a:t>平均数</a:t>
            </a:r>
            <a:endParaRPr lang="en-US" altLang="zh-CN" sz="800" dirty="0"/>
          </a:p>
          <a:p>
            <a:r>
              <a:rPr lang="zh-CN" altLang="en-US" sz="800" dirty="0"/>
              <a:t>标准差</a:t>
            </a:r>
            <a:endParaRPr lang="zh-CN" altLang="en-US" sz="800" dirty="0"/>
          </a:p>
        </p:txBody>
      </p:sp>
      <p:sp>
        <p:nvSpPr>
          <p:cNvPr id="4"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P263</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261908" y="355071"/>
            <a:ext cx="3668183" cy="4841148"/>
          </a:xfrm>
          <a:prstGeom prst="rect">
            <a:avLst/>
          </a:prstGeom>
        </p:spPr>
      </p:pic>
      <p:sp>
        <p:nvSpPr>
          <p:cNvPr id="5" name="文本框 4"/>
          <p:cNvSpPr txBox="1"/>
          <p:nvPr/>
        </p:nvSpPr>
        <p:spPr>
          <a:xfrm flipH="1">
            <a:off x="4688366" y="5382766"/>
            <a:ext cx="2815265" cy="954107"/>
          </a:xfrm>
          <a:prstGeom prst="rect">
            <a:avLst/>
          </a:prstGeom>
          <a:noFill/>
        </p:spPr>
        <p:txBody>
          <a:bodyPr wrap="square" rtlCol="0">
            <a:spAutoFit/>
          </a:bodyPr>
          <a:lstStyle/>
          <a:p>
            <a:r>
              <a:rPr lang="zh-CN" altLang="en-US" sz="1400" dirty="0"/>
              <a:t>一种方法是利用迁移测试来评估一个人网球发球的学习情况，如在网球比赛中发球动作的表现。</a:t>
            </a:r>
            <a:endParaRPr lang="en-US" altLang="zh-CN" sz="1400" dirty="0"/>
          </a:p>
          <a:p>
            <a:r>
              <a:rPr lang="en-US" altLang="zh-CN" sz="1400" dirty="0"/>
              <a:t>© Karl Weatherly/Getty Images RF</a:t>
            </a:r>
            <a:endParaRPr lang="zh-CN" altLang="en-US" sz="1400" dirty="0"/>
          </a:p>
        </p:txBody>
      </p:sp>
      <p:sp>
        <p:nvSpPr>
          <p:cNvPr id="2"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P264</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87198" y="0"/>
            <a:ext cx="4617606" cy="6858000"/>
          </a:xfrm>
          <a:prstGeom prst="rect">
            <a:avLst/>
          </a:prstGeom>
        </p:spPr>
      </p:pic>
      <p:sp>
        <p:nvSpPr>
          <p:cNvPr id="6" name="文本框 5"/>
          <p:cNvSpPr txBox="1"/>
          <p:nvPr/>
        </p:nvSpPr>
        <p:spPr>
          <a:xfrm flipH="1">
            <a:off x="8404803" y="2934841"/>
            <a:ext cx="2815265" cy="3108543"/>
          </a:xfrm>
          <a:prstGeom prst="rect">
            <a:avLst/>
          </a:prstGeom>
          <a:noFill/>
        </p:spPr>
        <p:txBody>
          <a:bodyPr wrap="square" rtlCol="0">
            <a:spAutoFit/>
          </a:bodyPr>
          <a:lstStyle/>
          <a:p>
            <a:r>
              <a:rPr lang="zh-CN" altLang="en-US" sz="1400" dirty="0"/>
              <a:t>图</a:t>
            </a:r>
            <a:r>
              <a:rPr lang="en-US" altLang="zh-CN" sz="1400" dirty="0"/>
              <a:t>11.4    </a:t>
            </a:r>
            <a:r>
              <a:rPr lang="en-US" altLang="zh-CN" sz="1400" dirty="0" err="1"/>
              <a:t>Lee,Swinnen</a:t>
            </a:r>
            <a:r>
              <a:rPr lang="zh-CN" altLang="en-US" sz="1400" dirty="0"/>
              <a:t>和</a:t>
            </a:r>
            <a:r>
              <a:rPr lang="en-US" altLang="zh-CN" sz="1400" dirty="0" err="1"/>
              <a:t>Verschueren</a:t>
            </a:r>
            <a:r>
              <a:rPr lang="zh-CN" altLang="en-US" sz="1400" dirty="0"/>
              <a:t>所做实验的任务和结果。最上面的图是本次实验的任务，即被试同时移动双臂在电脑屏幕上分别画椭圆（每幅图像中的虚线代表目标椭圆）。这一系列的图像展示了在三天的练习中，一个被试的前测和后测（以及练习期间的测试）所展示出左臂以及右臂的位移结果。</a:t>
            </a:r>
            <a:r>
              <a:rPr lang="en-US" altLang="zh-CN" sz="1400" dirty="0"/>
              <a:t> [From Lee, T. D., et al. (1995). Relative phase</a:t>
            </a:r>
            <a:endParaRPr lang="en-US" altLang="zh-CN" sz="1400" dirty="0"/>
          </a:p>
          <a:p>
            <a:r>
              <a:rPr lang="en-US" altLang="zh-CN" sz="1400" dirty="0"/>
              <a:t>alterations during bimanual skill acquisition. Journal of Motor Behavior, 27,263–274.]</a:t>
            </a:r>
            <a:endParaRPr lang="zh-CN" altLang="en-US" sz="1400" dirty="0"/>
          </a:p>
        </p:txBody>
      </p:sp>
      <p:sp>
        <p:nvSpPr>
          <p:cNvPr id="8" name="文本框 7"/>
          <p:cNvSpPr txBox="1"/>
          <p:nvPr/>
        </p:nvSpPr>
        <p:spPr>
          <a:xfrm>
            <a:off x="4500880" y="691603"/>
            <a:ext cx="802640" cy="215444"/>
          </a:xfrm>
          <a:prstGeom prst="rect">
            <a:avLst/>
          </a:prstGeom>
          <a:solidFill>
            <a:schemeClr val="bg1"/>
          </a:solidFill>
        </p:spPr>
        <p:txBody>
          <a:bodyPr wrap="square" rtlCol="0">
            <a:spAutoFit/>
          </a:bodyPr>
          <a:lstStyle/>
          <a:p>
            <a:pPr algn="ctr"/>
            <a:r>
              <a:rPr lang="zh-CN" altLang="en-US" sz="800" dirty="0"/>
              <a:t>第</a:t>
            </a:r>
            <a:r>
              <a:rPr lang="en-US" altLang="zh-CN" sz="800" dirty="0"/>
              <a:t>1</a:t>
            </a:r>
            <a:r>
              <a:rPr lang="zh-CN" altLang="en-US" sz="800" dirty="0"/>
              <a:t>天前侧</a:t>
            </a:r>
            <a:endParaRPr lang="zh-CN" altLang="en-US" sz="800" dirty="0"/>
          </a:p>
        </p:txBody>
      </p:sp>
      <p:sp>
        <p:nvSpPr>
          <p:cNvPr id="10" name="文本框 9"/>
          <p:cNvSpPr txBox="1"/>
          <p:nvPr/>
        </p:nvSpPr>
        <p:spPr>
          <a:xfrm>
            <a:off x="6614160" y="694185"/>
            <a:ext cx="1432560" cy="215444"/>
          </a:xfrm>
          <a:prstGeom prst="rect">
            <a:avLst/>
          </a:prstGeom>
          <a:solidFill>
            <a:schemeClr val="bg1"/>
          </a:solidFill>
        </p:spPr>
        <p:txBody>
          <a:bodyPr wrap="square" rtlCol="0">
            <a:spAutoFit/>
          </a:bodyPr>
          <a:lstStyle/>
          <a:p>
            <a:pPr algn="ctr"/>
            <a:r>
              <a:rPr lang="zh-CN" altLang="en-US" sz="800" dirty="0"/>
              <a:t>第</a:t>
            </a:r>
            <a:r>
              <a:rPr lang="en-US" altLang="zh-CN" sz="800" dirty="0"/>
              <a:t>1</a:t>
            </a:r>
            <a:r>
              <a:rPr lang="zh-CN" altLang="en-US" sz="800" dirty="0"/>
              <a:t>天（</a:t>
            </a:r>
            <a:r>
              <a:rPr lang="en-US" altLang="zh-CN" sz="800" dirty="0"/>
              <a:t>20</a:t>
            </a:r>
            <a:r>
              <a:rPr lang="zh-CN" altLang="en-US" sz="800" dirty="0"/>
              <a:t>次练习以后）</a:t>
            </a:r>
            <a:endParaRPr lang="zh-CN" altLang="en-US" sz="800" dirty="0"/>
          </a:p>
        </p:txBody>
      </p:sp>
      <p:sp>
        <p:nvSpPr>
          <p:cNvPr id="11" name="文本框 7"/>
          <p:cNvSpPr txBox="1"/>
          <p:nvPr/>
        </p:nvSpPr>
        <p:spPr>
          <a:xfrm>
            <a:off x="4500880" y="2153962"/>
            <a:ext cx="143256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1</a:t>
            </a:r>
            <a:r>
              <a:rPr lang="zh-CN" altLang="en-US" sz="800" dirty="0"/>
              <a:t>天（</a:t>
            </a:r>
            <a:r>
              <a:rPr lang="en-US" altLang="zh-CN" sz="800" dirty="0"/>
              <a:t>40</a:t>
            </a:r>
            <a:r>
              <a:rPr lang="zh-CN" altLang="en-US" sz="800" dirty="0"/>
              <a:t>次练习以后）</a:t>
            </a:r>
            <a:endParaRPr lang="zh-CN" altLang="en-US" sz="800" dirty="0"/>
          </a:p>
        </p:txBody>
      </p:sp>
      <p:sp>
        <p:nvSpPr>
          <p:cNvPr id="12" name="文本框 7"/>
          <p:cNvSpPr txBox="1"/>
          <p:nvPr/>
        </p:nvSpPr>
        <p:spPr>
          <a:xfrm>
            <a:off x="6614160" y="2194602"/>
            <a:ext cx="8026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1</a:t>
            </a:r>
            <a:r>
              <a:rPr lang="zh-CN" altLang="en-US" sz="800" dirty="0"/>
              <a:t>天后侧</a:t>
            </a:r>
            <a:endParaRPr lang="zh-CN" altLang="en-US" sz="800" dirty="0"/>
          </a:p>
        </p:txBody>
      </p:sp>
      <p:sp>
        <p:nvSpPr>
          <p:cNvPr id="13" name="文本框 7"/>
          <p:cNvSpPr txBox="1"/>
          <p:nvPr/>
        </p:nvSpPr>
        <p:spPr>
          <a:xfrm>
            <a:off x="4500880" y="3703362"/>
            <a:ext cx="8026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2</a:t>
            </a:r>
            <a:r>
              <a:rPr lang="zh-CN" altLang="en-US" sz="800" dirty="0"/>
              <a:t>天前侧</a:t>
            </a:r>
            <a:endParaRPr lang="zh-CN" altLang="en-US" sz="800" dirty="0"/>
          </a:p>
        </p:txBody>
      </p:sp>
      <p:sp>
        <p:nvSpPr>
          <p:cNvPr id="14" name="文本框 7"/>
          <p:cNvSpPr txBox="1"/>
          <p:nvPr/>
        </p:nvSpPr>
        <p:spPr>
          <a:xfrm>
            <a:off x="6614160" y="3703362"/>
            <a:ext cx="8026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2</a:t>
            </a:r>
            <a:r>
              <a:rPr lang="zh-CN" altLang="en-US" sz="800" dirty="0"/>
              <a:t>天后侧</a:t>
            </a:r>
            <a:endParaRPr lang="zh-CN" altLang="en-US" sz="800" dirty="0"/>
          </a:p>
        </p:txBody>
      </p:sp>
      <p:sp>
        <p:nvSpPr>
          <p:cNvPr id="15" name="文本框 7"/>
          <p:cNvSpPr txBox="1"/>
          <p:nvPr/>
        </p:nvSpPr>
        <p:spPr>
          <a:xfrm>
            <a:off x="4500880" y="5212122"/>
            <a:ext cx="8026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3</a:t>
            </a:r>
            <a:r>
              <a:rPr lang="zh-CN" altLang="en-US" sz="800" dirty="0"/>
              <a:t>天前侧</a:t>
            </a:r>
            <a:endParaRPr lang="zh-CN" altLang="en-US" sz="800" dirty="0"/>
          </a:p>
        </p:txBody>
      </p:sp>
      <p:sp>
        <p:nvSpPr>
          <p:cNvPr id="16" name="文本框 7"/>
          <p:cNvSpPr txBox="1"/>
          <p:nvPr/>
        </p:nvSpPr>
        <p:spPr>
          <a:xfrm>
            <a:off x="6614160" y="5212122"/>
            <a:ext cx="8026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第</a:t>
            </a:r>
            <a:r>
              <a:rPr lang="en-US" altLang="zh-CN" sz="800" dirty="0"/>
              <a:t>3</a:t>
            </a:r>
            <a:r>
              <a:rPr lang="zh-CN" altLang="en-US" sz="800" dirty="0"/>
              <a:t>天后侧</a:t>
            </a:r>
            <a:endParaRPr lang="zh-CN" altLang="en-US" sz="800" dirty="0"/>
          </a:p>
        </p:txBody>
      </p:sp>
      <p:sp>
        <p:nvSpPr>
          <p:cNvPr id="18" name="文本框 7"/>
          <p:cNvSpPr txBox="1"/>
          <p:nvPr/>
        </p:nvSpPr>
        <p:spPr>
          <a:xfrm>
            <a:off x="4663440" y="6665002"/>
            <a:ext cx="12598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右臂位移</a:t>
            </a:r>
            <a:endParaRPr lang="zh-CN" altLang="en-US" sz="800" dirty="0"/>
          </a:p>
        </p:txBody>
      </p:sp>
      <p:sp>
        <p:nvSpPr>
          <p:cNvPr id="20" name="文本框 7"/>
          <p:cNvSpPr txBox="1"/>
          <p:nvPr/>
        </p:nvSpPr>
        <p:spPr>
          <a:xfrm>
            <a:off x="6791960" y="6665002"/>
            <a:ext cx="1259840" cy="21544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 dirty="0"/>
              <a:t>右臂位移</a:t>
            </a:r>
            <a:endParaRPr lang="zh-CN" altLang="en-US" sz="800" dirty="0"/>
          </a:p>
        </p:txBody>
      </p:sp>
      <p:sp>
        <p:nvSpPr>
          <p:cNvPr id="24" name="文本框 23"/>
          <p:cNvSpPr txBox="1"/>
          <p:nvPr/>
        </p:nvSpPr>
        <p:spPr>
          <a:xfrm>
            <a:off x="3952816" y="2369406"/>
            <a:ext cx="180000" cy="1100234"/>
          </a:xfrm>
          <a:prstGeom prst="rect">
            <a:avLst/>
          </a:prstGeom>
          <a:solidFill>
            <a:schemeClr val="bg1"/>
          </a:solidFill>
        </p:spPr>
        <p:txBody>
          <a:bodyPr vert="eaVert" wrap="square" rtlCol="0">
            <a:spAutoFit/>
          </a:bodyPr>
          <a:lstStyle/>
          <a:p>
            <a:pPr algn="ctr"/>
            <a:r>
              <a:rPr lang="zh-CN" altLang="en-US" sz="800" dirty="0"/>
              <a:t>左臂位移</a:t>
            </a:r>
            <a:endParaRPr lang="zh-CN" altLang="en-US" sz="800" dirty="0"/>
          </a:p>
        </p:txBody>
      </p:sp>
      <p:sp>
        <p:nvSpPr>
          <p:cNvPr id="26" name="文本框 25"/>
          <p:cNvSpPr txBox="1"/>
          <p:nvPr/>
        </p:nvSpPr>
        <p:spPr>
          <a:xfrm>
            <a:off x="3951952" y="5361979"/>
            <a:ext cx="180000" cy="1100234"/>
          </a:xfrm>
          <a:prstGeom prst="rect">
            <a:avLst/>
          </a:prstGeom>
          <a:solidFill>
            <a:schemeClr val="bg1"/>
          </a:solidFill>
        </p:spPr>
        <p:txBody>
          <a:bodyPr vert="eaVert" wrap="square" rtlCol="0">
            <a:spAutoFit/>
          </a:bodyPr>
          <a:lstStyle/>
          <a:p>
            <a:pPr algn="ctr"/>
            <a:r>
              <a:rPr lang="zh-CN" altLang="en-US" sz="800" dirty="0"/>
              <a:t>左臂位移</a:t>
            </a:r>
            <a:endParaRPr lang="zh-CN" altLang="en-US" sz="800" dirty="0"/>
          </a:p>
        </p:txBody>
      </p:sp>
      <p:sp>
        <p:nvSpPr>
          <p:cNvPr id="28" name="文本框 27"/>
          <p:cNvSpPr txBox="1"/>
          <p:nvPr/>
        </p:nvSpPr>
        <p:spPr>
          <a:xfrm>
            <a:off x="3951952" y="3866484"/>
            <a:ext cx="180000" cy="1100234"/>
          </a:xfrm>
          <a:prstGeom prst="rect">
            <a:avLst/>
          </a:prstGeom>
          <a:solidFill>
            <a:schemeClr val="bg1"/>
          </a:solidFill>
        </p:spPr>
        <p:txBody>
          <a:bodyPr vert="eaVert" wrap="square" rtlCol="0">
            <a:spAutoFit/>
          </a:bodyPr>
          <a:lstStyle/>
          <a:p>
            <a:pPr algn="ctr"/>
            <a:r>
              <a:rPr lang="zh-CN" altLang="en-US" sz="800" dirty="0"/>
              <a:t>左臂位移</a:t>
            </a:r>
            <a:endParaRPr lang="zh-CN" altLang="en-US" sz="800" dirty="0"/>
          </a:p>
        </p:txBody>
      </p:sp>
      <p:sp>
        <p:nvSpPr>
          <p:cNvPr id="30" name="文本框 29"/>
          <p:cNvSpPr txBox="1"/>
          <p:nvPr/>
        </p:nvSpPr>
        <p:spPr>
          <a:xfrm>
            <a:off x="3951858" y="907047"/>
            <a:ext cx="180000" cy="1100234"/>
          </a:xfrm>
          <a:prstGeom prst="rect">
            <a:avLst/>
          </a:prstGeom>
          <a:solidFill>
            <a:schemeClr val="bg1"/>
          </a:solidFill>
        </p:spPr>
        <p:txBody>
          <a:bodyPr vert="eaVert" wrap="square" rtlCol="0">
            <a:spAutoFit/>
          </a:bodyPr>
          <a:lstStyle/>
          <a:p>
            <a:pPr algn="ctr"/>
            <a:r>
              <a:rPr lang="zh-CN" altLang="en-US" sz="800" dirty="0"/>
              <a:t>左臂位移</a:t>
            </a:r>
            <a:endParaRPr lang="zh-CN" altLang="en-US" sz="800" dirty="0"/>
          </a:p>
        </p:txBody>
      </p:sp>
      <p:sp>
        <p:nvSpPr>
          <p:cNvPr id="3"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P267</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690937" y="676275"/>
            <a:ext cx="4810125" cy="4572000"/>
          </a:xfrm>
          <a:prstGeom prst="rect">
            <a:avLst/>
          </a:prstGeom>
        </p:spPr>
      </p:pic>
      <p:sp>
        <p:nvSpPr>
          <p:cNvPr id="5" name="文本框 4"/>
          <p:cNvSpPr txBox="1"/>
          <p:nvPr/>
        </p:nvSpPr>
        <p:spPr>
          <a:xfrm flipH="1">
            <a:off x="3164175" y="5355877"/>
            <a:ext cx="5863647" cy="1384995"/>
          </a:xfrm>
          <a:prstGeom prst="rect">
            <a:avLst/>
          </a:prstGeom>
          <a:noFill/>
        </p:spPr>
        <p:txBody>
          <a:bodyPr wrap="square" rtlCol="0">
            <a:spAutoFit/>
          </a:bodyPr>
          <a:lstStyle/>
          <a:p>
            <a:r>
              <a:rPr lang="zh-CN" altLang="en-US" sz="1400" dirty="0"/>
              <a:t>图</a:t>
            </a:r>
            <a:r>
              <a:rPr lang="en-US" altLang="zh-CN" sz="1400" dirty="0"/>
              <a:t>11.5 </a:t>
            </a:r>
            <a:r>
              <a:rPr lang="zh-CN" altLang="en-US" sz="1400" dirty="0"/>
              <a:t>由</a:t>
            </a:r>
            <a:r>
              <a:rPr lang="en-US" altLang="zh-CN" sz="1400" dirty="0" err="1"/>
              <a:t>Winstein</a:t>
            </a:r>
            <a:r>
              <a:rPr lang="en-US" altLang="zh-CN" sz="1400" dirty="0"/>
              <a:t> </a:t>
            </a:r>
            <a:r>
              <a:rPr lang="zh-CN" altLang="en-US" sz="1400" dirty="0"/>
              <a:t>等人（</a:t>
            </a:r>
            <a:r>
              <a:rPr lang="en-US" altLang="zh-CN" sz="1400" dirty="0"/>
              <a:t>1996</a:t>
            </a:r>
            <a:r>
              <a:rPr lang="zh-CN" altLang="en-US" sz="1400" dirty="0"/>
              <a:t>）所做的实验结果表明，练习中的表现会错误的代表学习。</a:t>
            </a:r>
            <a:r>
              <a:rPr lang="zh-CN" altLang="en-US" sz="1400" b="0" i="0" dirty="0">
                <a:solidFill>
                  <a:srgbClr val="333333"/>
                </a:solidFill>
                <a:effectLst/>
                <a:latin typeface="Arial" panose="020B0604020202020204" pitchFamily="34" charset="0"/>
              </a:rPr>
              <a:t>图表显示，在练习中，得到同步增强反馈的那一组比另外两组表现得更好。但在保留测试中，同步反馈组的错误增加到比另外两组更糟的水平。</a:t>
            </a:r>
            <a:r>
              <a:rPr lang="en-US" altLang="zh-CN" sz="1400" dirty="0"/>
              <a:t>[ </a:t>
            </a:r>
            <a:r>
              <a:rPr lang="en-US" altLang="zh-CN" sz="1400" dirty="0" err="1"/>
              <a:t>FromWinstein</a:t>
            </a:r>
            <a:r>
              <a:rPr lang="en-US" altLang="zh-CN" sz="1400" dirty="0"/>
              <a:t>, C. J. et al. (1996). Learning a partial-weight-bearing skill: Effectiveness of two forms of feedback. Physical Therapy, 76, 985–993.]</a:t>
            </a:r>
            <a:endParaRPr lang="zh-CN" altLang="en-US" sz="1400" dirty="0"/>
          </a:p>
        </p:txBody>
      </p:sp>
      <p:sp>
        <p:nvSpPr>
          <p:cNvPr id="7"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P268</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4981573" y="4497831"/>
            <a:ext cx="866777" cy="523220"/>
          </a:xfrm>
          <a:prstGeom prst="rect">
            <a:avLst/>
          </a:prstGeom>
          <a:solidFill>
            <a:schemeClr val="bg1"/>
          </a:solidFill>
        </p:spPr>
        <p:txBody>
          <a:bodyPr wrap="square" rtlCol="0">
            <a:spAutoFit/>
          </a:bodyPr>
          <a:lstStyle/>
          <a:p>
            <a:pPr algn="ctr"/>
            <a:r>
              <a:rPr lang="zh-CN" altLang="en-US" sz="1400" dirty="0"/>
              <a:t>训练结束后</a:t>
            </a:r>
            <a:endParaRPr lang="zh-CN" altLang="en-US" sz="1400" dirty="0"/>
          </a:p>
        </p:txBody>
      </p:sp>
      <p:sp>
        <p:nvSpPr>
          <p:cNvPr id="11" name="文本框 10"/>
          <p:cNvSpPr txBox="1"/>
          <p:nvPr/>
        </p:nvSpPr>
        <p:spPr>
          <a:xfrm>
            <a:off x="6269828" y="4497831"/>
            <a:ext cx="866777" cy="523220"/>
          </a:xfrm>
          <a:prstGeom prst="rect">
            <a:avLst/>
          </a:prstGeom>
          <a:solidFill>
            <a:schemeClr val="bg1"/>
          </a:solidFill>
        </p:spPr>
        <p:txBody>
          <a:bodyPr wrap="square" rtlCol="0">
            <a:spAutoFit/>
          </a:bodyPr>
          <a:lstStyle/>
          <a:p>
            <a:pPr algn="ctr"/>
            <a:r>
              <a:rPr lang="zh-CN" altLang="en-US" sz="1400" dirty="0"/>
              <a:t>保持</a:t>
            </a:r>
            <a:endParaRPr lang="en-US" altLang="zh-CN" sz="1400" dirty="0"/>
          </a:p>
          <a:p>
            <a:pPr algn="ctr"/>
            <a:r>
              <a:rPr lang="zh-CN" altLang="en-US" sz="1400" dirty="0"/>
              <a:t>测试</a:t>
            </a:r>
            <a:endParaRPr lang="zh-CN" altLang="en-US" sz="1400" dirty="0"/>
          </a:p>
        </p:txBody>
      </p:sp>
      <p:sp>
        <p:nvSpPr>
          <p:cNvPr id="13" name="文本框 12"/>
          <p:cNvSpPr txBox="1"/>
          <p:nvPr/>
        </p:nvSpPr>
        <p:spPr>
          <a:xfrm>
            <a:off x="5295890" y="4944051"/>
            <a:ext cx="1409704" cy="338554"/>
          </a:xfrm>
          <a:prstGeom prst="rect">
            <a:avLst/>
          </a:prstGeom>
          <a:solidFill>
            <a:schemeClr val="bg1"/>
          </a:solidFill>
        </p:spPr>
        <p:txBody>
          <a:bodyPr wrap="square" rtlCol="0">
            <a:spAutoFit/>
          </a:bodyPr>
          <a:lstStyle/>
          <a:p>
            <a:pPr algn="ctr"/>
            <a:r>
              <a:rPr lang="zh-CN" altLang="en-US" sz="1600" b="1" dirty="0"/>
              <a:t>测试环节</a:t>
            </a:r>
            <a:endParaRPr lang="zh-CN" altLang="en-US" sz="1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752725" y="738187"/>
            <a:ext cx="6686550" cy="4752975"/>
          </a:xfrm>
          <a:prstGeom prst="rect">
            <a:avLst/>
          </a:prstGeom>
        </p:spPr>
      </p:pic>
      <p:sp>
        <p:nvSpPr>
          <p:cNvPr id="5"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P268</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flipH="1">
            <a:off x="3164176" y="5337273"/>
            <a:ext cx="5863647" cy="1384995"/>
          </a:xfrm>
          <a:prstGeom prst="rect">
            <a:avLst/>
          </a:prstGeom>
          <a:noFill/>
        </p:spPr>
        <p:txBody>
          <a:bodyPr wrap="square" rtlCol="0">
            <a:spAutoFit/>
          </a:bodyPr>
          <a:lstStyle/>
          <a:p>
            <a:pPr algn="just"/>
            <a:r>
              <a:rPr lang="zh-CN" altLang="en-US" sz="1400" dirty="0"/>
              <a:t>图</a:t>
            </a:r>
            <a:r>
              <a:rPr lang="en-US" altLang="zh-CN" sz="1400" dirty="0"/>
              <a:t>11.6 </a:t>
            </a:r>
            <a:r>
              <a:rPr lang="en-US" altLang="zh-CN" sz="1400" b="0" i="0" dirty="0">
                <a:solidFill>
                  <a:srgbClr val="2E3033"/>
                </a:solidFill>
                <a:effectLst/>
                <a:latin typeface="Arial" panose="020B0604020202020204" pitchFamily="34" charset="0"/>
              </a:rPr>
              <a:t>Franks</a:t>
            </a:r>
            <a:r>
              <a:rPr lang="zh-CN" altLang="en-US" sz="1400" b="0" i="0" dirty="0">
                <a:solidFill>
                  <a:srgbClr val="2E3033"/>
                </a:solidFill>
                <a:effectLst/>
                <a:latin typeface="Arial" panose="020B0604020202020204" pitchFamily="34" charset="0"/>
              </a:rPr>
              <a:t>和</a:t>
            </a:r>
            <a:r>
              <a:rPr lang="en-US" altLang="zh-CN" sz="1400" b="0" i="0" dirty="0" err="1">
                <a:solidFill>
                  <a:srgbClr val="2E3033"/>
                </a:solidFill>
                <a:effectLst/>
                <a:latin typeface="Arial" panose="020B0604020202020204" pitchFamily="34" charset="0"/>
              </a:rPr>
              <a:t>Wilberg</a:t>
            </a:r>
            <a:r>
              <a:rPr lang="zh-CN" altLang="en-US" sz="1400" b="0" i="0" dirty="0">
                <a:solidFill>
                  <a:srgbClr val="2E3033"/>
                </a:solidFill>
                <a:effectLst/>
                <a:latin typeface="Arial" panose="020B0604020202020204" pitchFamily="34" charset="0"/>
              </a:rPr>
              <a:t>的实验结果显示了一名参与者在</a:t>
            </a:r>
            <a:r>
              <a:rPr lang="en-US" altLang="zh-CN" sz="1400" b="0" i="0" dirty="0">
                <a:solidFill>
                  <a:srgbClr val="2E3033"/>
                </a:solidFill>
                <a:effectLst/>
                <a:latin typeface="Arial" panose="020B0604020202020204" pitchFamily="34" charset="0"/>
              </a:rPr>
              <a:t>10</a:t>
            </a:r>
            <a:r>
              <a:rPr lang="zh-CN" altLang="en-US" sz="1400" b="0" i="0" dirty="0">
                <a:solidFill>
                  <a:srgbClr val="2E3033"/>
                </a:solidFill>
                <a:effectLst/>
                <a:latin typeface="Arial" panose="020B0604020202020204" pitchFamily="34" charset="0"/>
              </a:rPr>
              <a:t>天内完成复杂的跟踪任务的结果，每天进行</a:t>
            </a:r>
            <a:r>
              <a:rPr lang="en-US" altLang="zh-CN" sz="1400" b="0" i="0" dirty="0">
                <a:solidFill>
                  <a:srgbClr val="2E3033"/>
                </a:solidFill>
                <a:effectLst/>
                <a:latin typeface="Arial" panose="020B0604020202020204" pitchFamily="34" charset="0"/>
              </a:rPr>
              <a:t>105</a:t>
            </a:r>
            <a:r>
              <a:rPr lang="zh-CN" altLang="en-US" sz="1400" b="0" i="0" dirty="0">
                <a:solidFill>
                  <a:srgbClr val="2E3033"/>
                </a:solidFill>
                <a:effectLst/>
                <a:latin typeface="Arial" panose="020B0604020202020204" pitchFamily="34" charset="0"/>
              </a:rPr>
              <a:t>次试验。在受试者再次表现出提高之前，注意这三天的表现平稳期</a:t>
            </a:r>
            <a:r>
              <a:rPr lang="en-US" altLang="zh-CN" sz="1400" b="0" i="0" dirty="0">
                <a:solidFill>
                  <a:srgbClr val="2E3033"/>
                </a:solidFill>
                <a:effectLst/>
                <a:latin typeface="Arial" panose="020B0604020202020204" pitchFamily="34" charset="0"/>
              </a:rPr>
              <a:t>(</a:t>
            </a:r>
            <a:r>
              <a:rPr lang="zh-CN" altLang="en-US" sz="1400" b="0" i="0" dirty="0">
                <a:solidFill>
                  <a:srgbClr val="2E3033"/>
                </a:solidFill>
                <a:effectLst/>
                <a:latin typeface="Arial" panose="020B0604020202020204" pitchFamily="34" charset="0"/>
              </a:rPr>
              <a:t>第</a:t>
            </a:r>
            <a:r>
              <a:rPr lang="en-US" altLang="zh-CN" sz="1400" b="0" i="0" dirty="0">
                <a:solidFill>
                  <a:srgbClr val="2E3033"/>
                </a:solidFill>
                <a:effectLst/>
                <a:latin typeface="Arial" panose="020B0604020202020204" pitchFamily="34" charset="0"/>
              </a:rPr>
              <a:t>5</a:t>
            </a:r>
            <a:r>
              <a:rPr lang="zh-CN" altLang="en-US" sz="1400" b="0" i="0" dirty="0">
                <a:solidFill>
                  <a:srgbClr val="2E3033"/>
                </a:solidFill>
                <a:effectLst/>
                <a:latin typeface="Arial" panose="020B0604020202020204" pitchFamily="34" charset="0"/>
              </a:rPr>
              <a:t>，</a:t>
            </a:r>
            <a:r>
              <a:rPr lang="en-US" altLang="zh-CN" sz="1400" b="0" i="0" dirty="0">
                <a:solidFill>
                  <a:srgbClr val="2E3033"/>
                </a:solidFill>
                <a:effectLst/>
                <a:latin typeface="Arial" panose="020B0604020202020204" pitchFamily="34" charset="0"/>
              </a:rPr>
              <a:t>6</a:t>
            </a:r>
            <a:r>
              <a:rPr lang="zh-CN" altLang="en-US" sz="1400" b="0" i="0" dirty="0">
                <a:solidFill>
                  <a:srgbClr val="2E3033"/>
                </a:solidFill>
                <a:effectLst/>
                <a:latin typeface="Arial" panose="020B0604020202020204" pitchFamily="34" charset="0"/>
              </a:rPr>
              <a:t>和</a:t>
            </a:r>
            <a:r>
              <a:rPr lang="en-US" altLang="zh-CN" sz="1400" b="0" i="0" dirty="0">
                <a:solidFill>
                  <a:srgbClr val="2E3033"/>
                </a:solidFill>
                <a:effectLst/>
                <a:latin typeface="Arial" panose="020B0604020202020204" pitchFamily="34" charset="0"/>
              </a:rPr>
              <a:t>7</a:t>
            </a:r>
            <a:r>
              <a:rPr lang="zh-CN" altLang="en-US" sz="1400" b="0" i="0" dirty="0">
                <a:solidFill>
                  <a:srgbClr val="2E3033"/>
                </a:solidFill>
                <a:effectLst/>
                <a:latin typeface="Arial" panose="020B0604020202020204" pitchFamily="34" charset="0"/>
              </a:rPr>
              <a:t>天</a:t>
            </a:r>
            <a:r>
              <a:rPr lang="en-US" altLang="zh-CN" sz="1400" b="0" i="0" dirty="0">
                <a:solidFill>
                  <a:srgbClr val="2E3033"/>
                </a:solidFill>
                <a:effectLst/>
                <a:latin typeface="Arial" panose="020B0604020202020204" pitchFamily="34" charset="0"/>
              </a:rPr>
              <a:t>)</a:t>
            </a:r>
            <a:r>
              <a:rPr lang="zh-CN" altLang="en-US" sz="1400" b="0" i="0" dirty="0">
                <a:solidFill>
                  <a:srgbClr val="2E3033"/>
                </a:solidFill>
                <a:effectLst/>
                <a:latin typeface="Arial" panose="020B0604020202020204" pitchFamily="34" charset="0"/>
              </a:rPr>
              <a:t> ，他们的表现趋于平稳</a:t>
            </a:r>
            <a:r>
              <a:rPr lang="zh-CN" altLang="en-US" sz="1400" dirty="0"/>
              <a:t>。</a:t>
            </a:r>
            <a:r>
              <a:rPr lang="en-US" altLang="zh-CN" sz="1400" dirty="0"/>
              <a:t> [From</a:t>
            </a:r>
            <a:endParaRPr lang="en-US" altLang="zh-CN" sz="1400" dirty="0"/>
          </a:p>
          <a:p>
            <a:pPr algn="just"/>
            <a:r>
              <a:rPr lang="en-US" altLang="zh-CN" sz="1400" dirty="0"/>
              <a:t>Franks, I. M., &amp; </a:t>
            </a:r>
            <a:r>
              <a:rPr lang="en-US" altLang="zh-CN" sz="1400" dirty="0" err="1"/>
              <a:t>Wilberg</a:t>
            </a:r>
            <a:r>
              <a:rPr lang="en-US" altLang="zh-CN" sz="1400" dirty="0"/>
              <a:t>, R. B. (1982). The generation of movement patterns during the acquisition of a pursuit tracking task. Human Movement Science, 1,251–272.]</a:t>
            </a:r>
            <a:endParaRPr lang="zh-CN" altLang="en-US" sz="1400" dirty="0"/>
          </a:p>
        </p:txBody>
      </p:sp>
      <p:sp>
        <p:nvSpPr>
          <p:cNvPr id="9" name="文本框 8"/>
          <p:cNvSpPr txBox="1"/>
          <p:nvPr/>
        </p:nvSpPr>
        <p:spPr>
          <a:xfrm>
            <a:off x="5791190" y="4998719"/>
            <a:ext cx="1409704" cy="338554"/>
          </a:xfrm>
          <a:prstGeom prst="rect">
            <a:avLst/>
          </a:prstGeom>
          <a:solidFill>
            <a:schemeClr val="bg1"/>
          </a:solidFill>
        </p:spPr>
        <p:txBody>
          <a:bodyPr wrap="square" rtlCol="0">
            <a:spAutoFit/>
          </a:bodyPr>
          <a:lstStyle/>
          <a:p>
            <a:pPr algn="ctr"/>
            <a:r>
              <a:rPr lang="zh-CN" altLang="en-US" sz="1600" b="1" dirty="0"/>
              <a:t>练习天数</a:t>
            </a:r>
            <a:endParaRPr lang="zh-CN" altLang="en-US" sz="1600" b="1" dirty="0"/>
          </a:p>
        </p:txBody>
      </p:sp>
      <p:sp>
        <p:nvSpPr>
          <p:cNvPr id="13" name="文本框 12"/>
          <p:cNvSpPr txBox="1"/>
          <p:nvPr/>
        </p:nvSpPr>
        <p:spPr>
          <a:xfrm>
            <a:off x="2933343" y="1104900"/>
            <a:ext cx="461665" cy="3333750"/>
          </a:xfrm>
          <a:prstGeom prst="rect">
            <a:avLst/>
          </a:prstGeom>
          <a:solidFill>
            <a:schemeClr val="bg1"/>
          </a:solidFill>
        </p:spPr>
        <p:txBody>
          <a:bodyPr vert="eaVert" wrap="square" rtlCol="0">
            <a:spAutoFit/>
          </a:bodyPr>
          <a:lstStyle/>
          <a:p>
            <a:pPr algn="ctr"/>
            <a:r>
              <a:rPr lang="zh-CN" altLang="en-US" sz="1600" b="1" dirty="0"/>
              <a:t>均方根误差</a:t>
            </a:r>
            <a:r>
              <a:rPr lang="en-US" altLang="zh-CN" sz="1600" b="1" dirty="0"/>
              <a:t>(</a:t>
            </a:r>
            <a:r>
              <a:rPr lang="zh-CN" altLang="en-US" sz="1600" b="1" dirty="0"/>
              <a:t>毫伏</a:t>
            </a:r>
            <a:r>
              <a:rPr lang="en-US" altLang="zh-CN" b="0" i="0" dirty="0">
                <a:solidFill>
                  <a:srgbClr val="333333"/>
                </a:solidFill>
                <a:effectLst/>
                <a:latin typeface="Arial" panose="020B0604020202020204" pitchFamily="34" charset="0"/>
              </a:rPr>
              <a:t>)</a:t>
            </a:r>
            <a:endParaRPr lang="zh-CN" altLang="en-US" dirty="0"/>
          </a:p>
        </p:txBody>
      </p:sp>
      <p:sp>
        <p:nvSpPr>
          <p:cNvPr id="18" name="文本框 17"/>
          <p:cNvSpPr txBox="1"/>
          <p:nvPr/>
        </p:nvSpPr>
        <p:spPr>
          <a:xfrm>
            <a:off x="6524619" y="2760731"/>
            <a:ext cx="762006" cy="307777"/>
          </a:xfrm>
          <a:prstGeom prst="rect">
            <a:avLst/>
          </a:prstGeom>
          <a:solidFill>
            <a:schemeClr val="bg1"/>
          </a:solidFill>
        </p:spPr>
        <p:txBody>
          <a:bodyPr wrap="square" rtlCol="0">
            <a:spAutoFit/>
          </a:bodyPr>
          <a:lstStyle/>
          <a:p>
            <a:pPr algn="ctr"/>
            <a:r>
              <a:rPr lang="zh-CN" altLang="en-US" sz="1400" dirty="0"/>
              <a:t>平稳期</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12967" y="257175"/>
            <a:ext cx="3566065" cy="5318296"/>
          </a:xfrm>
          <a:prstGeom prst="rect">
            <a:avLst/>
          </a:prstGeom>
        </p:spPr>
      </p:pic>
      <p:sp>
        <p:nvSpPr>
          <p:cNvPr id="4" name="文本框 3"/>
          <p:cNvSpPr txBox="1"/>
          <p:nvPr/>
        </p:nvSpPr>
        <p:spPr>
          <a:xfrm>
            <a:off x="3047999" y="5775496"/>
            <a:ext cx="6096000" cy="646331"/>
          </a:xfrm>
          <a:prstGeom prst="rect">
            <a:avLst/>
          </a:prstGeom>
          <a:noFill/>
        </p:spPr>
        <p:txBody>
          <a:bodyPr wrap="square">
            <a:spAutoFit/>
          </a:bodyPr>
          <a:lstStyle/>
          <a:p>
            <a:pPr algn="ctr"/>
            <a:r>
              <a:rPr lang="zh-CN" altLang="en-US" b="0" i="0" dirty="0">
                <a:solidFill>
                  <a:srgbClr val="2E3033"/>
                </a:solidFill>
                <a:effectLst/>
                <a:latin typeface="Arial" panose="020B0604020202020204" pitchFamily="34" charset="0"/>
              </a:rPr>
              <a:t>学习如何滑雪包括不同的学习阶段，从一个初学者到一个高技能的表演者。</a:t>
            </a:r>
            <a:endParaRPr lang="zh-CN" altLang="en-US" dirty="0"/>
          </a:p>
        </p:txBody>
      </p:sp>
      <p:sp>
        <p:nvSpPr>
          <p:cNvPr id="3"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P274</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19300" y="317333"/>
            <a:ext cx="8153400" cy="4972050"/>
          </a:xfrm>
          <a:prstGeom prst="rect">
            <a:avLst/>
          </a:prstGeom>
        </p:spPr>
      </p:pic>
      <p:sp>
        <p:nvSpPr>
          <p:cNvPr id="5" name="文本框 4"/>
          <p:cNvSpPr txBox="1"/>
          <p:nvPr/>
        </p:nvSpPr>
        <p:spPr>
          <a:xfrm flipH="1">
            <a:off x="2816702" y="5289383"/>
            <a:ext cx="7296529" cy="738664"/>
          </a:xfrm>
          <a:prstGeom prst="rect">
            <a:avLst/>
          </a:prstGeom>
          <a:noFill/>
        </p:spPr>
        <p:txBody>
          <a:bodyPr wrap="square" rtlCol="0">
            <a:spAutoFit/>
          </a:bodyPr>
          <a:lstStyle/>
          <a:p>
            <a:r>
              <a:rPr lang="zh-CN" altLang="en-US" sz="1400" dirty="0"/>
              <a:t>图</a:t>
            </a:r>
            <a:r>
              <a:rPr lang="en-US" altLang="zh-CN" sz="1400" dirty="0"/>
              <a:t>11.2 Crossman</a:t>
            </a:r>
            <a:r>
              <a:rPr lang="zh-CN" altLang="en-US" sz="1400" dirty="0"/>
              <a:t>的研究结果展示了工人生产一根香烟所用的时间与七年间所生产的香烟数量的函数关系。注意两轴的标尺。</a:t>
            </a:r>
            <a:r>
              <a:rPr lang="en-US" altLang="zh-CN" sz="1400" dirty="0"/>
              <a:t> [From Crossman, E. R. F. W. (1959). A theory of the acquisition of speed skill. Ergonomics, 2, 153–166.]</a:t>
            </a:r>
            <a:endParaRPr lang="zh-CN" altLang="en-US" sz="1400" dirty="0"/>
          </a:p>
        </p:txBody>
      </p:sp>
      <p:sp>
        <p:nvSpPr>
          <p:cNvPr id="7" name="文本框 6"/>
          <p:cNvSpPr txBox="1"/>
          <p:nvPr/>
        </p:nvSpPr>
        <p:spPr>
          <a:xfrm>
            <a:off x="5144497" y="4842934"/>
            <a:ext cx="2640938" cy="336383"/>
          </a:xfrm>
          <a:prstGeom prst="rect">
            <a:avLst/>
          </a:prstGeom>
          <a:solidFill>
            <a:schemeClr val="bg1"/>
          </a:solidFill>
        </p:spPr>
        <p:txBody>
          <a:bodyPr wrap="square" rtlCol="0">
            <a:spAutoFit/>
          </a:bodyPr>
          <a:lstStyle/>
          <a:p>
            <a:pPr algn="ctr"/>
            <a:r>
              <a:rPr lang="zh-CN" altLang="en-US" sz="1600" b="1" dirty="0"/>
              <a:t>生产数量（粗略数量）</a:t>
            </a:r>
            <a:endParaRPr lang="zh-CN" altLang="en-US" sz="1600" b="1" dirty="0"/>
          </a:p>
        </p:txBody>
      </p:sp>
      <p:sp>
        <p:nvSpPr>
          <p:cNvPr id="9" name="文本框 8"/>
          <p:cNvSpPr txBox="1"/>
          <p:nvPr/>
        </p:nvSpPr>
        <p:spPr>
          <a:xfrm>
            <a:off x="2050078" y="1136483"/>
            <a:ext cx="430887" cy="3333750"/>
          </a:xfrm>
          <a:prstGeom prst="rect">
            <a:avLst/>
          </a:prstGeom>
          <a:solidFill>
            <a:schemeClr val="bg1"/>
          </a:solidFill>
        </p:spPr>
        <p:txBody>
          <a:bodyPr vert="eaVert" wrap="square" rtlCol="0">
            <a:spAutoFit/>
          </a:bodyPr>
          <a:lstStyle/>
          <a:p>
            <a:pPr algn="ctr"/>
            <a:r>
              <a:rPr lang="zh-CN" altLang="en-US" sz="1600" b="1" dirty="0"/>
              <a:t>卷烟时间（根</a:t>
            </a:r>
            <a:r>
              <a:rPr lang="en-US" altLang="zh-CN" sz="1600" b="1" dirty="0"/>
              <a:t>· </a:t>
            </a:r>
            <a:r>
              <a:rPr lang="zh-CN" altLang="en-US" sz="1600" b="1" dirty="0"/>
              <a:t>分钟）</a:t>
            </a:r>
            <a:endParaRPr lang="zh-CN" altLang="en-US" sz="1600" b="1" dirty="0"/>
          </a:p>
        </p:txBody>
      </p:sp>
      <p:sp>
        <p:nvSpPr>
          <p:cNvPr id="11" name="Rectangle 2"/>
          <p:cNvSpPr>
            <a:spLocks noChangeArrowheads="1"/>
          </p:cNvSpPr>
          <p:nvPr/>
        </p:nvSpPr>
        <p:spPr bwMode="auto">
          <a:xfrm>
            <a:off x="0" y="0"/>
            <a:ext cx="8787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P280</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16"/>
          <p:cNvSpPr txBox="1"/>
          <p:nvPr/>
        </p:nvSpPr>
        <p:spPr>
          <a:xfrm>
            <a:off x="3082489" y="2638000"/>
            <a:ext cx="825367" cy="58477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0" i="0" dirty="0">
                <a:solidFill>
                  <a:srgbClr val="2E3033"/>
                </a:solidFill>
                <a:effectLst/>
                <a:latin typeface="Arial" panose="020B0604020202020204" pitchFamily="34" charset="0"/>
              </a:rPr>
              <a:t>机器卷</a:t>
            </a:r>
            <a:endParaRPr lang="en-US" altLang="zh-CN" sz="1600" b="0" i="0" dirty="0">
              <a:solidFill>
                <a:srgbClr val="2E3033"/>
              </a:solidFill>
              <a:effectLst/>
              <a:latin typeface="Arial" panose="020B0604020202020204" pitchFamily="34" charset="0"/>
            </a:endParaRPr>
          </a:p>
          <a:p>
            <a:pPr algn="ctr"/>
            <a:r>
              <a:rPr lang="zh-CN" altLang="en-US" sz="1600" b="0" i="0" dirty="0">
                <a:solidFill>
                  <a:srgbClr val="2E3033"/>
                </a:solidFill>
                <a:effectLst/>
                <a:latin typeface="Arial" panose="020B0604020202020204" pitchFamily="34" charset="0"/>
              </a:rPr>
              <a:t>烟时间</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3300</Words>
  <Application>WPS 演示</Application>
  <PresentationFormat>宽屏</PresentationFormat>
  <Paragraphs>325</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等线</vt:lpstr>
      <vt:lpstr>Times New Roman</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彭轩 夏</dc:creator>
  <cp:lastModifiedBy>胡海晴</cp:lastModifiedBy>
  <cp:revision>84</cp:revision>
  <dcterms:created xsi:type="dcterms:W3CDTF">2020-08-02T13:42:00Z</dcterms:created>
  <dcterms:modified xsi:type="dcterms:W3CDTF">2020-09-25T06:30:32Z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