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6" r:id="rId7"/>
    <p:sldId id="268" r:id="rId8"/>
    <p:sldId id="269" r:id="rId9"/>
    <p:sldId id="272" r:id="rId10"/>
    <p:sldId id="273" r:id="rId11"/>
    <p:sldId id="274" r:id="rId12"/>
    <p:sldId id="271" r:id="rId13"/>
    <p:sldId id="260" r:id="rId14"/>
    <p:sldId id="275" r:id="rId15"/>
    <p:sldId id="276" r:id="rId16"/>
    <p:sldId id="277" r:id="rId17"/>
    <p:sldId id="278" r:id="rId18"/>
    <p:sldId id="279" r:id="rId19"/>
    <p:sldId id="280" r:id="rId20"/>
    <p:sldId id="281" r:id="rId21"/>
    <p:sldId id="282" r:id="rId22"/>
    <p:sldId id="270" r:id="rId23"/>
    <p:sldId id="261" r:id="rId24"/>
    <p:sldId id="283" r:id="rId25"/>
    <p:sldId id="284" r:id="rId26"/>
    <p:sldId id="285" r:id="rId27"/>
    <p:sldId id="286" r:id="rId28"/>
    <p:sldId id="26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60" autoAdjust="0"/>
    <p:restoredTop sz="94660"/>
  </p:normalViewPr>
  <p:slideViewPr>
    <p:cSldViewPr snapToGrid="0">
      <p:cViewPr varScale="1">
        <p:scale>
          <a:sx n="64" d="100"/>
          <a:sy n="64" d="100"/>
        </p:scale>
        <p:origin x="-84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B7F6DA-E2BC-4E0B-818D-C82D50C77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FBD2A4B4-1EAE-4175-B8D9-C47C67616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10FFC1D9-4D4C-427D-9D43-32C36F5EE7AF}"/>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5" name="页脚占位符 4">
            <a:extLst>
              <a:ext uri="{FF2B5EF4-FFF2-40B4-BE49-F238E27FC236}">
                <a16:creationId xmlns="" xmlns:a16="http://schemas.microsoft.com/office/drawing/2014/main" id="{D0B55D07-C31E-4A36-AC75-FECC918E7D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27E3CA3-7B2A-4B96-B74E-ABE86C6DA439}"/>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191460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B04B215-FB01-4326-90FA-7A1186A4B7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953AECEF-B55B-4EE0-A98C-37F15EADBE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0E12181-6D98-4779-ADCB-9FFABD4C415D}"/>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5" name="页脚占位符 4">
            <a:extLst>
              <a:ext uri="{FF2B5EF4-FFF2-40B4-BE49-F238E27FC236}">
                <a16:creationId xmlns="" xmlns:a16="http://schemas.microsoft.com/office/drawing/2014/main" id="{9352287C-5449-405D-9CBC-C58077B499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DF312B6-A7B6-49ED-A491-BE72048B5781}"/>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213080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E785B274-D4A0-4CBF-8D92-BA29D2E074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29B56DE1-A098-44E5-8B67-CD3F6A3730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23901C28-EFC5-49C0-ACC4-DFCC478A26D5}"/>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5" name="页脚占位符 4">
            <a:extLst>
              <a:ext uri="{FF2B5EF4-FFF2-40B4-BE49-F238E27FC236}">
                <a16:creationId xmlns="" xmlns:a16="http://schemas.microsoft.com/office/drawing/2014/main" id="{044DF0C3-5CCB-4DB9-A0E6-24F207749F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60A0EE7-8CF7-4607-B28D-A42263321187}"/>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9899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E82EC9-0595-4F89-B957-09CBD4430C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FA3EA6FE-947B-42F2-AA88-E167D487512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731E602-9DD3-4926-9107-265A456700F3}"/>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5" name="页脚占位符 4">
            <a:extLst>
              <a:ext uri="{FF2B5EF4-FFF2-40B4-BE49-F238E27FC236}">
                <a16:creationId xmlns="" xmlns:a16="http://schemas.microsoft.com/office/drawing/2014/main" id="{0B54B109-6DCF-4F20-BD9A-98D003C0E0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CD09145-1A85-42C4-B016-DBE646165D79}"/>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181640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A03BF5-B1AE-4F73-B637-DAA64BD7E1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8F96ABCF-D734-4063-B2C0-2990308E0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A278970E-BD06-4142-B99E-D6AA463B5FF7}"/>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5" name="页脚占位符 4">
            <a:extLst>
              <a:ext uri="{FF2B5EF4-FFF2-40B4-BE49-F238E27FC236}">
                <a16:creationId xmlns="" xmlns:a16="http://schemas.microsoft.com/office/drawing/2014/main" id="{0E7BAAD2-8EF4-4D6D-8DD8-8A8D7D3777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69D1DAB-1CA4-4C9B-ADA9-D1DE41A81244}"/>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96894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DC93FF6-9138-4AC7-85CD-AC0864D107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677E870-180D-4546-A9CE-120F6F851F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40426E5C-EAEA-4736-ACB4-BE29EE0251C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21CB2C1C-1E6F-4DDC-9F3F-05D7D4B438C7}"/>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6" name="页脚占位符 5">
            <a:extLst>
              <a:ext uri="{FF2B5EF4-FFF2-40B4-BE49-F238E27FC236}">
                <a16:creationId xmlns="" xmlns:a16="http://schemas.microsoft.com/office/drawing/2014/main" id="{18AE6107-8DF6-421D-BDC4-E9D2FB903C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09473E1-E5C9-4E30-A780-81ADC0F78218}"/>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222181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56EE81F-0522-4EBF-98DD-76DDB0EE42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D249E9D-4169-4B28-AADF-5CF2A9528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05C144B4-DC7D-4E07-AD4C-9278B2982F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8E5BC267-41FE-4C59-8E97-FA1E6A316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0406EED7-3958-4C8F-95C6-FF293465F87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A1161044-4013-4BB4-9C7F-6862A75CC6DD}"/>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8" name="页脚占位符 7">
            <a:extLst>
              <a:ext uri="{FF2B5EF4-FFF2-40B4-BE49-F238E27FC236}">
                <a16:creationId xmlns="" xmlns:a16="http://schemas.microsoft.com/office/drawing/2014/main" id="{FFDC24AD-1CEA-4CA3-8DC0-5A866F7977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41EE9472-2E19-42A4-8148-4D80E0C2BF78}"/>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244031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078A3DE-5DF1-416D-8459-0A067DAA8A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26AAEEBE-AF18-446A-920D-99399EAB9376}"/>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4" name="页脚占位符 3">
            <a:extLst>
              <a:ext uri="{FF2B5EF4-FFF2-40B4-BE49-F238E27FC236}">
                <a16:creationId xmlns="" xmlns:a16="http://schemas.microsoft.com/office/drawing/2014/main" id="{39BBC994-363D-47B5-8EA7-C85BF5C6F0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18CEB291-A54D-496D-BEA0-B8C27C04A150}"/>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195168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357EDC4-3B9F-4F2F-800D-5AAE2C58D943}"/>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3" name="页脚占位符 2">
            <a:extLst>
              <a:ext uri="{FF2B5EF4-FFF2-40B4-BE49-F238E27FC236}">
                <a16:creationId xmlns="" xmlns:a16="http://schemas.microsoft.com/office/drawing/2014/main" id="{B8D489DB-893D-424E-A41F-8CD76F58A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9E826DB9-0775-4DCA-AC5C-AD8EED9348E4}"/>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231165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DC5E698-B31B-41BB-A548-6AAA975FD4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9BD3046B-B925-4416-96B5-0EF79E49D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841F5C71-0C91-4468-8389-6612FF06B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788D76DB-8F66-4ABC-9765-17743DF2358E}"/>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6" name="页脚占位符 5">
            <a:extLst>
              <a:ext uri="{FF2B5EF4-FFF2-40B4-BE49-F238E27FC236}">
                <a16:creationId xmlns="" xmlns:a16="http://schemas.microsoft.com/office/drawing/2014/main" id="{62E252ED-2758-4954-8784-E0491BBA22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B8E9B52-72A6-4442-90F4-5053950D8E72}"/>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96510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D5E3FD-614F-4E9D-95C1-4CFB26B90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63C0795F-455A-4C56-9388-B25DD7417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D0BFB3BE-CE68-41B5-9E32-DC69F48A0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B15CBF73-0EA1-4D48-98FB-461655D6AE8A}"/>
              </a:ext>
            </a:extLst>
          </p:cNvPr>
          <p:cNvSpPr>
            <a:spLocks noGrp="1"/>
          </p:cNvSpPr>
          <p:nvPr>
            <p:ph type="dt" sz="half" idx="10"/>
          </p:nvPr>
        </p:nvSpPr>
        <p:spPr/>
        <p:txBody>
          <a:bodyPr/>
          <a:lstStyle/>
          <a:p>
            <a:fld id="{D6515C27-7896-4BDD-97FF-97D03A2A02A6}" type="datetimeFigureOut">
              <a:rPr lang="zh-CN" altLang="en-US" smtClean="0"/>
              <a:t>2020/9/26</a:t>
            </a:fld>
            <a:endParaRPr lang="zh-CN" altLang="en-US"/>
          </a:p>
        </p:txBody>
      </p:sp>
      <p:sp>
        <p:nvSpPr>
          <p:cNvPr id="6" name="页脚占位符 5">
            <a:extLst>
              <a:ext uri="{FF2B5EF4-FFF2-40B4-BE49-F238E27FC236}">
                <a16:creationId xmlns="" xmlns:a16="http://schemas.microsoft.com/office/drawing/2014/main" id="{BE9B91AB-12E8-42B6-B532-113554C52A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945CAE2-2C73-42C4-86BE-10A12AD53E57}"/>
              </a:ext>
            </a:extLst>
          </p:cNvPr>
          <p:cNvSpPr>
            <a:spLocks noGrp="1"/>
          </p:cNvSpPr>
          <p:nvPr>
            <p:ph type="sldNum" sz="quarter" idx="12"/>
          </p:nvPr>
        </p:nvSpPr>
        <p:spPr/>
        <p:txBody>
          <a:body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8943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2A40EA2-694E-49AA-BD70-37CDAAFA1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6B9000A-F966-481D-B39F-D958023D7C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D6B5B1E4-6AE7-4784-9AC1-B7900BF53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15C27-7896-4BDD-97FF-97D03A2A02A6}" type="datetimeFigureOut">
              <a:rPr lang="zh-CN" altLang="en-US" smtClean="0"/>
              <a:t>2020/9/26</a:t>
            </a:fld>
            <a:endParaRPr lang="zh-CN" altLang="en-US"/>
          </a:p>
        </p:txBody>
      </p:sp>
      <p:sp>
        <p:nvSpPr>
          <p:cNvPr id="5" name="页脚占位符 4">
            <a:extLst>
              <a:ext uri="{FF2B5EF4-FFF2-40B4-BE49-F238E27FC236}">
                <a16:creationId xmlns="" xmlns:a16="http://schemas.microsoft.com/office/drawing/2014/main" id="{81F2D5F0-9289-4E3F-AFD9-372904666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3FBF6ED-825B-4FF2-BB4D-63C4F3280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99551-5FD8-482C-A717-C84FDFBCCAFF}" type="slidenum">
              <a:rPr lang="zh-CN" altLang="en-US" smtClean="0"/>
              <a:t>‹#›</a:t>
            </a:fld>
            <a:endParaRPr lang="zh-CN" altLang="en-US"/>
          </a:p>
        </p:txBody>
      </p:sp>
    </p:spTree>
    <p:extLst>
      <p:ext uri="{BB962C8B-B14F-4D97-AF65-F5344CB8AC3E}">
        <p14:creationId xmlns:p14="http://schemas.microsoft.com/office/powerpoint/2010/main" val="946507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E890F2-9D1D-4418-99AD-F9B2A6935564}"/>
              </a:ext>
            </a:extLst>
          </p:cNvPr>
          <p:cNvSpPr>
            <a:spLocks noGrp="1"/>
          </p:cNvSpPr>
          <p:nvPr>
            <p:ph type="ctrTitle"/>
          </p:nvPr>
        </p:nvSpPr>
        <p:spPr>
          <a:xfrm>
            <a:off x="379378" y="1686567"/>
            <a:ext cx="11079804" cy="2387600"/>
          </a:xfrm>
        </p:spPr>
        <p:txBody>
          <a:bodyPr>
            <a:normAutofit fontScale="90000"/>
          </a:bodyPr>
          <a:lstStyle/>
          <a:p>
            <a:r>
              <a:rPr lang="en-US" altLang="zh-CN" b="1" i="0" u="none" strike="noStrike" baseline="0" dirty="0">
                <a:latin typeface="Times New Roman" panose="02020603050405020304" pitchFamily="18" charset="0"/>
                <a:cs typeface="Times New Roman" panose="02020603050405020304" pitchFamily="18" charset="0"/>
              </a:rPr>
              <a:t/>
            </a:r>
            <a:br>
              <a:rPr lang="en-US" altLang="zh-CN" b="1" i="0" u="none" strike="noStrike" baseline="0"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CHAPTER 9 </a:t>
            </a:r>
            <a:br>
              <a:rPr lang="en-US" altLang="zh-CN" b="1" dirty="0">
                <a:latin typeface="Times New Roman" panose="02020603050405020304" pitchFamily="18" charset="0"/>
                <a:cs typeface="Times New Roman" panose="02020603050405020304" pitchFamily="18" charset="0"/>
              </a:rPr>
            </a:br>
            <a:r>
              <a:rPr lang="en-US" altLang="zh-CN" b="1" i="0" u="none" strike="noStrike" baseline="0" dirty="0">
                <a:solidFill>
                  <a:srgbClr val="0070C0"/>
                </a:solidFill>
                <a:latin typeface="Times New Roman" panose="02020603050405020304" pitchFamily="18" charset="0"/>
                <a:cs typeface="Times New Roman" panose="02020603050405020304" pitchFamily="18" charset="0"/>
              </a:rPr>
              <a:t>Attention as a Limited</a:t>
            </a:r>
            <a:br>
              <a:rPr lang="en-US" altLang="zh-CN" b="1" i="0" u="none" strike="noStrike" baseline="0" dirty="0">
                <a:solidFill>
                  <a:srgbClr val="0070C0"/>
                </a:solidFill>
                <a:latin typeface="Times New Roman" panose="02020603050405020304" pitchFamily="18" charset="0"/>
                <a:cs typeface="Times New Roman" panose="02020603050405020304" pitchFamily="18" charset="0"/>
              </a:rPr>
            </a:br>
            <a:r>
              <a:rPr lang="en-US" altLang="zh-CN" b="1" i="0" u="none" strike="noStrike" baseline="0" dirty="0">
                <a:solidFill>
                  <a:srgbClr val="0070C0"/>
                </a:solidFill>
                <a:latin typeface="Times New Roman" panose="02020603050405020304" pitchFamily="18" charset="0"/>
                <a:cs typeface="Times New Roman" panose="02020603050405020304" pitchFamily="18" charset="0"/>
              </a:rPr>
              <a:t>Capacity Resource</a:t>
            </a:r>
            <a:endParaRPr lang="zh-CN" altLang="en-US" sz="23900" dirty="0">
              <a:solidFill>
                <a:srgbClr val="0070C0"/>
              </a:solidFill>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524000" y="4185698"/>
            <a:ext cx="9144000" cy="1655762"/>
          </a:xfrm>
        </p:spPr>
        <p:txBody>
          <a:bodyPr>
            <a:normAutofit/>
          </a:bodyPr>
          <a:lstStyle/>
          <a:p>
            <a:r>
              <a:rPr lang="zh-CN" altLang="en-US" sz="4800" b="1" dirty="0">
                <a:solidFill>
                  <a:srgbClr val="0070C0"/>
                </a:solidFill>
                <a:latin typeface="宋体" panose="02010600030101010101" pitchFamily="2" charset="-122"/>
                <a:ea typeface="宋体" panose="02010600030101010101" pitchFamily="2" charset="-122"/>
              </a:rPr>
              <a:t>注意是一种容量有限的资源</a:t>
            </a:r>
          </a:p>
        </p:txBody>
      </p:sp>
    </p:spTree>
    <p:extLst>
      <p:ext uri="{BB962C8B-B14F-4D97-AF65-F5344CB8AC3E}">
        <p14:creationId xmlns:p14="http://schemas.microsoft.com/office/powerpoint/2010/main" val="76005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 xmlns:a16="http://schemas.microsoft.com/office/drawing/2014/main" id="{CED47689-FC82-4929-8FB8-0171028B4FF0}"/>
              </a:ext>
            </a:extLst>
          </p:cNvPr>
          <p:cNvSpPr txBox="1">
            <a:spLocks/>
          </p:cNvSpPr>
          <p:nvPr/>
        </p:nvSpPr>
        <p:spPr>
          <a:xfrm>
            <a:off x="0" y="-52425"/>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P207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b="1" dirty="0">
                <a:latin typeface="Times New Roman" panose="02020603050405020304" pitchFamily="18" charset="0"/>
                <a:cs typeface="Times New Roman" panose="02020603050405020304" pitchFamily="18" charset="0"/>
              </a:rPr>
              <a:t>Attention and Cell Phone Use while Driving</a:t>
            </a:r>
            <a:br>
              <a:rPr lang="en-US" altLang="zh-CN" sz="2400" b="1" dirty="0">
                <a:latin typeface="Times New Roman" panose="02020603050405020304" pitchFamily="18" charset="0"/>
                <a:cs typeface="Times New Roman" panose="02020603050405020304" pitchFamily="18" charset="0"/>
              </a:rPr>
            </a:br>
            <a:r>
              <a:rPr lang="zh-CN" altLang="en-US" sz="2400" b="1" dirty="0">
                <a:latin typeface="宋体" panose="02010600030101010101" pitchFamily="2" charset="-122"/>
                <a:ea typeface="宋体" panose="02010600030101010101" pitchFamily="2" charset="-122"/>
                <a:cs typeface="Times New Roman" panose="02020603050405020304" pitchFamily="18" charset="0"/>
              </a:rPr>
              <a:t>注意与开车时使用手机</a:t>
            </a:r>
            <a:endParaRPr lang="zh-CN" altLang="en-US" sz="2400" b="1" dirty="0">
              <a:latin typeface="Times New Roman" panose="02020603050405020304" pitchFamily="18" charset="0"/>
              <a:cs typeface="Times New Roman" panose="02020603050405020304" pitchFamily="18" charset="0"/>
            </a:endParaRPr>
          </a:p>
        </p:txBody>
      </p:sp>
      <p:sp>
        <p:nvSpPr>
          <p:cNvPr id="6" name="内容占位符 3">
            <a:extLst>
              <a:ext uri="{FF2B5EF4-FFF2-40B4-BE49-F238E27FC236}">
                <a16:creationId xmlns="" xmlns:a16="http://schemas.microsoft.com/office/drawing/2014/main" id="{EBA67FB2-47D7-4ABA-A295-C61872EA2316}"/>
              </a:ext>
            </a:extLst>
          </p:cNvPr>
          <p:cNvSpPr txBox="1">
            <a:spLocks/>
          </p:cNvSpPr>
          <p:nvPr/>
        </p:nvSpPr>
        <p:spPr>
          <a:xfrm>
            <a:off x="192740" y="1072591"/>
            <a:ext cx="11806520" cy="5785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No significant differences were found between handheld and hands-free cell phone use for the num-</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of missed traffic signals and RT (a result that is problematic for a multiple-resource theory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atten-tion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 is worth noting that a study by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Treffner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and  Barrett [2004] found critical problems with move-</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ment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coordination characteristics when people were using a hands-free mobile phone while driving.)</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∙The generation of phone conversations influenced the number of missed traffic signals and RT more than did listening to the radio or to a section of a book on audiotape.</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∙使用手持式和免提手机对于忽视的交通信号的数量和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之间没有发现显着差异（这对于多资源关注理论是存疑的）。（值得注意的是，</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Treffner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Barrett [2004]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的一项研究发现，当人们在开车时使用免提手机时，运动协调特征存在严重问题。）</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∙电话对话的产生，对收听交通信号和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的影响比收听广播或听录音带对收听交通信号和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的影响更大。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426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 xmlns:a16="http://schemas.microsoft.com/office/drawing/2014/main" id="{CED47689-FC82-4929-8FB8-0171028B4FF0}"/>
              </a:ext>
            </a:extLst>
          </p:cNvPr>
          <p:cNvSpPr txBox="1">
            <a:spLocks/>
          </p:cNvSpPr>
          <p:nvPr/>
        </p:nvSpPr>
        <p:spPr>
          <a:xfrm>
            <a:off x="192740" y="198095"/>
            <a:ext cx="12366813" cy="1313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Times New Roman" panose="02020603050405020304" pitchFamily="18" charset="0"/>
                <a:cs typeface="Times New Roman" panose="02020603050405020304" pitchFamily="18" charset="0"/>
              </a:rPr>
              <a:t>P209 A CLOSER LOOK</a:t>
            </a:r>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Dual-Task Techniques Used to Assess Attention Demands of Motor Skill Performance</a:t>
            </a:r>
          </a:p>
          <a:p>
            <a:r>
              <a:rPr lang="zh-CN" altLang="en-US" sz="2000" b="1"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双重任务技术用于评估运动技能操作的注意力需求</a:t>
            </a:r>
            <a:endParaRPr lang="en-US" altLang="zh-CN" sz="2000" b="1"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endParaRPr lang="zh-CN" altLang="en-US" sz="2400" b="1" dirty="0">
              <a:latin typeface="Times New Roman" panose="02020603050405020304" pitchFamily="18" charset="0"/>
              <a:cs typeface="Times New Roman" panose="02020603050405020304" pitchFamily="18" charset="0"/>
            </a:endParaRPr>
          </a:p>
        </p:txBody>
      </p:sp>
      <p:sp>
        <p:nvSpPr>
          <p:cNvPr id="6" name="内容占位符 3">
            <a:extLst>
              <a:ext uri="{FF2B5EF4-FFF2-40B4-BE49-F238E27FC236}">
                <a16:creationId xmlns="" xmlns:a16="http://schemas.microsoft.com/office/drawing/2014/main" id="{EBA67FB2-47D7-4ABA-A295-C61872EA2316}"/>
              </a:ext>
            </a:extLst>
          </p:cNvPr>
          <p:cNvSpPr txBox="1">
            <a:spLocks/>
          </p:cNvSpPr>
          <p:nvPr/>
        </p:nvSpPr>
        <p:spPr>
          <a:xfrm>
            <a:off x="192740" y="1260849"/>
            <a:ext cx="11806520" cy="5785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 xmlns:a16="http://schemas.microsoft.com/office/drawing/2014/main" id="{EBBB0FDF-F5EF-4BFA-91E5-AA2B9B3D1734}"/>
              </a:ext>
            </a:extLst>
          </p:cNvPr>
          <p:cNvSpPr txBox="1"/>
          <p:nvPr/>
        </p:nvSpPr>
        <p:spPr>
          <a:xfrm>
            <a:off x="192740" y="983059"/>
            <a:ext cx="11134964" cy="1477328"/>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Researchers typically have used one of two dual-task techniques in their investigations of the attention demands associated with the preparation and performance of motor skills. Each technique relates to a specific attention-demand issue.</a:t>
            </a:r>
          </a:p>
          <a:p>
            <a:pPr algn="just"/>
            <a:r>
              <a:rPr lang="zh-CN" altLang="en-US" dirty="0">
                <a:latin typeface="宋体" panose="02010600030101010101" pitchFamily="2" charset="-122"/>
                <a:ea typeface="宋体" panose="02010600030101010101" pitchFamily="2" charset="-122"/>
                <a:cs typeface="Times New Roman" panose="02020603050405020304" pitchFamily="18" charset="0"/>
              </a:rPr>
              <a:t>研究人员通常在研究与运动技能的准备和表现有关的注意力需求时使用了以下的两种双重任务技术之一。 每种技术都涉及特定的注意需求问题。</a:t>
            </a:r>
          </a:p>
        </p:txBody>
      </p:sp>
      <p:sp>
        <p:nvSpPr>
          <p:cNvPr id="3" name="文本框 2">
            <a:extLst>
              <a:ext uri="{FF2B5EF4-FFF2-40B4-BE49-F238E27FC236}">
                <a16:creationId xmlns="" xmlns:a16="http://schemas.microsoft.com/office/drawing/2014/main" id="{76547C6D-96DD-4A82-B00F-19B097ED2AD7}"/>
              </a:ext>
            </a:extLst>
          </p:cNvPr>
          <p:cNvSpPr txBox="1"/>
          <p:nvPr/>
        </p:nvSpPr>
        <p:spPr>
          <a:xfrm>
            <a:off x="192740" y="2422671"/>
            <a:ext cx="11565699" cy="4585871"/>
          </a:xfrm>
          <a:prstGeom prst="rect">
            <a:avLst/>
          </a:prstGeom>
          <a:noFill/>
        </p:spPr>
        <p:txBody>
          <a:bodyPr wrap="square" rtlCol="0">
            <a:spAutoFit/>
          </a:bodyPr>
          <a:lstStyle/>
          <a:p>
            <a:pPr algn="just"/>
            <a:r>
              <a:rPr lang="en-US" altLang="zh-CN" sz="1600" b="1" dirty="0">
                <a:highlight>
                  <a:srgbClr val="FFFF00"/>
                </a:highlight>
                <a:latin typeface="Times New Roman" panose="02020603050405020304" pitchFamily="18" charset="0"/>
                <a:cs typeface="Times New Roman" panose="02020603050405020304" pitchFamily="18" charset="0"/>
              </a:rPr>
              <a:t>Continuous Secondary-Task Technique    </a:t>
            </a:r>
            <a:r>
              <a:rPr lang="zh-CN" altLang="en-US" sz="1600" b="1" u="sng" dirty="0">
                <a:solidFill>
                  <a:srgbClr val="FF0000"/>
                </a:solidFill>
                <a:latin typeface="宋体" panose="02010600030101010101" pitchFamily="2" charset="-122"/>
                <a:ea typeface="宋体" panose="02010600030101010101" pitchFamily="2" charset="-122"/>
                <a:cs typeface="Times New Roman" panose="02020603050405020304" pitchFamily="18" charset="0"/>
              </a:rPr>
              <a:t>连续二级任务技术</a:t>
            </a:r>
            <a:r>
              <a:rPr lang="zh-CN" altLang="en-US" sz="1600" b="1" dirty="0">
                <a:latin typeface="宋体" panose="02010600030101010101" pitchFamily="2" charset="-122"/>
                <a:ea typeface="宋体" panose="02010600030101010101" pitchFamily="2" charset="-122"/>
                <a:cs typeface="Times New Roman" panose="02020603050405020304" pitchFamily="18" charset="0"/>
              </a:rPr>
              <a:t>（</a:t>
            </a:r>
            <a:r>
              <a:rPr lang="zh-CN" altLang="en-US" sz="1600" b="1" dirty="0">
                <a:highlight>
                  <a:srgbClr val="FFFF00"/>
                </a:highlight>
                <a:latin typeface="宋体" panose="02010600030101010101" pitchFamily="2" charset="-122"/>
                <a:ea typeface="宋体" panose="02010600030101010101" pitchFamily="2" charset="-122"/>
                <a:cs typeface="Times New Roman" panose="02020603050405020304" pitchFamily="18" charset="0"/>
              </a:rPr>
              <a:t>主、次任务技术</a:t>
            </a:r>
            <a:r>
              <a:rPr lang="zh-CN" altLang="en-US" sz="16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algn="just"/>
            <a:r>
              <a:rPr lang="en-US" altLang="zh-CN" sz="1600" b="1" dirty="0">
                <a:latin typeface="Times New Roman" panose="02020603050405020304" pitchFamily="18" charset="0"/>
                <a:cs typeface="Times New Roman" panose="02020603050405020304" pitchFamily="18" charset="0"/>
              </a:rPr>
              <a:t>Purpose. </a:t>
            </a:r>
            <a:r>
              <a:rPr lang="en-US" altLang="zh-CN" sz="1600" dirty="0">
                <a:latin typeface="Times New Roman" panose="02020603050405020304" pitchFamily="18" charset="0"/>
                <a:cs typeface="Times New Roman" panose="02020603050405020304" pitchFamily="18" charset="0"/>
              </a:rPr>
              <a:t>To determine if attention capacity is  required throughout the performance of a motor skill.</a:t>
            </a:r>
          </a:p>
          <a:p>
            <a:pPr algn="just"/>
            <a:r>
              <a:rPr lang="en-US" altLang="zh-CN" sz="1600" b="1" dirty="0">
                <a:latin typeface="Times New Roman" panose="02020603050405020304" pitchFamily="18" charset="0"/>
                <a:cs typeface="Times New Roman" panose="02020603050405020304" pitchFamily="18" charset="0"/>
              </a:rPr>
              <a:t>Procedure</a:t>
            </a:r>
            <a:r>
              <a:rPr lang="en-US" altLang="zh-CN" sz="1600" dirty="0">
                <a:latin typeface="Times New Roman" panose="02020603050405020304" pitchFamily="18" charset="0"/>
                <a:cs typeface="Times New Roman" panose="02020603050405020304" pitchFamily="18" charset="0"/>
              </a:rPr>
              <a:t>. A person performs the primary and sec-</a:t>
            </a:r>
            <a:r>
              <a:rPr lang="en-US" altLang="zh-CN" sz="1600" dirty="0" err="1">
                <a:latin typeface="Times New Roman" panose="02020603050405020304" pitchFamily="18" charset="0"/>
                <a:cs typeface="Times New Roman" panose="02020603050405020304" pitchFamily="18" charset="0"/>
              </a:rPr>
              <a:t>ondary</a:t>
            </a:r>
            <a:r>
              <a:rPr lang="en-US" altLang="zh-CN" sz="1600" dirty="0">
                <a:latin typeface="Times New Roman" panose="02020603050405020304" pitchFamily="18" charset="0"/>
                <a:cs typeface="Times New Roman" panose="02020603050405020304" pitchFamily="18" charset="0"/>
              </a:rPr>
              <a:t> tasks separately and simultaneously. When the person performs both tasks simultaneously, he or she is instructed to concentrate on the performance of the primary task while continuously performing the secondary task.</a:t>
            </a:r>
          </a:p>
          <a:p>
            <a:pPr algn="just"/>
            <a:r>
              <a:rPr lang="en-US" altLang="zh-CN" sz="1600" b="1" dirty="0">
                <a:latin typeface="Times New Roman" panose="02020603050405020304" pitchFamily="18" charset="0"/>
                <a:cs typeface="Times New Roman" panose="02020603050405020304" pitchFamily="18" charset="0"/>
              </a:rPr>
              <a:t>Rationale</a:t>
            </a:r>
            <a:r>
              <a:rPr lang="en-US" altLang="zh-CN" sz="1600" dirty="0">
                <a:latin typeface="Times New Roman" panose="02020603050405020304" pitchFamily="18" charset="0"/>
                <a:cs typeface="Times New Roman" panose="02020603050405020304" pitchFamily="18" charset="0"/>
              </a:rPr>
              <a:t>. If the primary task demands full attention capacity, performance will be poorer on a secondary task while performing it together with the primary task than when performing only the secondary task. If attention capacity can be shared by both tasks, simul-</a:t>
            </a:r>
            <a:r>
              <a:rPr lang="en-US" altLang="zh-CN" sz="1600" dirty="0" err="1">
                <a:latin typeface="Times New Roman" panose="02020603050405020304" pitchFamily="18" charset="0"/>
                <a:cs typeface="Times New Roman" panose="02020603050405020304" pitchFamily="18" charset="0"/>
              </a:rPr>
              <a:t>taneous</a:t>
            </a:r>
            <a:r>
              <a:rPr lang="en-US" altLang="zh-CN" sz="1600" dirty="0">
                <a:latin typeface="Times New Roman" panose="02020603050405020304" pitchFamily="18" charset="0"/>
                <a:cs typeface="Times New Roman" panose="02020603050405020304" pitchFamily="18" charset="0"/>
              </a:rPr>
              <a:t> performance should be similar to that of each task alone.</a:t>
            </a:r>
          </a:p>
          <a:p>
            <a:pPr algn="just"/>
            <a:r>
              <a:rPr lang="en-US" altLang="zh-CN" sz="1600" b="1" dirty="0">
                <a:latin typeface="Times New Roman" panose="02020603050405020304" pitchFamily="18" charset="0"/>
                <a:cs typeface="Times New Roman" panose="02020603050405020304" pitchFamily="18" charset="0"/>
              </a:rPr>
              <a:t>Example. </a:t>
            </a:r>
            <a:r>
              <a:rPr lang="en-US" altLang="zh-CN" sz="1600" dirty="0">
                <a:latin typeface="Times New Roman" panose="02020603050405020304" pitchFamily="18" charset="0"/>
                <a:cs typeface="Times New Roman" panose="02020603050405020304" pitchFamily="18" charset="0"/>
              </a:rPr>
              <a:t>As a person walks from one end of a hall-way to the other, he or she must listen to words </a:t>
            </a:r>
            <a:r>
              <a:rPr lang="en-US" altLang="zh-CN" sz="1600" dirty="0" err="1">
                <a:latin typeface="Times New Roman" panose="02020603050405020304" pitchFamily="18" charset="0"/>
                <a:cs typeface="Times New Roman" panose="02020603050405020304" pitchFamily="18" charset="0"/>
              </a:rPr>
              <a:t>spo</a:t>
            </a:r>
            <a:r>
              <a:rPr lang="en-US" altLang="zh-CN" sz="1600" dirty="0">
                <a:latin typeface="Times New Roman" panose="02020603050405020304" pitchFamily="18" charset="0"/>
                <a:cs typeface="Times New Roman" panose="02020603050405020304" pitchFamily="18" charset="0"/>
              </a:rPr>
              <a:t>-ken through earphones; when the person hears each word, he or she must repeat the word that was spoken just prior to that word (i.e., the secondary task is a short-term memory task that involves interference during the retention interval).</a:t>
            </a:r>
          </a:p>
          <a:p>
            <a:pPr algn="just"/>
            <a:r>
              <a:rPr lang="zh-CN" altLang="en-US" sz="1600" b="1" dirty="0">
                <a:latin typeface="宋体" panose="02010600030101010101" pitchFamily="2" charset="-122"/>
                <a:ea typeface="宋体" panose="02010600030101010101" pitchFamily="2" charset="-122"/>
                <a:cs typeface="Times New Roman" panose="02020603050405020304" pitchFamily="18" charset="0"/>
              </a:rPr>
              <a:t>目的。</a:t>
            </a:r>
            <a:r>
              <a:rPr lang="zh-CN" altLang="en-US" sz="1600" dirty="0">
                <a:latin typeface="宋体" panose="02010600030101010101" pitchFamily="2" charset="-122"/>
                <a:ea typeface="宋体" panose="02010600030101010101" pitchFamily="2" charset="-122"/>
                <a:cs typeface="Times New Roman" panose="02020603050405020304" pitchFamily="18" charset="0"/>
              </a:rPr>
              <a:t>确定是否在整个运动技能操作过程中都需要注意。</a:t>
            </a:r>
          </a:p>
          <a:p>
            <a:pPr algn="just"/>
            <a:r>
              <a:rPr lang="zh-CN" altLang="en-US" sz="1600" b="1" dirty="0">
                <a:latin typeface="宋体" panose="02010600030101010101" pitchFamily="2" charset="-122"/>
                <a:ea typeface="宋体" panose="02010600030101010101" pitchFamily="2" charset="-122"/>
                <a:cs typeface="Times New Roman" panose="02020603050405020304" pitchFamily="18" charset="0"/>
              </a:rPr>
              <a:t>程序。</a:t>
            </a:r>
            <a:r>
              <a:rPr lang="zh-CN" altLang="en-US" sz="1600" dirty="0">
                <a:latin typeface="宋体" panose="02010600030101010101" pitchFamily="2" charset="-122"/>
                <a:ea typeface="宋体" panose="02010600030101010101" pitchFamily="2" charset="-122"/>
                <a:cs typeface="Times New Roman" panose="02020603050405020304" pitchFamily="18" charset="0"/>
              </a:rPr>
              <a:t>一个人分别并同时执行主要任务和次要任务。当此人同时执行两个任务时，他或她被指示专注于主要任务的执行，同时连续执行次要任务。</a:t>
            </a:r>
          </a:p>
          <a:p>
            <a:pPr algn="just"/>
            <a:r>
              <a:rPr lang="zh-CN" altLang="en-US" sz="1600" b="1" dirty="0">
                <a:latin typeface="宋体" panose="02010600030101010101" pitchFamily="2" charset="-122"/>
                <a:ea typeface="宋体" panose="02010600030101010101" pitchFamily="2" charset="-122"/>
                <a:cs typeface="Times New Roman" panose="02020603050405020304" pitchFamily="18" charset="0"/>
              </a:rPr>
              <a:t>基本原理。</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如果主要任务需要全部的注意能力，则与仅执行次要任务时相比，同时执行两项任务时次要任务的操作成绩将较差。如果两个任务可以共享注意，则同时执行的操作成绩应与分别执行每个任务的成绩相似。</a:t>
            </a:r>
          </a:p>
          <a:p>
            <a:pPr algn="just"/>
            <a:r>
              <a:rPr lang="zh-CN" altLang="en-US" sz="1600" b="1" dirty="0">
                <a:latin typeface="宋体" panose="02010600030101010101" pitchFamily="2" charset="-122"/>
                <a:ea typeface="宋体" panose="02010600030101010101" pitchFamily="2" charset="-122"/>
                <a:cs typeface="Times New Roman" panose="02020603050405020304" pitchFamily="18" charset="0"/>
              </a:rPr>
              <a:t>案例。</a:t>
            </a:r>
            <a:r>
              <a:rPr lang="zh-CN" altLang="en-US" sz="1600" dirty="0">
                <a:latin typeface="宋体" panose="02010600030101010101" pitchFamily="2" charset="-122"/>
                <a:ea typeface="宋体" panose="02010600030101010101" pitchFamily="2" charset="-122"/>
                <a:cs typeface="Times New Roman" panose="02020603050405020304" pitchFamily="18" charset="0"/>
              </a:rPr>
              <a:t>当一个人从走廊的一端走到另一端时，他或她必须注意听耳机播放的单词。要求当此人听到每个单词时，他或她必须重复该单词之前说过的单词（即次要任务是一项短期记忆任务，在记忆保留的间隔内会产生干扰）。</a:t>
            </a:r>
          </a:p>
        </p:txBody>
      </p:sp>
    </p:spTree>
    <p:extLst>
      <p:ext uri="{BB962C8B-B14F-4D97-AF65-F5344CB8AC3E}">
        <p14:creationId xmlns:p14="http://schemas.microsoft.com/office/powerpoint/2010/main" val="324005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401235"/>
            <a:ext cx="11764485" cy="6697149"/>
          </a:xfrm>
        </p:spPr>
        <p:txBody>
          <a:bodyPr>
            <a:normAutofit fontScale="77500" lnSpcReduction="20000"/>
          </a:bodyPr>
          <a:lstStyle/>
          <a:p>
            <a:pPr algn="just"/>
            <a:r>
              <a:rPr lang="en-US" altLang="zh-CN" b="1" dirty="0">
                <a:latin typeface="Times New Roman" panose="02020603050405020304" pitchFamily="18" charset="0"/>
                <a:cs typeface="Times New Roman" panose="02020603050405020304" pitchFamily="18" charset="0"/>
              </a:rPr>
              <a:t>Secondary-Task Probe Technique </a:t>
            </a:r>
            <a:r>
              <a:rPr lang="zh-CN" altLang="en-US" b="1" dirty="0">
                <a:latin typeface="宋体" panose="02010600030101010101" pitchFamily="2" charset="-122"/>
                <a:ea typeface="宋体" panose="02010600030101010101" pitchFamily="2" charset="-122"/>
                <a:cs typeface="Times New Roman" panose="02020603050405020304" pitchFamily="18" charset="0"/>
              </a:rPr>
              <a:t>次要任务探测技术</a:t>
            </a:r>
            <a:endParaRPr lang="en-US" altLang="zh-CN" b="1"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b="1" dirty="0">
                <a:latin typeface="Times New Roman" panose="02020603050405020304" pitchFamily="18" charset="0"/>
                <a:cs typeface="Times New Roman" panose="02020603050405020304" pitchFamily="18" charset="0"/>
              </a:rPr>
              <a:t>Purpose. </a:t>
            </a:r>
            <a:r>
              <a:rPr lang="en-US" altLang="zh-CN" dirty="0">
                <a:latin typeface="Times New Roman" panose="02020603050405020304" pitchFamily="18" charset="0"/>
                <a:cs typeface="Times New Roman" panose="02020603050405020304" pitchFamily="18" charset="0"/>
              </a:rPr>
              <a:t>To determine the attention demands required by the preparation of a skill, by the </a:t>
            </a:r>
            <a:r>
              <a:rPr lang="en-US" altLang="zh-CN" dirty="0" err="1">
                <a:latin typeface="Times New Roman" panose="02020603050405020304" pitchFamily="18" charset="0"/>
                <a:cs typeface="Times New Roman" panose="02020603050405020304" pitchFamily="18" charset="0"/>
              </a:rPr>
              <a:t>perfor-mance</a:t>
            </a:r>
            <a:r>
              <a:rPr lang="en-US" altLang="zh-CN" dirty="0">
                <a:latin typeface="Times New Roman" panose="02020603050405020304" pitchFamily="18" charset="0"/>
                <a:cs typeface="Times New Roman" panose="02020603050405020304" pitchFamily="18" charset="0"/>
              </a:rPr>
              <a:t> of specific components of a skill, or at specific times during the performance of a skill.</a:t>
            </a:r>
          </a:p>
          <a:p>
            <a:pPr algn="just"/>
            <a:r>
              <a:rPr lang="en-US" altLang="zh-CN" b="1" dirty="0">
                <a:latin typeface="Times New Roman" panose="02020603050405020304" pitchFamily="18" charset="0"/>
                <a:cs typeface="Times New Roman" panose="02020603050405020304" pitchFamily="18" charset="0"/>
              </a:rPr>
              <a:t>Procedure. </a:t>
            </a:r>
            <a:r>
              <a:rPr lang="en-US" altLang="zh-CN" dirty="0">
                <a:latin typeface="Times New Roman" panose="02020603050405020304" pitchFamily="18" charset="0"/>
                <a:cs typeface="Times New Roman" panose="02020603050405020304" pitchFamily="18" charset="0"/>
              </a:rPr>
              <a:t>A person performs the primary and second-</a:t>
            </a:r>
            <a:r>
              <a:rPr lang="en-US" altLang="zh-CN" dirty="0" err="1">
                <a:latin typeface="Times New Roman" panose="02020603050405020304" pitchFamily="18" charset="0"/>
                <a:cs typeface="Times New Roman" panose="02020603050405020304" pitchFamily="18" charset="0"/>
              </a:rPr>
              <a:t>ary</a:t>
            </a:r>
            <a:r>
              <a:rPr lang="en-US" altLang="zh-CN" dirty="0">
                <a:latin typeface="Times New Roman" panose="02020603050405020304" pitchFamily="18" charset="0"/>
                <a:cs typeface="Times New Roman" panose="02020603050405020304" pitchFamily="18" charset="0"/>
              </a:rPr>
              <a:t> tasks separately and simultaneously. The secondary task (a discrete task) is performed at predetermined times before or during primary-task performance (i.e., the secondary task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probes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primary task).</a:t>
            </a:r>
          </a:p>
          <a:p>
            <a:pPr algn="just"/>
            <a:r>
              <a:rPr lang="en-US" altLang="zh-CN" b="1" dirty="0">
                <a:latin typeface="Times New Roman" panose="02020603050405020304" pitchFamily="18" charset="0"/>
                <a:cs typeface="Times New Roman" panose="02020603050405020304" pitchFamily="18" charset="0"/>
              </a:rPr>
              <a:t>Rationale. </a:t>
            </a:r>
            <a:r>
              <a:rPr lang="en-US" altLang="zh-CN" dirty="0">
                <a:latin typeface="Times New Roman" panose="02020603050405020304" pitchFamily="18" charset="0"/>
                <a:cs typeface="Times New Roman" panose="02020603050405020304" pitchFamily="18" charset="0"/>
              </a:rPr>
              <a:t>If a probed site of the primary task demands full attention capacity, performance will be poorer  on a secondary task while performing it together with the primary task than when performing only the sec-</a:t>
            </a:r>
            <a:r>
              <a:rPr lang="en-US" altLang="zh-CN" dirty="0" err="1">
                <a:latin typeface="Times New Roman" panose="02020603050405020304" pitchFamily="18" charset="0"/>
                <a:cs typeface="Times New Roman" panose="02020603050405020304" pitchFamily="18" charset="0"/>
              </a:rPr>
              <a:t>ondary</a:t>
            </a:r>
            <a:r>
              <a:rPr lang="en-US" altLang="zh-CN" dirty="0">
                <a:latin typeface="Times New Roman" panose="02020603050405020304" pitchFamily="18" charset="0"/>
                <a:cs typeface="Times New Roman" panose="02020603050405020304" pitchFamily="18" charset="0"/>
              </a:rPr>
              <a:t> task. If attention capacity can be shared by both tasks at the probed site, simultaneous performance should be similar to that of each task alone.</a:t>
            </a:r>
          </a:p>
          <a:p>
            <a:pPr algn="just"/>
            <a:r>
              <a:rPr lang="en-US" altLang="zh-CN" b="1" dirty="0">
                <a:latin typeface="Times New Roman" panose="02020603050405020304" pitchFamily="18" charset="0"/>
                <a:cs typeface="Times New Roman" panose="02020603050405020304" pitchFamily="18" charset="0"/>
              </a:rPr>
              <a:t>Example. </a:t>
            </a:r>
            <a:r>
              <a:rPr lang="en-US" altLang="zh-CN" dirty="0">
                <a:latin typeface="Times New Roman" panose="02020603050405020304" pitchFamily="18" charset="0"/>
                <a:cs typeface="Times New Roman" panose="02020603050405020304" pitchFamily="18" charset="0"/>
              </a:rPr>
              <a:t>As a person reaches for and grasps a cup of water to drink from it, he or she must listen through ear-phones for a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beep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sound at any time just before or dur-</a:t>
            </a:r>
            <a:r>
              <a:rPr lang="en-US" altLang="zh-CN" dirty="0" err="1">
                <a:latin typeface="Times New Roman" panose="02020603050405020304" pitchFamily="18" charset="0"/>
                <a:cs typeface="Times New Roman" panose="02020603050405020304" pitchFamily="18" charset="0"/>
              </a:rPr>
              <a:t>ing</a:t>
            </a:r>
            <a:r>
              <a:rPr lang="en-US" altLang="zh-CN" dirty="0">
                <a:latin typeface="Times New Roman" panose="02020603050405020304" pitchFamily="18" charset="0"/>
                <a:cs typeface="Times New Roman" panose="02020603050405020304" pitchFamily="18" charset="0"/>
              </a:rPr>
              <a:t> the performance of the activity. As soon as the person hears the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beep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he or she says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bop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into a microphone (i.e., the secondary task is a simple  auditory-reaction time task that requires a vocal  response).</a:t>
            </a:r>
          </a:p>
          <a:p>
            <a:pPr algn="just">
              <a:lnSpc>
                <a:spcPct val="12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目的 </a:t>
            </a:r>
            <a:r>
              <a:rPr lang="zh-CN" altLang="en-US" dirty="0">
                <a:latin typeface="宋体" panose="02010600030101010101" pitchFamily="2" charset="-122"/>
                <a:ea typeface="宋体" panose="02010600030101010101" pitchFamily="2" charset="-122"/>
                <a:cs typeface="Times New Roman" panose="02020603050405020304" pitchFamily="18" charset="0"/>
              </a:rPr>
              <a:t>确定技能准备，技能的特定组成部分的操作或技能执行过程中特定时间所需的注意力需求。</a:t>
            </a:r>
          </a:p>
          <a:p>
            <a:pPr algn="just">
              <a:lnSpc>
                <a:spcPct val="12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程序 </a:t>
            </a:r>
            <a:r>
              <a:rPr lang="zh-CN" altLang="en-US" dirty="0">
                <a:latin typeface="宋体" panose="02010600030101010101" pitchFamily="2" charset="-122"/>
                <a:ea typeface="宋体" panose="02010600030101010101" pitchFamily="2" charset="-122"/>
                <a:cs typeface="Times New Roman" panose="02020603050405020304" pitchFamily="18" charset="0"/>
              </a:rPr>
              <a:t>一个人同时执行主要和次要任务或分别执行主要任务和次要任务。在主要任务执行之前或期间的预定时间执行次要任务（离散任务）（即次要任务就是用于“探测”主要任务的）。</a:t>
            </a:r>
          </a:p>
          <a:p>
            <a:pPr algn="just">
              <a:lnSpc>
                <a:spcPct val="12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基本原理 </a:t>
            </a:r>
            <a:r>
              <a:rPr lang="zh-CN" altLang="en-US" dirty="0">
                <a:latin typeface="宋体" panose="02010600030101010101" pitchFamily="2" charset="-122"/>
                <a:ea typeface="宋体" panose="02010600030101010101" pitchFamily="2" charset="-122"/>
                <a:cs typeface="Times New Roman" panose="02020603050405020304" pitchFamily="18" charset="0"/>
              </a:rPr>
              <a:t>如果主要任务的探查站点需要所有的注意能力，则与仅执行次要任务时相比，与主要任务一起执行的次要任务的性能将较差。如果在探测的地点两个任务可以共享注意力，则同时执行的操作应类似于每个任务的单独执行。</a:t>
            </a:r>
          </a:p>
          <a:p>
            <a:pPr algn="just">
              <a:lnSpc>
                <a:spcPct val="12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例 </a:t>
            </a:r>
            <a:r>
              <a:rPr lang="zh-CN" altLang="en-US" dirty="0">
                <a:latin typeface="宋体" panose="02010600030101010101" pitchFamily="2" charset="-122"/>
                <a:ea typeface="宋体" panose="02010600030101010101" pitchFamily="2" charset="-122"/>
                <a:cs typeface="Times New Roman" panose="02020603050405020304" pitchFamily="18" charset="0"/>
              </a:rPr>
              <a:t>当一个人伸手拿一杯水喝时，他或她必须在活动进行之前或进行过程中的任何时候通过耳机收听“哔”声。对方听到“哔”一声后，他或她对麦克风说“砰”一声（即次要任务是简单的听觉反应时间任务，需要声音响应）。</a:t>
            </a:r>
          </a:p>
        </p:txBody>
      </p:sp>
      <p:sp>
        <p:nvSpPr>
          <p:cNvPr id="7" name="文本框 6">
            <a:extLst>
              <a:ext uri="{FF2B5EF4-FFF2-40B4-BE49-F238E27FC236}">
                <a16:creationId xmlns="" xmlns:a16="http://schemas.microsoft.com/office/drawing/2014/main" id="{8C8EDAE4-42FF-4D5D-ADFA-19BC435F54A5}"/>
              </a:ext>
            </a:extLst>
          </p:cNvPr>
          <p:cNvSpPr txBox="1"/>
          <p:nvPr/>
        </p:nvSpPr>
        <p:spPr>
          <a:xfrm>
            <a:off x="103861" y="0"/>
            <a:ext cx="11282819"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P209 A CLOSER LOOK</a:t>
            </a:r>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61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1138773"/>
            <a:ext cx="11720709" cy="5953027"/>
          </a:xfrm>
        </p:spPr>
        <p:txBody>
          <a:bodyPr>
            <a:normAutofit fontScale="77500" lnSpcReduction="20000"/>
          </a:bodyPr>
          <a:lstStyle/>
          <a:p>
            <a:pPr algn="just"/>
            <a:r>
              <a:rPr lang="en-US" altLang="zh-CN" dirty="0">
                <a:latin typeface="Times New Roman" panose="02020603050405020304" pitchFamily="18" charset="0"/>
                <a:cs typeface="Times New Roman" panose="02020603050405020304" pitchFamily="18" charset="0"/>
              </a:rPr>
              <a:t>A study by </a:t>
            </a:r>
            <a:r>
              <a:rPr lang="en-US" altLang="zh-CN" dirty="0" err="1">
                <a:latin typeface="Times New Roman" panose="02020603050405020304" pitchFamily="18" charset="0"/>
                <a:cs typeface="Times New Roman" panose="02020603050405020304" pitchFamily="18" charset="0"/>
              </a:rPr>
              <a:t>O’hea</a:t>
            </a:r>
            <a:r>
              <a:rPr lang="en-US" altLang="zh-CN" dirty="0">
                <a:latin typeface="Times New Roman" panose="02020603050405020304" pitchFamily="18" charset="0"/>
                <a:cs typeface="Times New Roman" panose="02020603050405020304" pitchFamily="18" charset="0"/>
              </a:rPr>
              <a:t>, Morris, and </a:t>
            </a:r>
            <a:r>
              <a:rPr lang="en-US" altLang="zh-CN" dirty="0" err="1">
                <a:latin typeface="Times New Roman" panose="02020603050405020304" pitchFamily="18" charset="0"/>
                <a:cs typeface="Times New Roman" panose="02020603050405020304" pitchFamily="18" charset="0"/>
              </a:rPr>
              <a:t>Iansek</a:t>
            </a:r>
            <a:r>
              <a:rPr lang="en-US" altLang="zh-CN" dirty="0">
                <a:latin typeface="Times New Roman" panose="02020603050405020304" pitchFamily="18" charset="0"/>
                <a:cs typeface="Times New Roman" panose="02020603050405020304" pitchFamily="18" charset="0"/>
              </a:rPr>
              <a:t> (2002) provides a good example of the use of the dual-task procedure to study attention demands of activities, and an opportunity to consider the relationship between movement  disorders and attention demands as it relates to multiple-task performance.</a:t>
            </a:r>
          </a:p>
          <a:p>
            <a:pPr algn="just"/>
            <a:r>
              <a:rPr lang="en-US" altLang="zh-CN" b="1" dirty="0">
                <a:latin typeface="Times New Roman" panose="02020603050405020304" pitchFamily="18" charset="0"/>
                <a:cs typeface="Times New Roman" panose="02020603050405020304" pitchFamily="18" charset="0"/>
              </a:rPr>
              <a:t>Participants: </a:t>
            </a:r>
            <a:r>
              <a:rPr lang="en-US" altLang="zh-CN" dirty="0">
                <a:latin typeface="Times New Roman" panose="02020603050405020304" pitchFamily="18" charset="0"/>
                <a:cs typeface="Times New Roman" panose="02020603050405020304" pitchFamily="18" charset="0"/>
              </a:rPr>
              <a:t>15 people (mean age = 68.3 </a:t>
            </a:r>
            <a:r>
              <a:rPr lang="en-US" altLang="zh-CN" dirty="0" err="1">
                <a:latin typeface="Times New Roman" panose="02020603050405020304" pitchFamily="18" charset="0"/>
                <a:cs typeface="Times New Roman" panose="02020603050405020304" pitchFamily="18" charset="0"/>
              </a:rPr>
              <a:t>yrs</a:t>
            </a:r>
            <a:r>
              <a:rPr lang="en-US" altLang="zh-CN" dirty="0">
                <a:latin typeface="Times New Roman" panose="02020603050405020304" pitchFamily="18" charset="0"/>
                <a:cs typeface="Times New Roman" panose="02020603050405020304" pitchFamily="18" charset="0"/>
              </a:rPr>
              <a:t>) with Parkinson</a:t>
            </a:r>
            <a:r>
              <a:rPr lang="zh-CN" altLang="en-US" dirty="0">
                <a:latin typeface="Times New Roman" panose="02020603050405020304" pitchFamily="18" charset="0"/>
                <a:cs typeface="Times New Roman" panose="02020603050405020304" pitchFamily="18" charset="0"/>
              </a:rPr>
              <a:t>鈥檚 </a:t>
            </a:r>
            <a:r>
              <a:rPr lang="en-US" altLang="zh-CN" dirty="0">
                <a:latin typeface="Times New Roman" panose="02020603050405020304" pitchFamily="18" charset="0"/>
                <a:cs typeface="Times New Roman" panose="02020603050405020304" pitchFamily="18" charset="0"/>
              </a:rPr>
              <a:t>disease (PD) and 15 comparison people (mean age = 67.7 </a:t>
            </a:r>
            <a:r>
              <a:rPr lang="en-US" altLang="zh-CN" dirty="0" err="1">
                <a:latin typeface="Times New Roman" panose="02020603050405020304" pitchFamily="18" charset="0"/>
                <a:cs typeface="Times New Roman" panose="02020603050405020304" pitchFamily="18" charset="0"/>
              </a:rPr>
              <a:t>yrs</a:t>
            </a:r>
            <a:r>
              <a:rPr lang="en-US" altLang="zh-CN" dirty="0">
                <a:latin typeface="Times New Roman" panose="02020603050405020304" pitchFamily="18" charset="0"/>
                <a:cs typeface="Times New Roman" panose="02020603050405020304" pitchFamily="18" charset="0"/>
              </a:rPr>
              <a:t>) without PD. The people with PD were in a self-determined “on”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phase of their medication cycle.</a:t>
            </a:r>
          </a:p>
          <a:p>
            <a:pPr algn="just"/>
            <a:r>
              <a:rPr lang="en-US" altLang="zh-CN" b="1" dirty="0">
                <a:latin typeface="Times New Roman" panose="02020603050405020304" pitchFamily="18" charset="0"/>
                <a:cs typeface="Times New Roman" panose="02020603050405020304" pitchFamily="18" charset="0"/>
              </a:rPr>
              <a:t>Walking tasks:</a:t>
            </a:r>
          </a:p>
          <a:p>
            <a:pPr algn="just"/>
            <a:r>
              <a:rPr lang="en-US" altLang="zh-CN" dirty="0">
                <a:latin typeface="Times New Roman" panose="02020603050405020304" pitchFamily="18" charset="0"/>
                <a:cs typeface="Times New Roman" panose="02020603050405020304" pitchFamily="18" charset="0"/>
              </a:rPr>
              <a:t>1.Walk 14 m at a self-selected speed (single task: free walking)</a:t>
            </a:r>
          </a:p>
          <a:p>
            <a:pPr algn="just"/>
            <a:r>
              <a:rPr lang="en-US" altLang="zh-CN" dirty="0">
                <a:latin typeface="Times New Roman" panose="02020603050405020304" pitchFamily="18" charset="0"/>
                <a:cs typeface="Times New Roman" panose="02020603050405020304" pitchFamily="18" charset="0"/>
              </a:rPr>
              <a:t>2.Walk while transferring as many coins as possible from one pocket to another on their  opposite side (motor secondary task: manual object manipulation)</a:t>
            </a:r>
          </a:p>
          <a:p>
            <a:pPr algn="just"/>
            <a:r>
              <a:rPr lang="en-US" altLang="zh-CN" dirty="0">
                <a:latin typeface="Times New Roman" panose="02020603050405020304" pitchFamily="18" charset="0"/>
                <a:cs typeface="Times New Roman" panose="02020603050405020304" pitchFamily="18" charset="0"/>
              </a:rPr>
              <a:t>3.Walk while counting backward aloud by threes from a three-digit number (cognitive  secondary task: subtraction)</a:t>
            </a:r>
          </a:p>
          <a:p>
            <a:pPr algn="just">
              <a:lnSpc>
                <a:spcPct val="12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O‘hea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Morris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Iansek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）的研究提供了一个典型范例，说明了使用双任务程序来研究活动的注意力需求，并通过多任务操作提供了探究运动障碍与注意力需求之间关系的机会 。</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受试者：帕金森患者（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PD</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人（平均年龄</a:t>
            </a:r>
            <a:r>
              <a:rPr lang="en-US" altLang="zh-CN" dirty="0">
                <a:latin typeface="Times New Roman" panose="02020603050405020304" pitchFamily="18" charset="0"/>
                <a:ea typeface="宋体" panose="02010600030101010101" pitchFamily="2" charset="-122"/>
                <a:cs typeface="Times New Roman" panose="02020603050405020304" pitchFamily="18" charset="0"/>
              </a:rPr>
              <a:t>= 68.3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岁）和非帕金森患者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人（平均年龄</a:t>
            </a:r>
            <a:r>
              <a:rPr lang="en-US" altLang="zh-CN" dirty="0">
                <a:latin typeface="Times New Roman" panose="02020603050405020304" pitchFamily="18" charset="0"/>
                <a:ea typeface="宋体" panose="02010600030101010101" pitchFamily="2" charset="-122"/>
                <a:cs typeface="Times New Roman" panose="02020603050405020304" pitchFamily="18" charset="0"/>
              </a:rPr>
              <a:t>= 67.7</a:t>
            </a:r>
            <a:r>
              <a:rPr lang="zh-CN" altLang="en-US" dirty="0">
                <a:latin typeface="Times New Roman" panose="02020603050405020304" pitchFamily="18" charset="0"/>
                <a:ea typeface="宋体" panose="02010600030101010101" pitchFamily="2" charset="-122"/>
                <a:cs typeface="Times New Roman" panose="02020603050405020304" pitchFamily="18" charset="0"/>
              </a:rPr>
              <a:t>岁）。 帕金森病患者处于自己的用药周期“确定”阶段。</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步行任务：</a:t>
            </a:r>
          </a:p>
          <a:p>
            <a:pPr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以自选速度步行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14 m</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（单项任务：自由行走）</a:t>
            </a:r>
          </a:p>
          <a:p>
            <a:pPr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边走边将尽可能多的硬币从另一侧的另一个口袋转移到另一侧（运动次要任务：手动操作物体）</a:t>
            </a:r>
          </a:p>
          <a:p>
            <a:pPr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，边走边从三位数逆向递减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大声数数（认知第二任务：减法）</a:t>
            </a: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138773"/>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P210 A CLOSER LOOK</a:t>
            </a:r>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000" dirty="0">
                <a:latin typeface="Times New Roman" panose="02020603050405020304" pitchFamily="18" charset="0"/>
                <a:cs typeface="Times New Roman" panose="02020603050405020304" pitchFamily="18" charset="0"/>
              </a:rPr>
              <a:t>Using the Dual-Task Procedure to Study the Attention Demands of Gait in People with Parkinson’s Disease</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使用双重任务程序研究帕金森氏病患者的步态注意力需求</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638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0" y="1226998"/>
            <a:ext cx="11720709" cy="4539881"/>
          </a:xfrm>
        </p:spPr>
        <p:txBody>
          <a:bodyPr>
            <a:normAutofit/>
          </a:bodyPr>
          <a:lstStyle/>
          <a:p>
            <a:pPr algn="just"/>
            <a:r>
              <a:rPr lang="en-US" altLang="zh-CN" sz="1800" dirty="0">
                <a:latin typeface="Times New Roman" panose="02020603050405020304" pitchFamily="18" charset="0"/>
                <a:cs typeface="Times New Roman" panose="02020603050405020304" pitchFamily="18" charset="0"/>
              </a:rPr>
              <a:t>Standing tasks:   Perform the coin transfer task and the digit subtraction task while standing</a:t>
            </a:r>
          </a:p>
          <a:p>
            <a:pPr algn="just"/>
            <a:r>
              <a:rPr lang="zh-CN" altLang="en-US" sz="1800" dirty="0">
                <a:latin typeface="宋体" panose="02010600030101010101" pitchFamily="2" charset="-122"/>
                <a:ea typeface="宋体" panose="02010600030101010101" pitchFamily="2" charset="-122"/>
                <a:cs typeface="Times New Roman" panose="02020603050405020304" pitchFamily="18" charset="0"/>
              </a:rPr>
              <a:t>站立任务：站立时执行硬币转移任务和数字减法任务</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sz="1800" dirty="0">
                <a:latin typeface="Times New Roman" panose="02020603050405020304" pitchFamily="18" charset="0"/>
                <a:cs typeface="Times New Roman" panose="02020603050405020304" pitchFamily="18" charset="0"/>
              </a:rPr>
              <a:t>Results: </a:t>
            </a:r>
            <a:r>
              <a:rPr lang="zh-CN" altLang="en-US" sz="1800" dirty="0">
                <a:latin typeface="宋体" panose="02010600030101010101" pitchFamily="2" charset="-122"/>
                <a:ea typeface="宋体" panose="02010600030101010101" pitchFamily="2" charset="-122"/>
                <a:cs typeface="Times New Roman" panose="02020603050405020304" pitchFamily="18" charset="0"/>
              </a:rPr>
              <a:t>结果：从单独步行到一边走一边完成次要任务的步行变化</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138773"/>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P210 A CLOSER LOOK</a:t>
            </a:r>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000" dirty="0">
                <a:latin typeface="Times New Roman" panose="02020603050405020304" pitchFamily="18" charset="0"/>
                <a:cs typeface="Times New Roman" panose="02020603050405020304" pitchFamily="18" charset="0"/>
              </a:rPr>
              <a:t>Using the Dual-Task Procedure to Study the Attention Demands of Gait in People with Parkinson’s Disease</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使用双重任务程序研究帕金森氏病患者的步态注意力需求</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 xmlns:a16="http://schemas.microsoft.com/office/drawing/2014/main" id="{2FC4F13B-C7C2-4D7A-AAF5-085C48085518}"/>
              </a:ext>
            </a:extLst>
          </p:cNvPr>
          <p:cNvPicPr>
            <a:picLocks noChangeAspect="1"/>
          </p:cNvPicPr>
          <p:nvPr/>
        </p:nvPicPr>
        <p:blipFill>
          <a:blip r:embed="rId2"/>
          <a:stretch>
            <a:fillRect/>
          </a:stretch>
        </p:blipFill>
        <p:spPr>
          <a:xfrm>
            <a:off x="41334" y="2375319"/>
            <a:ext cx="12150666" cy="4124352"/>
          </a:xfrm>
          <a:prstGeom prst="rect">
            <a:avLst/>
          </a:prstGeom>
        </p:spPr>
      </p:pic>
      <p:sp>
        <p:nvSpPr>
          <p:cNvPr id="6" name="文本框 5">
            <a:extLst>
              <a:ext uri="{FF2B5EF4-FFF2-40B4-BE49-F238E27FC236}">
                <a16:creationId xmlns="" xmlns:a16="http://schemas.microsoft.com/office/drawing/2014/main" id="{558B8E50-EE22-4D73-9282-7DFCD94F546A}"/>
              </a:ext>
            </a:extLst>
          </p:cNvPr>
          <p:cNvSpPr txBox="1"/>
          <p:nvPr/>
        </p:nvSpPr>
        <p:spPr>
          <a:xfrm>
            <a:off x="6096000" y="2897055"/>
            <a:ext cx="11626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步行速度</a:t>
            </a:r>
          </a:p>
        </p:txBody>
      </p:sp>
      <p:sp>
        <p:nvSpPr>
          <p:cNvPr id="8" name="文本框 7">
            <a:extLst>
              <a:ext uri="{FF2B5EF4-FFF2-40B4-BE49-F238E27FC236}">
                <a16:creationId xmlns="" xmlns:a16="http://schemas.microsoft.com/office/drawing/2014/main" id="{D5769727-CBCE-4C2D-82F9-A6756224D30F}"/>
              </a:ext>
            </a:extLst>
          </p:cNvPr>
          <p:cNvSpPr txBox="1"/>
          <p:nvPr/>
        </p:nvSpPr>
        <p:spPr>
          <a:xfrm>
            <a:off x="10925501" y="2875667"/>
            <a:ext cx="11626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步幅长度</a:t>
            </a:r>
          </a:p>
        </p:txBody>
      </p:sp>
      <p:sp>
        <p:nvSpPr>
          <p:cNvPr id="10" name="文本框 9">
            <a:extLst>
              <a:ext uri="{FF2B5EF4-FFF2-40B4-BE49-F238E27FC236}">
                <a16:creationId xmlns="" xmlns:a16="http://schemas.microsoft.com/office/drawing/2014/main" id="{45B74078-D874-4EDE-BBF6-B5FE71BDE98A}"/>
              </a:ext>
            </a:extLst>
          </p:cNvPr>
          <p:cNvSpPr txBox="1"/>
          <p:nvPr/>
        </p:nvSpPr>
        <p:spPr>
          <a:xfrm>
            <a:off x="4416700" y="3362835"/>
            <a:ext cx="11626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患者组</a:t>
            </a:r>
          </a:p>
        </p:txBody>
      </p:sp>
      <p:sp>
        <p:nvSpPr>
          <p:cNvPr id="12" name="文本框 11">
            <a:extLst>
              <a:ext uri="{FF2B5EF4-FFF2-40B4-BE49-F238E27FC236}">
                <a16:creationId xmlns="" xmlns:a16="http://schemas.microsoft.com/office/drawing/2014/main" id="{FBC3744F-3403-4EC8-8857-43431BA2E750}"/>
              </a:ext>
            </a:extLst>
          </p:cNvPr>
          <p:cNvSpPr txBox="1"/>
          <p:nvPr/>
        </p:nvSpPr>
        <p:spPr>
          <a:xfrm>
            <a:off x="9395624" y="3362835"/>
            <a:ext cx="11626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患者组</a:t>
            </a:r>
          </a:p>
        </p:txBody>
      </p:sp>
      <p:sp>
        <p:nvSpPr>
          <p:cNvPr id="14" name="文本框 13">
            <a:extLst>
              <a:ext uri="{FF2B5EF4-FFF2-40B4-BE49-F238E27FC236}">
                <a16:creationId xmlns="" xmlns:a16="http://schemas.microsoft.com/office/drawing/2014/main" id="{2016DAA0-5974-41BC-ACE2-2D1A59F481EF}"/>
              </a:ext>
            </a:extLst>
          </p:cNvPr>
          <p:cNvSpPr txBox="1"/>
          <p:nvPr/>
        </p:nvSpPr>
        <p:spPr>
          <a:xfrm>
            <a:off x="6906162" y="3292558"/>
            <a:ext cx="11626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非患者组</a:t>
            </a:r>
          </a:p>
        </p:txBody>
      </p:sp>
      <p:sp>
        <p:nvSpPr>
          <p:cNvPr id="16" name="文本框 15">
            <a:extLst>
              <a:ext uri="{FF2B5EF4-FFF2-40B4-BE49-F238E27FC236}">
                <a16:creationId xmlns="" xmlns:a16="http://schemas.microsoft.com/office/drawing/2014/main" id="{316234FD-6BE1-49BA-BA0D-1A681D8DA84E}"/>
              </a:ext>
            </a:extLst>
          </p:cNvPr>
          <p:cNvSpPr txBox="1"/>
          <p:nvPr/>
        </p:nvSpPr>
        <p:spPr>
          <a:xfrm>
            <a:off x="11213076" y="3771648"/>
            <a:ext cx="11626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非患者组</a:t>
            </a:r>
          </a:p>
        </p:txBody>
      </p:sp>
      <p:sp>
        <p:nvSpPr>
          <p:cNvPr id="18" name="文本框 17">
            <a:extLst>
              <a:ext uri="{FF2B5EF4-FFF2-40B4-BE49-F238E27FC236}">
                <a16:creationId xmlns="" xmlns:a16="http://schemas.microsoft.com/office/drawing/2014/main" id="{C86680A0-38AE-43F3-89EF-F14A4CBF4CF8}"/>
              </a:ext>
            </a:extLst>
          </p:cNvPr>
          <p:cNvSpPr txBox="1"/>
          <p:nvPr/>
        </p:nvSpPr>
        <p:spPr>
          <a:xfrm>
            <a:off x="257991" y="2995276"/>
            <a:ext cx="2268150"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移动硬币任务：</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减法任务：</a:t>
            </a:r>
          </a:p>
        </p:txBody>
      </p:sp>
      <p:sp>
        <p:nvSpPr>
          <p:cNvPr id="20" name="文本框 19">
            <a:extLst>
              <a:ext uri="{FF2B5EF4-FFF2-40B4-BE49-F238E27FC236}">
                <a16:creationId xmlns="" xmlns:a16="http://schemas.microsoft.com/office/drawing/2014/main" id="{2CDB1A6E-09A3-44FF-89A5-98D9C4A5338B}"/>
              </a:ext>
            </a:extLst>
          </p:cNvPr>
          <p:cNvSpPr txBox="1"/>
          <p:nvPr/>
        </p:nvSpPr>
        <p:spPr>
          <a:xfrm>
            <a:off x="9815163" y="4890978"/>
            <a:ext cx="2272976"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从站立到步行过程中次要任务改变：</a:t>
            </a:r>
          </a:p>
        </p:txBody>
      </p:sp>
      <p:sp>
        <p:nvSpPr>
          <p:cNvPr id="22" name="文本框 21">
            <a:extLst>
              <a:ext uri="{FF2B5EF4-FFF2-40B4-BE49-F238E27FC236}">
                <a16:creationId xmlns="" xmlns:a16="http://schemas.microsoft.com/office/drawing/2014/main" id="{6E335CAB-AC45-4FF7-AC68-9E35DDB45F5A}"/>
              </a:ext>
            </a:extLst>
          </p:cNvPr>
          <p:cNvSpPr txBox="1"/>
          <p:nvPr/>
        </p:nvSpPr>
        <p:spPr>
          <a:xfrm>
            <a:off x="6227262" y="5042114"/>
            <a:ext cx="11626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患者组</a:t>
            </a:r>
          </a:p>
        </p:txBody>
      </p:sp>
      <p:sp>
        <p:nvSpPr>
          <p:cNvPr id="24" name="文本框 23">
            <a:extLst>
              <a:ext uri="{FF2B5EF4-FFF2-40B4-BE49-F238E27FC236}">
                <a16:creationId xmlns="" xmlns:a16="http://schemas.microsoft.com/office/drawing/2014/main" id="{38E3E54B-CA82-4F6B-8DE7-AE9C18E8766C}"/>
              </a:ext>
            </a:extLst>
          </p:cNvPr>
          <p:cNvSpPr txBox="1"/>
          <p:nvPr/>
        </p:nvSpPr>
        <p:spPr>
          <a:xfrm>
            <a:off x="8548663" y="5042114"/>
            <a:ext cx="11626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非患者组</a:t>
            </a:r>
          </a:p>
        </p:txBody>
      </p:sp>
      <p:sp>
        <p:nvSpPr>
          <p:cNvPr id="26" name="文本框 25">
            <a:extLst>
              <a:ext uri="{FF2B5EF4-FFF2-40B4-BE49-F238E27FC236}">
                <a16:creationId xmlns="" xmlns:a16="http://schemas.microsoft.com/office/drawing/2014/main" id="{C81D8A02-6592-42AF-9E7C-662562452CEF}"/>
              </a:ext>
            </a:extLst>
          </p:cNvPr>
          <p:cNvSpPr txBox="1"/>
          <p:nvPr/>
        </p:nvSpPr>
        <p:spPr>
          <a:xfrm>
            <a:off x="367430" y="4869653"/>
            <a:ext cx="3688091"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移动硬币任务</a:t>
            </a:r>
            <a:r>
              <a:rPr lang="en-US" altLang="zh-CN" dirty="0">
                <a:latin typeface="宋体" panose="02010600030101010101" pitchFamily="2" charset="-122"/>
                <a:ea typeface="宋体" panose="02010600030101010101" pitchFamily="2" charset="-122"/>
                <a:sym typeface="Wingdings" panose="05000000000000000000" pitchFamily="2" charset="2"/>
              </a:rPr>
              <a:t>(</a:t>
            </a:r>
            <a:r>
              <a:rPr lang="zh-CN" altLang="en-US" dirty="0">
                <a:latin typeface="宋体" panose="02010600030101010101" pitchFamily="2" charset="-122"/>
                <a:ea typeface="宋体" panose="02010600030101010101" pitchFamily="2" charset="-122"/>
                <a:sym typeface="Wingdings" panose="05000000000000000000" pitchFamily="2" charset="2"/>
              </a:rPr>
              <a:t>硬币数</a:t>
            </a:r>
            <a:r>
              <a:rPr lang="en-US" altLang="zh-CN" dirty="0">
                <a:latin typeface="宋体" panose="02010600030101010101" pitchFamily="2" charset="-122"/>
                <a:ea typeface="宋体" panose="02010600030101010101" pitchFamily="2" charset="-122"/>
                <a:sym typeface="Wingdings" panose="05000000000000000000" pitchFamily="2" charset="2"/>
              </a:rPr>
              <a:t>/</a:t>
            </a:r>
            <a:r>
              <a:rPr lang="zh-CN" altLang="en-US" dirty="0">
                <a:latin typeface="宋体" panose="02010600030101010101" pitchFamily="2" charset="-122"/>
                <a:ea typeface="宋体" panose="02010600030101010101" pitchFamily="2" charset="-122"/>
                <a:sym typeface="Wingdings" panose="05000000000000000000" pitchFamily="2" charset="2"/>
              </a:rPr>
              <a:t>分钟</a:t>
            </a:r>
            <a:r>
              <a:rPr lang="en-US" altLang="zh-CN" dirty="0">
                <a:latin typeface="宋体" panose="02010600030101010101" pitchFamily="2" charset="-122"/>
                <a:ea typeface="宋体" panose="02010600030101010101" pitchFamily="2" charset="-122"/>
                <a:sym typeface="Wingdings" panose="05000000000000000000" pitchFamily="2" charset="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减法任务（反应</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分钟）</a:t>
            </a:r>
          </a:p>
        </p:txBody>
      </p:sp>
    </p:spTree>
    <p:extLst>
      <p:ext uri="{BB962C8B-B14F-4D97-AF65-F5344CB8AC3E}">
        <p14:creationId xmlns:p14="http://schemas.microsoft.com/office/powerpoint/2010/main" val="272381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1226998"/>
            <a:ext cx="11720709" cy="4539881"/>
          </a:xfrm>
        </p:spPr>
        <p:txBody>
          <a:bodyPr>
            <a:normAutofit/>
          </a:bodyPr>
          <a:lstStyle/>
          <a:p>
            <a:pPr algn="just"/>
            <a:r>
              <a:rPr lang="en-US" altLang="zh-CN" dirty="0">
                <a:latin typeface="Times New Roman" panose="02020603050405020304" pitchFamily="18" charset="0"/>
                <a:cs typeface="Times New Roman" panose="02020603050405020304" pitchFamily="18" charset="0"/>
              </a:rPr>
              <a:t>Conclusions: People with PD showed</a:t>
            </a:r>
          </a:p>
          <a:p>
            <a:pPr algn="just"/>
            <a:r>
              <a:rPr lang="en-US" altLang="zh-CN" dirty="0">
                <a:latin typeface="Times New Roman" panose="02020603050405020304" pitchFamily="18" charset="0"/>
                <a:cs typeface="Times New Roman" panose="02020603050405020304" pitchFamily="18" charset="0"/>
              </a:rPr>
              <a:t>∙a greater amount of deterioration in their walking gait characteristics when they had to  simultaneously perform a manual object-manipulation task and cognitive task involving subtraction than comparably aged people who did not have PD</a:t>
            </a:r>
          </a:p>
          <a:p>
            <a:pPr algn="just"/>
            <a:r>
              <a:rPr lang="en-US" altLang="zh-CN" dirty="0">
                <a:latin typeface="Times New Roman" panose="02020603050405020304" pitchFamily="18" charset="0"/>
                <a:cs typeface="Times New Roman" panose="02020603050405020304" pitchFamily="18" charset="0"/>
              </a:rPr>
              <a:t>∙a slower rate of performing a manual object-manipulation task and a cognitive task involving subtraction when they had to perform these tasks while walking than when they  performed them while standing</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结论：</a:t>
            </a:r>
            <a:r>
              <a:rPr lang="en-US" altLang="zh-CN" dirty="0">
                <a:latin typeface="Times New Roman" panose="02020603050405020304" pitchFamily="18" charset="0"/>
                <a:ea typeface="宋体" panose="02010600030101010101" pitchFamily="2" charset="-122"/>
                <a:cs typeface="Times New Roman" panose="02020603050405020304" pitchFamily="18" charset="0"/>
              </a:rPr>
              <a:t>PD</a:t>
            </a:r>
            <a:r>
              <a:rPr lang="zh-CN" altLang="en-US" dirty="0">
                <a:latin typeface="Times New Roman" panose="02020603050405020304" pitchFamily="18" charset="0"/>
                <a:ea typeface="宋体" panose="02010600030101010101" pitchFamily="2" charset="-122"/>
                <a:cs typeface="Times New Roman" panose="02020603050405020304" pitchFamily="18" charset="0"/>
              </a:rPr>
              <a:t>患者表现结果显示</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∙与非</a:t>
            </a:r>
            <a:r>
              <a:rPr lang="en-US" altLang="zh-CN" dirty="0">
                <a:latin typeface="Times New Roman" panose="02020603050405020304" pitchFamily="18" charset="0"/>
                <a:ea typeface="宋体" panose="02010600030101010101" pitchFamily="2" charset="-122"/>
                <a:cs typeface="Times New Roman" panose="02020603050405020304" pitchFamily="18" charset="0"/>
              </a:rPr>
              <a:t>PD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的同龄人相比，当他们同时执行手动操作任务和认知性减法任务时，步行步态会更加差</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PD</a:t>
            </a:r>
            <a:r>
              <a:rPr lang="zh-CN" altLang="en-US" dirty="0">
                <a:latin typeface="Times New Roman" panose="02020603050405020304" pitchFamily="18" charset="0"/>
                <a:ea typeface="宋体" panose="02010600030101010101" pitchFamily="2" charset="-122"/>
                <a:cs typeface="Times New Roman" panose="02020603050405020304" pitchFamily="18" charset="0"/>
              </a:rPr>
              <a:t>患者在行走时执行手动操作任务和减法认知任务的速度要比站立时执行的速度慢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56966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P210 A CLOSER LOOK</a:t>
            </a:r>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000" dirty="0">
                <a:latin typeface="Times New Roman" panose="02020603050405020304" pitchFamily="18" charset="0"/>
                <a:cs typeface="Times New Roman" panose="02020603050405020304" pitchFamily="18" charset="0"/>
              </a:rPr>
              <a:t>Using the Dual-Task Procedure to Study the Attention Demands of Gait in People with Parkinson’s Disease</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使用双重任务程序研究帕金森氏病患者的步态注意力需求</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017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0" y="1608958"/>
            <a:ext cx="11720709" cy="5249042"/>
          </a:xfrm>
        </p:spPr>
        <p:txBody>
          <a:bodyPr>
            <a:normAutofit fontScale="92500"/>
          </a:bodyPr>
          <a:lstStyle/>
          <a:p>
            <a:pPr algn="just"/>
            <a:r>
              <a:rPr lang="en-US" altLang="zh-CN" dirty="0">
                <a:latin typeface="Times New Roman" panose="02020603050405020304" pitchFamily="18" charset="0"/>
                <a:cs typeface="Times New Roman" panose="02020603050405020304" pitchFamily="18" charset="0"/>
              </a:rPr>
              <a:t>A study by Porter, Ostrowski, Nolan, and Wu (2010) provides an excellent example of the comparison between an external and internal focus of attention when performing a sport skill. </a:t>
            </a:r>
          </a:p>
          <a:p>
            <a:pPr algn="just"/>
            <a:r>
              <a:rPr lang="en-US" altLang="zh-CN" b="1" dirty="0">
                <a:latin typeface="Times New Roman" panose="02020603050405020304" pitchFamily="18" charset="0"/>
                <a:cs typeface="Times New Roman" panose="02020603050405020304" pitchFamily="18" charset="0"/>
              </a:rPr>
              <a:t>Rationale and hypothesis for the study: </a:t>
            </a:r>
            <a:r>
              <a:rPr lang="en-US" altLang="zh-CN" dirty="0">
                <a:latin typeface="Times New Roman" panose="02020603050405020304" pitchFamily="18" charset="0"/>
                <a:cs typeface="Times New Roman" panose="02020603050405020304" pitchFamily="18" charset="0"/>
              </a:rPr>
              <a:t>A previous study by the first author (Porter, Wu, &amp; Partridge, 2009) found that experienced track and field coaches of elite athletes typically provide instructions during  practice and competition that emphasize the athletes’  use of an internal focus of attention. Because of the abundance of research showing the performance ben-</a:t>
            </a:r>
            <a:r>
              <a:rPr lang="en-US" altLang="zh-CN" dirty="0" err="1">
                <a:latin typeface="Times New Roman" panose="02020603050405020304" pitchFamily="18" charset="0"/>
                <a:cs typeface="Times New Roman" panose="02020603050405020304" pitchFamily="18" charset="0"/>
              </a:rPr>
              <a:t>efit</a:t>
            </a:r>
            <a:r>
              <a:rPr lang="en-US" altLang="zh-CN" dirty="0">
                <a:latin typeface="Times New Roman" panose="02020603050405020304" pitchFamily="18" charset="0"/>
                <a:cs typeface="Times New Roman" panose="02020603050405020304" pitchFamily="18" charset="0"/>
              </a:rPr>
              <a:t> of an external focus of attention for numerous motor skills, the authors hypothesized that an external focus of attention would yield longer jumps than an internal focus for the standing long jump.</a:t>
            </a:r>
          </a:p>
          <a:p>
            <a:pPr algn="just">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Porter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Ostrowski</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Nolan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Wu</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）进行的一项研究提供了一个很好的例子说明在进行一项运动技能时内部和外部关注焦点之间的比较。</a:t>
            </a:r>
          </a:p>
          <a:p>
            <a:pPr algn="just">
              <a:lnSpc>
                <a:spcPct val="11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研究的理论基础和假设</a:t>
            </a:r>
            <a:r>
              <a:rPr lang="zh-CN" altLang="en-US" dirty="0">
                <a:latin typeface="Times New Roman" panose="02020603050405020304" pitchFamily="18" charset="0"/>
                <a:ea typeface="宋体" panose="02010600030101010101" pitchFamily="2" charset="-122"/>
                <a:cs typeface="Times New Roman" panose="02020603050405020304" pitchFamily="18" charset="0"/>
              </a:rPr>
              <a:t>：第一作者的先前研究（</a:t>
            </a:r>
            <a:r>
              <a:rPr lang="en-US" altLang="zh-CN" dirty="0">
                <a:latin typeface="Times New Roman" panose="02020603050405020304" pitchFamily="18" charset="0"/>
                <a:ea typeface="宋体" panose="02010600030101010101" pitchFamily="2" charset="-122"/>
                <a:cs typeface="Times New Roman" panose="02020603050405020304" pitchFamily="18" charset="0"/>
              </a:rPr>
              <a:t>Porter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Wu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Partridge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2009</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发现，经验丰富的田径高水平运动员教练通常会在练习和比赛期间提供指导，强调运动员对注意的内部聚焦的使用。由于大量的研究表明外部注意力集中在许多运动技能上的表现是有益的，因此作者推测，立定跳远的外部注意力集中会比内部注意力集中产生更长的跳跃。</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508105"/>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P212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rPr>
              <a:t>An External Focus of Attention Benefits Standing Long Jump Performance</a:t>
            </a:r>
          </a:p>
          <a:p>
            <a:r>
              <a:rPr lang="zh-CN" altLang="en-US" sz="2800" dirty="0">
                <a:latin typeface="宋体" panose="02010600030101010101" pitchFamily="2" charset="-122"/>
                <a:ea typeface="宋体" panose="02010600030101010101" pitchFamily="2" charset="-122"/>
                <a:cs typeface="Times New Roman" panose="02020603050405020304" pitchFamily="18" charset="0"/>
              </a:rPr>
              <a:t>注意的外部集中有益于立定跳远表现</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08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1590104"/>
            <a:ext cx="11720709" cy="4539881"/>
          </a:xfrm>
        </p:spPr>
        <p:txBody>
          <a:bodyPr>
            <a:normAutofit fontScale="92500" lnSpcReduction="10000"/>
          </a:bodyPr>
          <a:lstStyle/>
          <a:p>
            <a:pPr algn="just"/>
            <a:r>
              <a:rPr lang="en-US" altLang="zh-CN" b="1" dirty="0">
                <a:latin typeface="Times New Roman" panose="02020603050405020304" pitchFamily="18" charset="0"/>
                <a:cs typeface="Times New Roman" panose="02020603050405020304" pitchFamily="18" charset="0"/>
              </a:rPr>
              <a:t>Participants: </a:t>
            </a:r>
            <a:r>
              <a:rPr lang="en-US" altLang="zh-CN" dirty="0">
                <a:latin typeface="Times New Roman" panose="02020603050405020304" pitchFamily="18" charset="0"/>
                <a:cs typeface="Times New Roman" panose="02020603050405020304" pitchFamily="18" charset="0"/>
              </a:rPr>
              <a:t>120 undergraduate student volunteers, who had no formal training in the standing long jump.</a:t>
            </a:r>
          </a:p>
          <a:p>
            <a:pPr algn="just"/>
            <a:r>
              <a:rPr lang="en-US" altLang="zh-CN" b="1" dirty="0">
                <a:latin typeface="Times New Roman" panose="02020603050405020304" pitchFamily="18" charset="0"/>
                <a:cs typeface="Times New Roman" panose="02020603050405020304" pitchFamily="18" charset="0"/>
              </a:rPr>
              <a:t>Task and performance environment: </a:t>
            </a:r>
            <a:r>
              <a:rPr lang="en-US" altLang="zh-CN" dirty="0">
                <a:latin typeface="Times New Roman" panose="02020603050405020304" pitchFamily="18" charset="0"/>
                <a:cs typeface="Times New Roman" panose="02020603050405020304" pitchFamily="18" charset="0"/>
              </a:rPr>
              <a:t>The </a:t>
            </a:r>
            <a:r>
              <a:rPr lang="en-US" altLang="zh-CN" dirty="0" err="1">
                <a:latin typeface="Times New Roman" panose="02020603050405020304" pitchFamily="18" charset="0"/>
                <a:cs typeface="Times New Roman" panose="02020603050405020304" pitchFamily="18" charset="0"/>
              </a:rPr>
              <a:t>partici</a:t>
            </a:r>
            <a:r>
              <a:rPr lang="en-US" altLang="zh-CN" dirty="0">
                <a:latin typeface="Times New Roman" panose="02020603050405020304" pitchFamily="18" charset="0"/>
                <a:cs typeface="Times New Roman" panose="02020603050405020304" pitchFamily="18" charset="0"/>
              </a:rPr>
              <a:t>-pants performed the standing long jump indoors on a black rubber composite floor mat from a start line clearly marked at one end. </a:t>
            </a:r>
          </a:p>
          <a:p>
            <a:pPr algn="just"/>
            <a:r>
              <a:rPr lang="en-US" altLang="zh-CN" b="1" dirty="0">
                <a:latin typeface="Times New Roman" panose="02020603050405020304" pitchFamily="18" charset="0"/>
                <a:cs typeface="Times New Roman" panose="02020603050405020304" pitchFamily="18" charset="0"/>
              </a:rPr>
              <a:t>Procedures: </a:t>
            </a:r>
            <a:r>
              <a:rPr lang="en-US" altLang="zh-CN" dirty="0">
                <a:latin typeface="Times New Roman" panose="02020603050405020304" pitchFamily="18" charset="0"/>
                <a:cs typeface="Times New Roman" panose="02020603050405020304" pitchFamily="18" charset="0"/>
              </a:rPr>
              <a:t>All participants performed five </a:t>
            </a:r>
            <a:r>
              <a:rPr lang="en-US" altLang="zh-CN" dirty="0" err="1">
                <a:latin typeface="Times New Roman" panose="02020603050405020304" pitchFamily="18" charset="0"/>
                <a:cs typeface="Times New Roman" panose="02020603050405020304" pitchFamily="18" charset="0"/>
              </a:rPr>
              <a:t>consec-utive</a:t>
            </a:r>
            <a:r>
              <a:rPr lang="en-US" altLang="zh-CN" dirty="0">
                <a:latin typeface="Times New Roman" panose="02020603050405020304" pitchFamily="18" charset="0"/>
                <a:cs typeface="Times New Roman" panose="02020603050405020304" pitchFamily="18" charset="0"/>
              </a:rPr>
              <a:t> jumps, with a seated two minute rest between jumps. The distance jumped was recorded at the end of each jump from the back of the heel that was closest to the start line. Participants were randomly assigned to either an external or internal focus of attention group. These groups read different </a:t>
            </a:r>
            <a:r>
              <a:rPr lang="en-US" altLang="zh-CN" dirty="0" err="1">
                <a:latin typeface="Times New Roman" panose="02020603050405020304" pitchFamily="18" charset="0"/>
                <a:cs typeface="Times New Roman" panose="02020603050405020304" pitchFamily="18" charset="0"/>
              </a:rPr>
              <a:t>instruc-tions</a:t>
            </a:r>
            <a:r>
              <a:rPr lang="en-US" altLang="zh-CN" dirty="0">
                <a:latin typeface="Times New Roman" panose="02020603050405020304" pitchFamily="18" charset="0"/>
                <a:cs typeface="Times New Roman" panose="02020603050405020304" pitchFamily="18" charset="0"/>
              </a:rPr>
              <a:t> before their </a:t>
            </a:r>
            <a:r>
              <a:rPr lang="en-US" altLang="zh-CN" dirty="0">
                <a:highlight>
                  <a:srgbClr val="FFFF00"/>
                </a:highlight>
                <a:latin typeface="Times New Roman" panose="02020603050405020304" pitchFamily="18" charset="0"/>
                <a:cs typeface="Times New Roman" panose="02020603050405020304" pitchFamily="18" charset="0"/>
              </a:rPr>
              <a:t>first jump</a:t>
            </a:r>
            <a:r>
              <a:rPr lang="en-US" altLang="zh-CN" dirty="0">
                <a:latin typeface="Times New Roman" panose="02020603050405020304" pitchFamily="18" charset="0"/>
                <a:cs typeface="Times New Roman" panose="02020603050405020304" pitchFamily="18" charset="0"/>
              </a:rPr>
              <a:t>:</a:t>
            </a:r>
          </a:p>
          <a:p>
            <a:pPr algn="just"/>
            <a:r>
              <a:rPr lang="zh-CN" altLang="en-US" b="1" dirty="0">
                <a:latin typeface="宋体" panose="02010600030101010101" pitchFamily="2" charset="-122"/>
                <a:ea typeface="宋体" panose="02010600030101010101" pitchFamily="2" charset="-122"/>
                <a:cs typeface="Times New Roman" panose="02020603050405020304" pitchFamily="18" charset="0"/>
              </a:rPr>
              <a:t>受试者</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120</a:t>
            </a:r>
            <a:r>
              <a:rPr lang="zh-CN" altLang="en-US" dirty="0">
                <a:latin typeface="宋体" panose="02010600030101010101" pitchFamily="2" charset="-122"/>
                <a:ea typeface="宋体" panose="02010600030101010101" pitchFamily="2" charset="-122"/>
                <a:cs typeface="Times New Roman" panose="02020603050405020304" pitchFamily="18" charset="0"/>
              </a:rPr>
              <a:t>名本科生志愿者，他们没有在立定跳远运动中接受过正式训练。</a:t>
            </a:r>
          </a:p>
          <a:p>
            <a:pPr algn="just"/>
            <a:r>
              <a:rPr lang="zh-CN" altLang="en-US" b="1" dirty="0">
                <a:latin typeface="宋体" panose="02010600030101010101" pitchFamily="2" charset="-122"/>
                <a:ea typeface="宋体" panose="02010600030101010101" pitchFamily="2" charset="-122"/>
                <a:cs typeface="Times New Roman" panose="02020603050405020304" pitchFamily="18" charset="0"/>
              </a:rPr>
              <a:t>任务和操作环境</a:t>
            </a:r>
            <a:r>
              <a:rPr lang="zh-CN" altLang="en-US" dirty="0">
                <a:latin typeface="宋体" panose="02010600030101010101" pitchFamily="2" charset="-122"/>
                <a:ea typeface="宋体" panose="02010600030101010101" pitchFamily="2" charset="-122"/>
                <a:cs typeface="Times New Roman" panose="02020603050405020304" pitchFamily="18" charset="0"/>
              </a:rPr>
              <a:t>：受试者进行室内立定跳远，从一端清楚标记的起跳线开始在黑色橡胶复合地板的垫子上进行。</a:t>
            </a:r>
          </a:p>
          <a:p>
            <a:pPr algn="just"/>
            <a:r>
              <a:rPr lang="zh-CN" altLang="en-US" b="1" dirty="0">
                <a:latin typeface="宋体" panose="02010600030101010101" pitchFamily="2" charset="-122"/>
                <a:ea typeface="宋体" panose="02010600030101010101" pitchFamily="2" charset="-122"/>
                <a:cs typeface="Times New Roman" panose="02020603050405020304" pitchFamily="18" charset="0"/>
              </a:rPr>
              <a:t>流程</a:t>
            </a:r>
            <a:r>
              <a:rPr lang="zh-CN" altLang="en-US" dirty="0">
                <a:latin typeface="宋体" panose="02010600030101010101" pitchFamily="2" charset="-122"/>
                <a:ea typeface="宋体" panose="02010600030101010101" pitchFamily="2" charset="-122"/>
                <a:cs typeface="Times New Roman" panose="02020603050405020304" pitchFamily="18" charset="0"/>
              </a:rPr>
              <a:t>：所有参与者进行五次连续跳跃，两次跳跃之间要休息两分钟。 每次跳跃结束时从最接近起跳线的脚跟处记录跳跃距离。受试者被随机分配到外部或内部注意力集中组。 这些小组在第一次</a:t>
            </a:r>
            <a:r>
              <a:rPr lang="zh-CN" altLang="en-US" dirty="0">
                <a:highlight>
                  <a:srgbClr val="FFFF00"/>
                </a:highlight>
                <a:latin typeface="宋体" panose="02010600030101010101" pitchFamily="2" charset="-122"/>
                <a:ea typeface="宋体" panose="02010600030101010101" pitchFamily="2" charset="-122"/>
                <a:cs typeface="Times New Roman" panose="02020603050405020304" pitchFamily="18" charset="0"/>
              </a:rPr>
              <a:t>跳跃（</a:t>
            </a:r>
            <a:r>
              <a:rPr lang="zh-CN" altLang="en-US">
                <a:highlight>
                  <a:srgbClr val="FFFF00"/>
                </a:highlight>
                <a:latin typeface="宋体" panose="02010600030101010101" pitchFamily="2" charset="-122"/>
                <a:ea typeface="宋体" panose="02010600030101010101" pitchFamily="2" charset="-122"/>
                <a:cs typeface="Times New Roman" panose="02020603050405020304" pitchFamily="18" charset="0"/>
              </a:rPr>
              <a:t>试跳</a:t>
            </a:r>
            <a:r>
              <a:rPr lang="zh-CN" altLang="en-US" smtClean="0">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zh-CN" altLang="en-US" smtClean="0">
                <a:solidFill>
                  <a:srgbClr val="FF0000"/>
                </a:solidFill>
                <a:highlight>
                  <a:srgbClr val="FFFF00"/>
                </a:highlight>
                <a:latin typeface="宋体" panose="02010600030101010101" pitchFamily="2" charset="-122"/>
                <a:ea typeface="宋体" panose="02010600030101010101" pitchFamily="2" charset="-122"/>
                <a:cs typeface="Times New Roman" panose="02020603050405020304" pitchFamily="18" charset="0"/>
              </a:rPr>
              <a:t>试跳比较好</a:t>
            </a:r>
            <a:r>
              <a:rPr lang="zh-CN" altLang="en-US" smtClean="0">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zh-CN" altLang="en-US" smtClean="0">
                <a:latin typeface="宋体" panose="02010600030101010101" pitchFamily="2" charset="-122"/>
                <a:ea typeface="宋体" panose="02010600030101010101" pitchFamily="2" charset="-122"/>
                <a:cs typeface="Times New Roman" panose="02020603050405020304" pitchFamily="18" charset="0"/>
              </a:rPr>
              <a:t>之前</a:t>
            </a:r>
            <a:r>
              <a:rPr lang="zh-CN" altLang="en-US" dirty="0">
                <a:latin typeface="宋体" panose="02010600030101010101" pitchFamily="2" charset="-122"/>
                <a:ea typeface="宋体" panose="02010600030101010101" pitchFamily="2" charset="-122"/>
                <a:cs typeface="Times New Roman" panose="02020603050405020304" pitchFamily="18" charset="0"/>
              </a:rPr>
              <a:t>会阅读不同的说明：</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938992"/>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P212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rPr>
              <a:t>An External Focus of Attention Benefits Standing Long Jump Performance</a:t>
            </a:r>
          </a:p>
          <a:p>
            <a:r>
              <a:rPr lang="zh-CN" altLang="en-US" sz="2800" dirty="0">
                <a:latin typeface="宋体" panose="02010600030101010101" pitchFamily="2" charset="-122"/>
                <a:ea typeface="宋体" panose="02010600030101010101" pitchFamily="2" charset="-122"/>
                <a:cs typeface="Times New Roman" panose="02020603050405020304" pitchFamily="18" charset="0"/>
              </a:rPr>
              <a:t>注意的外部集中有益于立定跳远表现</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11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0" y="1432874"/>
            <a:ext cx="12192000" cy="5425126"/>
          </a:xfrm>
        </p:spPr>
        <p:txBody>
          <a:bodyPr>
            <a:normAutofit fontScale="92500" lnSpcReduction="10000"/>
          </a:bodyPr>
          <a:lstStyle/>
          <a:p>
            <a:pPr algn="just"/>
            <a:r>
              <a:rPr lang="en-US" altLang="zh-CN" b="1" dirty="0">
                <a:latin typeface="Times New Roman" panose="02020603050405020304" pitchFamily="18" charset="0"/>
                <a:cs typeface="Times New Roman" panose="02020603050405020304" pitchFamily="18" charset="0"/>
              </a:rPr>
              <a:t>External focus: </a:t>
            </a:r>
            <a:r>
              <a:rPr lang="en-US" altLang="zh-CN" dirty="0">
                <a:latin typeface="Times New Roman" panose="02020603050405020304" pitchFamily="18" charset="0"/>
                <a:cs typeface="Times New Roman" panose="02020603050405020304" pitchFamily="18" charset="0"/>
              </a:rPr>
              <a:t>“When you are attempting to jump as far as possible, I want you to focus your attention on jumping as far past the start line as possible.”</a:t>
            </a:r>
          </a:p>
          <a:p>
            <a:pPr algn="just"/>
            <a:r>
              <a:rPr lang="en-US" altLang="zh-CN" b="1" dirty="0">
                <a:latin typeface="Times New Roman" panose="02020603050405020304" pitchFamily="18" charset="0"/>
                <a:cs typeface="Times New Roman" panose="02020603050405020304" pitchFamily="18" charset="0"/>
              </a:rPr>
              <a:t>Internal focus: </a:t>
            </a:r>
            <a:r>
              <a:rPr lang="en-US" altLang="zh-CN" dirty="0">
                <a:latin typeface="Times New Roman" panose="02020603050405020304" pitchFamily="18" charset="0"/>
                <a:cs typeface="Times New Roman" panose="02020603050405020304" pitchFamily="18" charset="0"/>
              </a:rPr>
              <a:t>“When you are attempting to jump as far as possible, I want you to focus your attention on extending your knees as rapidly as possible.”</a:t>
            </a:r>
          </a:p>
          <a:p>
            <a:pPr algn="just"/>
            <a:r>
              <a:rPr lang="en-US" altLang="zh-CN" b="1" dirty="0">
                <a:latin typeface="Times New Roman" panose="02020603050405020304" pitchFamily="18" charset="0"/>
                <a:cs typeface="Times New Roman" panose="02020603050405020304" pitchFamily="18" charset="0"/>
              </a:rPr>
              <a:t>Results: </a:t>
            </a:r>
            <a:r>
              <a:rPr lang="en-US" altLang="zh-CN" dirty="0">
                <a:latin typeface="Times New Roman" panose="02020603050405020304" pitchFamily="18" charset="0"/>
                <a:cs typeface="Times New Roman" panose="02020603050405020304" pitchFamily="18" charset="0"/>
              </a:rPr>
              <a:t>The distance jumped by the external focus group averaged 10 cm longer (187.4 cm) than the internal focus group (177.3 cm).</a:t>
            </a:r>
          </a:p>
          <a:p>
            <a:pPr algn="just"/>
            <a:r>
              <a:rPr lang="en-US" altLang="zh-CN" b="1" dirty="0">
                <a:latin typeface="Times New Roman" panose="02020603050405020304" pitchFamily="18" charset="0"/>
                <a:cs typeface="Times New Roman" panose="02020603050405020304" pitchFamily="18" charset="0"/>
              </a:rPr>
              <a:t>Conclusion and application: </a:t>
            </a:r>
            <a:r>
              <a:rPr lang="en-US" altLang="zh-CN" dirty="0">
                <a:latin typeface="Times New Roman" panose="02020603050405020304" pitchFamily="18" charset="0"/>
                <a:cs typeface="Times New Roman" panose="02020603050405020304" pitchFamily="18" charset="0"/>
              </a:rPr>
              <a:t>The results support the benefit of an external focus of attention for perform-</a:t>
            </a:r>
            <a:r>
              <a:rPr lang="en-US" altLang="zh-CN" dirty="0" err="1">
                <a:latin typeface="Times New Roman" panose="02020603050405020304" pitchFamily="18" charset="0"/>
                <a:cs typeface="Times New Roman" panose="02020603050405020304" pitchFamily="18" charset="0"/>
              </a:rPr>
              <a:t>ing</a:t>
            </a:r>
            <a:r>
              <a:rPr lang="en-US" altLang="zh-CN" dirty="0">
                <a:latin typeface="Times New Roman" panose="02020603050405020304" pitchFamily="18" charset="0"/>
                <a:cs typeface="Times New Roman" panose="02020603050405020304" pitchFamily="18" charset="0"/>
              </a:rPr>
              <a:t> the standing long jump. The authors indicate that these results should encourage strength and </a:t>
            </a:r>
            <a:r>
              <a:rPr lang="en-US" altLang="zh-CN" dirty="0" err="1">
                <a:latin typeface="Times New Roman" panose="02020603050405020304" pitchFamily="18" charset="0"/>
                <a:cs typeface="Times New Roman" panose="02020603050405020304" pitchFamily="18" charset="0"/>
              </a:rPr>
              <a:t>condi-tioning</a:t>
            </a:r>
            <a:r>
              <a:rPr lang="en-US" altLang="zh-CN" dirty="0">
                <a:latin typeface="Times New Roman" panose="02020603050405020304" pitchFamily="18" charset="0"/>
                <a:cs typeface="Times New Roman" panose="02020603050405020304" pitchFamily="18" charset="0"/>
              </a:rPr>
              <a:t> professionals as well as coaches to provide instructions that focus an athlete’s attention </a:t>
            </a:r>
            <a:r>
              <a:rPr lang="en-US" altLang="zh-CN" dirty="0" err="1">
                <a:latin typeface="Times New Roman" panose="02020603050405020304" pitchFamily="18" charset="0"/>
                <a:cs typeface="Times New Roman" panose="02020603050405020304" pitchFamily="18" charset="0"/>
              </a:rPr>
              <a:t>exter-nally</a:t>
            </a:r>
            <a:r>
              <a:rPr lang="en-US" altLang="zh-CN" dirty="0">
                <a:latin typeface="Times New Roman" panose="02020603050405020304" pitchFamily="18" charset="0"/>
                <a:cs typeface="Times New Roman" panose="02020603050405020304" pitchFamily="18" charset="0"/>
              </a:rPr>
              <a:t> rather than internally</a:t>
            </a:r>
          </a:p>
          <a:p>
            <a:pPr algn="just">
              <a:lnSpc>
                <a:spcPct val="11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外部注意集中</a:t>
            </a:r>
            <a:r>
              <a:rPr lang="zh-CN" altLang="en-US" dirty="0">
                <a:latin typeface="宋体" panose="02010600030101010101" pitchFamily="2" charset="-122"/>
                <a:ea typeface="宋体" panose="02010600030101010101" pitchFamily="2" charset="-122"/>
                <a:cs typeface="Times New Roman" panose="02020603050405020304" pitchFamily="18" charset="0"/>
              </a:rPr>
              <a:t>：“当您尝试尽可能跳远时，我希望您将注意力集中在越过起始线越远越好。”</a:t>
            </a:r>
          </a:p>
          <a:p>
            <a:pPr algn="just">
              <a:lnSpc>
                <a:spcPct val="11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内部注意集中</a:t>
            </a:r>
            <a:r>
              <a:rPr lang="zh-CN" altLang="en-US" dirty="0">
                <a:latin typeface="宋体" panose="02010600030101010101" pitchFamily="2" charset="-122"/>
                <a:ea typeface="宋体" panose="02010600030101010101" pitchFamily="2" charset="-122"/>
                <a:cs typeface="Times New Roman" panose="02020603050405020304" pitchFamily="18" charset="0"/>
              </a:rPr>
              <a:t>：“当您尝试跳得尽可能远时，我希望您将注意力集中在尽可能快地伸展膝盖上。”</a:t>
            </a:r>
          </a:p>
          <a:p>
            <a:pPr algn="just">
              <a:lnSpc>
                <a:spcPct val="11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结果</a:t>
            </a:r>
            <a:r>
              <a:rPr lang="zh-CN" altLang="en-US" dirty="0">
                <a:latin typeface="宋体" panose="02010600030101010101" pitchFamily="2" charset="-122"/>
                <a:ea typeface="宋体" panose="02010600030101010101" pitchFamily="2" charset="-122"/>
                <a:cs typeface="Times New Roman" panose="02020603050405020304" pitchFamily="18" charset="0"/>
              </a:rPr>
              <a:t>：外部注意集中组跳跃的距离平均比内部注意集中组（</a:t>
            </a:r>
            <a:r>
              <a:rPr lang="en-US" altLang="zh-CN" dirty="0">
                <a:latin typeface="宋体" panose="02010600030101010101" pitchFamily="2" charset="-122"/>
                <a:ea typeface="宋体" panose="02010600030101010101" pitchFamily="2" charset="-122"/>
                <a:cs typeface="Times New Roman" panose="02020603050405020304" pitchFamily="18" charset="0"/>
              </a:rPr>
              <a:t>177.3 cm</a:t>
            </a:r>
            <a:r>
              <a:rPr lang="zh-CN" altLang="en-US" dirty="0">
                <a:latin typeface="宋体" panose="02010600030101010101" pitchFamily="2" charset="-122"/>
                <a:ea typeface="宋体" panose="02010600030101010101" pitchFamily="2" charset="-122"/>
                <a:cs typeface="Times New Roman" panose="02020603050405020304" pitchFamily="18" charset="0"/>
              </a:rPr>
              <a:t>）长</a:t>
            </a:r>
            <a:r>
              <a:rPr lang="en-US" altLang="zh-CN" dirty="0">
                <a:latin typeface="宋体" panose="02010600030101010101" pitchFamily="2" charset="-122"/>
                <a:ea typeface="宋体" panose="02010600030101010101" pitchFamily="2" charset="-122"/>
                <a:cs typeface="Times New Roman" panose="02020603050405020304" pitchFamily="18" charset="0"/>
              </a:rPr>
              <a:t>10</a:t>
            </a:r>
            <a:r>
              <a:rPr lang="zh-CN" altLang="en-US" dirty="0">
                <a:latin typeface="宋体" panose="02010600030101010101" pitchFamily="2" charset="-122"/>
                <a:ea typeface="宋体" panose="02010600030101010101" pitchFamily="2" charset="-122"/>
                <a:cs typeface="Times New Roman" panose="02020603050405020304" pitchFamily="18" charset="0"/>
              </a:rPr>
              <a:t>厘米（</a:t>
            </a:r>
            <a:r>
              <a:rPr lang="en-US" altLang="zh-CN" dirty="0">
                <a:latin typeface="宋体" panose="02010600030101010101" pitchFamily="2" charset="-122"/>
                <a:ea typeface="宋体" panose="02010600030101010101" pitchFamily="2" charset="-122"/>
                <a:cs typeface="Times New Roman" panose="02020603050405020304" pitchFamily="18" charset="0"/>
              </a:rPr>
              <a:t>187.4</a:t>
            </a:r>
            <a:r>
              <a:rPr lang="zh-CN" altLang="en-US" dirty="0">
                <a:latin typeface="宋体" panose="02010600030101010101" pitchFamily="2" charset="-122"/>
                <a:ea typeface="宋体" panose="02010600030101010101" pitchFamily="2" charset="-122"/>
                <a:cs typeface="Times New Roman" panose="02020603050405020304" pitchFamily="18" charset="0"/>
              </a:rPr>
              <a:t>厘米）。</a:t>
            </a:r>
          </a:p>
          <a:p>
            <a:pPr algn="just">
              <a:lnSpc>
                <a:spcPct val="11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结论与应用</a:t>
            </a:r>
            <a:r>
              <a:rPr lang="zh-CN" altLang="en-US" dirty="0">
                <a:latin typeface="宋体" panose="02010600030101010101" pitchFamily="2" charset="-122"/>
                <a:ea typeface="宋体" panose="02010600030101010101" pitchFamily="2" charset="-122"/>
                <a:cs typeface="Times New Roman" panose="02020603050405020304" pitchFamily="18" charset="0"/>
              </a:rPr>
              <a:t>：研究结果支持外部注意力集中在进行立定跳远上的优势。 作者指出，这些结果应鼓励力量和条件良好的专业人士以及教练提供指导，使运动员的注意力集中在外部而非内部。</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938992"/>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P212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rPr>
              <a:t>An External Focus of Attention Benefits Standing Long Jump Performance</a:t>
            </a:r>
          </a:p>
          <a:p>
            <a:r>
              <a:rPr lang="zh-CN" altLang="en-US" sz="2800" dirty="0">
                <a:latin typeface="宋体" panose="02010600030101010101" pitchFamily="2" charset="-122"/>
                <a:ea typeface="宋体" panose="02010600030101010101" pitchFamily="2" charset="-122"/>
                <a:cs typeface="Times New Roman" panose="02020603050405020304" pitchFamily="18" charset="0"/>
              </a:rPr>
              <a:t>注意的外立定中有益于立定跳远表现</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07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75581" y="1410994"/>
            <a:ext cx="11720709" cy="5447006"/>
          </a:xfrm>
        </p:spPr>
        <p:txBody>
          <a:bodyPr>
            <a:normAutofit fontScale="92500" lnSpcReduction="20000"/>
          </a:bodyPr>
          <a:lstStyle/>
          <a:p>
            <a:pPr algn="just"/>
            <a:r>
              <a:rPr lang="en-US" altLang="zh-CN" dirty="0">
                <a:latin typeface="Times New Roman" panose="02020603050405020304" pitchFamily="18" charset="0"/>
                <a:cs typeface="Times New Roman" panose="02020603050405020304" pitchFamily="18" charset="0"/>
              </a:rPr>
              <a:t>If the key to successful selection of </a:t>
            </a:r>
            <a:r>
              <a:rPr lang="en-US" altLang="zh-CN" dirty="0" err="1">
                <a:latin typeface="Times New Roman" panose="02020603050405020304" pitchFamily="18" charset="0"/>
                <a:cs typeface="Times New Roman" panose="02020603050405020304" pitchFamily="18" charset="0"/>
              </a:rPr>
              <a:t>environmen-tal</a:t>
            </a:r>
            <a:r>
              <a:rPr lang="en-US" altLang="zh-CN" dirty="0">
                <a:latin typeface="Times New Roman" panose="02020603050405020304" pitchFamily="18" charset="0"/>
                <a:cs typeface="Times New Roman" panose="02020603050405020304" pitchFamily="18" charset="0"/>
              </a:rPr>
              <a:t>  information when performing motor skills is the  distinctiveness of the relevant features, an important question is this:</a:t>
            </a:r>
          </a:p>
          <a:p>
            <a:pPr algn="just"/>
            <a:r>
              <a:rPr lang="en-US" altLang="zh-CN" b="1" dirty="0">
                <a:latin typeface="Times New Roman" panose="02020603050405020304" pitchFamily="18" charset="0"/>
                <a:cs typeface="Times New Roman" panose="02020603050405020304" pitchFamily="18" charset="0"/>
              </a:rPr>
              <a:t>What Makes Certain Features More Distinctive than Others</a:t>
            </a:r>
            <a:r>
              <a:rPr lang="en-US" altLang="zh-CN" dirty="0">
                <a:latin typeface="Times New Roman" panose="02020603050405020304" pitchFamily="18" charset="0"/>
                <a:cs typeface="Times New Roman" panose="02020603050405020304" pitchFamily="18" charset="0"/>
              </a:rPr>
              <a:t>?</a:t>
            </a:r>
          </a:p>
          <a:p>
            <a:pPr algn="just"/>
            <a:r>
              <a:rPr lang="en-US" altLang="zh-CN" dirty="0">
                <a:latin typeface="Times New Roman" panose="02020603050405020304" pitchFamily="18" charset="0"/>
                <a:cs typeface="Times New Roman" panose="02020603050405020304" pitchFamily="18" charset="0"/>
              </a:rPr>
              <a:t>Insight into answering this question comes from the attention allocation rules in Kahneman’s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theory of  attention (1973), which we discussed earlier in this chapter:</a:t>
            </a:r>
          </a:p>
          <a:p>
            <a:pPr algn="just"/>
            <a:r>
              <a:rPr lang="en-US" altLang="zh-CN" b="1" dirty="0">
                <a:latin typeface="Times New Roman" panose="02020603050405020304" pitchFamily="18" charset="0"/>
                <a:cs typeface="Times New Roman" panose="02020603050405020304" pitchFamily="18" charset="0"/>
              </a:rPr>
              <a:t>Unexpected features attract our attention</a:t>
            </a:r>
            <a:r>
              <a:rPr lang="en-US" altLang="zh-CN" dirty="0">
                <a:latin typeface="Times New Roman" panose="02020603050405020304" pitchFamily="18" charset="0"/>
                <a:cs typeface="Times New Roman" panose="02020603050405020304" pitchFamily="18" charset="0"/>
              </a:rPr>
              <a:t>. You can see this in your own daily experience. While concentrating on your professor during a lecture, haven’t you been distracted when a classmate has dropped some books on the floor? Undoubtedly, you switched your visual attention from the professor to search for the source of the noise. When the  environment includes features that typically are not there, their distinctiveness increases. The result is that people have a tendency to direct visual attention to them.</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如果在执行运动技能时成功选择环境信息的关键是相关特征的区分度，那么一个重要的问题是：</a:t>
            </a:r>
          </a:p>
          <a:p>
            <a:pPr algn="just"/>
            <a:r>
              <a:rPr lang="zh-CN" altLang="en-US" b="1" dirty="0">
                <a:latin typeface="Times New Roman" panose="02020603050405020304" pitchFamily="18" charset="0"/>
                <a:ea typeface="宋体" panose="02010600030101010101" pitchFamily="2" charset="-122"/>
                <a:cs typeface="Times New Roman" panose="02020603050405020304" pitchFamily="18" charset="0"/>
              </a:rPr>
              <a:t>是什么使某些功能比其他功能更有区分度？</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回答这个问题的见识来自卡尼曼（</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Kahneman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）的注意力理论（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1973</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）中的注意力分配规则，我们在本章前面已进行了讨论：</a:t>
            </a:r>
          </a:p>
          <a:p>
            <a:pPr algn="just"/>
            <a:r>
              <a:rPr lang="zh-CN" altLang="en-US" b="1" dirty="0">
                <a:latin typeface="Times New Roman" panose="02020603050405020304" pitchFamily="18" charset="0"/>
                <a:ea typeface="宋体" panose="02010600030101010101" pitchFamily="2" charset="-122"/>
                <a:cs typeface="Times New Roman" panose="02020603050405020304" pitchFamily="18" charset="0"/>
              </a:rPr>
              <a:t>出乎意料的特征吸引了人们的注意力</a:t>
            </a:r>
            <a:r>
              <a:rPr lang="zh-CN" altLang="en-US" dirty="0">
                <a:latin typeface="Times New Roman" panose="02020603050405020304" pitchFamily="18" charset="0"/>
                <a:ea typeface="宋体" panose="02010600030101010101" pitchFamily="2" charset="-122"/>
                <a:cs typeface="Times New Roman" panose="02020603050405020304" pitchFamily="18" charset="0"/>
              </a:rPr>
              <a:t>。 您可以在自己的日常经验中看到这一点。 在演讲过程中全神贯注于您的教授时，当同学把一些书丢在地板上时，您是否不分心？ 毫无疑问，您将目光从教授转移到了寻找噪声源。 当环境中包含通常不存在的要素时，其区分度会增加。 结果是人们倾向于将视觉注意力转移到他们身上。</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75581" y="0"/>
            <a:ext cx="12246802" cy="1508105"/>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P217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rPr>
              <a:t>Visual Search and Attention Allocation Rules</a:t>
            </a:r>
          </a:p>
          <a:p>
            <a:r>
              <a:rPr lang="zh-CN" altLang="en-US" sz="2800" dirty="0">
                <a:latin typeface="宋体" panose="02010600030101010101" pitchFamily="2" charset="-122"/>
                <a:ea typeface="宋体" panose="02010600030101010101" pitchFamily="2" charset="-122"/>
                <a:cs typeface="Times New Roman" panose="02020603050405020304" pitchFamily="18" charset="0"/>
              </a:rPr>
              <a:t>视觉搜索和注意分配规则</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2580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E890F2-9D1D-4418-99AD-F9B2A6935564}"/>
              </a:ext>
            </a:extLst>
          </p:cNvPr>
          <p:cNvSpPr>
            <a:spLocks noGrp="1"/>
          </p:cNvSpPr>
          <p:nvPr>
            <p:ph type="ctrTitle"/>
          </p:nvPr>
        </p:nvSpPr>
        <p:spPr>
          <a:xfrm>
            <a:off x="-1" y="1"/>
            <a:ext cx="10496811" cy="1772436"/>
          </a:xfrm>
        </p:spPr>
        <p:txBody>
          <a:bodyPr>
            <a:normAutofit/>
          </a:bodyPr>
          <a:lstStyle/>
          <a:p>
            <a:pPr algn="l"/>
            <a:r>
              <a:rPr lang="en-US" altLang="zh-CN" sz="4000" dirty="0">
                <a:latin typeface="Times New Roman" panose="02020603050405020304" pitchFamily="18" charset="0"/>
                <a:cs typeface="Times New Roman" panose="02020603050405020304" pitchFamily="18" charset="0"/>
              </a:rPr>
              <a:t>P202 FIGURE9.1</a:t>
            </a:r>
            <a:r>
              <a:rPr lang="en-US" altLang="zh-CN" sz="6000" dirty="0">
                <a:latin typeface="Times New Roman" panose="02020603050405020304" pitchFamily="18" charset="0"/>
                <a:cs typeface="Times New Roman" panose="02020603050405020304" pitchFamily="18" charset="0"/>
              </a:rPr>
              <a:t/>
            </a:r>
            <a:br>
              <a:rPr lang="en-US" altLang="zh-CN" sz="6000" dirty="0">
                <a:latin typeface="Times New Roman" panose="02020603050405020304" pitchFamily="18" charset="0"/>
                <a:cs typeface="Times New Roman" panose="02020603050405020304" pitchFamily="18" charset="0"/>
              </a:rPr>
            </a:br>
            <a:endParaRPr lang="zh-CN" altLang="en-US" dirty="0"/>
          </a:p>
        </p:txBody>
      </p:sp>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366409" y="3609672"/>
            <a:ext cx="11106460" cy="2979664"/>
          </a:xfrm>
        </p:spPr>
        <p:txBody>
          <a:bodyPr>
            <a:normAutofit fontScale="92500"/>
          </a:bodyPr>
          <a:lstStyle/>
          <a:p>
            <a:pPr algn="just"/>
            <a:r>
              <a:rPr lang="en-US" altLang="zh-CN" dirty="0">
                <a:latin typeface="Times New Roman" panose="02020603050405020304" pitchFamily="18" charset="0"/>
                <a:cs typeface="Times New Roman" panose="02020603050405020304" pitchFamily="18" charset="0"/>
              </a:rPr>
              <a:t>A generic information-processing model on which filter theories of attention were based. The fig-</a:t>
            </a:r>
            <a:r>
              <a:rPr lang="en-US" altLang="zh-CN" dirty="0" err="1">
                <a:latin typeface="Times New Roman" panose="02020603050405020304" pitchFamily="18" charset="0"/>
                <a:cs typeface="Times New Roman" panose="02020603050405020304" pitchFamily="18" charset="0"/>
              </a:rPr>
              <a:t>ure</a:t>
            </a:r>
            <a:r>
              <a:rPr lang="en-US" altLang="zh-CN" dirty="0">
                <a:latin typeface="Times New Roman" panose="02020603050405020304" pitchFamily="18" charset="0"/>
                <a:cs typeface="Times New Roman" panose="02020603050405020304" pitchFamily="18" charset="0"/>
              </a:rPr>
              <a:t>  illustrates the several stages of information processing and the serial order in which information is processed.  Filter theories varied in terms of the stage at which the filter occurred. Prior to the filter, the system could process several stimuli at the same time. In the model illustrated in this figure, the filter is located in the detection and  identification stage.</a:t>
            </a:r>
          </a:p>
          <a:p>
            <a:pPr algn="just"/>
            <a:r>
              <a:rPr lang="zh-CN" altLang="en-US" dirty="0">
                <a:latin typeface="宋体" panose="02010600030101010101" pitchFamily="2" charset="-122"/>
                <a:ea typeface="宋体" panose="02010600030101010101" pitchFamily="2" charset="-122"/>
                <a:cs typeface="Times New Roman" panose="02020603050405020304" pitchFamily="18" charset="0"/>
              </a:rPr>
              <a:t>注意过滤器理论的建立基础</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信息加工的一般模型。 该图说明了信息处理的几个阶段以及处理信息的顺序。 根据过滤器存在的位置不同，过滤器理论又有着不同的版本。 在进入过滤器之前，系统可以同时处理多个刺激。 在该图所示的模型中，过滤器位于检测和识别阶段。</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 xmlns:a16="http://schemas.microsoft.com/office/drawing/2014/main" id="{C8BB8FB1-45DB-409C-B2E7-DB0913AE2B47}"/>
              </a:ext>
            </a:extLst>
          </p:cNvPr>
          <p:cNvPicPr>
            <a:picLocks noChangeAspect="1"/>
          </p:cNvPicPr>
          <p:nvPr/>
        </p:nvPicPr>
        <p:blipFill>
          <a:blip r:embed="rId2"/>
          <a:stretch>
            <a:fillRect/>
          </a:stretch>
        </p:blipFill>
        <p:spPr>
          <a:xfrm>
            <a:off x="366409" y="1085865"/>
            <a:ext cx="11106460" cy="2343135"/>
          </a:xfrm>
          <a:prstGeom prst="rect">
            <a:avLst/>
          </a:prstGeom>
        </p:spPr>
      </p:pic>
      <p:sp>
        <p:nvSpPr>
          <p:cNvPr id="4" name="文本框 3">
            <a:extLst>
              <a:ext uri="{FF2B5EF4-FFF2-40B4-BE49-F238E27FC236}">
                <a16:creationId xmlns="" xmlns:a16="http://schemas.microsoft.com/office/drawing/2014/main" id="{8A36A272-F29E-4665-9697-EBB6F1519E42}"/>
              </a:ext>
            </a:extLst>
          </p:cNvPr>
          <p:cNvSpPr txBox="1"/>
          <p:nvPr/>
        </p:nvSpPr>
        <p:spPr>
          <a:xfrm>
            <a:off x="617338" y="1091240"/>
            <a:ext cx="111719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环境信息</a:t>
            </a:r>
          </a:p>
        </p:txBody>
      </p:sp>
      <p:sp>
        <p:nvSpPr>
          <p:cNvPr id="5" name="文本框 4">
            <a:extLst>
              <a:ext uri="{FF2B5EF4-FFF2-40B4-BE49-F238E27FC236}">
                <a16:creationId xmlns="" xmlns:a16="http://schemas.microsoft.com/office/drawing/2014/main" id="{B1AE8A8A-D8FA-425C-831D-76D197A4B8F2}"/>
              </a:ext>
            </a:extLst>
          </p:cNvPr>
          <p:cNvSpPr txBox="1"/>
          <p:nvPr/>
        </p:nvSpPr>
        <p:spPr>
          <a:xfrm>
            <a:off x="1325920" y="2920106"/>
            <a:ext cx="1117194"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刺激</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 xmlns:a16="http://schemas.microsoft.com/office/drawing/2014/main" id="{E1B12FED-1C57-4578-98D5-2D0C82EDAEA4}"/>
              </a:ext>
            </a:extLst>
          </p:cNvPr>
          <p:cNvSpPr txBox="1"/>
          <p:nvPr/>
        </p:nvSpPr>
        <p:spPr>
          <a:xfrm>
            <a:off x="2651454" y="1137406"/>
            <a:ext cx="143977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环境信息，检测和辨认</a:t>
            </a:r>
          </a:p>
        </p:txBody>
      </p:sp>
      <p:sp>
        <p:nvSpPr>
          <p:cNvPr id="11" name="文本框 10">
            <a:extLst>
              <a:ext uri="{FF2B5EF4-FFF2-40B4-BE49-F238E27FC236}">
                <a16:creationId xmlns="" xmlns:a16="http://schemas.microsoft.com/office/drawing/2014/main" id="{BC7CF6F9-427A-49A5-B9A7-2C4D20A30A27}"/>
              </a:ext>
            </a:extLst>
          </p:cNvPr>
          <p:cNvSpPr txBox="1"/>
          <p:nvPr/>
        </p:nvSpPr>
        <p:spPr>
          <a:xfrm>
            <a:off x="5272105" y="1403105"/>
            <a:ext cx="143977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反应性选择</a:t>
            </a:r>
          </a:p>
        </p:txBody>
      </p:sp>
      <p:sp>
        <p:nvSpPr>
          <p:cNvPr id="13" name="文本框 12">
            <a:extLst>
              <a:ext uri="{FF2B5EF4-FFF2-40B4-BE49-F238E27FC236}">
                <a16:creationId xmlns="" xmlns:a16="http://schemas.microsoft.com/office/drawing/2014/main" id="{0D0DA4FF-585C-47AA-8C5E-1B07323E1AE1}"/>
              </a:ext>
            </a:extLst>
          </p:cNvPr>
          <p:cNvSpPr txBox="1"/>
          <p:nvPr/>
        </p:nvSpPr>
        <p:spPr>
          <a:xfrm>
            <a:off x="8070630" y="1403105"/>
            <a:ext cx="143977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反应准备</a:t>
            </a:r>
          </a:p>
        </p:txBody>
      </p:sp>
      <p:sp>
        <p:nvSpPr>
          <p:cNvPr id="15" name="文本框 14">
            <a:extLst>
              <a:ext uri="{FF2B5EF4-FFF2-40B4-BE49-F238E27FC236}">
                <a16:creationId xmlns="" xmlns:a16="http://schemas.microsoft.com/office/drawing/2014/main" id="{BE11227A-E7E8-43D9-9432-F43778579BCC}"/>
              </a:ext>
            </a:extLst>
          </p:cNvPr>
          <p:cNvSpPr txBox="1"/>
          <p:nvPr/>
        </p:nvSpPr>
        <p:spPr>
          <a:xfrm>
            <a:off x="10124550" y="1772437"/>
            <a:ext cx="876581"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反应</a:t>
            </a:r>
          </a:p>
        </p:txBody>
      </p:sp>
    </p:spTree>
    <p:extLst>
      <p:ext uri="{BB962C8B-B14F-4D97-AF65-F5344CB8AC3E}">
        <p14:creationId xmlns:p14="http://schemas.microsoft.com/office/powerpoint/2010/main" val="211754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1646665"/>
            <a:ext cx="11720709" cy="4539881"/>
          </a:xfrm>
        </p:spPr>
        <p:txBody>
          <a:bodyPr>
            <a:normAutofit/>
          </a:bodyPr>
          <a:lstStyle/>
          <a:p>
            <a:pPr algn="just"/>
            <a:r>
              <a:rPr lang="en-US" altLang="zh-CN" dirty="0">
                <a:latin typeface="Times New Roman" panose="02020603050405020304" pitchFamily="18" charset="0"/>
                <a:cs typeface="Times New Roman" panose="02020603050405020304" pitchFamily="18" charset="0"/>
              </a:rPr>
              <a:t>We allocate attention to the most meaningful features. In the performance environment, the most meaningful cues “pop out”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become very evident to the performer. Meaningfulness is a product of experience and instruction. As a per-son experiences performing in certain environ-</a:t>
            </a:r>
            <a:r>
              <a:rPr lang="en-US" altLang="zh-CN" dirty="0" err="1">
                <a:latin typeface="Times New Roman" panose="02020603050405020304" pitchFamily="18" charset="0"/>
                <a:cs typeface="Times New Roman" panose="02020603050405020304" pitchFamily="18" charset="0"/>
              </a:rPr>
              <a:t>ments</a:t>
            </a:r>
            <a:r>
              <a:rPr lang="en-US" altLang="zh-CN" dirty="0">
                <a:latin typeface="Times New Roman" panose="02020603050405020304" pitchFamily="18" charset="0"/>
                <a:cs typeface="Times New Roman" panose="02020603050405020304" pitchFamily="18" charset="0"/>
              </a:rPr>
              <a:t>, critical cues for successful performance are invariant and increase in their meaningful-ness, often without the person’s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conscious aware-ness. Instruction also plays a part in the way certain features of cues become more meaningful than others.</a:t>
            </a:r>
          </a:p>
          <a:p>
            <a:pPr algn="just"/>
            <a:r>
              <a:rPr lang="zh-CN" altLang="en-US" dirty="0">
                <a:latin typeface="宋体" panose="02010600030101010101" pitchFamily="2" charset="-122"/>
                <a:ea typeface="宋体" panose="02010600030101010101" pitchFamily="2" charset="-122"/>
                <a:cs typeface="Times New Roman" panose="02020603050405020304" pitchFamily="18" charset="0"/>
              </a:rPr>
              <a:t>我们将注意力集中在最有意义的特征上。 在完成动作的环境中，最有意义的线索会“突出”，并且对运动员来说非常明显。 有意义是经验和指导的产物。 根据每个人在某些环境中的表现，成功操作的关键线索是不变的，并且它们的有意义性会增加，而这些常常是人们意识不到的。 完成动作时的指导在确定的线索特征比其他特征更有意义的过程中也起着一定作用。</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938992"/>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P217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rPr>
              <a:t>Visual Search and Attention Allocation Rules</a:t>
            </a:r>
          </a:p>
          <a:p>
            <a:r>
              <a:rPr lang="zh-CN" altLang="en-US" sz="2800" dirty="0">
                <a:latin typeface="宋体" panose="02010600030101010101" pitchFamily="2" charset="-122"/>
                <a:ea typeface="宋体" panose="02010600030101010101" pitchFamily="2" charset="-122"/>
                <a:cs typeface="Times New Roman" panose="02020603050405020304" pitchFamily="18" charset="0"/>
              </a:rPr>
              <a:t>视觉搜索和注意分配规则</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110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0" y="1138773"/>
            <a:ext cx="11974882" cy="5719227"/>
          </a:xfrm>
        </p:spPr>
        <p:txBody>
          <a:bodyPr>
            <a:normAutofit fontScale="77500" lnSpcReduction="20000"/>
          </a:bodyPr>
          <a:lstStyle/>
          <a:p>
            <a:pPr algn="just"/>
            <a:r>
              <a:rPr lang="en-US" altLang="zh-CN" dirty="0">
                <a:latin typeface="Times New Roman" panose="02020603050405020304" pitchFamily="18" charset="0"/>
                <a:cs typeface="Times New Roman" panose="02020603050405020304" pitchFamily="18" charset="0"/>
              </a:rPr>
              <a:t>There are some situations in sport in which researchers can determine the actual amount of time a person has to engage in visual search and to prepare an action. Two of these are returning a serve in tennis and hitting a base-ball. In each of these situations, it is clearly to the player’s advantage to detect the information needed as early as possible in order to prepare and initiate the appropriate action.</a:t>
            </a:r>
          </a:p>
          <a:p>
            <a:pPr algn="just"/>
            <a:r>
              <a:rPr lang="en-US" altLang="zh-CN" b="1" dirty="0">
                <a:latin typeface="Times New Roman" panose="02020603050405020304" pitchFamily="18" charset="0"/>
                <a:cs typeface="Times New Roman" panose="02020603050405020304" pitchFamily="18" charset="0"/>
              </a:rPr>
              <a:t>Preparing to Return a Tennis Serve </a:t>
            </a:r>
            <a:r>
              <a:rPr lang="en-US" altLang="zh-CN" dirty="0">
                <a:latin typeface="Times New Roman" panose="02020603050405020304" pitchFamily="18" charset="0"/>
                <a:cs typeface="Times New Roman" panose="02020603050405020304" pitchFamily="18" charset="0"/>
              </a:rPr>
              <a:t>A serve traveling at 90 to 100 mi/</a:t>
            </a:r>
            <a:r>
              <a:rPr lang="en-US" altLang="zh-CN" dirty="0" err="1">
                <a:latin typeface="Times New Roman" panose="02020603050405020304" pitchFamily="18" charset="0"/>
                <a:cs typeface="Times New Roman" panose="02020603050405020304" pitchFamily="18" charset="0"/>
              </a:rPr>
              <a:t>hr</a:t>
            </a:r>
            <a:r>
              <a:rPr lang="en-US" altLang="zh-CN" dirty="0">
                <a:latin typeface="Times New Roman" panose="02020603050405020304" pitchFamily="18" charset="0"/>
                <a:cs typeface="Times New Roman" panose="02020603050405020304" pitchFamily="18" charset="0"/>
              </a:rPr>
              <a:t> (145 to 161 km/</a:t>
            </a:r>
            <a:r>
              <a:rPr lang="en-US" altLang="zh-CN" dirty="0" err="1">
                <a:latin typeface="Times New Roman" panose="02020603050405020304" pitchFamily="18" charset="0"/>
                <a:cs typeface="Times New Roman" panose="02020603050405020304" pitchFamily="18" charset="0"/>
              </a:rPr>
              <a:t>hr</a:t>
            </a:r>
            <a:r>
              <a:rPr lang="en-US" altLang="zh-CN" dirty="0">
                <a:latin typeface="Times New Roman" panose="02020603050405020304" pitchFamily="18" charset="0"/>
                <a:cs typeface="Times New Roman" panose="02020603050405020304" pitchFamily="18" charset="0"/>
              </a:rPr>
              <a:t>) allows the receiver only 0.5 to 0.6 sec to hit the ball. This means that the person must search as soon as possible for the cues that will provide </a:t>
            </a:r>
            <a:r>
              <a:rPr lang="en-US" altLang="zh-CN" dirty="0" err="1">
                <a:latin typeface="Times New Roman" panose="02020603050405020304" pitchFamily="18" charset="0"/>
                <a:cs typeface="Times New Roman" panose="02020603050405020304" pitchFamily="18" charset="0"/>
              </a:rPr>
              <a:t>informa-tion</a:t>
            </a:r>
            <a:r>
              <a:rPr lang="en-US" altLang="zh-CN" dirty="0">
                <a:latin typeface="Times New Roman" panose="02020603050405020304" pitchFamily="18" charset="0"/>
                <a:cs typeface="Times New Roman" panose="02020603050405020304" pitchFamily="18" charset="0"/>
              </a:rPr>
              <a:t> about the direction, speed, landing point, and bounce characteristics of the ball so that he or she can select, organize, and execute an appropriate  </a:t>
            </a:r>
            <a:r>
              <a:rPr lang="en-US" altLang="zh-CN" dirty="0">
                <a:highlight>
                  <a:srgbClr val="FFFF00"/>
                </a:highlight>
                <a:latin typeface="Times New Roman" panose="02020603050405020304" pitchFamily="18" charset="0"/>
                <a:cs typeface="Times New Roman" panose="02020603050405020304" pitchFamily="18" charset="0"/>
              </a:rPr>
              <a:t>return stroke</a:t>
            </a:r>
            <a:r>
              <a:rPr lang="en-US" altLang="zh-CN" dirty="0">
                <a:latin typeface="Times New Roman" panose="02020603050405020304" pitchFamily="18" charset="0"/>
                <a:cs typeface="Times New Roman" panose="02020603050405020304" pitchFamily="18" charset="0"/>
              </a:rPr>
              <a:t>.</a:t>
            </a:r>
          </a:p>
          <a:p>
            <a:pPr algn="just"/>
            <a:r>
              <a:rPr lang="en-US" altLang="zh-CN" b="1" dirty="0">
                <a:latin typeface="Times New Roman" panose="02020603050405020304" pitchFamily="18" charset="0"/>
                <a:cs typeface="Times New Roman" panose="02020603050405020304" pitchFamily="18" charset="0"/>
              </a:rPr>
              <a:t>Preparing to Hit a Baseball </a:t>
            </a:r>
            <a:r>
              <a:rPr lang="en-US" altLang="zh-CN" dirty="0">
                <a:latin typeface="Times New Roman" panose="02020603050405020304" pitchFamily="18" charset="0"/>
                <a:cs typeface="Times New Roman" panose="02020603050405020304" pitchFamily="18" charset="0"/>
              </a:rPr>
              <a:t>When a pitcher throws a ball at a speed of 90 mi/</a:t>
            </a:r>
            <a:r>
              <a:rPr lang="en-US" altLang="zh-CN" dirty="0" err="1">
                <a:latin typeface="Times New Roman" panose="02020603050405020304" pitchFamily="18" charset="0"/>
                <a:cs typeface="Times New Roman" panose="02020603050405020304" pitchFamily="18" charset="0"/>
              </a:rPr>
              <a:t>hr</a:t>
            </a:r>
            <a:r>
              <a:rPr lang="en-US" altLang="zh-CN" dirty="0">
                <a:latin typeface="Times New Roman" panose="02020603050405020304" pitchFamily="18" charset="0"/>
                <a:cs typeface="Times New Roman" panose="02020603050405020304" pitchFamily="18" charset="0"/>
              </a:rPr>
              <a:t>, it will arrive at home plate in approximately 0.45 sec. Suppose that it takes 0.1 sec for the batter to get his or her bat to the desired point of ball contact. This means that the batter has less than 0.35 sec after the ball leaves the pitcher’s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hand to make a decision and to initiate the swing. If the pitcher releases the ball 10 to 15 ft in front of the rubber, the batter has less than 0.3 sec of decision and swing initiation time.</a:t>
            </a:r>
          </a:p>
          <a:p>
            <a:pPr algn="just">
              <a:lnSpc>
                <a:spcPct val="12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在体育运动中，有些情况下研究人员可以确定一个人进行视觉搜索和准备动作的实际时间。例如网球比赛中的接发球和棒球中的击球。在上述每种情况下，显然尽早发现所需的信息来准备并采取适当的行动对球员有利。</a:t>
            </a:r>
          </a:p>
          <a:p>
            <a:pPr algn="just">
              <a:lnSpc>
                <a:spcPct val="12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准备接发球 </a:t>
            </a:r>
            <a:r>
              <a:rPr lang="zh-CN" altLang="en-US" dirty="0">
                <a:latin typeface="宋体" panose="02010600030101010101" pitchFamily="2" charset="-122"/>
                <a:ea typeface="宋体" panose="02010600030101010101" pitchFamily="2" charset="-122"/>
                <a:cs typeface="Times New Roman" panose="02020603050405020304" pitchFamily="18" charset="0"/>
              </a:rPr>
              <a:t>网球发球时速为</a:t>
            </a:r>
            <a:r>
              <a:rPr lang="en-US" altLang="zh-CN" dirty="0">
                <a:latin typeface="宋体" panose="02010600030101010101" pitchFamily="2" charset="-122"/>
                <a:ea typeface="宋体" panose="02010600030101010101" pitchFamily="2" charset="-122"/>
                <a:cs typeface="Times New Roman" panose="02020603050405020304" pitchFamily="18" charset="0"/>
              </a:rPr>
              <a:t>90</a:t>
            </a:r>
            <a:r>
              <a:rPr lang="zh-CN" altLang="en-US" dirty="0">
                <a:latin typeface="宋体" panose="02010600030101010101" pitchFamily="2" charset="-122"/>
                <a:ea typeface="宋体" panose="02010600030101010101" pitchFamily="2" charset="-122"/>
                <a:cs typeface="Times New Roman" panose="02020603050405020304" pitchFamily="18" charset="0"/>
              </a:rPr>
              <a:t>到</a:t>
            </a:r>
            <a:r>
              <a:rPr lang="en-US" altLang="zh-CN" dirty="0">
                <a:latin typeface="宋体" panose="02010600030101010101" pitchFamily="2" charset="-122"/>
                <a:ea typeface="宋体" panose="02010600030101010101" pitchFamily="2" charset="-122"/>
                <a:cs typeface="Times New Roman" panose="02020603050405020304" pitchFamily="18" charset="0"/>
              </a:rPr>
              <a:t>100</a:t>
            </a:r>
            <a:r>
              <a:rPr lang="zh-CN" altLang="en-US" dirty="0">
                <a:latin typeface="宋体" panose="02010600030101010101" pitchFamily="2" charset="-122"/>
                <a:ea typeface="宋体" panose="02010600030101010101" pitchFamily="2" charset="-122"/>
                <a:cs typeface="Times New Roman" panose="02020603050405020304" pitchFamily="18" charset="0"/>
              </a:rPr>
              <a:t>英里</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小时（</a:t>
            </a:r>
            <a:r>
              <a:rPr lang="en-US" altLang="zh-CN" dirty="0">
                <a:latin typeface="宋体" panose="02010600030101010101" pitchFamily="2" charset="-122"/>
                <a:ea typeface="宋体" panose="02010600030101010101" pitchFamily="2" charset="-122"/>
                <a:cs typeface="Times New Roman" panose="02020603050405020304" pitchFamily="18" charset="0"/>
              </a:rPr>
              <a:t>145</a:t>
            </a:r>
            <a:r>
              <a:rPr lang="zh-CN" altLang="en-US" dirty="0">
                <a:latin typeface="宋体" panose="02010600030101010101" pitchFamily="2" charset="-122"/>
                <a:ea typeface="宋体" panose="02010600030101010101" pitchFamily="2" charset="-122"/>
                <a:cs typeface="Times New Roman" panose="02020603050405020304" pitchFamily="18" charset="0"/>
              </a:rPr>
              <a:t>到</a:t>
            </a:r>
            <a:r>
              <a:rPr lang="en-US" altLang="zh-CN" dirty="0">
                <a:latin typeface="宋体" panose="02010600030101010101" pitchFamily="2" charset="-122"/>
                <a:ea typeface="宋体" panose="02010600030101010101" pitchFamily="2" charset="-122"/>
                <a:cs typeface="Times New Roman" panose="02020603050405020304" pitchFamily="18" charset="0"/>
              </a:rPr>
              <a:t>161</a:t>
            </a:r>
            <a:r>
              <a:rPr lang="zh-CN" altLang="en-US" dirty="0">
                <a:latin typeface="宋体" panose="02010600030101010101" pitchFamily="2" charset="-122"/>
                <a:ea typeface="宋体" panose="02010600030101010101" pitchFamily="2" charset="-122"/>
                <a:cs typeface="Times New Roman" panose="02020603050405020304" pitchFamily="18" charset="0"/>
              </a:rPr>
              <a:t>公里</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小时）时，接球手只能用</a:t>
            </a:r>
            <a:r>
              <a:rPr lang="en-US" altLang="zh-CN" dirty="0">
                <a:latin typeface="宋体" panose="02010600030101010101" pitchFamily="2" charset="-122"/>
                <a:ea typeface="宋体" panose="02010600030101010101" pitchFamily="2" charset="-122"/>
                <a:cs typeface="Times New Roman" panose="02020603050405020304" pitchFamily="18" charset="0"/>
              </a:rPr>
              <a:t>0.5</a:t>
            </a:r>
            <a:r>
              <a:rPr lang="zh-CN" altLang="en-US" dirty="0">
                <a:latin typeface="宋体" panose="02010600030101010101" pitchFamily="2" charset="-122"/>
                <a:ea typeface="宋体" panose="02010600030101010101" pitchFamily="2" charset="-122"/>
                <a:cs typeface="Times New Roman" panose="02020603050405020304" pitchFamily="18" charset="0"/>
              </a:rPr>
              <a:t>到</a:t>
            </a:r>
            <a:r>
              <a:rPr lang="en-US" altLang="zh-CN" dirty="0">
                <a:latin typeface="宋体" panose="02010600030101010101" pitchFamily="2" charset="-122"/>
                <a:ea typeface="宋体" panose="02010600030101010101" pitchFamily="2" charset="-122"/>
                <a:cs typeface="Times New Roman" panose="02020603050405020304" pitchFamily="18" charset="0"/>
              </a:rPr>
              <a:t>0.6</a:t>
            </a:r>
            <a:r>
              <a:rPr lang="zh-CN" altLang="en-US" dirty="0">
                <a:latin typeface="宋体" panose="02010600030101010101" pitchFamily="2" charset="-122"/>
                <a:ea typeface="宋体" panose="02010600030101010101" pitchFamily="2" charset="-122"/>
                <a:cs typeface="Times New Roman" panose="02020603050405020304" pitchFamily="18" charset="0"/>
              </a:rPr>
              <a:t>秒的时间来击球。这意味着接球手必须尽快搜索可提供有关球的方向，速度，落点和弹跳信息的线索，以便他或她可以选择，组织和完成恰当的</a:t>
            </a:r>
            <a:r>
              <a:rPr lang="zh-CN" altLang="en-US" dirty="0">
                <a:highlight>
                  <a:srgbClr val="FFFF00"/>
                </a:highlight>
                <a:latin typeface="宋体" panose="02010600030101010101" pitchFamily="2" charset="-122"/>
                <a:ea typeface="宋体" panose="02010600030101010101" pitchFamily="2" charset="-122"/>
                <a:cs typeface="Times New Roman" panose="02020603050405020304" pitchFamily="18" charset="0"/>
              </a:rPr>
              <a:t>回</a:t>
            </a:r>
            <a:r>
              <a:rPr lang="zh-CN" altLang="en-US">
                <a:highlight>
                  <a:srgbClr val="FFFF00"/>
                </a:highlight>
                <a:latin typeface="宋体" panose="02010600030101010101" pitchFamily="2" charset="-122"/>
                <a:ea typeface="宋体" panose="02010600030101010101" pitchFamily="2" charset="-122"/>
                <a:cs typeface="Times New Roman" panose="02020603050405020304" pitchFamily="18" charset="0"/>
              </a:rPr>
              <a:t>击球</a:t>
            </a:r>
            <a:r>
              <a:rPr lang="zh-CN" altLang="en-US" smtClean="0">
                <a:highlight>
                  <a:srgbClr val="FFFF00"/>
                </a:highlight>
                <a:latin typeface="宋体" panose="02010600030101010101" pitchFamily="2" charset="-122"/>
                <a:ea typeface="宋体" panose="02010600030101010101" pitchFamily="2" charset="-122"/>
                <a:cs typeface="Times New Roman" panose="02020603050405020304" pitchFamily="18" charset="0"/>
              </a:rPr>
              <a:t>动作（</a:t>
            </a:r>
            <a:r>
              <a:rPr lang="zh-CN" altLang="en-US" smtClean="0">
                <a:solidFill>
                  <a:srgbClr val="FF0000"/>
                </a:solidFill>
                <a:highlight>
                  <a:srgbClr val="FFFF00"/>
                </a:highlight>
                <a:latin typeface="宋体" panose="02010600030101010101" pitchFamily="2" charset="-122"/>
                <a:ea typeface="宋体" panose="02010600030101010101" pitchFamily="2" charset="-122"/>
                <a:cs typeface="Times New Roman" panose="02020603050405020304" pitchFamily="18" charset="0"/>
              </a:rPr>
              <a:t>接球动作</a:t>
            </a:r>
            <a:r>
              <a:rPr lang="zh-CN" altLang="en-US" smtClean="0">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zh-CN" altLang="en-US" smtClean="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20000"/>
              </a:lnSpc>
            </a:pPr>
            <a:r>
              <a:rPr lang="zh-CN" altLang="en-US" b="1" dirty="0">
                <a:latin typeface="宋体" panose="02010600030101010101" pitchFamily="2" charset="-122"/>
                <a:ea typeface="宋体" panose="02010600030101010101" pitchFamily="2" charset="-122"/>
                <a:cs typeface="Times New Roman" panose="02020603050405020304" pitchFamily="18" charset="0"/>
              </a:rPr>
              <a:t>准备击打棒球 </a:t>
            </a:r>
            <a:r>
              <a:rPr lang="zh-CN" altLang="en-US" dirty="0">
                <a:latin typeface="宋体" panose="02010600030101010101" pitchFamily="2" charset="-122"/>
                <a:ea typeface="宋体" panose="02010600030101010101" pitchFamily="2" charset="-122"/>
                <a:cs typeface="Times New Roman" panose="02020603050405020304" pitchFamily="18" charset="0"/>
              </a:rPr>
              <a:t>当投手以</a:t>
            </a:r>
            <a:r>
              <a:rPr lang="en-US" altLang="zh-CN" dirty="0">
                <a:latin typeface="宋体" panose="02010600030101010101" pitchFamily="2" charset="-122"/>
                <a:ea typeface="宋体" panose="02010600030101010101" pitchFamily="2" charset="-122"/>
                <a:cs typeface="Times New Roman" panose="02020603050405020304" pitchFamily="18" charset="0"/>
              </a:rPr>
              <a:t>90</a:t>
            </a:r>
            <a:r>
              <a:rPr lang="zh-CN" altLang="en-US" dirty="0">
                <a:latin typeface="宋体" panose="02010600030101010101" pitchFamily="2" charset="-122"/>
                <a:ea typeface="宋体" panose="02010600030101010101" pitchFamily="2" charset="-122"/>
                <a:cs typeface="Times New Roman" panose="02020603050405020304" pitchFamily="18" charset="0"/>
              </a:rPr>
              <a:t>英里</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小时的速度投掷球时，它将在大约</a:t>
            </a:r>
            <a:r>
              <a:rPr lang="en-US" altLang="zh-CN" dirty="0">
                <a:latin typeface="宋体" panose="02010600030101010101" pitchFamily="2" charset="-122"/>
                <a:ea typeface="宋体" panose="02010600030101010101" pitchFamily="2" charset="-122"/>
                <a:cs typeface="Times New Roman" panose="02020603050405020304" pitchFamily="18" charset="0"/>
              </a:rPr>
              <a:t>0.45</a:t>
            </a:r>
            <a:r>
              <a:rPr lang="zh-CN" altLang="en-US" dirty="0">
                <a:latin typeface="宋体" panose="02010600030101010101" pitchFamily="2" charset="-122"/>
                <a:ea typeface="宋体" panose="02010600030101010101" pitchFamily="2" charset="-122"/>
                <a:cs typeface="Times New Roman" panose="02020603050405020304" pitchFamily="18" charset="0"/>
              </a:rPr>
              <a:t>秒内到达本垒。假设击球手将其击球击中球所需的时间为</a:t>
            </a:r>
            <a:r>
              <a:rPr lang="en-US" altLang="zh-CN" dirty="0">
                <a:latin typeface="宋体" panose="02010600030101010101" pitchFamily="2" charset="-122"/>
                <a:ea typeface="宋体" panose="02010600030101010101" pitchFamily="2" charset="-122"/>
                <a:cs typeface="Times New Roman" panose="02020603050405020304" pitchFamily="18" charset="0"/>
              </a:rPr>
              <a:t>0.1</a:t>
            </a:r>
            <a:r>
              <a:rPr lang="zh-CN" altLang="en-US" dirty="0">
                <a:latin typeface="宋体" panose="02010600030101010101" pitchFamily="2" charset="-122"/>
                <a:ea typeface="宋体" panose="02010600030101010101" pitchFamily="2" charset="-122"/>
                <a:cs typeface="Times New Roman" panose="02020603050405020304" pitchFamily="18" charset="0"/>
              </a:rPr>
              <a:t>秒。这意味着击球手在球离开投手的手到做出决定并开始挥杆之间不到</a:t>
            </a:r>
            <a:r>
              <a:rPr lang="en-US" altLang="zh-CN" dirty="0">
                <a:latin typeface="宋体" panose="02010600030101010101" pitchFamily="2" charset="-122"/>
                <a:ea typeface="宋体" panose="02010600030101010101" pitchFamily="2" charset="-122"/>
                <a:cs typeface="Times New Roman" panose="02020603050405020304" pitchFamily="18" charset="0"/>
              </a:rPr>
              <a:t>0.35</a:t>
            </a:r>
            <a:r>
              <a:rPr lang="zh-CN" altLang="en-US" dirty="0">
                <a:latin typeface="宋体" panose="02010600030101010101" pitchFamily="2" charset="-122"/>
                <a:ea typeface="宋体" panose="02010600030101010101" pitchFamily="2" charset="-122"/>
                <a:cs typeface="Times New Roman" panose="02020603050405020304" pitchFamily="18" charset="0"/>
              </a:rPr>
              <a:t>秒。如果投手在橡胶前方</a:t>
            </a:r>
            <a:r>
              <a:rPr lang="en-US" altLang="zh-CN" dirty="0">
                <a:latin typeface="宋体" panose="02010600030101010101" pitchFamily="2" charset="-122"/>
                <a:ea typeface="宋体" panose="02010600030101010101" pitchFamily="2" charset="-122"/>
                <a:cs typeface="Times New Roman" panose="02020603050405020304" pitchFamily="18" charset="0"/>
              </a:rPr>
              <a:t>10</a:t>
            </a:r>
            <a:r>
              <a:rPr lang="zh-CN" altLang="en-US" dirty="0">
                <a:latin typeface="宋体" panose="02010600030101010101" pitchFamily="2" charset="-122"/>
                <a:ea typeface="宋体" panose="02010600030101010101" pitchFamily="2" charset="-122"/>
                <a:cs typeface="Times New Roman" panose="02020603050405020304" pitchFamily="18" charset="0"/>
              </a:rPr>
              <a:t>到</a:t>
            </a:r>
            <a:r>
              <a:rPr lang="en-US" altLang="zh-CN" dirty="0">
                <a:latin typeface="宋体" panose="02010600030101010101" pitchFamily="2" charset="-122"/>
                <a:ea typeface="宋体" panose="02010600030101010101" pitchFamily="2" charset="-122"/>
                <a:cs typeface="Times New Roman" panose="02020603050405020304" pitchFamily="18" charset="0"/>
              </a:rPr>
              <a:t>15</a:t>
            </a:r>
            <a:r>
              <a:rPr lang="zh-CN" altLang="en-US" dirty="0">
                <a:latin typeface="宋体" panose="02010600030101010101" pitchFamily="2" charset="-122"/>
                <a:ea typeface="宋体" panose="02010600030101010101" pitchFamily="2" charset="-122"/>
                <a:cs typeface="Times New Roman" panose="02020603050405020304" pitchFamily="18" charset="0"/>
              </a:rPr>
              <a:t>英尺处释放球，则击球手的就只有不到</a:t>
            </a:r>
            <a:r>
              <a:rPr lang="en-US" altLang="zh-CN" dirty="0">
                <a:latin typeface="宋体" panose="02010600030101010101" pitchFamily="2" charset="-122"/>
                <a:ea typeface="宋体" panose="02010600030101010101" pitchFamily="2" charset="-122"/>
                <a:cs typeface="Times New Roman" panose="02020603050405020304" pitchFamily="18" charset="0"/>
              </a:rPr>
              <a:t>0.3</a:t>
            </a:r>
            <a:r>
              <a:rPr lang="zh-CN" altLang="en-US" dirty="0">
                <a:latin typeface="宋体" panose="02010600030101010101" pitchFamily="2" charset="-122"/>
                <a:ea typeface="宋体" panose="02010600030101010101" pitchFamily="2" charset="-122"/>
                <a:cs typeface="Times New Roman" panose="02020603050405020304" pitchFamily="18" charset="0"/>
              </a:rPr>
              <a:t>秒的时间来决策和执行动作。</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138773"/>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P219  A CLOSER LOOK</a:t>
            </a:r>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a:p>
            <a:r>
              <a:rPr lang="en-US" altLang="zh-CN" sz="2000" dirty="0">
                <a:latin typeface="Times New Roman" panose="02020603050405020304" pitchFamily="18" charset="0"/>
                <a:cs typeface="Times New Roman" panose="02020603050405020304" pitchFamily="18" charset="0"/>
              </a:rPr>
              <a:t>Two Examples of Severe Time Constraints on Visual Search</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视觉搜索中严格时间约束的两个示例</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0896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92C55170-9AC2-4977-A674-CC9151041714}"/>
              </a:ext>
            </a:extLst>
          </p:cNvPr>
          <p:cNvSpPr txBox="1"/>
          <p:nvPr/>
        </p:nvSpPr>
        <p:spPr>
          <a:xfrm>
            <a:off x="103861" y="0"/>
            <a:ext cx="12246802" cy="1692771"/>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P220  FIGURE9.4</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r>
              <a:rPr lang="en-US" altLang="zh-CN" sz="2000" dirty="0">
                <a:latin typeface="Times New Roman" panose="02020603050405020304" pitchFamily="18" charset="0"/>
                <a:cs typeface="Times New Roman" panose="02020603050405020304" pitchFamily="18" charset="0"/>
              </a:rPr>
              <a:t>Illustration showing where expert tennis players in the Goulet, Bard, and Fleury experiment were looking during the three phases of a tennis serve. [Based on discussion in Goulet, C. et al. (1989). Expertise differences in preparing to return a tennis serve: A visual information processing approach. Journal of Sport and Exercise Psychology, 11, 382–398.]</a:t>
            </a:r>
          </a:p>
        </p:txBody>
      </p:sp>
      <p:pic>
        <p:nvPicPr>
          <p:cNvPr id="6" name="图片 5">
            <a:extLst>
              <a:ext uri="{FF2B5EF4-FFF2-40B4-BE49-F238E27FC236}">
                <a16:creationId xmlns="" xmlns:a16="http://schemas.microsoft.com/office/drawing/2014/main" id="{69DB89D6-EFA8-408F-9F31-697FD27F9A77}"/>
              </a:ext>
            </a:extLst>
          </p:cNvPr>
          <p:cNvPicPr>
            <a:picLocks noChangeAspect="1"/>
          </p:cNvPicPr>
          <p:nvPr/>
        </p:nvPicPr>
        <p:blipFill>
          <a:blip r:embed="rId2"/>
          <a:stretch>
            <a:fillRect/>
          </a:stretch>
        </p:blipFill>
        <p:spPr>
          <a:xfrm>
            <a:off x="103861" y="1659108"/>
            <a:ext cx="8606673" cy="5174564"/>
          </a:xfrm>
          <a:prstGeom prst="rect">
            <a:avLst/>
          </a:prstGeom>
        </p:spPr>
      </p:pic>
      <p:sp>
        <p:nvSpPr>
          <p:cNvPr id="2" name="文本框 1">
            <a:extLst>
              <a:ext uri="{FF2B5EF4-FFF2-40B4-BE49-F238E27FC236}">
                <a16:creationId xmlns="" xmlns:a16="http://schemas.microsoft.com/office/drawing/2014/main" id="{8F99214C-052B-4B31-AA65-653E9E5AD54E}"/>
              </a:ext>
            </a:extLst>
          </p:cNvPr>
          <p:cNvSpPr txBox="1"/>
          <p:nvPr/>
        </p:nvSpPr>
        <p:spPr>
          <a:xfrm>
            <a:off x="8785782" y="1904442"/>
            <a:ext cx="3226381" cy="2862322"/>
          </a:xfrm>
          <a:prstGeom prst="rect">
            <a:avLst/>
          </a:prstGeom>
          <a:noFill/>
        </p:spPr>
        <p:txBody>
          <a:bodyPr wrap="square" rtlCol="0">
            <a:spAutoFit/>
          </a:bodyPr>
          <a:lstStyle/>
          <a:p>
            <a:pPr algn="just"/>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9.4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该图显示了在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Goulet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Bard</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Fleury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实验中的专业网球运动员在发球的三个阶段中视觉注视的位置。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根据古勒（</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Goulet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）的讨论，</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1989</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 准备接发球的专业知识差异：一种视觉信息处理方法。 体育与运动心理学杂志，第</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卷，第</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382–398</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页。</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p>
        </p:txBody>
      </p:sp>
      <p:sp>
        <p:nvSpPr>
          <p:cNvPr id="3" name="文本框 2">
            <a:extLst>
              <a:ext uri="{FF2B5EF4-FFF2-40B4-BE49-F238E27FC236}">
                <a16:creationId xmlns="" xmlns:a16="http://schemas.microsoft.com/office/drawing/2014/main" id="{68C2893F-395B-4EAA-BE12-9B0CE30ABDAC}"/>
              </a:ext>
            </a:extLst>
          </p:cNvPr>
          <p:cNvSpPr txBox="1"/>
          <p:nvPr/>
        </p:nvSpPr>
        <p:spPr>
          <a:xfrm>
            <a:off x="1263193" y="1659108"/>
            <a:ext cx="165911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例行习惯阶段</a:t>
            </a:r>
          </a:p>
        </p:txBody>
      </p:sp>
      <p:sp>
        <p:nvSpPr>
          <p:cNvPr id="4" name="文本框 3">
            <a:extLst>
              <a:ext uri="{FF2B5EF4-FFF2-40B4-BE49-F238E27FC236}">
                <a16:creationId xmlns="" xmlns:a16="http://schemas.microsoft.com/office/drawing/2014/main" id="{C830B836-9ACB-4BD6-BA51-DFCDCD558911}"/>
              </a:ext>
            </a:extLst>
          </p:cNvPr>
          <p:cNvSpPr txBox="1"/>
          <p:nvPr/>
        </p:nvSpPr>
        <p:spPr>
          <a:xfrm>
            <a:off x="4157304" y="1675940"/>
            <a:ext cx="120654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准备阶段</a:t>
            </a:r>
          </a:p>
        </p:txBody>
      </p:sp>
      <p:sp>
        <p:nvSpPr>
          <p:cNvPr id="9" name="文本框 8">
            <a:extLst>
              <a:ext uri="{FF2B5EF4-FFF2-40B4-BE49-F238E27FC236}">
                <a16:creationId xmlns="" xmlns:a16="http://schemas.microsoft.com/office/drawing/2014/main" id="{D9F292F7-7CA3-4B5A-8178-2B1E04B87EBD}"/>
              </a:ext>
            </a:extLst>
          </p:cNvPr>
          <p:cNvSpPr txBox="1"/>
          <p:nvPr/>
        </p:nvSpPr>
        <p:spPr>
          <a:xfrm>
            <a:off x="7250867" y="1719776"/>
            <a:ext cx="120654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执行阶段</a:t>
            </a:r>
          </a:p>
        </p:txBody>
      </p:sp>
      <p:sp>
        <p:nvSpPr>
          <p:cNvPr id="11" name="文本框 10">
            <a:extLst>
              <a:ext uri="{FF2B5EF4-FFF2-40B4-BE49-F238E27FC236}">
                <a16:creationId xmlns="" xmlns:a16="http://schemas.microsoft.com/office/drawing/2014/main" id="{E25AEBCB-51A6-4C12-935B-00CFC461F619}"/>
              </a:ext>
            </a:extLst>
          </p:cNvPr>
          <p:cNvSpPr txBox="1"/>
          <p:nvPr/>
        </p:nvSpPr>
        <p:spPr>
          <a:xfrm>
            <a:off x="457988" y="2982547"/>
            <a:ext cx="246432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拍球和调整脚的位置</a:t>
            </a:r>
          </a:p>
        </p:txBody>
      </p:sp>
      <p:sp>
        <p:nvSpPr>
          <p:cNvPr id="13" name="文本框 12">
            <a:extLst>
              <a:ext uri="{FF2B5EF4-FFF2-40B4-BE49-F238E27FC236}">
                <a16:creationId xmlns="" xmlns:a16="http://schemas.microsoft.com/office/drawing/2014/main" id="{A8D76B5C-C7FE-4AAF-8559-CF8300E76C40}"/>
              </a:ext>
            </a:extLst>
          </p:cNvPr>
          <p:cNvSpPr txBox="1"/>
          <p:nvPr/>
        </p:nvSpPr>
        <p:spPr>
          <a:xfrm>
            <a:off x="2997558" y="2982547"/>
            <a:ext cx="2724512" cy="58477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从持球手臂向上抛球动作开始，到球出手后达到最高点</a:t>
            </a:r>
          </a:p>
        </p:txBody>
      </p:sp>
      <p:sp>
        <p:nvSpPr>
          <p:cNvPr id="15" name="文本框 14">
            <a:extLst>
              <a:ext uri="{FF2B5EF4-FFF2-40B4-BE49-F238E27FC236}">
                <a16:creationId xmlns="" xmlns:a16="http://schemas.microsoft.com/office/drawing/2014/main" id="{A8DEA4FC-84C3-4B63-ABE6-3E854218C3A0}"/>
              </a:ext>
            </a:extLst>
          </p:cNvPr>
          <p:cNvSpPr txBox="1"/>
          <p:nvPr/>
        </p:nvSpPr>
        <p:spPr>
          <a:xfrm>
            <a:off x="5888611" y="2963339"/>
            <a:ext cx="272451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从球达到最高点到球拍触球</a:t>
            </a:r>
          </a:p>
        </p:txBody>
      </p:sp>
      <p:sp>
        <p:nvSpPr>
          <p:cNvPr id="17" name="文本框 16">
            <a:extLst>
              <a:ext uri="{FF2B5EF4-FFF2-40B4-BE49-F238E27FC236}">
                <a16:creationId xmlns="" xmlns:a16="http://schemas.microsoft.com/office/drawing/2014/main" id="{DA2DFF4B-195D-4852-9EC8-3928A6CF2D93}"/>
              </a:ext>
            </a:extLst>
          </p:cNvPr>
          <p:cNvSpPr txBox="1"/>
          <p:nvPr/>
        </p:nvSpPr>
        <p:spPr>
          <a:xfrm>
            <a:off x="103861" y="4103046"/>
            <a:ext cx="1385574" cy="1077218"/>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专业运动员的眼睛基本上都集中在接发球上</a:t>
            </a:r>
          </a:p>
        </p:txBody>
      </p:sp>
      <p:sp>
        <p:nvSpPr>
          <p:cNvPr id="19" name="文本框 18">
            <a:extLst>
              <a:ext uri="{FF2B5EF4-FFF2-40B4-BE49-F238E27FC236}">
                <a16:creationId xmlns="" xmlns:a16="http://schemas.microsoft.com/office/drawing/2014/main" id="{1AAB9FDC-D270-4CF5-B561-CA634AD32008}"/>
              </a:ext>
            </a:extLst>
          </p:cNvPr>
          <p:cNvSpPr txBox="1"/>
          <p:nvPr/>
        </p:nvSpPr>
        <p:spPr>
          <a:xfrm>
            <a:off x="1302275" y="5071934"/>
            <a:ext cx="158095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头、肩、躯干</a:t>
            </a:r>
          </a:p>
        </p:txBody>
      </p:sp>
      <p:sp>
        <p:nvSpPr>
          <p:cNvPr id="21" name="文本框 20">
            <a:extLst>
              <a:ext uri="{FF2B5EF4-FFF2-40B4-BE49-F238E27FC236}">
                <a16:creationId xmlns="" xmlns:a16="http://schemas.microsoft.com/office/drawing/2014/main" id="{C21A6CF6-E8B4-4753-B123-9E50007376CF}"/>
              </a:ext>
            </a:extLst>
          </p:cNvPr>
          <p:cNvSpPr txBox="1"/>
          <p:nvPr/>
        </p:nvSpPr>
        <p:spPr>
          <a:xfrm>
            <a:off x="3122339" y="4779552"/>
            <a:ext cx="1580952" cy="830997"/>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球和球拍</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预测球的位置</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头</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肩</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躯干</a:t>
            </a:r>
          </a:p>
        </p:txBody>
      </p:sp>
      <p:sp>
        <p:nvSpPr>
          <p:cNvPr id="23" name="文本框 22">
            <a:extLst>
              <a:ext uri="{FF2B5EF4-FFF2-40B4-BE49-F238E27FC236}">
                <a16:creationId xmlns="" xmlns:a16="http://schemas.microsoft.com/office/drawing/2014/main" id="{DC621088-F662-434B-BFC8-DB3EB4869787}"/>
              </a:ext>
            </a:extLst>
          </p:cNvPr>
          <p:cNvSpPr txBox="1"/>
          <p:nvPr/>
        </p:nvSpPr>
        <p:spPr>
          <a:xfrm>
            <a:off x="6180179" y="5293294"/>
            <a:ext cx="158095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球拍和球</a:t>
            </a:r>
          </a:p>
        </p:txBody>
      </p:sp>
    </p:spTree>
    <p:extLst>
      <p:ext uri="{BB962C8B-B14F-4D97-AF65-F5344CB8AC3E}">
        <p14:creationId xmlns:p14="http://schemas.microsoft.com/office/powerpoint/2010/main" val="3733802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7588577" y="2136026"/>
            <a:ext cx="4026509" cy="2844538"/>
          </a:xfrm>
        </p:spPr>
        <p:txBody>
          <a:bodyPr>
            <a:normAutofit fontScale="70000" lnSpcReduction="20000"/>
          </a:bodyPr>
          <a:lstStyle/>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9.5 Vickers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1996</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）的结果显示，专业和非专业的篮球运动员在篮球罚球过程中，无论他们命中还是未命中，眼睛运动注视的平均持续时间恰好在出手罚球之前。 这些最终的注视点往往位于篮板或篮筐上。 </a:t>
            </a:r>
            <a:r>
              <a:rPr lang="en-US" altLang="zh-CN" dirty="0">
                <a:latin typeface="Times New Roman" panose="02020603050405020304" pitchFamily="18" charset="0"/>
                <a:ea typeface="宋体" panose="02010600030101010101" pitchFamily="2" charset="-122"/>
                <a:cs typeface="Times New Roman" panose="02020603050405020304" pitchFamily="18" charset="0"/>
              </a:rPr>
              <a:t>[Vickers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1996</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）中的修改图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348</a:t>
            </a:r>
            <a:r>
              <a:rPr lang="zh-CN" altLang="en-US" dirty="0">
                <a:latin typeface="Times New Roman" panose="02020603050405020304" pitchFamily="18" charset="0"/>
                <a:ea typeface="宋体" panose="02010600030101010101" pitchFamily="2" charset="-122"/>
                <a:cs typeface="Times New Roman" panose="02020603050405020304" pitchFamily="18" charset="0"/>
              </a:rPr>
              <a:t>）。 瞄准远距离目标时的视觉控制。 心理学：人类的感知和表现，第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22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卷，第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342-354</a:t>
            </a:r>
            <a:r>
              <a:rPr lang="zh-CN" altLang="en-US" dirty="0">
                <a:latin typeface="Times New Roman" panose="02020603050405020304" pitchFamily="18" charset="0"/>
                <a:ea typeface="宋体" panose="02010600030101010101" pitchFamily="2" charset="-122"/>
                <a:cs typeface="Times New Roman" panose="02020603050405020304" pitchFamily="18" charset="0"/>
              </a:rPr>
              <a:t>页。</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317B961D-11C7-4E62-83CD-74186B941D81}"/>
              </a:ext>
            </a:extLst>
          </p:cNvPr>
          <p:cNvSpPr txBox="1"/>
          <p:nvPr/>
        </p:nvSpPr>
        <p:spPr>
          <a:xfrm>
            <a:off x="103861" y="0"/>
            <a:ext cx="12246802" cy="1877437"/>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P223  FIGURE9.5</a:t>
            </a:r>
            <a:endParaRPr lang="en-US" altLang="zh-CN" sz="3600" dirty="0">
              <a:latin typeface="Times New Roman" panose="02020603050405020304" pitchFamily="18" charset="0"/>
              <a:cs typeface="Times New Roman" panose="02020603050405020304" pitchFamily="18" charset="0"/>
              <a:sym typeface="Wingdings" panose="05000000000000000000" pitchFamily="2" charset="2"/>
            </a:endParaRPr>
          </a:p>
          <a:p>
            <a:r>
              <a:rPr lang="en-US" altLang="zh-CN" sz="2000" dirty="0">
                <a:latin typeface="Times New Roman" panose="02020603050405020304" pitchFamily="18" charset="0"/>
                <a:cs typeface="Times New Roman" panose="02020603050405020304" pitchFamily="18" charset="0"/>
              </a:rPr>
              <a:t>Results from Vickers (1996) showing expert and near-expert basketball players ’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mean duration of their final eye movement fixations just prior to releasing the ball during  basketball free throws for shots they hit and missed. These final fixations were on the backboard or hoop. [Modified figure 6 (p. 348) in Vickers, J. (1996). Visual control when aiming  at a far target. Psychology: Human Perception and Performance, 22, 342-354.]</a:t>
            </a:r>
          </a:p>
        </p:txBody>
      </p:sp>
      <p:pic>
        <p:nvPicPr>
          <p:cNvPr id="6" name="图片 5">
            <a:extLst>
              <a:ext uri="{FF2B5EF4-FFF2-40B4-BE49-F238E27FC236}">
                <a16:creationId xmlns="" xmlns:a16="http://schemas.microsoft.com/office/drawing/2014/main" id="{100D45DA-2559-4FBB-8486-7F51FCF75931}"/>
              </a:ext>
            </a:extLst>
          </p:cNvPr>
          <p:cNvPicPr>
            <a:picLocks noChangeAspect="1"/>
          </p:cNvPicPr>
          <p:nvPr/>
        </p:nvPicPr>
        <p:blipFill>
          <a:blip r:embed="rId2"/>
          <a:stretch>
            <a:fillRect/>
          </a:stretch>
        </p:blipFill>
        <p:spPr>
          <a:xfrm>
            <a:off x="218695" y="1996010"/>
            <a:ext cx="7160405" cy="4687593"/>
          </a:xfrm>
          <a:prstGeom prst="rect">
            <a:avLst/>
          </a:prstGeom>
        </p:spPr>
      </p:pic>
      <p:sp>
        <p:nvSpPr>
          <p:cNvPr id="2" name="文本框 1">
            <a:extLst>
              <a:ext uri="{FF2B5EF4-FFF2-40B4-BE49-F238E27FC236}">
                <a16:creationId xmlns="" xmlns:a16="http://schemas.microsoft.com/office/drawing/2014/main" id="{0F4FA8FD-32C2-4DE1-881B-B2E4CD7D49F4}"/>
              </a:ext>
            </a:extLst>
          </p:cNvPr>
          <p:cNvSpPr txBox="1"/>
          <p:nvPr/>
        </p:nvSpPr>
        <p:spPr>
          <a:xfrm>
            <a:off x="320511" y="1996010"/>
            <a:ext cx="2733773"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最后视觉注视长度（秒</a:t>
            </a:r>
            <a:r>
              <a:rPr lang="zh-CN" altLang="en-US" dirty="0">
                <a:latin typeface="Times New Roman" panose="02020603050405020304" pitchFamily="18" charset="0"/>
                <a:cs typeface="Times New Roman" panose="02020603050405020304" pitchFamily="18" charset="0"/>
              </a:rPr>
              <a:t>）</a:t>
            </a:r>
          </a:p>
        </p:txBody>
      </p:sp>
      <p:sp>
        <p:nvSpPr>
          <p:cNvPr id="4" name="文本框 3">
            <a:extLst>
              <a:ext uri="{FF2B5EF4-FFF2-40B4-BE49-F238E27FC236}">
                <a16:creationId xmlns="" xmlns:a16="http://schemas.microsoft.com/office/drawing/2014/main" id="{3E4835C7-D4CC-4EE4-8516-6E546425C3AA}"/>
              </a:ext>
            </a:extLst>
          </p:cNvPr>
          <p:cNvSpPr txBox="1"/>
          <p:nvPr/>
        </p:nvSpPr>
        <p:spPr>
          <a:xfrm>
            <a:off x="3403757" y="6216191"/>
            <a:ext cx="790280"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专业</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 xmlns:a16="http://schemas.microsoft.com/office/drawing/2014/main" id="{25095CF6-A7A2-4264-81A8-9B3BF96C3569}"/>
              </a:ext>
            </a:extLst>
          </p:cNvPr>
          <p:cNvSpPr txBox="1"/>
          <p:nvPr/>
        </p:nvSpPr>
        <p:spPr>
          <a:xfrm>
            <a:off x="6298419" y="6168272"/>
            <a:ext cx="931940"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非专业</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 xmlns:a16="http://schemas.microsoft.com/office/drawing/2014/main" id="{18BF7449-1EBE-41C7-BE52-A256B81F6FD7}"/>
              </a:ext>
            </a:extLst>
          </p:cNvPr>
          <p:cNvSpPr txBox="1"/>
          <p:nvPr/>
        </p:nvSpPr>
        <p:spPr>
          <a:xfrm>
            <a:off x="1897040" y="5491899"/>
            <a:ext cx="790280"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命中</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 xmlns:a16="http://schemas.microsoft.com/office/drawing/2014/main" id="{209EAD14-B1F0-47C7-9567-DBB7E509F139}"/>
              </a:ext>
            </a:extLst>
          </p:cNvPr>
          <p:cNvSpPr txBox="1"/>
          <p:nvPr/>
        </p:nvSpPr>
        <p:spPr>
          <a:xfrm>
            <a:off x="3054284" y="2561734"/>
            <a:ext cx="910577"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未命中</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 xmlns:a16="http://schemas.microsoft.com/office/drawing/2014/main" id="{66992E0C-8C28-4B59-9F70-57C219162EFC}"/>
              </a:ext>
            </a:extLst>
          </p:cNvPr>
          <p:cNvSpPr txBox="1"/>
          <p:nvPr/>
        </p:nvSpPr>
        <p:spPr>
          <a:xfrm>
            <a:off x="4556970" y="5521808"/>
            <a:ext cx="790280"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命中</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 xmlns:a16="http://schemas.microsoft.com/office/drawing/2014/main" id="{9AE42132-8BFC-4A78-B85B-E33F89934F80}"/>
              </a:ext>
            </a:extLst>
          </p:cNvPr>
          <p:cNvSpPr txBox="1"/>
          <p:nvPr/>
        </p:nvSpPr>
        <p:spPr>
          <a:xfrm>
            <a:off x="5640711" y="3373629"/>
            <a:ext cx="910577"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未命中</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64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1309754"/>
            <a:ext cx="11720709" cy="5548246"/>
          </a:xfrm>
        </p:spPr>
        <p:txBody>
          <a:bodyPr>
            <a:normAutofit lnSpcReduction="10000"/>
          </a:bodyPr>
          <a:lstStyle/>
          <a:p>
            <a:pPr algn="just"/>
            <a:r>
              <a:rPr lang="en-US" altLang="zh-CN" dirty="0">
                <a:latin typeface="Times New Roman" panose="02020603050405020304" pitchFamily="18" charset="0"/>
                <a:cs typeface="Times New Roman" panose="02020603050405020304" pitchFamily="18" charset="0"/>
              </a:rPr>
              <a:t>Research by Joan Vickers and her colleagues discovered an important characteristic of visual search that is </a:t>
            </a:r>
            <a:r>
              <a:rPr lang="en-US" altLang="zh-CN" dirty="0" err="1">
                <a:latin typeface="Times New Roman" panose="02020603050405020304" pitchFamily="18" charset="0"/>
                <a:cs typeface="Times New Roman" panose="02020603050405020304" pitchFamily="18" charset="0"/>
              </a:rPr>
              <a:t>associ-ated</a:t>
            </a:r>
            <a:r>
              <a:rPr lang="en-US" altLang="zh-CN" dirty="0">
                <a:latin typeface="Times New Roman" panose="02020603050405020304" pitchFamily="18" charset="0"/>
                <a:cs typeface="Times New Roman" panose="02020603050405020304" pitchFamily="18" charset="0"/>
              </a:rPr>
              <a:t> with successful </a:t>
            </a:r>
            <a:r>
              <a:rPr lang="en-US" altLang="zh-CN" dirty="0">
                <a:highlight>
                  <a:srgbClr val="FFFF00"/>
                </a:highlight>
                <a:latin typeface="Times New Roman" panose="02020603050405020304" pitchFamily="18" charset="0"/>
                <a:cs typeface="Times New Roman" panose="02020603050405020304" pitchFamily="18" charset="0"/>
              </a:rPr>
              <a:t>motor skill performance</a:t>
            </a:r>
            <a:r>
              <a:rPr lang="en-US" altLang="zh-CN" dirty="0">
                <a:latin typeface="Times New Roman" panose="02020603050405020304" pitchFamily="18" charset="0"/>
                <a:cs typeface="Times New Roman" panose="02020603050405020304" pitchFamily="18" charset="0"/>
              </a:rPr>
              <a:t>. This characteristic, which they called the “quiet eye,” occurs for both closed and open skills. The research evidence for the “quiet eye” is based on the use of eye movement recording technology, which was discussed in chapter 6. These recordings showed that when people search the performance environment, they typically fixate their gaze on a specific location or object for a certain amount of time (</a:t>
            </a:r>
            <a:r>
              <a:rPr lang="en-US" altLang="zh-CN" dirty="0" err="1">
                <a:latin typeface="Times New Roman" panose="02020603050405020304" pitchFamily="18" charset="0"/>
                <a:cs typeface="Times New Roman" panose="02020603050405020304" pitchFamily="18" charset="0"/>
              </a:rPr>
              <a:t>approxi-mately</a:t>
            </a:r>
            <a:r>
              <a:rPr lang="en-US" altLang="zh-CN" dirty="0">
                <a:latin typeface="Times New Roman" panose="02020603050405020304" pitchFamily="18" charset="0"/>
                <a:cs typeface="Times New Roman" panose="02020603050405020304" pitchFamily="18" charset="0"/>
              </a:rPr>
              <a:t> 100 </a:t>
            </a:r>
            <a:r>
              <a:rPr lang="en-US" altLang="zh-CN" dirty="0" err="1">
                <a:latin typeface="Times New Roman" panose="02020603050405020304" pitchFamily="18" charset="0"/>
                <a:cs typeface="Times New Roman" panose="02020603050405020304" pitchFamily="18" charset="0"/>
              </a:rPr>
              <a:t>ms</a:t>
            </a:r>
            <a:r>
              <a:rPr lang="en-US" altLang="zh-CN" dirty="0">
                <a:latin typeface="Times New Roman" panose="02020603050405020304" pitchFamily="18" charset="0"/>
                <a:cs typeface="Times New Roman" panose="02020603050405020304" pitchFamily="18" charset="0"/>
              </a:rPr>
              <a:t>) just before initiating performance of the activity. This final gaze fixation is the “quiet eye” (i.e., the “quiet” portion of the visual search process). In terms of attention processes involved in motor skill performance, the “quiet eye” characteristic of visual search demonstrates the importance of the visual focus of attention.*</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琼</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维克斯（</a:t>
            </a:r>
            <a:r>
              <a:rPr lang="en-US" altLang="zh-CN" dirty="0">
                <a:latin typeface="Times New Roman" panose="02020603050405020304" pitchFamily="18" charset="0"/>
                <a:ea typeface="宋体" panose="02010600030101010101" pitchFamily="2" charset="-122"/>
                <a:cs typeface="Times New Roman" panose="02020603050405020304" pitchFamily="18" charset="0"/>
              </a:rPr>
              <a:t>Joan Vickers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）和她的同事的研究发现了视觉搜索的重要特征，它与成功的</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运动</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技能</a:t>
            </a:r>
            <a:r>
              <a:rPr lang="zh-CN" altLang="en-US" strike="sngStrike" smtClean="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操作（</a:t>
            </a:r>
            <a:r>
              <a:rPr lang="zh-CN" altLang="en-US" smtClean="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表现</a:t>
            </a:r>
            <a:r>
              <a:rPr lang="zh-CN" altLang="en-US" strike="sngStrike" smtClean="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mtClean="0">
                <a:latin typeface="Times New Roman" panose="02020603050405020304" pitchFamily="18" charset="0"/>
                <a:ea typeface="宋体" panose="02010600030101010101" pitchFamily="2" charset="-122"/>
                <a:cs typeface="Times New Roman" panose="02020603050405020304" pitchFamily="18" charset="0"/>
              </a:rPr>
              <a:t>相关</a:t>
            </a:r>
            <a:r>
              <a:rPr lang="zh-CN" altLang="en-US" dirty="0">
                <a:latin typeface="Times New Roman" panose="02020603050405020304" pitchFamily="18" charset="0"/>
                <a:ea typeface="宋体" panose="02010600030101010101" pitchFamily="2" charset="-122"/>
                <a:cs typeface="Times New Roman" panose="02020603050405020304" pitchFamily="18" charset="0"/>
              </a:rPr>
              <a:t>。 他们称之为“静止的眼”的这种特征在封闭式和开放式技能中都存在。 “静止的眼”的研究证据是基于第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dirty="0">
                <a:latin typeface="Times New Roman" panose="02020603050405020304" pitchFamily="18" charset="0"/>
                <a:ea typeface="宋体" panose="02010600030101010101" pitchFamily="2" charset="-122"/>
                <a:cs typeface="Times New Roman" panose="02020603050405020304" pitchFamily="18" charset="0"/>
              </a:rPr>
              <a:t>章中讨论的眼动记录技术的使用。这些记录表明，当人们搜索运动环境时，他们通常将视线固定在特定的位置或物体上 在开始执行活动之前需要一定的时间（大约</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毫秒）。 最终的注视是“静止的眼”（即视觉搜索过程中的“静止”部分）。 在涉及运动技能表现的注意力过程方面，视觉搜索的“静止的眼”特征证明了注意力集中在视觉上的重要性。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384995"/>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P224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rPr>
              <a:t>The “quiet Eye”----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Strategic Part of the Visual Search Process for Performing  Motor Skills</a:t>
            </a:r>
          </a:p>
          <a:p>
            <a:r>
              <a:rPr lang="zh-CN" altLang="en-US" sz="2400" dirty="0">
                <a:latin typeface="宋体" panose="02010600030101010101" pitchFamily="2" charset="-122"/>
                <a:ea typeface="宋体" panose="02010600030101010101" pitchFamily="2" charset="-122"/>
                <a:cs typeface="Times New Roman" panose="02020603050405020304" pitchFamily="18" charset="0"/>
              </a:rPr>
              <a:t>“静止的眼”</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执行运动技能的视觉搜索过程的策略部分</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9072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1309754"/>
            <a:ext cx="11720709" cy="4539881"/>
          </a:xfrm>
        </p:spPr>
        <p:txBody>
          <a:bodyPr>
            <a:normAutofit fontScale="92500" lnSpcReduction="20000"/>
          </a:bodyPr>
          <a:lstStyle/>
          <a:p>
            <a:pPr algn="just"/>
            <a:r>
              <a:rPr lang="en-US" altLang="zh-CN" dirty="0">
                <a:latin typeface="Times New Roman" panose="02020603050405020304" pitchFamily="18" charset="0"/>
                <a:cs typeface="Times New Roman" panose="02020603050405020304" pitchFamily="18" charset="0"/>
              </a:rPr>
              <a:t>Four Common Characteristics of the “Quiet Eye” (see McPherson &amp; Vickers, 2004): </a:t>
            </a:r>
          </a:p>
          <a:p>
            <a:pPr algn="just"/>
            <a:r>
              <a:rPr lang="en-US" altLang="zh-CN" dirty="0">
                <a:latin typeface="Times New Roman" panose="02020603050405020304" pitchFamily="18" charset="0"/>
                <a:cs typeface="Times New Roman" panose="02020603050405020304" pitchFamily="18" charset="0"/>
              </a:rPr>
              <a:t>It is directed to a critical location or object in the performance context</a:t>
            </a:r>
          </a:p>
          <a:p>
            <a:pPr algn="just"/>
            <a:r>
              <a:rPr lang="en-US" altLang="zh-CN" dirty="0">
                <a:latin typeface="Times New Roman" panose="02020603050405020304" pitchFamily="18" charset="0"/>
                <a:cs typeface="Times New Roman" panose="02020603050405020304" pitchFamily="18" charset="0"/>
              </a:rPr>
              <a:t>It is a stable fixation of the performer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gaze</a:t>
            </a:r>
          </a:p>
          <a:p>
            <a:pPr algn="just"/>
            <a:r>
              <a:rPr lang="en-US" altLang="zh-CN" dirty="0">
                <a:latin typeface="Times New Roman" panose="02020603050405020304" pitchFamily="18" charset="0"/>
                <a:cs typeface="Times New Roman" panose="02020603050405020304" pitchFamily="18" charset="0"/>
              </a:rPr>
              <a:t>Its onset occurs just before the first movement common to all performers of the skill</a:t>
            </a:r>
          </a:p>
          <a:p>
            <a:pPr algn="just"/>
            <a:r>
              <a:rPr lang="en-US" altLang="zh-CN" dirty="0">
                <a:latin typeface="Times New Roman" panose="02020603050405020304" pitchFamily="18" charset="0"/>
                <a:cs typeface="Times New Roman" panose="02020603050405020304" pitchFamily="18" charset="0"/>
              </a:rPr>
              <a:t>Its duration tends to be longer for elite performers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These four characteristics indicate the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need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for an optimal focus on one location or object prior to the final execution of the skill(McPherson &amp; Vickers, 2004, p. 279).</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“静止的眼”的四个共同特征（参见</a:t>
            </a:r>
            <a:r>
              <a:rPr lang="en-US" altLang="zh-CN" dirty="0">
                <a:latin typeface="Times New Roman" panose="02020603050405020304" pitchFamily="18" charset="0"/>
                <a:ea typeface="宋体" panose="02010600030101010101" pitchFamily="2" charset="-122"/>
                <a:cs typeface="Times New Roman" panose="02020603050405020304" pitchFamily="18" charset="0"/>
              </a:rPr>
              <a:t>McPherson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Vickers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它针对操作前后过程中的关键位置或对象</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它是运动员稳定的注视</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它发生在该技能所有表演者共有的第一个动作启动之前</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对于高水平运动员而言，其持续时间往往会更长。这四个特征表明，在最终执行这项技能之前，需要最佳专注于某个位置或物体（</a:t>
            </a:r>
            <a:r>
              <a:rPr lang="en-US" altLang="zh-CN" dirty="0">
                <a:latin typeface="Times New Roman" panose="02020603050405020304" pitchFamily="18" charset="0"/>
                <a:ea typeface="宋体" panose="02010600030101010101" pitchFamily="2" charset="-122"/>
                <a:cs typeface="Times New Roman" panose="02020603050405020304" pitchFamily="18" charset="0"/>
              </a:rPr>
              <a:t>McPherson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Vickers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p.279</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754326"/>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P224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rPr>
              <a:t>The “quiet Eye”----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Strategic Part of the Visual Search Process for Performing  Motor Skills</a:t>
            </a:r>
          </a:p>
          <a:p>
            <a:r>
              <a:rPr lang="zh-CN" altLang="en-US" sz="2400" dirty="0">
                <a:latin typeface="宋体" panose="02010600030101010101" pitchFamily="2" charset="-122"/>
                <a:ea typeface="宋体" panose="02010600030101010101" pitchFamily="2" charset="-122"/>
                <a:cs typeface="Times New Roman" panose="02020603050405020304" pitchFamily="18" charset="0"/>
              </a:rPr>
              <a:t>“静止的眼”</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执行运动技能的视觉搜索过程的策略部分</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66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1309754"/>
            <a:ext cx="11720709" cy="5666081"/>
          </a:xfrm>
        </p:spPr>
        <p:txBody>
          <a:bodyPr>
            <a:normAutofit lnSpcReduction="10000"/>
          </a:bodyPr>
          <a:lstStyle/>
          <a:p>
            <a:pPr algn="just"/>
            <a:r>
              <a:rPr lang="en-US" altLang="zh-CN" b="1" dirty="0">
                <a:latin typeface="Times New Roman" panose="02020603050405020304" pitchFamily="18" charset="0"/>
                <a:cs typeface="Times New Roman" panose="02020603050405020304" pitchFamily="18" charset="0"/>
              </a:rPr>
              <a:t>The “Quiet Eye” for Closed Skills </a:t>
            </a:r>
            <a:r>
              <a:rPr lang="en-US" altLang="zh-CN" dirty="0">
                <a:latin typeface="Times New Roman" panose="02020603050405020304" pitchFamily="18" charset="0"/>
                <a:cs typeface="Times New Roman" panose="02020603050405020304" pitchFamily="18" charset="0"/>
              </a:rPr>
              <a:t>For the successful performance of a closed skill the final gaze fixation, just prior to performing the skill, is typically located on the goal object in the </a:t>
            </a:r>
            <a:r>
              <a:rPr lang="en-US" altLang="zh-CN" dirty="0" err="1">
                <a:latin typeface="Times New Roman" panose="02020603050405020304" pitchFamily="18" charset="0"/>
                <a:cs typeface="Times New Roman" panose="02020603050405020304" pitchFamily="18" charset="0"/>
              </a:rPr>
              <a:t>perfor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mance</a:t>
            </a:r>
            <a:r>
              <a:rPr lang="en-US" altLang="zh-CN" dirty="0">
                <a:latin typeface="Times New Roman" panose="02020603050405020304" pitchFamily="18" charset="0"/>
                <a:cs typeface="Times New Roman" panose="02020603050405020304" pitchFamily="18" charset="0"/>
              </a:rPr>
              <a:t> environment. For example, golfers fixate on the ball, free-throw shooters in basketball fixate on the rim of the basket, walkers fixate on stepping stones along a pathway, etc.</a:t>
            </a:r>
          </a:p>
          <a:p>
            <a:pPr algn="just"/>
            <a:r>
              <a:rPr lang="en-US" altLang="zh-CN" dirty="0">
                <a:latin typeface="Times New Roman" panose="02020603050405020304" pitchFamily="18" charset="0"/>
                <a:cs typeface="Times New Roman" panose="02020603050405020304" pitchFamily="18" charset="0"/>
              </a:rPr>
              <a:t>Specific closed skills demonstrations of the “quiet eye.” Research has shown the relationship between the “quiet eye” and performance for: golf putting; basketball free-throw shooting; walking on step-ping stones; rifle target shooting; dart throwing; laparoscopic surgery; potting </a:t>
            </a:r>
            <a:r>
              <a:rPr lang="en-US" altLang="zh-CN" dirty="0" err="1">
                <a:latin typeface="Times New Roman" panose="02020603050405020304" pitchFamily="18" charset="0"/>
                <a:cs typeface="Times New Roman" panose="02020603050405020304" pitchFamily="18" charset="0"/>
              </a:rPr>
              <a:t>billard</a:t>
            </a:r>
            <a:r>
              <a:rPr lang="en-US" altLang="zh-CN" dirty="0">
                <a:latin typeface="Times New Roman" panose="02020603050405020304" pitchFamily="18" charset="0"/>
                <a:cs typeface="Times New Roman" panose="02020603050405020304" pitchFamily="18" charset="0"/>
              </a:rPr>
              <a:t> balls; football penalty shooting; and line walking.</a:t>
            </a:r>
          </a:p>
          <a:p>
            <a:pPr algn="just"/>
            <a:r>
              <a:rPr lang="zh-CN" altLang="en-US" b="1" dirty="0">
                <a:latin typeface="Times New Roman" panose="02020603050405020304" pitchFamily="18" charset="0"/>
                <a:ea typeface="宋体" panose="02010600030101010101" pitchFamily="2" charset="-122"/>
                <a:cs typeface="Times New Roman" panose="02020603050405020304" pitchFamily="18" charset="0"/>
              </a:rPr>
              <a:t>封闭技能的“静止的眼”</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为了成功执行封闭式技能，最终的注视（通常在执行技能之前）通常位于操作环境中的目标对象上。 例如，高尔夫球手将球其目光固定在球上，篮球的罚球手将其目光固定在篮筐的边缘，步行者将其目光固定在沿着小路的垫脚石上等。</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特定的封闭式技能示范“静止的眼”。 研究表明，“静止的眼”与以下各项之间的关系： 篮球罚球； 在垫脚石上行走； 步枪射击目标； 飞镖投掷</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腹腔镜手术；台球；足球点球和列队走。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754326"/>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P224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rPr>
              <a:t>The “quiet Eye”----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Strategic Part of the Visual Search Process for Performing  Motor Skills</a:t>
            </a:r>
          </a:p>
          <a:p>
            <a:r>
              <a:rPr lang="zh-CN" altLang="en-US" sz="2400" dirty="0">
                <a:latin typeface="宋体" panose="02010600030101010101" pitchFamily="2" charset="-122"/>
                <a:ea typeface="宋体" panose="02010600030101010101" pitchFamily="2" charset="-122"/>
                <a:cs typeface="Times New Roman" panose="02020603050405020304" pitchFamily="18" charset="0"/>
              </a:rPr>
              <a:t>“静止的眼”</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执行运动技能的视觉搜索过程的策略部分</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266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103861" y="1309754"/>
            <a:ext cx="11720709" cy="5548246"/>
          </a:xfrm>
        </p:spPr>
        <p:txBody>
          <a:bodyPr>
            <a:normAutofit fontScale="70000" lnSpcReduction="20000"/>
          </a:bodyPr>
          <a:lstStyle/>
          <a:p>
            <a:pPr algn="just">
              <a:lnSpc>
                <a:spcPct val="120000"/>
              </a:lnSpc>
            </a:pPr>
            <a:r>
              <a:rPr lang="en-US" altLang="zh-CN" b="1" dirty="0">
                <a:latin typeface="Times New Roman" panose="02020603050405020304" pitchFamily="18" charset="0"/>
                <a:cs typeface="Times New Roman" panose="02020603050405020304" pitchFamily="18" charset="0"/>
              </a:rPr>
              <a:t>The “Quiet Eye” for Open Skills </a:t>
            </a:r>
            <a:r>
              <a:rPr lang="en-US" altLang="zh-CN" dirty="0">
                <a:latin typeface="Times New Roman" panose="02020603050405020304" pitchFamily="18" charset="0"/>
                <a:cs typeface="Times New Roman" panose="02020603050405020304" pitchFamily="18" charset="0"/>
              </a:rPr>
              <a:t>Open skills involve moving objects that must be </a:t>
            </a:r>
            <a:r>
              <a:rPr lang="en-US" altLang="zh-CN" dirty="0" err="1">
                <a:latin typeface="Times New Roman" panose="02020603050405020304" pitchFamily="18" charset="0"/>
                <a:cs typeface="Times New Roman" panose="02020603050405020304" pitchFamily="18" charset="0"/>
              </a:rPr>
              <a:t>visu</a:t>
            </a:r>
            <a:r>
              <a:rPr lang="en-US" altLang="zh-CN" dirty="0">
                <a:latin typeface="Times New Roman" panose="02020603050405020304" pitchFamily="18" charset="0"/>
                <a:cs typeface="Times New Roman" panose="02020603050405020304" pitchFamily="18" charset="0"/>
              </a:rPr>
              <a:t>-ally tracked, which makes the visual search process different from that used for closed skills. The final gaze fixation (i.e., the “quiet eye”) during the </a:t>
            </a:r>
            <a:r>
              <a:rPr lang="en-US" altLang="zh-CN" dirty="0" err="1">
                <a:latin typeface="Times New Roman" panose="02020603050405020304" pitchFamily="18" charset="0"/>
                <a:cs typeface="Times New Roman" panose="02020603050405020304" pitchFamily="18" charset="0"/>
              </a:rPr>
              <a:t>perfor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mance</a:t>
            </a:r>
            <a:r>
              <a:rPr lang="en-US" altLang="zh-CN" dirty="0">
                <a:latin typeface="Times New Roman" panose="02020603050405020304" pitchFamily="18" charset="0"/>
                <a:cs typeface="Times New Roman" panose="02020603050405020304" pitchFamily="18" charset="0"/>
              </a:rPr>
              <a:t> of open skills is on the moving object, which the eye then tracks for as long as possible before </a:t>
            </a:r>
            <a:r>
              <a:rPr lang="en-US" altLang="zh-CN" dirty="0" err="1">
                <a:latin typeface="Times New Roman" panose="02020603050405020304" pitchFamily="18" charset="0"/>
                <a:cs typeface="Times New Roman" panose="02020603050405020304" pitchFamily="18" charset="0"/>
              </a:rPr>
              <a:t>initi-ating</a:t>
            </a:r>
            <a:r>
              <a:rPr lang="en-US" altLang="zh-CN" dirty="0">
                <a:latin typeface="Times New Roman" panose="02020603050405020304" pitchFamily="18" charset="0"/>
                <a:cs typeface="Times New Roman" panose="02020603050405020304" pitchFamily="18" charset="0"/>
              </a:rPr>
              <a:t> the required movement. For example, batters in baseball or receivers of serves in tennis, table tennis, and volleyball fixate on the oncoming ball and track it to a specific location in space just prior to initiating movement to respond to the oncoming ball.</a:t>
            </a:r>
          </a:p>
          <a:p>
            <a:pPr algn="just">
              <a:lnSpc>
                <a:spcPct val="120000"/>
              </a:lnSpc>
            </a:pPr>
            <a:r>
              <a:rPr lang="en-US" altLang="zh-CN" dirty="0">
                <a:latin typeface="Times New Roman" panose="02020603050405020304" pitchFamily="18" charset="0"/>
                <a:cs typeface="Times New Roman" panose="02020603050405020304" pitchFamily="18" charset="0"/>
              </a:rPr>
              <a:t>Specific open skills demonstrations of the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quiet eye.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Research has shown the relationship between the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quiet eye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performance for: batters in baseball; softball umpires; receivers of serves in tennis, table tennis, and volleyball; ice hockey goal tenders; skeet shooters; and soccer goalkeepers attempting saves.</a:t>
            </a:r>
          </a:p>
          <a:p>
            <a:pPr algn="just">
              <a:lnSpc>
                <a:spcPct val="120000"/>
              </a:lnSpc>
            </a:pPr>
            <a:r>
              <a:rPr lang="en-US" altLang="zh-CN" dirty="0">
                <a:latin typeface="Times New Roman" panose="02020603050405020304" pitchFamily="18" charset="0"/>
                <a:cs typeface="Times New Roman" panose="02020603050405020304" pitchFamily="18" charset="0"/>
              </a:rPr>
              <a:t>*For specific references and summaries of the research demonstrating the “quiet eye” for these skills, see Wilson, Causer, &amp; Vickers (2015) and Vickers (2007).</a:t>
            </a:r>
          </a:p>
          <a:p>
            <a:pPr algn="just">
              <a:lnSpc>
                <a:spcPct val="12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开放式技能的“静止的眼”</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开放式技能涉及必须以视觉方式跟踪的移动对象，这使得视觉搜索过程不同于封闭式技能。在进行开放式技巧操作时，最终的注视点（即“静止的眼”）在移动的物体上，然后在启动所需的运动之前，眼睛会尽可能长时间地跟踪。例如，棒球击球手或网球接球手，乒乓球和排球的发球接收器固定在即将来临的球上，并在开始移动以响应即将来临的球之前将其跟踪到空中的特定位置。</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特定的开放技能示范“静止的眼”。研究表明，“静止的眼”与以下行为之间的关系：棒球击球手；垒球裁判；网球，乒乓球和排球的接球手；冰上曲棍球进球手；飞碟射手；和足球守门员试图扑救。</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*有关证明这些</a:t>
            </a:r>
            <a:r>
              <a:rPr lang="zh-CN" altLang="en-US">
                <a:latin typeface="Times New Roman" panose="02020603050405020304" pitchFamily="18" charset="0"/>
                <a:ea typeface="宋体" panose="02010600030101010101" pitchFamily="2" charset="-122"/>
                <a:cs typeface="Times New Roman" panose="02020603050405020304" pitchFamily="18" charset="0"/>
              </a:rPr>
              <a:t>技能“静止的眼”</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的研究的具体参考和摘要，请参见</a:t>
            </a:r>
            <a:r>
              <a:rPr lang="en-US" altLang="zh-CN" dirty="0">
                <a:latin typeface="Times New Roman" panose="02020603050405020304" pitchFamily="18" charset="0"/>
                <a:ea typeface="宋体" panose="02010600030101010101" pitchFamily="2" charset="-122"/>
                <a:cs typeface="Times New Roman" panose="02020603050405020304" pitchFamily="18" charset="0"/>
              </a:rPr>
              <a:t>Wilson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Caiser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Vickers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Vickers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2007</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B77FA7B4-94C8-4614-9532-B518F2935D51}"/>
              </a:ext>
            </a:extLst>
          </p:cNvPr>
          <p:cNvSpPr txBox="1"/>
          <p:nvPr/>
        </p:nvSpPr>
        <p:spPr>
          <a:xfrm>
            <a:off x="103861" y="0"/>
            <a:ext cx="12246802" cy="1754326"/>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P224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rPr>
              <a:t>The “quiet Eye”----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Strategic Part of the Visual Search Process for Performing  Motor Skills</a:t>
            </a:r>
          </a:p>
          <a:p>
            <a:r>
              <a:rPr lang="zh-CN" altLang="en-US" sz="2400" dirty="0">
                <a:latin typeface="宋体" panose="02010600030101010101" pitchFamily="2" charset="-122"/>
                <a:ea typeface="宋体" panose="02010600030101010101" pitchFamily="2" charset="-122"/>
                <a:cs typeface="Times New Roman" panose="02020603050405020304" pitchFamily="18" charset="0"/>
              </a:rPr>
              <a:t>“静止的眼”</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执行运动技能的视觉搜索过程的策略部分</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581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BEC71607-0707-42A1-AF44-8436DE119AB9}"/>
              </a:ext>
            </a:extLst>
          </p:cNvPr>
          <p:cNvPicPr>
            <a:picLocks noChangeAspect="1"/>
          </p:cNvPicPr>
          <p:nvPr/>
        </p:nvPicPr>
        <p:blipFill>
          <a:blip r:embed="rId2"/>
          <a:stretch>
            <a:fillRect/>
          </a:stretch>
        </p:blipFill>
        <p:spPr>
          <a:xfrm>
            <a:off x="0" y="0"/>
            <a:ext cx="9061264" cy="2981195"/>
          </a:xfrm>
          <a:prstGeom prst="rect">
            <a:avLst/>
          </a:prstGeom>
        </p:spPr>
      </p:pic>
      <p:sp>
        <p:nvSpPr>
          <p:cNvPr id="7" name="文本框 6">
            <a:extLst>
              <a:ext uri="{FF2B5EF4-FFF2-40B4-BE49-F238E27FC236}">
                <a16:creationId xmlns="" xmlns:a16="http://schemas.microsoft.com/office/drawing/2014/main" id="{75A2E379-9A0F-43EB-B9E6-2DF72FC65EA7}"/>
              </a:ext>
            </a:extLst>
          </p:cNvPr>
          <p:cNvSpPr txBox="1"/>
          <p:nvPr/>
        </p:nvSpPr>
        <p:spPr>
          <a:xfrm>
            <a:off x="375781" y="3105834"/>
            <a:ext cx="3169457" cy="923330"/>
          </a:xfrm>
          <a:prstGeom prst="rect">
            <a:avLst/>
          </a:prstGeom>
          <a:noFill/>
        </p:spPr>
        <p:txBody>
          <a:bodyPr wrap="none" rtlCol="0">
            <a:spAutoFit/>
          </a:bodyPr>
          <a:lstStyle/>
          <a:p>
            <a:r>
              <a:rPr lang="en-US" altLang="zh-CN" dirty="0"/>
              <a:t>Timing</a:t>
            </a:r>
            <a:r>
              <a:rPr lang="zh-CN" altLang="en-US" dirty="0"/>
              <a:t>：时机判断、时间判断</a:t>
            </a:r>
            <a:endParaRPr lang="en-US" altLang="zh-CN" dirty="0"/>
          </a:p>
          <a:p>
            <a:r>
              <a:rPr lang="en-US" altLang="zh-CN" dirty="0"/>
              <a:t>A closer look</a:t>
            </a:r>
            <a:r>
              <a:rPr lang="zh-CN" altLang="en-US" dirty="0"/>
              <a:t>：深入阅读</a:t>
            </a:r>
            <a:endParaRPr lang="en-US" altLang="zh-CN" dirty="0"/>
          </a:p>
          <a:p>
            <a:endParaRPr lang="zh-CN" altLang="en-US" dirty="0"/>
          </a:p>
        </p:txBody>
      </p:sp>
    </p:spTree>
    <p:extLst>
      <p:ext uri="{BB962C8B-B14F-4D97-AF65-F5344CB8AC3E}">
        <p14:creationId xmlns:p14="http://schemas.microsoft.com/office/powerpoint/2010/main" val="22046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E890F2-9D1D-4418-99AD-F9B2A6935564}"/>
              </a:ext>
            </a:extLst>
          </p:cNvPr>
          <p:cNvSpPr>
            <a:spLocks noGrp="1"/>
          </p:cNvSpPr>
          <p:nvPr>
            <p:ph type="ctrTitle"/>
          </p:nvPr>
        </p:nvSpPr>
        <p:spPr>
          <a:xfrm>
            <a:off x="12554" y="0"/>
            <a:ext cx="9144000" cy="1017522"/>
          </a:xfrm>
        </p:spPr>
        <p:txBody>
          <a:bodyPr>
            <a:normAutofit/>
          </a:bodyPr>
          <a:lstStyle/>
          <a:p>
            <a:pPr algn="l"/>
            <a:r>
              <a:rPr lang="en-US" altLang="zh-CN" sz="4800" dirty="0">
                <a:latin typeface="Times New Roman" panose="02020603050405020304" pitchFamily="18" charset="0"/>
                <a:cs typeface="Times New Roman" panose="02020603050405020304" pitchFamily="18" charset="0"/>
              </a:rPr>
              <a:t>P203 FIGURE9.2</a:t>
            </a:r>
            <a:endParaRPr lang="zh-CN" altLang="en-US" sz="4800" dirty="0"/>
          </a:p>
        </p:txBody>
      </p:sp>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5673614" y="1272619"/>
            <a:ext cx="5871179" cy="5330284"/>
          </a:xfrm>
        </p:spPr>
        <p:txBody>
          <a:bodyPr>
            <a:normAutofit fontScale="92500"/>
          </a:bodyPr>
          <a:lstStyle/>
          <a:p>
            <a:pPr algn="just"/>
            <a:r>
              <a:rPr lang="en-US" altLang="zh-CN" dirty="0">
                <a:latin typeface="Times New Roman" panose="02020603050405020304" pitchFamily="18" charset="0"/>
                <a:cs typeface="Times New Roman" panose="02020603050405020304" pitchFamily="18" charset="0"/>
              </a:rPr>
              <a:t>Diagram showing that two tasks (A and B) can be performed simultaneously (e.g., driving a car while  talking with a passenger) if the attention demanded by the tasks does not exceed the available </a:t>
            </a:r>
            <a:r>
              <a:rPr lang="en-US" altLang="zh-CN" dirty="0">
                <a:highlight>
                  <a:srgbClr val="FFFF00"/>
                </a:highlight>
                <a:latin typeface="Times New Roman" panose="02020603050405020304" pitchFamily="18" charset="0"/>
                <a:cs typeface="Times New Roman" panose="02020603050405020304" pitchFamily="18" charset="0"/>
              </a:rPr>
              <a:t>attention capacity</a:t>
            </a:r>
            <a:r>
              <a:rPr lang="en-US" altLang="zh-CN" dirty="0">
                <a:latin typeface="Times New Roman" panose="02020603050405020304" pitchFamily="18" charset="0"/>
                <a:cs typeface="Times New Roman" panose="02020603050405020304" pitchFamily="18" charset="0"/>
              </a:rPr>
              <a:t>. Note that the amount of available capacity and the amount of </a:t>
            </a:r>
            <a:r>
              <a:rPr lang="en-US" altLang="zh-CN" dirty="0" err="1">
                <a:latin typeface="Times New Roman" panose="02020603050405020304" pitchFamily="18" charset="0"/>
                <a:cs typeface="Times New Roman" panose="02020603050405020304" pitchFamily="18" charset="0"/>
              </a:rPr>
              <a:t>atten-tion</a:t>
            </a:r>
            <a:r>
              <a:rPr lang="en-US" altLang="zh-CN" dirty="0">
                <a:latin typeface="Times New Roman" panose="02020603050405020304" pitchFamily="18" charset="0"/>
                <a:cs typeface="Times New Roman" panose="02020603050405020304" pitchFamily="18" charset="0"/>
              </a:rPr>
              <a:t> demanded by each task to be performed may increase or decrease, a change that would be represented in this diagram by changing the sizes of the appropriate circles.</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如图所示，如果任务所要求的</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注意</a:t>
            </a:r>
            <a:r>
              <a:rPr lang="zh-CN" altLang="en-US" smtClean="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能力（</a:t>
            </a:r>
            <a:r>
              <a:rPr lang="zh-CN" altLang="en-US" smtClean="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注意力</a:t>
            </a:r>
            <a:r>
              <a:rPr lang="zh-CN" altLang="en-US" smtClean="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mtClean="0">
                <a:latin typeface="Times New Roman" panose="02020603050405020304" pitchFamily="18" charset="0"/>
                <a:ea typeface="宋体" panose="02010600030101010101" pitchFamily="2" charset="-122"/>
                <a:cs typeface="Times New Roman" panose="02020603050405020304" pitchFamily="18" charset="0"/>
              </a:rPr>
              <a:t>不</a:t>
            </a:r>
            <a:r>
              <a:rPr lang="zh-CN" altLang="en-US" dirty="0">
                <a:latin typeface="Times New Roman" panose="02020603050405020304" pitchFamily="18" charset="0"/>
                <a:ea typeface="宋体" panose="02010600030101010101" pitchFamily="2" charset="-122"/>
                <a:cs typeface="Times New Roman" panose="02020603050405020304" pitchFamily="18" charset="0"/>
              </a:rPr>
              <a:t>超过可用的注意力，就可以同时执行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两个任务（例如，在与乘客交谈时驾驶汽车）。 请注意注意能力的容量和每个任务执行所需要的注意需求可能会增加或减少，在本图中可以通过改变圆圈的大小来表示。</a:t>
            </a:r>
          </a:p>
        </p:txBody>
      </p:sp>
      <p:pic>
        <p:nvPicPr>
          <p:cNvPr id="4" name="图片 3">
            <a:extLst>
              <a:ext uri="{FF2B5EF4-FFF2-40B4-BE49-F238E27FC236}">
                <a16:creationId xmlns="" xmlns:a16="http://schemas.microsoft.com/office/drawing/2014/main" id="{00CFA0DB-2DA3-4B34-B9A9-514CAC312909}"/>
              </a:ext>
            </a:extLst>
          </p:cNvPr>
          <p:cNvPicPr>
            <a:picLocks noChangeAspect="1"/>
          </p:cNvPicPr>
          <p:nvPr/>
        </p:nvPicPr>
        <p:blipFill>
          <a:blip r:embed="rId2"/>
          <a:stretch>
            <a:fillRect/>
          </a:stretch>
        </p:blipFill>
        <p:spPr>
          <a:xfrm>
            <a:off x="403341" y="2061758"/>
            <a:ext cx="5080606" cy="3270562"/>
          </a:xfrm>
          <a:prstGeom prst="rect">
            <a:avLst/>
          </a:prstGeom>
        </p:spPr>
      </p:pic>
      <p:sp>
        <p:nvSpPr>
          <p:cNvPr id="5" name="文本框 4">
            <a:extLst>
              <a:ext uri="{FF2B5EF4-FFF2-40B4-BE49-F238E27FC236}">
                <a16:creationId xmlns="" xmlns:a16="http://schemas.microsoft.com/office/drawing/2014/main" id="{ADF8CE51-7917-4318-8D94-8DC00B98EF03}"/>
              </a:ext>
            </a:extLst>
          </p:cNvPr>
          <p:cNvSpPr txBox="1"/>
          <p:nvPr/>
        </p:nvSpPr>
        <p:spPr>
          <a:xfrm>
            <a:off x="647207" y="3697039"/>
            <a:ext cx="1107996" cy="646331"/>
          </a:xfrm>
          <a:prstGeom prst="rect">
            <a:avLst/>
          </a:prstGeom>
          <a:noFill/>
        </p:spPr>
        <p:txBody>
          <a:bodyPr wrap="none" rtlCol="0">
            <a:spAutoFit/>
          </a:bodyPr>
          <a:lstStyle/>
          <a:p>
            <a:r>
              <a:rPr lang="zh-CN" altLang="en-US" dirty="0"/>
              <a:t>任务</a:t>
            </a:r>
            <a:r>
              <a:rPr lang="en-US" altLang="zh-CN" dirty="0"/>
              <a:t>A</a:t>
            </a:r>
          </a:p>
          <a:p>
            <a:r>
              <a:rPr lang="zh-CN" altLang="en-US" dirty="0"/>
              <a:t>（驾车）</a:t>
            </a:r>
          </a:p>
        </p:txBody>
      </p:sp>
      <p:sp>
        <p:nvSpPr>
          <p:cNvPr id="7" name="文本框 6">
            <a:extLst>
              <a:ext uri="{FF2B5EF4-FFF2-40B4-BE49-F238E27FC236}">
                <a16:creationId xmlns="" xmlns:a16="http://schemas.microsoft.com/office/drawing/2014/main" id="{E628B542-58B7-4FB5-9B25-572B9932B180}"/>
              </a:ext>
            </a:extLst>
          </p:cNvPr>
          <p:cNvSpPr txBox="1"/>
          <p:nvPr/>
        </p:nvSpPr>
        <p:spPr>
          <a:xfrm>
            <a:off x="4453953" y="3033840"/>
            <a:ext cx="1107996" cy="646331"/>
          </a:xfrm>
          <a:prstGeom prst="rect">
            <a:avLst/>
          </a:prstGeom>
          <a:noFill/>
        </p:spPr>
        <p:txBody>
          <a:bodyPr wrap="square" rtlCol="0">
            <a:spAutoFit/>
          </a:bodyPr>
          <a:lstStyle/>
          <a:p>
            <a:r>
              <a:rPr lang="zh-CN" altLang="en-US" dirty="0"/>
              <a:t>可变的注意能力</a:t>
            </a:r>
          </a:p>
        </p:txBody>
      </p:sp>
      <p:sp>
        <p:nvSpPr>
          <p:cNvPr id="11" name="文本框 10">
            <a:extLst>
              <a:ext uri="{FF2B5EF4-FFF2-40B4-BE49-F238E27FC236}">
                <a16:creationId xmlns="" xmlns:a16="http://schemas.microsoft.com/office/drawing/2014/main" id="{6F17EE7A-B4B2-468E-8702-22E307BB1F41}"/>
              </a:ext>
            </a:extLst>
          </p:cNvPr>
          <p:cNvSpPr txBox="1"/>
          <p:nvPr/>
        </p:nvSpPr>
        <p:spPr>
          <a:xfrm>
            <a:off x="2653460" y="4890434"/>
            <a:ext cx="1800493" cy="646331"/>
          </a:xfrm>
          <a:prstGeom prst="rect">
            <a:avLst/>
          </a:prstGeom>
          <a:noFill/>
        </p:spPr>
        <p:txBody>
          <a:bodyPr wrap="none" rtlCol="0">
            <a:spAutoFit/>
          </a:bodyPr>
          <a:lstStyle/>
          <a:p>
            <a:r>
              <a:rPr lang="zh-CN" altLang="en-US" dirty="0"/>
              <a:t>任务</a:t>
            </a:r>
            <a:r>
              <a:rPr lang="en-US" altLang="zh-CN" dirty="0"/>
              <a:t>B</a:t>
            </a:r>
          </a:p>
          <a:p>
            <a:r>
              <a:rPr lang="zh-CN" altLang="en-US" dirty="0"/>
              <a:t>（与乘客说话）</a:t>
            </a:r>
          </a:p>
        </p:txBody>
      </p:sp>
    </p:spTree>
    <p:extLst>
      <p:ext uri="{BB962C8B-B14F-4D97-AF65-F5344CB8AC3E}">
        <p14:creationId xmlns:p14="http://schemas.microsoft.com/office/powerpoint/2010/main" val="11527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9BE8C951-E313-419E-B914-ED3618D45166}"/>
              </a:ext>
            </a:extLst>
          </p:cNvPr>
          <p:cNvSpPr>
            <a:spLocks noGrp="1"/>
          </p:cNvSpPr>
          <p:nvPr>
            <p:ph type="subTitle" idx="1"/>
          </p:nvPr>
        </p:nvSpPr>
        <p:spPr>
          <a:xfrm>
            <a:off x="421709" y="1264987"/>
            <a:ext cx="3862192" cy="5436437"/>
          </a:xfrm>
        </p:spPr>
        <p:txBody>
          <a:bodyPr>
            <a:normAutofit/>
          </a:bodyPr>
          <a:lstStyle/>
          <a:p>
            <a:pPr algn="just"/>
            <a:r>
              <a:rPr lang="en-US" altLang="zh-CN" dirty="0">
                <a:latin typeface="Times New Roman" panose="02020603050405020304" pitchFamily="18" charset="0"/>
                <a:cs typeface="Times New Roman" panose="02020603050405020304" pitchFamily="18" charset="0"/>
              </a:rPr>
              <a:t>Kahneman’s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 of </a:t>
            </a:r>
            <a:r>
              <a:rPr lang="en-US" altLang="zh-CN" dirty="0" err="1">
                <a:latin typeface="Times New Roman" panose="02020603050405020304" pitchFamily="18" charset="0"/>
                <a:cs typeface="Times New Roman" panose="02020603050405020304" pitchFamily="18" charset="0"/>
              </a:rPr>
              <a:t>atten-tion</a:t>
            </a:r>
            <a:r>
              <a:rPr lang="en-US" altLang="zh-CN" dirty="0">
                <a:latin typeface="Times New Roman" panose="02020603050405020304" pitchFamily="18" charset="0"/>
                <a:cs typeface="Times New Roman" panose="02020603050405020304" pitchFamily="18" charset="0"/>
              </a:rPr>
              <a:t>. [From Kahneman, D. (1973). Attention and effort, D(1973), p. 10. Reprinted by permission of the author.]</a:t>
            </a:r>
          </a:p>
          <a:p>
            <a:pPr algn="just"/>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9.3 Kahneman</a:t>
            </a:r>
            <a:r>
              <a:rPr lang="zh-CN" altLang="en-US" dirty="0">
                <a:latin typeface="Times New Roman" panose="02020603050405020304" pitchFamily="18" charset="0"/>
                <a:cs typeface="Times New Roman" panose="02020603050405020304" pitchFamily="18" charset="0"/>
              </a:rPr>
              <a:t>的注意力模型。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经</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Prentice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Hall.Inc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Englewood Cliffs, NJ</a:t>
            </a:r>
            <a:r>
              <a:rPr lang="zh-CN" altLang="en-US" dirty="0">
                <a:latin typeface="Times New Roman" panose="02020603050405020304" pitchFamily="18" charset="0"/>
                <a:ea typeface="宋体" panose="02010600030101010101" pitchFamily="2" charset="-122"/>
                <a:cs typeface="Times New Roman" panose="02020603050405020304" pitchFamily="18" charset="0"/>
              </a:rPr>
              <a:t>授权摘自</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Kahneman,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D.1973.Attention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and</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effort,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@1973,p.10</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 xmlns:a16="http://schemas.microsoft.com/office/drawing/2014/main" id="{5DD02CEE-9C31-4B02-B944-033AEF6D5352}"/>
              </a:ext>
            </a:extLst>
          </p:cNvPr>
          <p:cNvPicPr>
            <a:picLocks noChangeAspect="1"/>
          </p:cNvPicPr>
          <p:nvPr/>
        </p:nvPicPr>
        <p:blipFill>
          <a:blip r:embed="rId2"/>
          <a:stretch>
            <a:fillRect/>
          </a:stretch>
        </p:blipFill>
        <p:spPr>
          <a:xfrm>
            <a:off x="4599143" y="-9721"/>
            <a:ext cx="6826684" cy="6877441"/>
          </a:xfrm>
          <a:prstGeom prst="rect">
            <a:avLst/>
          </a:prstGeom>
        </p:spPr>
      </p:pic>
      <p:sp>
        <p:nvSpPr>
          <p:cNvPr id="5" name="标题 1">
            <a:extLst>
              <a:ext uri="{FF2B5EF4-FFF2-40B4-BE49-F238E27FC236}">
                <a16:creationId xmlns="" xmlns:a16="http://schemas.microsoft.com/office/drawing/2014/main" id="{FE782769-FCBC-445B-ADDA-B242789D20CC}"/>
              </a:ext>
            </a:extLst>
          </p:cNvPr>
          <p:cNvSpPr txBox="1">
            <a:spLocks/>
          </p:cNvSpPr>
          <p:nvPr/>
        </p:nvSpPr>
        <p:spPr>
          <a:xfrm>
            <a:off x="0" y="0"/>
            <a:ext cx="4509370" cy="7744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dirty="0">
                <a:latin typeface="Times New Roman" panose="02020603050405020304" pitchFamily="18" charset="0"/>
                <a:cs typeface="Times New Roman" panose="02020603050405020304" pitchFamily="18" charset="0"/>
              </a:rPr>
              <a:t>P204 FIGURE9.3</a:t>
            </a:r>
            <a:endParaRPr lang="zh-CN" altLang="en-US" sz="4400" dirty="0"/>
          </a:p>
        </p:txBody>
      </p:sp>
      <p:sp>
        <p:nvSpPr>
          <p:cNvPr id="6" name="文本框 5">
            <a:extLst>
              <a:ext uri="{FF2B5EF4-FFF2-40B4-BE49-F238E27FC236}">
                <a16:creationId xmlns="" xmlns:a16="http://schemas.microsoft.com/office/drawing/2014/main" id="{5D0816B4-BD8F-4158-80F7-FBCD17754A99}"/>
              </a:ext>
            </a:extLst>
          </p:cNvPr>
          <p:cNvSpPr txBox="1"/>
          <p:nvPr/>
        </p:nvSpPr>
        <p:spPr>
          <a:xfrm>
            <a:off x="6096000" y="202536"/>
            <a:ext cx="1569660" cy="369332"/>
          </a:xfrm>
          <a:prstGeom prst="rect">
            <a:avLst/>
          </a:prstGeom>
          <a:noFill/>
        </p:spPr>
        <p:txBody>
          <a:bodyPr wrap="none" rtlCol="0">
            <a:spAutoFit/>
          </a:bodyPr>
          <a:lstStyle/>
          <a:p>
            <a:r>
              <a:rPr lang="zh-CN" altLang="en-US" dirty="0"/>
              <a:t>混合决定因素</a:t>
            </a:r>
          </a:p>
        </p:txBody>
      </p:sp>
      <p:sp>
        <p:nvSpPr>
          <p:cNvPr id="8" name="文本框 7">
            <a:extLst>
              <a:ext uri="{FF2B5EF4-FFF2-40B4-BE49-F238E27FC236}">
                <a16:creationId xmlns="" xmlns:a16="http://schemas.microsoft.com/office/drawing/2014/main" id="{8C1D7CBE-27FA-46F9-858A-93C9D048611B}"/>
              </a:ext>
            </a:extLst>
          </p:cNvPr>
          <p:cNvSpPr txBox="1"/>
          <p:nvPr/>
        </p:nvSpPr>
        <p:spPr>
          <a:xfrm>
            <a:off x="5363993" y="2226114"/>
            <a:ext cx="1107996" cy="369332"/>
          </a:xfrm>
          <a:prstGeom prst="rect">
            <a:avLst/>
          </a:prstGeom>
          <a:noFill/>
        </p:spPr>
        <p:txBody>
          <a:bodyPr wrap="none" rtlCol="0">
            <a:spAutoFit/>
          </a:bodyPr>
          <a:lstStyle/>
          <a:p>
            <a:r>
              <a:rPr lang="zh-CN" altLang="en-US" dirty="0"/>
              <a:t>持久部署</a:t>
            </a:r>
          </a:p>
        </p:txBody>
      </p:sp>
      <p:sp>
        <p:nvSpPr>
          <p:cNvPr id="10" name="文本框 9">
            <a:extLst>
              <a:ext uri="{FF2B5EF4-FFF2-40B4-BE49-F238E27FC236}">
                <a16:creationId xmlns="" xmlns:a16="http://schemas.microsoft.com/office/drawing/2014/main" id="{DF96714E-94CD-47AB-9658-718AF44A3490}"/>
              </a:ext>
            </a:extLst>
          </p:cNvPr>
          <p:cNvSpPr txBox="1"/>
          <p:nvPr/>
        </p:nvSpPr>
        <p:spPr>
          <a:xfrm>
            <a:off x="5411244" y="4831280"/>
            <a:ext cx="1107996" cy="369332"/>
          </a:xfrm>
          <a:prstGeom prst="rect">
            <a:avLst/>
          </a:prstGeom>
          <a:noFill/>
        </p:spPr>
        <p:txBody>
          <a:bodyPr wrap="none" rtlCol="0">
            <a:spAutoFit/>
          </a:bodyPr>
          <a:lstStyle/>
          <a:p>
            <a:r>
              <a:rPr lang="zh-CN" altLang="en-US" dirty="0"/>
              <a:t>瞬间意图</a:t>
            </a:r>
          </a:p>
        </p:txBody>
      </p:sp>
      <p:sp>
        <p:nvSpPr>
          <p:cNvPr id="12" name="文本框 11">
            <a:extLst>
              <a:ext uri="{FF2B5EF4-FFF2-40B4-BE49-F238E27FC236}">
                <a16:creationId xmlns="" xmlns:a16="http://schemas.microsoft.com/office/drawing/2014/main" id="{3BF04E4C-F082-4E83-B35C-942D2F445F30}"/>
              </a:ext>
            </a:extLst>
          </p:cNvPr>
          <p:cNvSpPr txBox="1"/>
          <p:nvPr/>
        </p:nvSpPr>
        <p:spPr>
          <a:xfrm>
            <a:off x="8012485" y="1426288"/>
            <a:ext cx="646331" cy="369332"/>
          </a:xfrm>
          <a:prstGeom prst="rect">
            <a:avLst/>
          </a:prstGeom>
          <a:noFill/>
        </p:spPr>
        <p:txBody>
          <a:bodyPr wrap="none" rtlCol="0">
            <a:spAutoFit/>
          </a:bodyPr>
          <a:lstStyle/>
          <a:p>
            <a:r>
              <a:rPr lang="zh-CN" altLang="en-US" dirty="0"/>
              <a:t>唤醒</a:t>
            </a:r>
          </a:p>
        </p:txBody>
      </p:sp>
      <p:sp>
        <p:nvSpPr>
          <p:cNvPr id="14" name="文本框 13">
            <a:extLst>
              <a:ext uri="{FF2B5EF4-FFF2-40B4-BE49-F238E27FC236}">
                <a16:creationId xmlns="" xmlns:a16="http://schemas.microsoft.com/office/drawing/2014/main" id="{94C0F269-2780-4A5F-B8BA-E3FB2FA6689F}"/>
              </a:ext>
            </a:extLst>
          </p:cNvPr>
          <p:cNvSpPr txBox="1"/>
          <p:nvPr/>
        </p:nvSpPr>
        <p:spPr>
          <a:xfrm>
            <a:off x="7631413" y="2738586"/>
            <a:ext cx="1338828" cy="369332"/>
          </a:xfrm>
          <a:prstGeom prst="rect">
            <a:avLst/>
          </a:prstGeom>
          <a:noFill/>
        </p:spPr>
        <p:txBody>
          <a:bodyPr wrap="none" rtlCol="0">
            <a:spAutoFit/>
          </a:bodyPr>
          <a:lstStyle/>
          <a:p>
            <a:r>
              <a:rPr lang="zh-CN" altLang="en-US" dirty="0"/>
              <a:t>可利用能力</a:t>
            </a:r>
          </a:p>
        </p:txBody>
      </p:sp>
      <p:sp>
        <p:nvSpPr>
          <p:cNvPr id="16" name="文本框 15">
            <a:extLst>
              <a:ext uri="{FF2B5EF4-FFF2-40B4-BE49-F238E27FC236}">
                <a16:creationId xmlns="" xmlns:a16="http://schemas.microsoft.com/office/drawing/2014/main" id="{3E88EC46-DC0D-405B-9231-ACFF0168344F}"/>
              </a:ext>
            </a:extLst>
          </p:cNvPr>
          <p:cNvSpPr txBox="1"/>
          <p:nvPr/>
        </p:nvSpPr>
        <p:spPr>
          <a:xfrm>
            <a:off x="7746829" y="3798539"/>
            <a:ext cx="1107996" cy="369332"/>
          </a:xfrm>
          <a:prstGeom prst="rect">
            <a:avLst/>
          </a:prstGeom>
          <a:noFill/>
        </p:spPr>
        <p:txBody>
          <a:bodyPr wrap="none" rtlCol="0">
            <a:spAutoFit/>
          </a:bodyPr>
          <a:lstStyle/>
          <a:p>
            <a:r>
              <a:rPr lang="zh-CN" altLang="en-US" dirty="0"/>
              <a:t>分配策略</a:t>
            </a:r>
          </a:p>
        </p:txBody>
      </p:sp>
      <p:sp>
        <p:nvSpPr>
          <p:cNvPr id="18" name="文本框 17">
            <a:extLst>
              <a:ext uri="{FF2B5EF4-FFF2-40B4-BE49-F238E27FC236}">
                <a16:creationId xmlns="" xmlns:a16="http://schemas.microsoft.com/office/drawing/2014/main" id="{546D109C-2B91-4259-BF97-FE9699B75DA1}"/>
              </a:ext>
            </a:extLst>
          </p:cNvPr>
          <p:cNvSpPr txBox="1"/>
          <p:nvPr/>
        </p:nvSpPr>
        <p:spPr>
          <a:xfrm>
            <a:off x="7746829" y="5015946"/>
            <a:ext cx="1107996" cy="369332"/>
          </a:xfrm>
          <a:prstGeom prst="rect">
            <a:avLst/>
          </a:prstGeom>
          <a:noFill/>
        </p:spPr>
        <p:txBody>
          <a:bodyPr wrap="none" rtlCol="0">
            <a:spAutoFit/>
          </a:bodyPr>
          <a:lstStyle/>
          <a:p>
            <a:r>
              <a:rPr lang="zh-CN" altLang="en-US" dirty="0"/>
              <a:t>活动方式</a:t>
            </a:r>
          </a:p>
        </p:txBody>
      </p:sp>
      <p:sp>
        <p:nvSpPr>
          <p:cNvPr id="20" name="文本框 19">
            <a:extLst>
              <a:ext uri="{FF2B5EF4-FFF2-40B4-BE49-F238E27FC236}">
                <a16:creationId xmlns="" xmlns:a16="http://schemas.microsoft.com/office/drawing/2014/main" id="{C9EC30F8-864D-4264-9D5A-D5A9931FCADE}"/>
              </a:ext>
            </a:extLst>
          </p:cNvPr>
          <p:cNvSpPr txBox="1"/>
          <p:nvPr/>
        </p:nvSpPr>
        <p:spPr>
          <a:xfrm>
            <a:off x="7100498" y="6488668"/>
            <a:ext cx="646331" cy="369332"/>
          </a:xfrm>
          <a:prstGeom prst="rect">
            <a:avLst/>
          </a:prstGeom>
          <a:noFill/>
        </p:spPr>
        <p:txBody>
          <a:bodyPr wrap="none" rtlCol="0">
            <a:spAutoFit/>
          </a:bodyPr>
          <a:lstStyle/>
          <a:p>
            <a:r>
              <a:rPr lang="zh-CN" altLang="en-US" dirty="0"/>
              <a:t>反应</a:t>
            </a:r>
          </a:p>
        </p:txBody>
      </p:sp>
      <p:sp>
        <p:nvSpPr>
          <p:cNvPr id="22" name="文本框 21">
            <a:extLst>
              <a:ext uri="{FF2B5EF4-FFF2-40B4-BE49-F238E27FC236}">
                <a16:creationId xmlns="" xmlns:a16="http://schemas.microsoft.com/office/drawing/2014/main" id="{49F943E2-2D3C-4BCA-81E1-962DBF9E8B7C}"/>
              </a:ext>
            </a:extLst>
          </p:cNvPr>
          <p:cNvSpPr txBox="1"/>
          <p:nvPr/>
        </p:nvSpPr>
        <p:spPr>
          <a:xfrm>
            <a:off x="9480115" y="5803758"/>
            <a:ext cx="2031325" cy="369332"/>
          </a:xfrm>
          <a:prstGeom prst="rect">
            <a:avLst/>
          </a:prstGeom>
          <a:noFill/>
        </p:spPr>
        <p:txBody>
          <a:bodyPr wrap="none" rtlCol="0">
            <a:spAutoFit/>
          </a:bodyPr>
          <a:lstStyle/>
          <a:p>
            <a:r>
              <a:rPr lang="zh-CN" altLang="en-US" dirty="0"/>
              <a:t>对能力要求的评价</a:t>
            </a:r>
          </a:p>
        </p:txBody>
      </p:sp>
      <p:sp>
        <p:nvSpPr>
          <p:cNvPr id="24" name="文本框 23">
            <a:extLst>
              <a:ext uri="{FF2B5EF4-FFF2-40B4-BE49-F238E27FC236}">
                <a16:creationId xmlns="" xmlns:a16="http://schemas.microsoft.com/office/drawing/2014/main" id="{A580C9A6-4DA5-487B-A5E0-159CAD98459A}"/>
              </a:ext>
            </a:extLst>
          </p:cNvPr>
          <p:cNvSpPr txBox="1"/>
          <p:nvPr/>
        </p:nvSpPr>
        <p:spPr>
          <a:xfrm>
            <a:off x="9607463" y="1610954"/>
            <a:ext cx="1800493" cy="369332"/>
          </a:xfrm>
          <a:prstGeom prst="rect">
            <a:avLst/>
          </a:prstGeom>
          <a:noFill/>
        </p:spPr>
        <p:txBody>
          <a:bodyPr wrap="none" rtlCol="0">
            <a:spAutoFit/>
          </a:bodyPr>
          <a:lstStyle/>
          <a:p>
            <a:r>
              <a:rPr lang="zh-CN" altLang="en-US" dirty="0"/>
              <a:t>唤醒的混合表现</a:t>
            </a:r>
          </a:p>
        </p:txBody>
      </p:sp>
    </p:spTree>
    <p:extLst>
      <p:ext uri="{BB962C8B-B14F-4D97-AF65-F5344CB8AC3E}">
        <p14:creationId xmlns:p14="http://schemas.microsoft.com/office/powerpoint/2010/main" val="70450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 xmlns:a16="http://schemas.microsoft.com/office/drawing/2014/main" id="{CED47689-FC82-4929-8FB8-0171028B4FF0}"/>
              </a:ext>
            </a:extLst>
          </p:cNvPr>
          <p:cNvSpPr txBox="1">
            <a:spLocks/>
          </p:cNvSpPr>
          <p:nvPr/>
        </p:nvSpPr>
        <p:spPr>
          <a:xfrm>
            <a:off x="0" y="198095"/>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P205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b="1" dirty="0">
                <a:latin typeface="Times New Roman" panose="02020603050405020304" pitchFamily="18" charset="0"/>
                <a:cs typeface="Times New Roman" panose="02020603050405020304" pitchFamily="18" charset="0"/>
              </a:rPr>
              <a:t>An Attention-Capacity Explanation of the Arousal-Performance Relationship</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注意能力关于唤醒</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执行间关系的解释</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endParaRPr lang="zh-CN" altLang="en-US" sz="2400" b="1" dirty="0">
              <a:latin typeface="Times New Roman" panose="02020603050405020304" pitchFamily="18" charset="0"/>
              <a:cs typeface="Times New Roman" panose="02020603050405020304" pitchFamily="18" charset="0"/>
            </a:endParaRPr>
          </a:p>
        </p:txBody>
      </p:sp>
      <p:sp>
        <p:nvSpPr>
          <p:cNvPr id="6" name="内容占位符 3">
            <a:extLst>
              <a:ext uri="{FF2B5EF4-FFF2-40B4-BE49-F238E27FC236}">
                <a16:creationId xmlns="" xmlns:a16="http://schemas.microsoft.com/office/drawing/2014/main" id="{EBA67FB2-47D7-4ABA-A295-C61872EA2316}"/>
              </a:ext>
            </a:extLst>
          </p:cNvPr>
          <p:cNvSpPr txBox="1">
            <a:spLocks/>
          </p:cNvSpPr>
          <p:nvPr/>
        </p:nvSpPr>
        <p:spPr>
          <a:xfrm>
            <a:off x="192740" y="1260849"/>
            <a:ext cx="11806520" cy="5785409"/>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 widely held view of the relationship between arousal and performance is that it takes the form of an inverted U. This means that when we graph this relationship, placing on the vertical axis the performance level rang-</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ing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from poor to high, and placing on the horizontal axis the arousal level ranging from very low to very high, the plot of the relationship resembles an inverted U. This type of relationship indicates that arousal lev-</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els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that are either too low or too high will result in poor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perfor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mance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However, between these extremes is a range of arousal levels that should yield high per-</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formance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levels. This relationship is often referred to as the Yerkes-Dodson law, which is named after two Harvard researchers who initially described this relationship in 1908 by investigating the relationship between stress and learning (Yerkes &amp; Dodson, 1908; see also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Brothen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2012). Although the original research involved rats, many subsequent studies established its relevance to humans. It is now widely accepted as a common characteristic of human behavior.</a:t>
            </a:r>
          </a:p>
          <a:p>
            <a:pPr algn="just">
              <a:lnSpc>
                <a:spcPct val="12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关于唤醒和操作之间关系的一个广泛持有的观点是它采用一个倒</a:t>
            </a:r>
            <a:r>
              <a:rPr lang="en-US" altLang="zh-CN" dirty="0">
                <a:latin typeface="宋体" panose="02010600030101010101" pitchFamily="2" charset="-122"/>
                <a:ea typeface="宋体" panose="02010600030101010101" pitchFamily="2" charset="-122"/>
                <a:cs typeface="Times New Roman" panose="02020603050405020304" pitchFamily="18" charset="0"/>
              </a:rPr>
              <a:t>U</a:t>
            </a:r>
            <a:r>
              <a:rPr lang="zh-CN" altLang="en-US" dirty="0">
                <a:latin typeface="宋体" panose="02010600030101010101" pitchFamily="2" charset="-122"/>
                <a:ea typeface="宋体" panose="02010600030101010101" pitchFamily="2" charset="-122"/>
                <a:cs typeface="Times New Roman" panose="02020603050405020304" pitchFamily="18" charset="0"/>
              </a:rPr>
              <a:t>形的形式。这意味着当我们绘制这种关系时，在垂直轴上显示操作水平是从低到高，然后将在水平轴上的唤醒水平的范围则是从极低到极高，该关系图类似于倒</a:t>
            </a:r>
            <a:r>
              <a:rPr lang="en-US" altLang="zh-CN" dirty="0">
                <a:latin typeface="宋体" panose="02010600030101010101" pitchFamily="2" charset="-122"/>
                <a:ea typeface="宋体" panose="02010600030101010101" pitchFamily="2" charset="-122"/>
                <a:cs typeface="Times New Roman" panose="02020603050405020304" pitchFamily="18" charset="0"/>
              </a:rPr>
              <a:t>U</a:t>
            </a:r>
            <a:r>
              <a:rPr lang="zh-CN" altLang="en-US" dirty="0">
                <a:latin typeface="宋体" panose="02010600030101010101" pitchFamily="2" charset="-122"/>
                <a:ea typeface="宋体" panose="02010600030101010101" pitchFamily="2" charset="-122"/>
                <a:cs typeface="Times New Roman" panose="02020603050405020304" pitchFamily="18" charset="0"/>
              </a:rPr>
              <a:t>型。这种类型的关系表明，太低或太高的唤醒水平都会导致操作不佳。然而，在这些极端之间是一系列唤醒水平，这些唤醒水平应产生较高的操作水平。这种关系通常被称为耶克斯</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多德森定律，该定律是以两位哈佛研究人员的名字命名的，他们最初在</a:t>
            </a:r>
            <a:r>
              <a:rPr lang="en-US" altLang="zh-CN" dirty="0">
                <a:latin typeface="宋体" panose="02010600030101010101" pitchFamily="2" charset="-122"/>
                <a:ea typeface="宋体" panose="02010600030101010101" pitchFamily="2" charset="-122"/>
                <a:cs typeface="Times New Roman" panose="02020603050405020304" pitchFamily="18" charset="0"/>
              </a:rPr>
              <a:t>1908</a:t>
            </a:r>
            <a:r>
              <a:rPr lang="zh-CN" altLang="en-US" dirty="0">
                <a:latin typeface="宋体" panose="02010600030101010101" pitchFamily="2" charset="-122"/>
                <a:ea typeface="宋体" panose="02010600030101010101" pitchFamily="2" charset="-122"/>
                <a:cs typeface="Times New Roman" panose="02020603050405020304" pitchFamily="18" charset="0"/>
              </a:rPr>
              <a:t>年通过研究压力与学习之间的关系来描述了这种关系（</a:t>
            </a:r>
            <a:r>
              <a:rPr lang="en-US" altLang="zh-CN" dirty="0">
                <a:latin typeface="宋体" panose="02010600030101010101" pitchFamily="2" charset="-122"/>
                <a:ea typeface="宋体" panose="02010600030101010101" pitchFamily="2" charset="-122"/>
                <a:cs typeface="Times New Roman" panose="02020603050405020304" pitchFamily="18" charset="0"/>
              </a:rPr>
              <a:t>Yerkes</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Dodson</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1908</a:t>
            </a:r>
            <a:r>
              <a:rPr lang="zh-CN" altLang="en-US" dirty="0">
                <a:latin typeface="宋体" panose="02010600030101010101" pitchFamily="2" charset="-122"/>
                <a:ea typeface="宋体" panose="02010600030101010101" pitchFamily="2" charset="-122"/>
                <a:cs typeface="Times New Roman" panose="02020603050405020304" pitchFamily="18" charset="0"/>
              </a:rPr>
              <a:t>；另请参见</a:t>
            </a:r>
            <a:r>
              <a:rPr lang="en-US" altLang="zh-CN" dirty="0" err="1">
                <a:latin typeface="宋体" panose="02010600030101010101" pitchFamily="2" charset="-122"/>
                <a:ea typeface="宋体" panose="02010600030101010101" pitchFamily="2" charset="-122"/>
                <a:cs typeface="Times New Roman" panose="02020603050405020304" pitchFamily="18" charset="0"/>
              </a:rPr>
              <a:t>Brothen</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2012</a:t>
            </a:r>
            <a:r>
              <a:rPr lang="zh-CN" altLang="en-US" dirty="0">
                <a:latin typeface="宋体" panose="02010600030101010101" pitchFamily="2" charset="-122"/>
                <a:ea typeface="宋体" panose="02010600030101010101" pitchFamily="2" charset="-122"/>
                <a:cs typeface="Times New Roman" panose="02020603050405020304" pitchFamily="18" charset="0"/>
              </a:rPr>
              <a:t>）。尽管最初的研究涉及大鼠，但随后的许多研究证实了它与人类的相关性。现在，它已被广泛接受为人类行为的共同特征。</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1854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 xmlns:a16="http://schemas.microsoft.com/office/drawing/2014/main" id="{CED47689-FC82-4929-8FB8-0171028B4FF0}"/>
              </a:ext>
            </a:extLst>
          </p:cNvPr>
          <p:cNvSpPr txBox="1">
            <a:spLocks/>
          </p:cNvSpPr>
          <p:nvPr/>
        </p:nvSpPr>
        <p:spPr>
          <a:xfrm>
            <a:off x="0" y="-52425"/>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P205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b="1" dirty="0">
                <a:latin typeface="Times New Roman" panose="02020603050405020304" pitchFamily="18" charset="0"/>
                <a:cs typeface="Times New Roman" panose="02020603050405020304" pitchFamily="18" charset="0"/>
              </a:rPr>
              <a:t>An Attention-Capacity Explanation of the Arousal-Performance Relationship</a:t>
            </a:r>
            <a:br>
              <a:rPr lang="en-US" altLang="zh-CN" sz="2400" b="1" dirty="0">
                <a:latin typeface="Times New Roman" panose="02020603050405020304" pitchFamily="18" charset="0"/>
                <a:cs typeface="Times New Roman" panose="02020603050405020304" pitchFamily="18" charset="0"/>
              </a:rPr>
            </a:br>
            <a:r>
              <a:rPr lang="zh-CN" altLang="en-US" sz="2400" b="1" dirty="0">
                <a:latin typeface="宋体" panose="02010600030101010101" pitchFamily="2" charset="-122"/>
                <a:ea typeface="宋体" panose="02010600030101010101" pitchFamily="2" charset="-122"/>
                <a:cs typeface="Times New Roman" panose="02020603050405020304" pitchFamily="18" charset="0"/>
              </a:rPr>
              <a:t>注意能力关于唤醒</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执行间关系的解释</a:t>
            </a:r>
            <a:endParaRPr lang="zh-CN" altLang="en-US" sz="2400" b="1" dirty="0">
              <a:latin typeface="Times New Roman" panose="02020603050405020304" pitchFamily="18" charset="0"/>
              <a:cs typeface="Times New Roman" panose="02020603050405020304" pitchFamily="18" charset="0"/>
            </a:endParaRPr>
          </a:p>
        </p:txBody>
      </p:sp>
      <p:sp>
        <p:nvSpPr>
          <p:cNvPr id="6" name="内容占位符 3">
            <a:extLst>
              <a:ext uri="{FF2B5EF4-FFF2-40B4-BE49-F238E27FC236}">
                <a16:creationId xmlns="" xmlns:a16="http://schemas.microsoft.com/office/drawing/2014/main" id="{EBA67FB2-47D7-4ABA-A295-C61872EA2316}"/>
              </a:ext>
            </a:extLst>
          </p:cNvPr>
          <p:cNvSpPr txBox="1">
            <a:spLocks/>
          </p:cNvSpPr>
          <p:nvPr/>
        </p:nvSpPr>
        <p:spPr>
          <a:xfrm>
            <a:off x="192740" y="1072591"/>
            <a:ext cx="11806520" cy="49982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If, as Kahneman’s model indicates, arousal levels influence available attention capacity in a similar way, we can attribute some of the arousal level–performance  relationship to available attention capacity. This means that arousal levels that are too low or too high lead to poor performance,  because the person does not have the attentional  resources needed to perform the activity. When the arousal level is optimal,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suffi-cient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attentional resources are available for the person to achieve a high level of performance.</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如果像卡尼曼模型所指出的那样，唤醒水平以类似的方式影响可利用的注意能力，那么我们可以将某些唤醒水平与操作的关系归因于可利用的注意力能力。 这意味着太低或太高的唤醒水平都会导致性能下降，因为此人没有执行活动所需的注意力资源。 当唤醒级别达到最佳时，足够的注意力资源可用于使人获得较高的操作水平。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9634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 xmlns:a16="http://schemas.microsoft.com/office/drawing/2014/main" id="{CED47689-FC82-4929-8FB8-0171028B4FF0}"/>
              </a:ext>
            </a:extLst>
          </p:cNvPr>
          <p:cNvSpPr txBox="1">
            <a:spLocks/>
          </p:cNvSpPr>
          <p:nvPr/>
        </p:nvSpPr>
        <p:spPr>
          <a:xfrm>
            <a:off x="0" y="-52425"/>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P207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b="1" dirty="0">
                <a:latin typeface="Times New Roman" panose="02020603050405020304" pitchFamily="18" charset="0"/>
                <a:cs typeface="Times New Roman" panose="02020603050405020304" pitchFamily="18" charset="0"/>
              </a:rPr>
              <a:t>Attention and Cell Phone Use while Driving</a:t>
            </a:r>
            <a:br>
              <a:rPr lang="en-US" altLang="zh-CN" sz="2400" b="1" dirty="0">
                <a:latin typeface="Times New Roman" panose="02020603050405020304" pitchFamily="18" charset="0"/>
                <a:cs typeface="Times New Roman" panose="02020603050405020304" pitchFamily="18" charset="0"/>
              </a:rPr>
            </a:br>
            <a:r>
              <a:rPr lang="zh-CN" altLang="en-US" sz="2400" b="1" dirty="0">
                <a:latin typeface="宋体" panose="02010600030101010101" pitchFamily="2" charset="-122"/>
                <a:ea typeface="宋体" panose="02010600030101010101" pitchFamily="2" charset="-122"/>
                <a:cs typeface="Times New Roman" panose="02020603050405020304" pitchFamily="18" charset="0"/>
              </a:rPr>
              <a:t>注意与开车时使用手机</a:t>
            </a:r>
          </a:p>
        </p:txBody>
      </p:sp>
      <p:sp>
        <p:nvSpPr>
          <p:cNvPr id="6" name="内容占位符 3">
            <a:extLst>
              <a:ext uri="{FF2B5EF4-FFF2-40B4-BE49-F238E27FC236}">
                <a16:creationId xmlns="" xmlns:a16="http://schemas.microsoft.com/office/drawing/2014/main" id="{EBA67FB2-47D7-4ABA-A295-C61872EA2316}"/>
              </a:ext>
            </a:extLst>
          </p:cNvPr>
          <p:cNvSpPr txBox="1">
            <a:spLocks/>
          </p:cNvSpPr>
          <p:nvPr/>
        </p:nvSpPr>
        <p:spPr>
          <a:xfrm>
            <a:off x="192740" y="1260849"/>
            <a:ext cx="11806520" cy="5785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 common concern throughout the world is the use of cell phones by people who are driving motor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vehi-cles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Many countries, and some cities and states in the United States, have passed laws that prohibit cell phone use while driving. In some instances, the laws prohibit the use of both handheld and hands-free cell phones, while in other cases, laws allow hands-free cell phone use. The following information, taken from an article by Strayer and Johnston (2001), pro-vides some basis for concern.</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全世界普遍关注的是驾驶汽车的人对手机的使用。 美国的许多地区和一些州均已通过了禁止在开车时使用手机的法律。 在某些情况下，法律禁止同时使用手持和免提手机，而在其他情况下，法律允许使用免提手机。 以下信息摘自斯蔡厄（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Strayer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）和乔恩斯坦（</a:t>
            </a:r>
            <a:r>
              <a:rPr lang="en-US" altLang="zh-CN" dirty="0">
                <a:latin typeface="Times New Roman" panose="02020603050405020304" pitchFamily="18" charset="0"/>
                <a:ea typeface="宋体" panose="02010600030101010101" pitchFamily="2" charset="-122"/>
                <a:cs typeface="Times New Roman" panose="02020603050405020304" pitchFamily="18" charset="0"/>
              </a:rPr>
              <a:t>Johnston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）的文章，提供了一些相关依据。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5400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 xmlns:a16="http://schemas.microsoft.com/office/drawing/2014/main" id="{CED47689-FC82-4929-8FB8-0171028B4FF0}"/>
              </a:ext>
            </a:extLst>
          </p:cNvPr>
          <p:cNvSpPr txBox="1">
            <a:spLocks/>
          </p:cNvSpPr>
          <p:nvPr/>
        </p:nvSpPr>
        <p:spPr>
          <a:xfrm>
            <a:off x="0" y="-52425"/>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P207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b="1" dirty="0">
                <a:latin typeface="Times New Roman" panose="02020603050405020304" pitchFamily="18" charset="0"/>
                <a:cs typeface="Times New Roman" panose="02020603050405020304" pitchFamily="18" charset="0"/>
              </a:rPr>
              <a:t>Attention and Cell Phone Use while Driving</a:t>
            </a:r>
            <a:br>
              <a:rPr lang="en-US" altLang="zh-CN" sz="2400" b="1" dirty="0">
                <a:latin typeface="Times New Roman" panose="02020603050405020304" pitchFamily="18" charset="0"/>
                <a:cs typeface="Times New Roman" panose="02020603050405020304" pitchFamily="18" charset="0"/>
              </a:rPr>
            </a:br>
            <a:r>
              <a:rPr lang="zh-CN" altLang="en-US" sz="2400" b="1" dirty="0">
                <a:latin typeface="宋体" panose="02010600030101010101" pitchFamily="2" charset="-122"/>
                <a:ea typeface="宋体" panose="02010600030101010101" pitchFamily="2" charset="-122"/>
                <a:cs typeface="Times New Roman" panose="02020603050405020304" pitchFamily="18" charset="0"/>
              </a:rPr>
              <a:t>注意与开车时使用手机</a:t>
            </a:r>
            <a:endParaRPr lang="zh-CN" altLang="en-US" sz="2400" b="1" dirty="0">
              <a:latin typeface="Times New Roman" panose="02020603050405020304" pitchFamily="18" charset="0"/>
              <a:cs typeface="Times New Roman" panose="02020603050405020304" pitchFamily="18" charset="0"/>
            </a:endParaRPr>
          </a:p>
        </p:txBody>
      </p:sp>
      <p:sp>
        <p:nvSpPr>
          <p:cNvPr id="6" name="内容占位符 3">
            <a:extLst>
              <a:ext uri="{FF2B5EF4-FFF2-40B4-BE49-F238E27FC236}">
                <a16:creationId xmlns="" xmlns:a16="http://schemas.microsoft.com/office/drawing/2014/main" id="{EBA67FB2-47D7-4ABA-A295-C61872EA2316}"/>
              </a:ext>
            </a:extLst>
          </p:cNvPr>
          <p:cNvSpPr txBox="1">
            <a:spLocks/>
          </p:cNvSpPr>
          <p:nvPr/>
        </p:nvSpPr>
        <p:spPr>
          <a:xfrm>
            <a:off x="89045" y="1006325"/>
            <a:ext cx="11806520" cy="578540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 study by the United States Department of  Transportation indicated that as many as half of the motor vehicle accidents in the United States can be  related to driver inattention and other human error.</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 survey of cell phone owners reported that  approximately 85 percent use their phones while driving, and 27 percent of those use the phones </a:t>
            </a: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on half of their trips </a:t>
            </a:r>
            <a:r>
              <a:rPr lang="en-US" altLang="zh-CN" dirty="0">
                <a:latin typeface="Times New Roman" panose="02020603050405020304" pitchFamily="18" charset="0"/>
                <a:ea typeface="宋体" panose="02010600030101010101" pitchFamily="2" charset="-122"/>
                <a:cs typeface="Times New Roman" panose="02020603050405020304" pitchFamily="18" charset="0"/>
              </a:rPr>
              <a:t>(Goodman et al., 1999; a  summary of their report is available online at http://www.nhtsa.dot.gov).</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 study of cell phone records of 699 people who had been involved in motor-vehicle accidents reported that 24 percent were using their cell phones within the 10 min period before 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acci</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Redelmeier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&amp;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Tibshirani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1997).</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美国运输部的一项研究表明，在美国，多达一半的机动车事故与驾驶员注意力不集中和其他人为失误有关。</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对手机用户的一项调查报告说，大约有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85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％的人在开车时使用手机，而其中有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27</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％的人在</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途中使用手机</a:t>
            </a: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打电话</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违反</a:t>
            </a:r>
            <a:r>
              <a:rPr lang="zh-CN" altLang="en-US" smtClean="0">
                <a:highlight>
                  <a:srgbClr val="FFFF00"/>
                </a:highlight>
                <a:latin typeface="Times New Roman" panose="02020603050405020304" pitchFamily="18" charset="0"/>
                <a:ea typeface="宋体" panose="02010600030101010101" pitchFamily="2" charset="-122"/>
                <a:cs typeface="Times New Roman" panose="02020603050405020304" pitchFamily="18" charset="0"/>
              </a:rPr>
              <a:t>交通规则（</a:t>
            </a:r>
            <a:r>
              <a:rPr lang="zh-CN" altLang="en-US" smtClean="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行程中几乎一半时间都在使用手机</a:t>
            </a:r>
            <a:r>
              <a:rPr lang="zh-CN" altLang="en-US" smtClean="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Goodman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1999</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年；报告摘要可在以下网站在线获得：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//www.nhtsa.dot.gov</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一项针对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699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例涉及机动车事故的人手机记录的研究表明，有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％的人在事故发生前</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分钟内使用过手机（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Redelmeier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Tibshirani</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1997</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1489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 xmlns:a16="http://schemas.microsoft.com/office/drawing/2014/main" id="{CED47689-FC82-4929-8FB8-0171028B4FF0}"/>
              </a:ext>
            </a:extLst>
          </p:cNvPr>
          <p:cNvSpPr txBox="1">
            <a:spLocks/>
          </p:cNvSpPr>
          <p:nvPr/>
        </p:nvSpPr>
        <p:spPr>
          <a:xfrm>
            <a:off x="0" y="-52425"/>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P207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b="1" dirty="0">
                <a:latin typeface="Times New Roman" panose="02020603050405020304" pitchFamily="18" charset="0"/>
                <a:cs typeface="Times New Roman" panose="02020603050405020304" pitchFamily="18" charset="0"/>
              </a:rPr>
              <a:t>Attention and Cell Phone Use while Driving</a:t>
            </a:r>
            <a:br>
              <a:rPr lang="en-US" altLang="zh-CN" sz="2400" b="1" dirty="0">
                <a:latin typeface="Times New Roman" panose="02020603050405020304" pitchFamily="18" charset="0"/>
                <a:cs typeface="Times New Roman" panose="02020603050405020304" pitchFamily="18" charset="0"/>
              </a:rPr>
            </a:br>
            <a:r>
              <a:rPr lang="zh-CN" altLang="en-US" sz="2400" b="1" dirty="0">
                <a:latin typeface="宋体" panose="02010600030101010101" pitchFamily="2" charset="-122"/>
                <a:ea typeface="宋体" panose="02010600030101010101" pitchFamily="2" charset="-122"/>
                <a:cs typeface="Times New Roman" panose="02020603050405020304" pitchFamily="18" charset="0"/>
              </a:rPr>
              <a:t>注意与开车时使用手机</a:t>
            </a:r>
            <a:endParaRPr lang="zh-CN" altLang="en-US" sz="2400" b="1" dirty="0">
              <a:latin typeface="Times New Roman" panose="02020603050405020304" pitchFamily="18" charset="0"/>
              <a:cs typeface="Times New Roman" panose="02020603050405020304" pitchFamily="18" charset="0"/>
            </a:endParaRPr>
          </a:p>
        </p:txBody>
      </p:sp>
      <p:sp>
        <p:nvSpPr>
          <p:cNvPr id="6" name="内容占位符 3">
            <a:extLst>
              <a:ext uri="{FF2B5EF4-FFF2-40B4-BE49-F238E27FC236}">
                <a16:creationId xmlns="" xmlns:a16="http://schemas.microsoft.com/office/drawing/2014/main" id="{EBA67FB2-47D7-4ABA-A295-C61872EA2316}"/>
              </a:ext>
            </a:extLst>
          </p:cNvPr>
          <p:cNvSpPr txBox="1">
            <a:spLocks/>
          </p:cNvSpPr>
          <p:nvPr/>
        </p:nvSpPr>
        <p:spPr>
          <a:xfrm>
            <a:off x="192740" y="987472"/>
            <a:ext cx="11806520" cy="578540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Although research evidence supports a relationship between cell phone use and motor vehicle accidents, the issue of cell phone use as the cause of accidents remains unsolved. However, researchers who have  investigated this issue, in either car simulators or  simulated driving situations in laboratories, report  evidence that indicates an attention-related basis for driving accidents. In their article, Strayer and Johnson reported a series of experiments in which participants engaged in a simulated driving task in a laboratory. The results indicated these things:</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∙Participants missed two times more simulated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traf</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-fic signals when they were engaged in cell phone conversations; and, when they responded correctly to the signals (i.e., red lights), their reaction time (RT) was significantly slower than when they were not using the cell phone.</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尽管研究证据支持手机使用与机动车事故之间的关系，但仍未解决作为事故原因的手机使用问题。 然而，在汽车模拟器或实验室模拟驾驶情况下研究过此问题的研究人员，报告的证据表明了与驾驶事故有关的注意力相关依据。斯蔡厄（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Strayer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）和乔恩斯坦（</a:t>
            </a:r>
            <a:r>
              <a:rPr lang="en-US" altLang="zh-CN" dirty="0">
                <a:latin typeface="Times New Roman" panose="02020603050405020304" pitchFamily="18" charset="0"/>
                <a:ea typeface="宋体" panose="02010600030101010101" pitchFamily="2" charset="-122"/>
                <a:cs typeface="Times New Roman" panose="02020603050405020304" pitchFamily="18" charset="0"/>
              </a:rPr>
              <a:t>Johnston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 在他们的文章中报告了一系列受试者在实验室进行了模拟驾驶任务的实验。 结果表明这些事情：</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∙使用手机通话时，受试者错过的模拟交通信号两次以上。 并且，当他们正确响应信号（即红灯）时，其反应时（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）明显比不使用手机时要慢。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5244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6181</TotalTime>
  <Words>7165</Words>
  <Application>Microsoft Office PowerPoint</Application>
  <PresentationFormat>自定义</PresentationFormat>
  <Paragraphs>246</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 CHAPTER 9  Attention as a Limited Capacity Resource</vt:lpstr>
      <vt:lpstr>P202 FIGURE9.1 </vt:lpstr>
      <vt:lpstr>P203 FIGURE9.2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9  Attention as a Limited Capacity Resource</dc:title>
  <dc:creator>w jl</dc:creator>
  <cp:lastModifiedBy>J</cp:lastModifiedBy>
  <cp:revision>73</cp:revision>
  <dcterms:created xsi:type="dcterms:W3CDTF">2020-08-28T03:42:02Z</dcterms:created>
  <dcterms:modified xsi:type="dcterms:W3CDTF">2020-09-26T14:46:31Z</dcterms:modified>
</cp:coreProperties>
</file>