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74" r:id="rId7"/>
    <p:sldId id="275" r:id="rId8"/>
    <p:sldId id="260" r:id="rId9"/>
    <p:sldId id="276" r:id="rId10"/>
    <p:sldId id="277" r:id="rId11"/>
    <p:sldId id="278" r:id="rId12"/>
    <p:sldId id="279" r:id="rId13"/>
    <p:sldId id="280" r:id="rId14"/>
    <p:sldId id="281" r:id="rId15"/>
    <p:sldId id="261" r:id="rId16"/>
    <p:sldId id="262" r:id="rId17"/>
    <p:sldId id="263" r:id="rId18"/>
    <p:sldId id="282" r:id="rId19"/>
    <p:sldId id="283" r:id="rId20"/>
    <p:sldId id="284"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BBEB"/>
    <a:srgbClr val="C7A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7A44E77-7413-4FD1-87E9-490F4A6B9B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4C33359-340A-4941-AD7D-A10BFF09C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AA00BD9-600D-4F42-836E-CD78454FC5B3}"/>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AD8C3A17-68D5-4598-83EC-425BD09B1F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15D419-F696-4368-997B-469ED172BA48}"/>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297319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0F8F5D-1A8C-4A4A-B1DA-88FDBD7D92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69859D4-3842-4DCE-A561-6A2A291557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4BEC405-4A9C-4024-B67C-A4F84A6F3CFF}"/>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A6BA0727-F599-46A5-854C-F670AB6B63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320293E-1D09-400A-B111-0990E1B426D9}"/>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219388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CFD8EE9-0D69-4A04-9CC3-CEB3E0F7C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585FC7B-9E95-48DF-88C6-F77D088226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F03A079-0C3D-4C98-86F2-F5F5E674545D}"/>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B36FCF6D-CC10-47FE-93A9-ADBC9AF79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EEBAD6E-FA5F-4650-8266-362C6071EB6D}"/>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29775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A8EBD8-4DDD-41B1-B49E-3183F9BD6F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A08B674-71B8-456C-AE68-80DCA94DF2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7FFD0A2-DDFA-40EE-B0FE-EE59368C5491}"/>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D18AAC19-4C00-4E41-B290-8BB3EBB3DC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E6515FA-3B8C-4D76-BDCD-1ABC5A40ADF0}"/>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10303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F5017B-AB46-49EE-A49F-12C6E4B673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1098622-D718-4A58-99B6-D84AAE8E9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A004233D-4035-4783-A15B-44F443626679}"/>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E22B2C13-02DA-4C4E-AD83-CF549901CA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A90515A-94A0-47E7-8B35-29CB6141F90A}"/>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199677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A617D3-08BD-49F3-A3CA-4AE82731B9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1BAF44-B33D-4C37-9986-6B28A6E9B8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8348BCC-216E-441D-A25E-7CC9B12503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5A0CF2A-0156-4F9D-8A34-1F4902073991}"/>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6" name="页脚占位符 5">
            <a:extLst>
              <a:ext uri="{FF2B5EF4-FFF2-40B4-BE49-F238E27FC236}">
                <a16:creationId xmlns:a16="http://schemas.microsoft.com/office/drawing/2014/main" xmlns="" id="{FB608B14-9C2E-4201-86DA-388850E74D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A6D73CE-4431-4928-8646-A64691798A37}"/>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199477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A39CA0-1F9B-4A3B-8935-A94F460A3B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BD840A0-E35A-4A46-BE73-D0B2F787D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B47C36E-32B0-44D4-9CE9-268270BC22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D6A45557-9FCD-47F1-8E9C-1F345D8D5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13745A7-82FB-4D5B-B77D-BA4B842C82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2620FCB-F0F2-49B4-B6E6-128B0C81FEB6}"/>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8" name="页脚占位符 7">
            <a:extLst>
              <a:ext uri="{FF2B5EF4-FFF2-40B4-BE49-F238E27FC236}">
                <a16:creationId xmlns:a16="http://schemas.microsoft.com/office/drawing/2014/main" xmlns="" id="{AA556FB2-5892-4CBE-82B7-FDE996F87A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5846148-CAD9-4378-87D1-630C8BA80614}"/>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71394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BE750A-ED9C-4D98-A3F1-78035580DC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75C35EE3-E6CF-49EC-B78D-CD95AB4CE205}"/>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4" name="页脚占位符 3">
            <a:extLst>
              <a:ext uri="{FF2B5EF4-FFF2-40B4-BE49-F238E27FC236}">
                <a16:creationId xmlns:a16="http://schemas.microsoft.com/office/drawing/2014/main" xmlns="" id="{1D23DA02-4FB6-42BE-9743-F71E0C46E8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2CB1A3A-8956-4DF9-813F-D925D5AE9A63}"/>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341986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5159424-23EF-434A-8D6D-9644D51BF8C0}"/>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3" name="页脚占位符 2">
            <a:extLst>
              <a:ext uri="{FF2B5EF4-FFF2-40B4-BE49-F238E27FC236}">
                <a16:creationId xmlns:a16="http://schemas.microsoft.com/office/drawing/2014/main" xmlns="" id="{89C747BF-20B8-4E2B-B07E-350DBCFF96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A8211B2-F6E8-4D9B-9249-B937D78C87BB}"/>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21791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E245A5-A854-4F9F-B434-9368DF309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A42CC3E-D864-4EB7-8906-252E8B520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EF8B346-AA3F-477A-B13A-E561FEEA3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E896897-4FAA-436C-BE54-71128BA515B0}"/>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6" name="页脚占位符 5">
            <a:extLst>
              <a:ext uri="{FF2B5EF4-FFF2-40B4-BE49-F238E27FC236}">
                <a16:creationId xmlns:a16="http://schemas.microsoft.com/office/drawing/2014/main" xmlns="" id="{B4B5AD94-C5FB-4240-97AD-EA1529F5A2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B79C5E6-33B1-44B6-9CAC-11DF379C997C}"/>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3019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E811B4-F098-4B2B-A1F2-45F8DB8155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074DE01-5FBC-4BE4-95A2-92E6EFEA0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81D00D9-F6C8-4469-89CD-221356E7E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46BECCC-E13C-4BE1-B11D-F2C1A99C58AB}"/>
              </a:ext>
            </a:extLst>
          </p:cNvPr>
          <p:cNvSpPr>
            <a:spLocks noGrp="1"/>
          </p:cNvSpPr>
          <p:nvPr>
            <p:ph type="dt" sz="half" idx="10"/>
          </p:nvPr>
        </p:nvSpPr>
        <p:spPr/>
        <p:txBody>
          <a:bodyPr/>
          <a:lstStyle/>
          <a:p>
            <a:fld id="{4A1116B6-FCC2-4D3A-BD3E-1623DAB25E75}" type="datetimeFigureOut">
              <a:rPr lang="zh-CN" altLang="en-US" smtClean="0"/>
              <a:t>2020/9/26</a:t>
            </a:fld>
            <a:endParaRPr lang="zh-CN" altLang="en-US"/>
          </a:p>
        </p:txBody>
      </p:sp>
      <p:sp>
        <p:nvSpPr>
          <p:cNvPr id="6" name="页脚占位符 5">
            <a:extLst>
              <a:ext uri="{FF2B5EF4-FFF2-40B4-BE49-F238E27FC236}">
                <a16:creationId xmlns:a16="http://schemas.microsoft.com/office/drawing/2014/main" xmlns="" id="{A706F774-6587-4E99-A769-C488EEB43B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EA4B20F-595C-4174-B2C2-FE7DB61E8EC0}"/>
              </a:ext>
            </a:extLst>
          </p:cNvPr>
          <p:cNvSpPr>
            <a:spLocks noGrp="1"/>
          </p:cNvSpPr>
          <p:nvPr>
            <p:ph type="sldNum" sz="quarter" idx="12"/>
          </p:nvPr>
        </p:nvSpPr>
        <p:spPr/>
        <p:txBody>
          <a:body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270014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BBEB">
            <a:alpha val="83000"/>
          </a:srgb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84F127D-C8BF-4A99-B6F1-D11D36A32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A67C374-A72F-4338-AB30-DBB1F7596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75A4C0E-CEC9-4FCC-AAFA-7877EC196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116B6-FCC2-4D3A-BD3E-1623DAB25E75}"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xmlns="" id="{44C615A3-CDCA-4EA1-AF67-7DDD40211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7F6BC84F-92C4-4921-A89A-3665D5485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1C00-5BA6-4AE7-B966-EDF66F0F2343}" type="slidenum">
              <a:rPr lang="zh-CN" altLang="en-US" smtClean="0"/>
              <a:t>‹#›</a:t>
            </a:fld>
            <a:endParaRPr lang="zh-CN" altLang="en-US"/>
          </a:p>
        </p:txBody>
      </p:sp>
    </p:spTree>
    <p:extLst>
      <p:ext uri="{BB962C8B-B14F-4D97-AF65-F5344CB8AC3E}">
        <p14:creationId xmlns:p14="http://schemas.microsoft.com/office/powerpoint/2010/main" val="338664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3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C7A3BA-D042-4B4A-9B66-0C6E1DC1DE71}"/>
              </a:ext>
            </a:extLst>
          </p:cNvPr>
          <p:cNvSpPr>
            <a:spLocks noGrp="1"/>
          </p:cNvSpPr>
          <p:nvPr>
            <p:ph type="ctrTitle"/>
          </p:nvPr>
        </p:nvSpPr>
        <p:spPr>
          <a:xfrm>
            <a:off x="0" y="2381684"/>
            <a:ext cx="12418243" cy="2387600"/>
          </a:xfrm>
        </p:spPr>
        <p:txBody>
          <a:bodyPr>
            <a:normAutofit fontScale="90000"/>
          </a:bodyPr>
          <a:lstStyle/>
          <a:p>
            <a:r>
              <a:rPr lang="en-US" altLang="zh-CN" sz="7300" b="1" dirty="0">
                <a:latin typeface="Times New Roman" panose="02020603050405020304" pitchFamily="18" charset="0"/>
                <a:cs typeface="Times New Roman" panose="02020603050405020304" pitchFamily="18" charset="0"/>
              </a:rPr>
              <a:t>CHAPTER 10 </a:t>
            </a:r>
            <a:r>
              <a:rPr lang="en-US" altLang="zh-CN" sz="4800" b="1" dirty="0">
                <a:latin typeface="Times New Roman" panose="02020603050405020304" pitchFamily="18" charset="0"/>
                <a:cs typeface="Times New Roman" panose="02020603050405020304" pitchFamily="18" charset="0"/>
              </a:rPr>
              <a:t/>
            </a:r>
            <a:br>
              <a:rPr lang="en-US" altLang="zh-CN" sz="4800" b="1" dirty="0">
                <a:latin typeface="Times New Roman" panose="02020603050405020304" pitchFamily="18" charset="0"/>
                <a:cs typeface="Times New Roman" panose="02020603050405020304" pitchFamily="18" charset="0"/>
              </a:rPr>
            </a:br>
            <a:r>
              <a:rPr lang="en-US" altLang="zh-CN" sz="7300" b="1" i="0" u="none" strike="noStrike" baseline="0" dirty="0">
                <a:solidFill>
                  <a:srgbClr val="D6BBEB"/>
                </a:solidFill>
                <a:latin typeface="Times New Roman" panose="02020603050405020304" pitchFamily="18" charset="0"/>
                <a:cs typeface="Times New Roman" panose="02020603050405020304" pitchFamily="18" charset="0"/>
              </a:rPr>
              <a:t>Memory Components, </a:t>
            </a:r>
            <a:br>
              <a:rPr lang="en-US" altLang="zh-CN" sz="7300" b="1" i="0" u="none" strike="noStrike" baseline="0" dirty="0">
                <a:solidFill>
                  <a:srgbClr val="D6BBEB"/>
                </a:solidFill>
                <a:latin typeface="Times New Roman" panose="02020603050405020304" pitchFamily="18" charset="0"/>
                <a:cs typeface="Times New Roman" panose="02020603050405020304" pitchFamily="18" charset="0"/>
              </a:rPr>
            </a:br>
            <a:r>
              <a:rPr lang="en-US" altLang="zh-CN" sz="7300" b="1" i="0" u="none" strike="noStrike" baseline="0" dirty="0">
                <a:solidFill>
                  <a:srgbClr val="D6BBEB"/>
                </a:solidFill>
                <a:latin typeface="Times New Roman" panose="02020603050405020304" pitchFamily="18" charset="0"/>
                <a:cs typeface="Times New Roman" panose="02020603050405020304" pitchFamily="18" charset="0"/>
              </a:rPr>
              <a:t>Forgetting, and Strategies</a:t>
            </a:r>
            <a:endParaRPr lang="zh-CN" altLang="en-US" sz="16600" dirty="0">
              <a:solidFill>
                <a:srgbClr val="D6BBEB"/>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xmlns="" id="{DB4A6AE1-5563-4436-8162-163EA280D20F}"/>
              </a:ext>
            </a:extLst>
          </p:cNvPr>
          <p:cNvSpPr>
            <a:spLocks noGrp="1"/>
          </p:cNvSpPr>
          <p:nvPr>
            <p:ph type="subTitle" idx="1"/>
          </p:nvPr>
        </p:nvSpPr>
        <p:spPr>
          <a:xfrm>
            <a:off x="1844511" y="4769284"/>
            <a:ext cx="9144000" cy="1655762"/>
          </a:xfrm>
        </p:spPr>
        <p:txBody>
          <a:bodyPr>
            <a:normAutofit/>
          </a:bodyPr>
          <a:lstStyle/>
          <a:p>
            <a:r>
              <a:rPr lang="zh-CN" altLang="en-US" dirty="0">
                <a:solidFill>
                  <a:srgbClr val="D6BBEB"/>
                </a:solidFill>
              </a:rPr>
              <a:t> </a:t>
            </a:r>
            <a:r>
              <a:rPr lang="zh-CN" altLang="en-US" sz="4800" b="1" dirty="0">
                <a:solidFill>
                  <a:srgbClr val="D6BBEB"/>
                </a:solidFill>
                <a:latin typeface="宋体" panose="02010600030101010101" pitchFamily="2" charset="-122"/>
                <a:ea typeface="宋体" panose="02010600030101010101" pitchFamily="2" charset="-122"/>
              </a:rPr>
              <a:t>记忆成分、遗忘和策略</a:t>
            </a:r>
            <a:r>
              <a:rPr lang="zh-CN" altLang="en-US" sz="4800" dirty="0">
                <a:solidFill>
                  <a:srgbClr val="D6BBEB"/>
                </a:solidFill>
                <a:latin typeface="宋体" panose="02010600030101010101" pitchFamily="2" charset="-122"/>
                <a:ea typeface="宋体" panose="02010600030101010101" pitchFamily="2" charset="-122"/>
              </a:rPr>
              <a:t/>
            </a:r>
            <a:br>
              <a:rPr lang="zh-CN" altLang="en-US" sz="4800" dirty="0">
                <a:solidFill>
                  <a:srgbClr val="D6BBEB"/>
                </a:solidFill>
                <a:latin typeface="宋体" panose="02010600030101010101" pitchFamily="2" charset="-122"/>
                <a:ea typeface="宋体" panose="02010600030101010101" pitchFamily="2" charset="-122"/>
              </a:rPr>
            </a:br>
            <a:endParaRPr lang="zh-CN" altLang="en-US" dirty="0">
              <a:solidFill>
                <a:srgbClr val="D6BBEB"/>
              </a:solidFill>
              <a:latin typeface="宋体" panose="02010600030101010101" pitchFamily="2" charset="-122"/>
              <a:ea typeface="宋体" panose="02010600030101010101" pitchFamily="2" charset="-122"/>
            </a:endParaRPr>
          </a:p>
          <a:p>
            <a:r>
              <a:rPr lang="zh-CN" altLang="en-US" dirty="0"/>
              <a:t>	</a:t>
            </a:r>
          </a:p>
          <a:p>
            <a:endParaRPr lang="zh-CN" altLang="en-US" dirty="0"/>
          </a:p>
        </p:txBody>
      </p:sp>
    </p:spTree>
    <p:extLst>
      <p:ext uri="{BB962C8B-B14F-4D97-AF65-F5344CB8AC3E}">
        <p14:creationId xmlns:p14="http://schemas.microsoft.com/office/powerpoint/2010/main" val="189565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519881"/>
            <a:ext cx="12097011" cy="5461687"/>
          </a:xfrm>
        </p:spPr>
        <p:txBody>
          <a:bodyPr>
            <a:normAutofit lnSpcReduction="10000"/>
          </a:bodyPr>
          <a:lstStyle/>
          <a:p>
            <a:pPr algn="just">
              <a:lnSpc>
                <a:spcPct val="120000"/>
              </a:lnSpc>
            </a:pPr>
            <a:r>
              <a:rPr lang="en-US" altLang="zh-CN" sz="1800" b="1" dirty="0">
                <a:latin typeface="Times New Roman" panose="02020603050405020304" pitchFamily="18" charset="0"/>
                <a:cs typeface="Times New Roman" panose="02020603050405020304" pitchFamily="18" charset="0"/>
              </a:rPr>
              <a:t>Method and questionnaires: </a:t>
            </a:r>
            <a:r>
              <a:rPr lang="en-US" altLang="zh-CN" sz="1800" dirty="0">
                <a:latin typeface="Times New Roman" panose="02020603050405020304" pitchFamily="18" charset="0"/>
                <a:cs typeface="Times New Roman" panose="02020603050405020304" pitchFamily="18" charset="0"/>
              </a:rPr>
              <a:t>Prior to answering the questionnaires about the games, the participants were each reminded that the Yankees won the 2003 game and the Red Sox won the 2004 game. The ques-</a:t>
            </a:r>
            <a:r>
              <a:rPr lang="en-US" altLang="zh-CN" sz="1800" dirty="0" err="1">
                <a:latin typeface="Times New Roman" panose="02020603050405020304" pitchFamily="18" charset="0"/>
                <a:cs typeface="Times New Roman" panose="02020603050405020304" pitchFamily="18" charset="0"/>
              </a:rPr>
              <a:t>tionnaires</a:t>
            </a:r>
            <a:r>
              <a:rPr lang="en-US" altLang="zh-CN" sz="1800" dirty="0">
                <a:latin typeface="Times New Roman" panose="02020603050405020304" pitchFamily="18" charset="0"/>
                <a:cs typeface="Times New Roman" panose="02020603050405020304" pitchFamily="18" charset="0"/>
              </a:rPr>
              <a:t> asked participants to recognize and recall details about the two games and to rate their own sub-</a:t>
            </a:r>
            <a:r>
              <a:rPr lang="en-US" altLang="zh-CN" sz="1800" dirty="0" err="1">
                <a:latin typeface="Times New Roman" panose="02020603050405020304" pitchFamily="18" charset="0"/>
                <a:cs typeface="Times New Roman" panose="02020603050405020304" pitchFamily="18" charset="0"/>
              </a:rPr>
              <a:t>jective</a:t>
            </a:r>
            <a:r>
              <a:rPr lang="en-US" altLang="zh-CN" sz="1800" dirty="0">
                <a:latin typeface="Times New Roman" panose="02020603050405020304" pitchFamily="18" charset="0"/>
                <a:cs typeface="Times New Roman" panose="02020603050405020304" pitchFamily="18" charset="0"/>
              </a:rPr>
              <a:t> memories about the games. The items of inter-</a:t>
            </a:r>
            <a:r>
              <a:rPr lang="en-US" altLang="zh-CN" sz="1800" dirty="0" err="1">
                <a:latin typeface="Times New Roman" panose="02020603050405020304" pitchFamily="18" charset="0"/>
                <a:cs typeface="Times New Roman" panose="02020603050405020304" pitchFamily="18" charset="0"/>
              </a:rPr>
              <a:t>est</a:t>
            </a:r>
            <a:r>
              <a:rPr lang="en-US" altLang="zh-CN" sz="1800" dirty="0">
                <a:latin typeface="Times New Roman" panose="02020603050405020304" pitchFamily="18" charset="0"/>
                <a:cs typeface="Times New Roman" panose="02020603050405020304" pitchFamily="18" charset="0"/>
              </a:rPr>
              <a:t> to the researchers, which were identical on each questionnaire, asked:</a:t>
            </a:r>
          </a:p>
          <a:p>
            <a:pPr algn="just">
              <a:lnSpc>
                <a:spcPct val="120000"/>
              </a:lnSpc>
            </a:pPr>
            <a:r>
              <a:rPr lang="en-US" altLang="zh-CN" sz="1600" dirty="0">
                <a:latin typeface="Times New Roman" panose="02020603050405020304" pitchFamily="18" charset="0"/>
                <a:cs typeface="Times New Roman" panose="02020603050405020304" pitchFamily="18" charset="0"/>
              </a:rPr>
              <a:t>What was the final score of each game?</a:t>
            </a:r>
          </a:p>
          <a:p>
            <a:pPr algn="just">
              <a:lnSpc>
                <a:spcPct val="120000"/>
              </a:lnSpc>
            </a:pPr>
            <a:r>
              <a:rPr lang="en-US" altLang="zh-CN" sz="1600" dirty="0">
                <a:latin typeface="Times New Roman" panose="02020603050405020304" pitchFamily="18" charset="0"/>
                <a:cs typeface="Times New Roman" panose="02020603050405020304" pitchFamily="18" charset="0"/>
              </a:rPr>
              <a:t>Who were the winning and losing pitchers for each game? (a multiple-choice list)</a:t>
            </a:r>
          </a:p>
          <a:p>
            <a:pPr algn="just">
              <a:lnSpc>
                <a:spcPct val="120000"/>
              </a:lnSpc>
            </a:pPr>
            <a:r>
              <a:rPr lang="en-US" altLang="zh-CN" sz="1600" dirty="0">
                <a:latin typeface="Times New Roman" panose="02020603050405020304" pitchFamily="18" charset="0"/>
                <a:cs typeface="Times New Roman" panose="02020603050405020304" pitchFamily="18" charset="0"/>
              </a:rPr>
              <a:t>What was the location of each game (New York or Boston)?</a:t>
            </a:r>
          </a:p>
          <a:p>
            <a:pPr algn="just">
              <a:lnSpc>
                <a:spcPct val="120000"/>
              </a:lnSpc>
            </a:pPr>
            <a:r>
              <a:rPr lang="en-US" altLang="zh-CN" sz="1600" dirty="0">
                <a:latin typeface="Times New Roman" panose="02020603050405020304" pitchFamily="18" charset="0"/>
                <a:cs typeface="Times New Roman" panose="02020603050405020304" pitchFamily="18" charset="0"/>
              </a:rPr>
              <a:t>Did the game require extra innings?</a:t>
            </a:r>
          </a:p>
          <a:p>
            <a:pPr algn="just">
              <a:lnSpc>
                <a:spcPct val="12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方法和调查表</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：在回答有关比赛的调查表之前，每个受试者都被提醒美国洋基队赢得了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年比赛，红袜队赢得了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年比赛。 问卷要求受试者识别和回忆有关这两个比赛的详细信息，并对自己对游戏的主观记忆进行评分。 研究人员感兴趣的项目在每个调查表上都相同，问题：</a:t>
            </a:r>
          </a:p>
          <a:p>
            <a:pPr algn="just">
              <a:lnSpc>
                <a:spcPct val="12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每场比赛的最终得分是多少？</a:t>
            </a:r>
          </a:p>
          <a:p>
            <a:pPr algn="just">
              <a:lnSpc>
                <a:spcPct val="12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每场比赛的输球手是谁？ （多项选择列表）</a:t>
            </a:r>
          </a:p>
          <a:p>
            <a:pPr algn="just">
              <a:lnSpc>
                <a:spcPct val="12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每场比赛（纽约或波士顿）的位置在哪里？</a:t>
            </a:r>
          </a:p>
          <a:p>
            <a:pPr algn="just">
              <a:lnSpc>
                <a:spcPct val="12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比赛需要额外的局数吗？</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1938992"/>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P235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The Influence of Emotion on Memory of an Event: Recalling Details of  Two Yankees versus Red Sox Championship Games</a:t>
            </a:r>
          </a:p>
          <a:p>
            <a:r>
              <a:rPr lang="zh-CN" altLang="en-US"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情绪对事件记忆的影响：回顾两次洋基队与红袜队冠军赛的细节</a:t>
            </a:r>
            <a:endParaRPr lang="en-US" altLang="zh-CN"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53385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717590"/>
            <a:ext cx="11817263" cy="5140410"/>
          </a:xfrm>
        </p:spPr>
        <p:txBody>
          <a:bodyPr>
            <a:normAutofit fontScale="92500" lnSpcReduction="10000"/>
          </a:bodyPr>
          <a:lstStyle/>
          <a:p>
            <a:pPr algn="just"/>
            <a:r>
              <a:rPr lang="en-US" altLang="zh-CN" sz="1600" b="1" dirty="0">
                <a:latin typeface="Times New Roman" panose="02020603050405020304" pitchFamily="18" charset="0"/>
                <a:cs typeface="Times New Roman" panose="02020603050405020304" pitchFamily="18" charset="0"/>
              </a:rPr>
              <a:t>Results: </a:t>
            </a:r>
            <a:r>
              <a:rPr lang="en-US" altLang="zh-CN" sz="1600" dirty="0">
                <a:latin typeface="Times New Roman" panose="02020603050405020304" pitchFamily="18" charset="0"/>
                <a:cs typeface="Times New Roman" panose="02020603050405020304" pitchFamily="18" charset="0"/>
              </a:rPr>
              <a:t>The following were the main results of this study:</a:t>
            </a:r>
          </a:p>
          <a:p>
            <a:pPr algn="just"/>
            <a:r>
              <a:rPr lang="en-US" altLang="zh-CN" sz="1600" dirty="0">
                <a:latin typeface="Times New Roman" panose="02020603050405020304" pitchFamily="18" charset="0"/>
                <a:cs typeface="Times New Roman" panose="02020603050405020304" pitchFamily="18" charset="0"/>
              </a:rPr>
              <a:t>The correct responses to the questions showed similar accuracy for all the participants.</a:t>
            </a:r>
          </a:p>
          <a:p>
            <a:pPr algn="just"/>
            <a:r>
              <a:rPr lang="en-US" altLang="zh-CN" sz="1600" dirty="0">
                <a:latin typeface="Times New Roman" panose="02020603050405020304" pitchFamily="18" charset="0"/>
                <a:cs typeface="Times New Roman" panose="02020603050405020304" pitchFamily="18" charset="0"/>
              </a:rPr>
              <a:t>Accuracy was higher for the fans that supported one of the teams than for the neutral fans.</a:t>
            </a:r>
          </a:p>
          <a:p>
            <a:pPr algn="just"/>
            <a:r>
              <a:rPr lang="en-US" altLang="zh-CN" sz="1600" dirty="0">
                <a:latin typeface="Times New Roman" panose="02020603050405020304" pitchFamily="18" charset="0"/>
                <a:cs typeface="Times New Roman" panose="02020603050405020304" pitchFamily="18" charset="0"/>
              </a:rPr>
              <a:t>Yankees fans recalled more details accurately for the game the Yankees won.</a:t>
            </a:r>
          </a:p>
          <a:p>
            <a:pPr algn="just"/>
            <a:r>
              <a:rPr lang="en-US" altLang="zh-CN" sz="1600" dirty="0">
                <a:latin typeface="Times New Roman" panose="02020603050405020304" pitchFamily="18" charset="0"/>
                <a:cs typeface="Times New Roman" panose="02020603050405020304" pitchFamily="18" charset="0"/>
              </a:rPr>
              <a:t>Red Sox fans recalled more details accurately for the game the Red Sox won.</a:t>
            </a:r>
          </a:p>
          <a:p>
            <a:pPr algn="just"/>
            <a:r>
              <a:rPr lang="en-US" altLang="zh-CN" sz="1600" dirty="0">
                <a:latin typeface="Times New Roman" panose="02020603050405020304" pitchFamily="18" charset="0"/>
                <a:cs typeface="Times New Roman" panose="02020603050405020304" pitchFamily="18" charset="0"/>
              </a:rPr>
              <a:t>Fans reported remembering the game their team won more vividly than the game their team lost.</a:t>
            </a:r>
          </a:p>
          <a:p>
            <a:pPr algn="just"/>
            <a:r>
              <a:rPr lang="en-US" altLang="zh-CN" sz="1600" dirty="0">
                <a:latin typeface="Times New Roman" panose="02020603050405020304" pitchFamily="18" charset="0"/>
                <a:cs typeface="Times New Roman" panose="02020603050405020304" pitchFamily="18" charset="0"/>
              </a:rPr>
              <a:t>Fans reported thinking about the game their team won since the time of the game.</a:t>
            </a:r>
          </a:p>
          <a:p>
            <a:pPr algn="just"/>
            <a:r>
              <a:rPr lang="en-US" altLang="zh-CN" sz="1600" dirty="0">
                <a:latin typeface="Times New Roman" panose="02020603050405020304" pitchFamily="18" charset="0"/>
                <a:cs typeface="Times New Roman" panose="02020603050405020304" pitchFamily="18" charset="0"/>
              </a:rPr>
              <a:t>Conclusion: Consistent with research of </a:t>
            </a:r>
            <a:r>
              <a:rPr lang="en-US" altLang="zh-CN" sz="1600" dirty="0" err="1">
                <a:latin typeface="Times New Roman" panose="02020603050405020304" pitchFamily="18" charset="0"/>
                <a:cs typeface="Times New Roman" panose="02020603050405020304" pitchFamily="18" charset="0"/>
              </a:rPr>
              <a:t>autobio</a:t>
            </a:r>
            <a:r>
              <a:rPr lang="en-US" altLang="zh-CN" sz="1600" dirty="0">
                <a:latin typeface="Times New Roman" panose="02020603050405020304" pitchFamily="18" charset="0"/>
                <a:cs typeface="Times New Roman" panose="02020603050405020304" pitchFamily="18" charset="0"/>
              </a:rPr>
              <a:t>-graphical memories, most individuals relive and recall more often and vividly memories that are </a:t>
            </a:r>
            <a:r>
              <a:rPr lang="en-US" altLang="zh-CN" sz="1600" dirty="0" err="1">
                <a:latin typeface="Times New Roman" panose="02020603050405020304" pitchFamily="18" charset="0"/>
                <a:cs typeface="Times New Roman" panose="02020603050405020304" pitchFamily="18" charset="0"/>
              </a:rPr>
              <a:t>posi-tive</a:t>
            </a:r>
            <a:r>
              <a:rPr lang="en-US" altLang="zh-CN" sz="1600" dirty="0">
                <a:latin typeface="Times New Roman" panose="02020603050405020304" pitchFamily="18" charset="0"/>
                <a:cs typeface="Times New Roman" panose="02020603050405020304" pitchFamily="18" charset="0"/>
              </a:rPr>
              <a:t> rather than negative.</a:t>
            </a:r>
          </a:p>
          <a:p>
            <a:pPr algn="just"/>
            <a:r>
              <a:rPr lang="zh-CN" altLang="en-US" sz="1600" b="1" dirty="0">
                <a:latin typeface="宋体" panose="02010600030101010101" pitchFamily="2" charset="-122"/>
                <a:ea typeface="宋体" panose="02010600030101010101" pitchFamily="2" charset="-122"/>
                <a:cs typeface="Times New Roman" panose="02020603050405020304" pitchFamily="18" charset="0"/>
              </a:rPr>
              <a:t>结果：</a:t>
            </a:r>
            <a:r>
              <a:rPr lang="zh-CN" altLang="en-US" sz="1600" dirty="0">
                <a:latin typeface="宋体" panose="02010600030101010101" pitchFamily="2" charset="-122"/>
                <a:ea typeface="宋体" panose="02010600030101010101" pitchFamily="2" charset="-122"/>
                <a:cs typeface="Times New Roman" panose="02020603050405020304" pitchFamily="18" charset="0"/>
              </a:rPr>
              <a:t>以下是本研究的主要结果：</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对于所有参与者，对问题的正确回答显示出相似的准确性。</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支持一支球队的球迷的准确性比中立球迷更高。</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洋基队球迷准确地回忆了洋基队获胜比赛的更多细节。</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红袜队球迷准确地回忆了红袜队赢得比赛的更多细节。</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球迷们报告说他们的球队赢得的比赛比他们的球队输掉的比赛更为生动。</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球迷们报告说自从比赛开始以来，他们的球队就赢得了比赛。</a:t>
            </a:r>
          </a:p>
          <a:p>
            <a:pPr algn="just"/>
            <a:r>
              <a:rPr lang="zh-CN" altLang="en-US" sz="1600" dirty="0">
                <a:latin typeface="宋体" panose="02010600030101010101" pitchFamily="2" charset="-122"/>
                <a:ea typeface="宋体" panose="02010600030101010101" pitchFamily="2" charset="-122"/>
                <a:cs typeface="Times New Roman" panose="02020603050405020304" pitchFamily="18" charset="0"/>
              </a:rPr>
              <a:t>结论：与自传体记忆的研究一致，大多数人更生动地回忆和想起积极而不是消极的记忆内容。</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185214"/>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P235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The Influence of Emotion on Memory of an Event: Recalling Details of  Two Yankees versus Red Sox Championship Games </a:t>
            </a:r>
          </a:p>
          <a:p>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情绪对事件记忆的影响：回顾两次洋基队与红袜队冠军赛的细节</a:t>
            </a:r>
            <a:endPar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73217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2109831"/>
            <a:ext cx="11817263" cy="4351338"/>
          </a:xfrm>
        </p:spPr>
        <p:txBody>
          <a:bodyPr/>
          <a:lstStyle/>
          <a:p>
            <a:pPr algn="just"/>
            <a:r>
              <a:rPr lang="en-US" altLang="zh-CN" dirty="0">
                <a:latin typeface="Times New Roman" panose="02020603050405020304" pitchFamily="18" charset="0"/>
                <a:cs typeface="Times New Roman" panose="02020603050405020304" pitchFamily="18" charset="0"/>
              </a:rPr>
              <a:t>Researchers who investigate the causes of forgetting and remembering typically use procedures that follow three basic paradigms, depending on whether they are interested in the effects of time or activity. These paradigms are illustrated below from the participant’s point of view in terms of the events that take place at specific times during the experiment.</a:t>
            </a:r>
          </a:p>
          <a:p>
            <a:pPr algn="just"/>
            <a:r>
              <a:rPr lang="zh-CN" altLang="en-US" dirty="0">
                <a:latin typeface="宋体" panose="02010600030101010101" pitchFamily="2" charset="-122"/>
                <a:ea typeface="宋体" panose="02010600030101010101" pitchFamily="2" charset="-122"/>
                <a:cs typeface="Times New Roman" panose="02020603050405020304" pitchFamily="18" charset="0"/>
              </a:rPr>
              <a:t>研究遗忘和记忆原因的研究人员通常使用遵循以下三种基本范例的程序，具体取决于他们是否对时间或活动的影响因素感兴趣。 下面以受试者的角度在实验过程中特定时间发生的事件说明这些范例。</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000548"/>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P239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Typical Explicit Memory Test Paradigms Used in Experiments to Assess  Remembering and Forgetting</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实验中用于评估记忆和遗忘的典型外显记忆测试范例</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15877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1815882"/>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P239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Typical Explicit Memory Test Paradigms Used in Experiments to Assess  Remembering and Forgetting</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实验中用于评估记忆和遗忘的典型外显记忆测试范例</a:t>
            </a:r>
            <a:endPar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6" name="图片 5">
            <a:extLst>
              <a:ext uri="{FF2B5EF4-FFF2-40B4-BE49-F238E27FC236}">
                <a16:creationId xmlns:a16="http://schemas.microsoft.com/office/drawing/2014/main" xmlns="" id="{689020A2-06DD-4993-B178-CBC077F76AB0}"/>
              </a:ext>
            </a:extLst>
          </p:cNvPr>
          <p:cNvPicPr>
            <a:picLocks noChangeAspect="1"/>
          </p:cNvPicPr>
          <p:nvPr/>
        </p:nvPicPr>
        <p:blipFill rotWithShape="1">
          <a:blip r:embed="rId2"/>
          <a:srcRect t="18190"/>
          <a:stretch/>
        </p:blipFill>
        <p:spPr>
          <a:xfrm>
            <a:off x="726988" y="1458449"/>
            <a:ext cx="10085173" cy="5372556"/>
          </a:xfrm>
          <a:prstGeom prst="rect">
            <a:avLst/>
          </a:prstGeom>
        </p:spPr>
      </p:pic>
      <p:sp>
        <p:nvSpPr>
          <p:cNvPr id="2" name="文本框 1">
            <a:extLst>
              <a:ext uri="{FF2B5EF4-FFF2-40B4-BE49-F238E27FC236}">
                <a16:creationId xmlns:a16="http://schemas.microsoft.com/office/drawing/2014/main" xmlns="" id="{E490A408-C3B4-41BD-A9ED-49DECA0D3086}"/>
              </a:ext>
            </a:extLst>
          </p:cNvPr>
          <p:cNvSpPr txBox="1"/>
          <p:nvPr/>
        </p:nvSpPr>
        <p:spPr>
          <a:xfrm>
            <a:off x="4438261" y="1446550"/>
            <a:ext cx="3099361" cy="369332"/>
          </a:xfrm>
          <a:prstGeom prst="rect">
            <a:avLst/>
          </a:prstGeom>
          <a:noFill/>
        </p:spPr>
        <p:txBody>
          <a:bodyPr wrap="square" rtlCol="0">
            <a:spAutoFit/>
          </a:bodyPr>
          <a:lstStyle/>
          <a:p>
            <a:r>
              <a:rPr lang="zh-CN" altLang="en-US" dirty="0"/>
              <a:t>对时间影响进行测试的范式</a:t>
            </a:r>
          </a:p>
        </p:txBody>
      </p:sp>
      <p:sp>
        <p:nvSpPr>
          <p:cNvPr id="3" name="文本框 2">
            <a:extLst>
              <a:ext uri="{FF2B5EF4-FFF2-40B4-BE49-F238E27FC236}">
                <a16:creationId xmlns:a16="http://schemas.microsoft.com/office/drawing/2014/main" xmlns="" id="{498E8958-03F2-4470-AB6B-2CDD765D035C}"/>
              </a:ext>
            </a:extLst>
          </p:cNvPr>
          <p:cNvSpPr txBox="1"/>
          <p:nvPr/>
        </p:nvSpPr>
        <p:spPr>
          <a:xfrm>
            <a:off x="6853039" y="3244334"/>
            <a:ext cx="3798485" cy="369332"/>
          </a:xfrm>
          <a:prstGeom prst="rect">
            <a:avLst/>
          </a:prstGeom>
          <a:noFill/>
        </p:spPr>
        <p:txBody>
          <a:bodyPr wrap="square" rtlCol="0">
            <a:spAutoFit/>
          </a:bodyPr>
          <a:lstStyle/>
          <a:p>
            <a:r>
              <a:rPr lang="zh-CN" altLang="en-US" dirty="0"/>
              <a:t>对前摄抑制的影响进行测试的范式</a:t>
            </a:r>
          </a:p>
        </p:txBody>
      </p:sp>
      <p:sp>
        <p:nvSpPr>
          <p:cNvPr id="9" name="文本框 8">
            <a:extLst>
              <a:ext uri="{FF2B5EF4-FFF2-40B4-BE49-F238E27FC236}">
                <a16:creationId xmlns:a16="http://schemas.microsoft.com/office/drawing/2014/main" xmlns="" id="{8FF540CC-EFCD-473D-BECC-89D6CDF98693}"/>
              </a:ext>
            </a:extLst>
          </p:cNvPr>
          <p:cNvSpPr txBox="1"/>
          <p:nvPr/>
        </p:nvSpPr>
        <p:spPr>
          <a:xfrm>
            <a:off x="7203147" y="5002761"/>
            <a:ext cx="3798485" cy="369332"/>
          </a:xfrm>
          <a:prstGeom prst="rect">
            <a:avLst/>
          </a:prstGeom>
          <a:noFill/>
        </p:spPr>
        <p:txBody>
          <a:bodyPr wrap="square" rtlCol="0">
            <a:spAutoFit/>
          </a:bodyPr>
          <a:lstStyle/>
          <a:p>
            <a:r>
              <a:rPr lang="zh-CN" altLang="en-US" dirty="0"/>
              <a:t>对后摄抑制的影响进行测试的范式</a:t>
            </a:r>
          </a:p>
        </p:txBody>
      </p:sp>
      <p:sp>
        <p:nvSpPr>
          <p:cNvPr id="11" name="文本框 10">
            <a:extLst>
              <a:ext uri="{FF2B5EF4-FFF2-40B4-BE49-F238E27FC236}">
                <a16:creationId xmlns:a16="http://schemas.microsoft.com/office/drawing/2014/main" xmlns="" id="{60A01AEC-C13D-48A6-97BE-F741CD679972}"/>
              </a:ext>
            </a:extLst>
          </p:cNvPr>
          <p:cNvSpPr txBox="1"/>
          <p:nvPr/>
        </p:nvSpPr>
        <p:spPr>
          <a:xfrm>
            <a:off x="1489114" y="2160776"/>
            <a:ext cx="3391805" cy="369332"/>
          </a:xfrm>
          <a:prstGeom prst="rect">
            <a:avLst/>
          </a:prstGeom>
          <a:noFill/>
        </p:spPr>
        <p:txBody>
          <a:bodyPr wrap="square" rtlCol="0">
            <a:spAutoFit/>
          </a:bodyPr>
          <a:lstStyle/>
          <a:p>
            <a:r>
              <a:rPr lang="zh-CN" altLang="en-US" dirty="0"/>
              <a:t>操作需要被记住的动作和技能</a:t>
            </a:r>
          </a:p>
        </p:txBody>
      </p:sp>
      <p:sp>
        <p:nvSpPr>
          <p:cNvPr id="13" name="文本框 12">
            <a:extLst>
              <a:ext uri="{FF2B5EF4-FFF2-40B4-BE49-F238E27FC236}">
                <a16:creationId xmlns:a16="http://schemas.microsoft.com/office/drawing/2014/main" xmlns="" id="{EE928EA3-C290-4A65-961F-ECB2F2F0371D}"/>
              </a:ext>
            </a:extLst>
          </p:cNvPr>
          <p:cNvSpPr txBox="1"/>
          <p:nvPr/>
        </p:nvSpPr>
        <p:spPr>
          <a:xfrm>
            <a:off x="5412260" y="1855239"/>
            <a:ext cx="2656703" cy="369332"/>
          </a:xfrm>
          <a:prstGeom prst="rect">
            <a:avLst/>
          </a:prstGeom>
          <a:noFill/>
        </p:spPr>
        <p:txBody>
          <a:bodyPr wrap="square" rtlCol="0">
            <a:spAutoFit/>
          </a:bodyPr>
          <a:lstStyle/>
          <a:p>
            <a:r>
              <a:rPr lang="zh-CN" altLang="en-US" dirty="0"/>
              <a:t>休息</a:t>
            </a:r>
            <a:r>
              <a:rPr lang="en-US" altLang="zh-CN" dirty="0"/>
              <a:t>/</a:t>
            </a:r>
            <a:r>
              <a:rPr lang="zh-CN" altLang="en-US" dirty="0"/>
              <a:t>不活动</a:t>
            </a:r>
            <a:r>
              <a:rPr lang="en-US" altLang="zh-CN" dirty="0"/>
              <a:t>[</a:t>
            </a:r>
            <a:r>
              <a:rPr lang="zh-CN" altLang="en-US" dirty="0"/>
              <a:t>保持间隔</a:t>
            </a:r>
            <a:r>
              <a:rPr lang="en-US" altLang="zh-CN" dirty="0"/>
              <a:t>]</a:t>
            </a:r>
            <a:endParaRPr lang="zh-CN" altLang="en-US" dirty="0"/>
          </a:p>
        </p:txBody>
      </p:sp>
      <p:sp>
        <p:nvSpPr>
          <p:cNvPr id="15" name="文本框 14">
            <a:extLst>
              <a:ext uri="{FF2B5EF4-FFF2-40B4-BE49-F238E27FC236}">
                <a16:creationId xmlns:a16="http://schemas.microsoft.com/office/drawing/2014/main" xmlns="" id="{526B69B2-D3EE-49FE-91F8-E035F58DADD7}"/>
              </a:ext>
            </a:extLst>
          </p:cNvPr>
          <p:cNvSpPr txBox="1"/>
          <p:nvPr/>
        </p:nvSpPr>
        <p:spPr>
          <a:xfrm>
            <a:off x="8625018" y="2262912"/>
            <a:ext cx="1717588" cy="369332"/>
          </a:xfrm>
          <a:prstGeom prst="rect">
            <a:avLst/>
          </a:prstGeom>
          <a:noFill/>
        </p:spPr>
        <p:txBody>
          <a:bodyPr wrap="square" rtlCol="0">
            <a:spAutoFit/>
          </a:bodyPr>
          <a:lstStyle/>
          <a:p>
            <a:r>
              <a:rPr lang="zh-CN" altLang="en-US" dirty="0"/>
              <a:t>进行记忆测试</a:t>
            </a:r>
          </a:p>
        </p:txBody>
      </p:sp>
      <p:sp>
        <p:nvSpPr>
          <p:cNvPr id="17" name="文本框 16">
            <a:extLst>
              <a:ext uri="{FF2B5EF4-FFF2-40B4-BE49-F238E27FC236}">
                <a16:creationId xmlns:a16="http://schemas.microsoft.com/office/drawing/2014/main" xmlns="" id="{B4FB0014-1346-4FC7-8046-20BCA1276A15}"/>
              </a:ext>
            </a:extLst>
          </p:cNvPr>
          <p:cNvSpPr txBox="1"/>
          <p:nvPr/>
        </p:nvSpPr>
        <p:spPr>
          <a:xfrm>
            <a:off x="1489114" y="3986517"/>
            <a:ext cx="3391805" cy="369332"/>
          </a:xfrm>
          <a:prstGeom prst="rect">
            <a:avLst/>
          </a:prstGeom>
          <a:noFill/>
        </p:spPr>
        <p:txBody>
          <a:bodyPr wrap="square" rtlCol="0">
            <a:spAutoFit/>
          </a:bodyPr>
          <a:lstStyle/>
          <a:p>
            <a:r>
              <a:rPr lang="zh-CN" altLang="en-US" dirty="0"/>
              <a:t>操作需要被记住的动作和技能</a:t>
            </a:r>
          </a:p>
        </p:txBody>
      </p:sp>
      <p:sp>
        <p:nvSpPr>
          <p:cNvPr id="19" name="文本框 18">
            <a:extLst>
              <a:ext uri="{FF2B5EF4-FFF2-40B4-BE49-F238E27FC236}">
                <a16:creationId xmlns:a16="http://schemas.microsoft.com/office/drawing/2014/main" xmlns="" id="{F397C1DD-9442-464F-8D0F-74EDAAC9B833}"/>
              </a:ext>
            </a:extLst>
          </p:cNvPr>
          <p:cNvSpPr txBox="1"/>
          <p:nvPr/>
        </p:nvSpPr>
        <p:spPr>
          <a:xfrm>
            <a:off x="5993027" y="3688502"/>
            <a:ext cx="1235675" cy="369332"/>
          </a:xfrm>
          <a:prstGeom prst="rect">
            <a:avLst/>
          </a:prstGeom>
          <a:noFill/>
        </p:spPr>
        <p:txBody>
          <a:bodyPr wrap="square" rtlCol="0">
            <a:spAutoFit/>
          </a:bodyPr>
          <a:lstStyle/>
          <a:p>
            <a:r>
              <a:rPr lang="en-US" altLang="zh-CN" dirty="0"/>
              <a:t>[</a:t>
            </a:r>
            <a:r>
              <a:rPr lang="zh-CN" altLang="en-US" dirty="0"/>
              <a:t>保持间隔</a:t>
            </a:r>
            <a:r>
              <a:rPr lang="en-US" altLang="zh-CN" dirty="0"/>
              <a:t>]</a:t>
            </a:r>
            <a:endParaRPr lang="zh-CN" altLang="en-US" dirty="0"/>
          </a:p>
        </p:txBody>
      </p:sp>
      <p:sp>
        <p:nvSpPr>
          <p:cNvPr id="21" name="文本框 20">
            <a:extLst>
              <a:ext uri="{FF2B5EF4-FFF2-40B4-BE49-F238E27FC236}">
                <a16:creationId xmlns:a16="http://schemas.microsoft.com/office/drawing/2014/main" xmlns="" id="{E8C902FC-FA99-4DE5-B711-EB88F093B09B}"/>
              </a:ext>
            </a:extLst>
          </p:cNvPr>
          <p:cNvSpPr txBox="1"/>
          <p:nvPr/>
        </p:nvSpPr>
        <p:spPr>
          <a:xfrm>
            <a:off x="8625018" y="4088653"/>
            <a:ext cx="1717588" cy="369332"/>
          </a:xfrm>
          <a:prstGeom prst="rect">
            <a:avLst/>
          </a:prstGeom>
          <a:noFill/>
        </p:spPr>
        <p:txBody>
          <a:bodyPr wrap="square" rtlCol="0">
            <a:spAutoFit/>
          </a:bodyPr>
          <a:lstStyle/>
          <a:p>
            <a:r>
              <a:rPr lang="zh-CN" altLang="en-US" dirty="0"/>
              <a:t>进行记忆测试</a:t>
            </a:r>
          </a:p>
        </p:txBody>
      </p:sp>
      <p:sp>
        <p:nvSpPr>
          <p:cNvPr id="23" name="文本框 22">
            <a:extLst>
              <a:ext uri="{FF2B5EF4-FFF2-40B4-BE49-F238E27FC236}">
                <a16:creationId xmlns:a16="http://schemas.microsoft.com/office/drawing/2014/main" xmlns="" id="{8125E094-DCF4-43D0-95F8-1210FBB3C8B7}"/>
              </a:ext>
            </a:extLst>
          </p:cNvPr>
          <p:cNvSpPr txBox="1"/>
          <p:nvPr/>
        </p:nvSpPr>
        <p:spPr>
          <a:xfrm>
            <a:off x="1798032" y="5744944"/>
            <a:ext cx="3391805" cy="369332"/>
          </a:xfrm>
          <a:prstGeom prst="rect">
            <a:avLst/>
          </a:prstGeom>
          <a:noFill/>
        </p:spPr>
        <p:txBody>
          <a:bodyPr wrap="square" rtlCol="0">
            <a:spAutoFit/>
          </a:bodyPr>
          <a:lstStyle/>
          <a:p>
            <a:r>
              <a:rPr lang="zh-CN" altLang="en-US" dirty="0"/>
              <a:t>操作需要被记住的动作和技能</a:t>
            </a:r>
          </a:p>
        </p:txBody>
      </p:sp>
      <p:sp>
        <p:nvSpPr>
          <p:cNvPr id="25" name="文本框 24">
            <a:extLst>
              <a:ext uri="{FF2B5EF4-FFF2-40B4-BE49-F238E27FC236}">
                <a16:creationId xmlns:a16="http://schemas.microsoft.com/office/drawing/2014/main" xmlns="" id="{6A62422A-C113-4EF2-B99D-96CB0676C5BC}"/>
              </a:ext>
            </a:extLst>
          </p:cNvPr>
          <p:cNvSpPr txBox="1"/>
          <p:nvPr/>
        </p:nvSpPr>
        <p:spPr>
          <a:xfrm>
            <a:off x="5721178" y="5439407"/>
            <a:ext cx="2656703" cy="369332"/>
          </a:xfrm>
          <a:prstGeom prst="rect">
            <a:avLst/>
          </a:prstGeom>
          <a:noFill/>
        </p:spPr>
        <p:txBody>
          <a:bodyPr wrap="square" rtlCol="0">
            <a:spAutoFit/>
          </a:bodyPr>
          <a:lstStyle/>
          <a:p>
            <a:r>
              <a:rPr lang="zh-CN" altLang="en-US" dirty="0"/>
              <a:t>活动</a:t>
            </a:r>
            <a:r>
              <a:rPr lang="en-US" altLang="zh-CN" dirty="0"/>
              <a:t>[</a:t>
            </a:r>
            <a:r>
              <a:rPr lang="zh-CN" altLang="en-US" dirty="0"/>
              <a:t>保持间隔</a:t>
            </a:r>
            <a:r>
              <a:rPr lang="en-US" altLang="zh-CN" dirty="0"/>
              <a:t>]</a:t>
            </a:r>
            <a:endParaRPr lang="zh-CN" altLang="en-US" dirty="0"/>
          </a:p>
        </p:txBody>
      </p:sp>
      <p:sp>
        <p:nvSpPr>
          <p:cNvPr id="27" name="文本框 26">
            <a:extLst>
              <a:ext uri="{FF2B5EF4-FFF2-40B4-BE49-F238E27FC236}">
                <a16:creationId xmlns:a16="http://schemas.microsoft.com/office/drawing/2014/main" xmlns="" id="{2C7D0F60-47B9-4220-9EE4-21BF5B23F194}"/>
              </a:ext>
            </a:extLst>
          </p:cNvPr>
          <p:cNvSpPr txBox="1"/>
          <p:nvPr/>
        </p:nvSpPr>
        <p:spPr>
          <a:xfrm>
            <a:off x="8933936" y="5847080"/>
            <a:ext cx="1717588" cy="369332"/>
          </a:xfrm>
          <a:prstGeom prst="rect">
            <a:avLst/>
          </a:prstGeom>
          <a:noFill/>
        </p:spPr>
        <p:txBody>
          <a:bodyPr wrap="square" rtlCol="0">
            <a:spAutoFit/>
          </a:bodyPr>
          <a:lstStyle/>
          <a:p>
            <a:r>
              <a:rPr lang="zh-CN" altLang="en-US" dirty="0"/>
              <a:t>进行记忆测试</a:t>
            </a:r>
          </a:p>
        </p:txBody>
      </p:sp>
      <p:sp>
        <p:nvSpPr>
          <p:cNvPr id="29" name="文本框 28">
            <a:extLst>
              <a:ext uri="{FF2B5EF4-FFF2-40B4-BE49-F238E27FC236}">
                <a16:creationId xmlns:a16="http://schemas.microsoft.com/office/drawing/2014/main" xmlns="" id="{C85671DF-C4B2-4FE1-9B5D-798983598A8E}"/>
              </a:ext>
            </a:extLst>
          </p:cNvPr>
          <p:cNvSpPr txBox="1"/>
          <p:nvPr/>
        </p:nvSpPr>
        <p:spPr>
          <a:xfrm>
            <a:off x="1398498" y="2922638"/>
            <a:ext cx="838075" cy="369332"/>
          </a:xfrm>
          <a:prstGeom prst="rect">
            <a:avLst/>
          </a:prstGeom>
          <a:noFill/>
        </p:spPr>
        <p:txBody>
          <a:bodyPr wrap="square" rtlCol="0">
            <a:spAutoFit/>
          </a:bodyPr>
          <a:lstStyle/>
          <a:p>
            <a:r>
              <a:rPr lang="zh-CN" altLang="en-US" dirty="0"/>
              <a:t>时间</a:t>
            </a:r>
          </a:p>
        </p:txBody>
      </p:sp>
      <p:sp>
        <p:nvSpPr>
          <p:cNvPr id="31" name="文本框 30">
            <a:extLst>
              <a:ext uri="{FF2B5EF4-FFF2-40B4-BE49-F238E27FC236}">
                <a16:creationId xmlns:a16="http://schemas.microsoft.com/office/drawing/2014/main" xmlns="" id="{D99BFE52-13ED-4348-AC0E-F377382B4F9C}"/>
              </a:ext>
            </a:extLst>
          </p:cNvPr>
          <p:cNvSpPr txBox="1"/>
          <p:nvPr/>
        </p:nvSpPr>
        <p:spPr>
          <a:xfrm>
            <a:off x="1439686" y="6461673"/>
            <a:ext cx="838075" cy="369332"/>
          </a:xfrm>
          <a:prstGeom prst="rect">
            <a:avLst/>
          </a:prstGeom>
          <a:noFill/>
        </p:spPr>
        <p:txBody>
          <a:bodyPr wrap="square" rtlCol="0">
            <a:spAutoFit/>
          </a:bodyPr>
          <a:lstStyle/>
          <a:p>
            <a:r>
              <a:rPr lang="zh-CN" altLang="en-US" dirty="0"/>
              <a:t>时间</a:t>
            </a:r>
          </a:p>
        </p:txBody>
      </p:sp>
      <p:sp>
        <p:nvSpPr>
          <p:cNvPr id="33" name="文本框 32">
            <a:extLst>
              <a:ext uri="{FF2B5EF4-FFF2-40B4-BE49-F238E27FC236}">
                <a16:creationId xmlns:a16="http://schemas.microsoft.com/office/drawing/2014/main" xmlns="" id="{C0C69F90-73DE-4B3D-B72C-6036E3F2C52F}"/>
              </a:ext>
            </a:extLst>
          </p:cNvPr>
          <p:cNvSpPr txBox="1"/>
          <p:nvPr/>
        </p:nvSpPr>
        <p:spPr>
          <a:xfrm>
            <a:off x="1439687" y="4748379"/>
            <a:ext cx="838075" cy="369332"/>
          </a:xfrm>
          <a:prstGeom prst="rect">
            <a:avLst/>
          </a:prstGeom>
          <a:noFill/>
        </p:spPr>
        <p:txBody>
          <a:bodyPr wrap="square" rtlCol="0">
            <a:spAutoFit/>
          </a:bodyPr>
          <a:lstStyle/>
          <a:p>
            <a:r>
              <a:rPr lang="zh-CN" altLang="en-US" dirty="0"/>
              <a:t>时间</a:t>
            </a:r>
          </a:p>
        </p:txBody>
      </p:sp>
    </p:spTree>
    <p:extLst>
      <p:ext uri="{BB962C8B-B14F-4D97-AF65-F5344CB8AC3E}">
        <p14:creationId xmlns:p14="http://schemas.microsoft.com/office/powerpoint/2010/main" val="30843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015663"/>
            <a:ext cx="11817263" cy="5990618"/>
          </a:xfrm>
        </p:spPr>
        <p:txBody>
          <a:bodyPr>
            <a:normAutofit fontScale="85000" lnSpcReduction="10000"/>
          </a:bodyPr>
          <a:lstStyle/>
          <a:p>
            <a:pPr algn="just">
              <a:lnSpc>
                <a:spcPct val="120000"/>
              </a:lnSpc>
            </a:pPr>
            <a:r>
              <a:rPr lang="en-US" altLang="zh-CN" sz="1600" dirty="0">
                <a:latin typeface="Times New Roman" panose="02020603050405020304" pitchFamily="18" charset="0"/>
                <a:cs typeface="Times New Roman" panose="02020603050405020304" pitchFamily="18" charset="0"/>
              </a:rPr>
              <a:t>A series of studies by Diane Ste-Marie and her colleagues provide interesting evidence that gymnastic judges’ evaluations of a gymnast’s performance may be influenced by their having watched the gymnasts during pre-competition warm-up sessions. In each study, the following procedures were used:</a:t>
            </a:r>
          </a:p>
          <a:p>
            <a:pPr algn="just">
              <a:lnSpc>
                <a:spcPct val="120000"/>
              </a:lnSpc>
            </a:pPr>
            <a:r>
              <a:rPr lang="en-US" altLang="zh-CN" sz="1600" dirty="0">
                <a:latin typeface="Times New Roman" panose="02020603050405020304" pitchFamily="18" charset="0"/>
                <a:cs typeface="Times New Roman" panose="02020603050405020304" pitchFamily="18" charset="0"/>
              </a:rPr>
              <a:t>Participants: Female gymnastics judges certified by Gymnastics Canada</a:t>
            </a:r>
          </a:p>
          <a:p>
            <a:pPr algn="just">
              <a:lnSpc>
                <a:spcPct val="120000"/>
              </a:lnSpc>
            </a:pPr>
            <a:r>
              <a:rPr lang="en-US" altLang="zh-CN" sz="1600" dirty="0">
                <a:latin typeface="Times New Roman" panose="02020603050405020304" pitchFamily="18" charset="0"/>
                <a:cs typeface="Times New Roman" panose="02020603050405020304" pitchFamily="18" charset="0"/>
              </a:rPr>
              <a:t>Study phase: The judges watched videotapes of individual gymnastic elements performed by several gymnasts. The elements were edited parts of actual routines the gymnasts performed. The judges </a:t>
            </a:r>
            <a:r>
              <a:rPr lang="en-US" altLang="zh-CN" sz="1600" dirty="0" err="1">
                <a:latin typeface="Times New Roman" panose="02020603050405020304" pitchFamily="18" charset="0"/>
                <a:cs typeface="Times New Roman" panose="02020603050405020304" pitchFamily="18" charset="0"/>
              </a:rPr>
              <a:t>evalu-ated</a:t>
            </a:r>
            <a:r>
              <a:rPr lang="en-US" altLang="zh-CN" sz="1600" dirty="0">
                <a:latin typeface="Times New Roman" panose="02020603050405020304" pitchFamily="18" charset="0"/>
                <a:cs typeface="Times New Roman" panose="02020603050405020304" pitchFamily="18" charset="0"/>
              </a:rPr>
              <a:t> the  performance of each as perfect or with a form error.</a:t>
            </a:r>
          </a:p>
          <a:p>
            <a:pPr algn="just">
              <a:lnSpc>
                <a:spcPct val="120000"/>
              </a:lnSpc>
            </a:pPr>
            <a:r>
              <a:rPr lang="en-US" altLang="zh-CN" sz="1600" dirty="0">
                <a:latin typeface="Times New Roman" panose="02020603050405020304" pitchFamily="18" charset="0"/>
                <a:cs typeface="Times New Roman" panose="02020603050405020304" pitchFamily="18" charset="0"/>
              </a:rPr>
              <a:t>Test phase: The judges watched and evaluated the same gymnasts performing elements that were:</a:t>
            </a:r>
          </a:p>
          <a:p>
            <a:pPr algn="just">
              <a:lnSpc>
                <a:spcPct val="120000"/>
              </a:lnSpc>
            </a:pPr>
            <a:r>
              <a:rPr lang="en-US" altLang="zh-CN" sz="1600" dirty="0">
                <a:latin typeface="Times New Roman" panose="02020603050405020304" pitchFamily="18" charset="0"/>
                <a:cs typeface="Times New Roman" panose="02020603050405020304" pitchFamily="18" charset="0"/>
              </a:rPr>
              <a:t>1.the same way as in the study phase;</a:t>
            </a:r>
          </a:p>
          <a:p>
            <a:pPr algn="just">
              <a:lnSpc>
                <a:spcPct val="120000"/>
              </a:lnSpc>
            </a:pPr>
            <a:r>
              <a:rPr lang="en-US" altLang="zh-CN" sz="1600" dirty="0">
                <a:latin typeface="Times New Roman" panose="02020603050405020304" pitchFamily="18" charset="0"/>
                <a:cs typeface="Times New Roman" panose="02020603050405020304" pitchFamily="18" charset="0"/>
              </a:rPr>
              <a:t>2.a different way from in the study phase, i.e., with an error if perfect in study phase, or vice versa;</a:t>
            </a:r>
          </a:p>
          <a:p>
            <a:pPr algn="just">
              <a:lnSpc>
                <a:spcPct val="120000"/>
              </a:lnSpc>
            </a:pPr>
            <a:r>
              <a:rPr lang="en-US" altLang="zh-CN" sz="1600" dirty="0">
                <a:latin typeface="Times New Roman" panose="02020603050405020304" pitchFamily="18" charset="0"/>
                <a:cs typeface="Times New Roman" panose="02020603050405020304" pitchFamily="18" charset="0"/>
              </a:rPr>
              <a:t>3.a new element, which was not in the study phase.</a:t>
            </a:r>
          </a:p>
          <a:p>
            <a:pPr algn="just">
              <a:lnSpc>
                <a:spcPct val="12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Diane Ste-Marie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和她的同事进行的一系列研究提供了有趣的证据，说明体操裁判对体操运动员表现的评价可能会受到他们在赛前热身赛期间观看体操运动员表现的影响。 在每项研究中，均使用了以下程序：</a:t>
            </a:r>
          </a:p>
          <a:p>
            <a:pPr algn="just">
              <a:lnSpc>
                <a:spcPct val="12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受试者</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：加拿大体操认证的女子体操裁判</a:t>
            </a:r>
          </a:p>
          <a:p>
            <a:pPr algn="just">
              <a:lnSpc>
                <a:spcPct val="12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研究阶段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：裁判观看了几名体操运动员表演的单个体操元素的录像带。 这些片段是由体操运动员执行的实际表演编辑而成。 评委们对每项表现的评价为完美或有一个形式的错误。</a:t>
            </a:r>
          </a:p>
          <a:p>
            <a:pPr algn="just">
              <a:lnSpc>
                <a:spcPct val="12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测试阶段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：法官观看并评估了与体操运动员相同的操作片段：</a:t>
            </a:r>
          </a:p>
          <a:p>
            <a:pPr algn="just">
              <a:lnSpc>
                <a:spcPct val="12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与研究阶段相同的方式（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SAME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2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与研究阶段不同的方式，即在研究阶段完善时出错，反之亦然（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DIFFERENT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2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一个不在研究阶段出现过的的新片段（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NEW</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0" y="0"/>
            <a:ext cx="12097011" cy="1015663"/>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P242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Proactive Interference Influences Gymnastics Judging </a:t>
            </a:r>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前摄抑制会影响体操评价</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53133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A57BDC00-9E45-45D5-8604-C1AC269E625B}"/>
              </a:ext>
            </a:extLst>
          </p:cNvPr>
          <p:cNvSpPr>
            <a:spLocks noGrp="1"/>
          </p:cNvSpPr>
          <p:nvPr>
            <p:ph idx="1"/>
          </p:nvPr>
        </p:nvSpPr>
        <p:spPr>
          <a:xfrm>
            <a:off x="94989" y="1015663"/>
            <a:ext cx="11841197" cy="5941318"/>
          </a:xfrm>
        </p:spPr>
        <p:txBody>
          <a:bodyPr>
            <a:normAutofit fontScale="62500" lnSpcReduction="20000"/>
          </a:bodyPr>
          <a:lstStyle/>
          <a:p>
            <a:pPr algn="just">
              <a:lnSpc>
                <a:spcPct val="120000"/>
              </a:lnSpc>
            </a:pPr>
            <a:r>
              <a:rPr lang="en-US" altLang="zh-CN" dirty="0">
                <a:latin typeface="Times New Roman" panose="02020603050405020304" pitchFamily="18" charset="0"/>
                <a:cs typeface="Times New Roman" panose="02020603050405020304" pitchFamily="18" charset="0"/>
              </a:rPr>
              <a:t>Results of each study:</a:t>
            </a:r>
          </a:p>
          <a:p>
            <a:pPr algn="just">
              <a:lnSpc>
                <a:spcPct val="120000"/>
              </a:lnSpc>
            </a:pPr>
            <a:r>
              <a:rPr lang="en-US" altLang="zh-CN" dirty="0">
                <a:latin typeface="Times New Roman" panose="02020603050405020304" pitchFamily="18" charset="0"/>
                <a:cs typeface="Times New Roman" panose="02020603050405020304" pitchFamily="18" charset="0"/>
              </a:rPr>
              <a:t>Ste-Marie and Lee (1991) showed the following order of judgment accuracy percentages for the three test-phase </a:t>
            </a:r>
            <a:r>
              <a:rPr lang="en-US" altLang="zh-CN" dirty="0" err="1">
                <a:latin typeface="Times New Roman" panose="02020603050405020304" pitchFamily="18" charset="0"/>
                <a:cs typeface="Times New Roman" panose="02020603050405020304" pitchFamily="18" charset="0"/>
              </a:rPr>
              <a:t>conditions:Highest</a:t>
            </a:r>
            <a:r>
              <a:rPr lang="en-US" altLang="zh-CN" dirty="0">
                <a:latin typeface="Times New Roman" panose="02020603050405020304" pitchFamily="18" charset="0"/>
                <a:cs typeface="Times New Roman" panose="02020603050405020304" pitchFamily="18" charset="0"/>
              </a:rPr>
              <a:t> judging accuracy: When the elements seen in the test phase were the same as those in the study phase Highest: </a:t>
            </a:r>
            <a:r>
              <a:rPr lang="en-US" altLang="zh-CN" dirty="0" err="1">
                <a:latin typeface="Times New Roman" panose="02020603050405020304" pitchFamily="18" charset="0"/>
                <a:cs typeface="Times New Roman" panose="02020603050405020304" pitchFamily="18" charset="0"/>
              </a:rPr>
              <a:t>SAME;Next</a:t>
            </a:r>
            <a:r>
              <a:rPr lang="en-US" altLang="zh-CN" dirty="0">
                <a:latin typeface="Times New Roman" panose="02020603050405020304" pitchFamily="18" charset="0"/>
                <a:cs typeface="Times New Roman" panose="02020603050405020304" pitchFamily="18" charset="0"/>
              </a:rPr>
              <a:t> highest judging accuracy: When the </a:t>
            </a:r>
            <a:r>
              <a:rPr lang="en-US" altLang="zh-CN" dirty="0" err="1">
                <a:latin typeface="Times New Roman" panose="02020603050405020304" pitchFamily="18" charset="0"/>
                <a:cs typeface="Times New Roman" panose="02020603050405020304" pitchFamily="18" charset="0"/>
              </a:rPr>
              <a:t>ele-ments</a:t>
            </a:r>
            <a:r>
              <a:rPr lang="en-US" altLang="zh-CN" dirty="0">
                <a:latin typeface="Times New Roman" panose="02020603050405020304" pitchFamily="18" charset="0"/>
                <a:cs typeface="Times New Roman" panose="02020603050405020304" pitchFamily="18" charset="0"/>
              </a:rPr>
              <a:t> seen in the test phase were </a:t>
            </a:r>
            <a:r>
              <a:rPr lang="en-US" altLang="zh-CN" dirty="0" err="1">
                <a:latin typeface="Times New Roman" panose="02020603050405020304" pitchFamily="18" charset="0"/>
                <a:cs typeface="Times New Roman" panose="02020603050405020304" pitchFamily="18" charset="0"/>
              </a:rPr>
              <a:t>newLowest</a:t>
            </a:r>
            <a:r>
              <a:rPr lang="en-US" altLang="zh-CN" dirty="0">
                <a:latin typeface="Times New Roman" panose="02020603050405020304" pitchFamily="18" charset="0"/>
                <a:cs typeface="Times New Roman" panose="02020603050405020304" pitchFamily="18" charset="0"/>
              </a:rPr>
              <a:t> judging accuracy: When the elements seen in the test phase were performed in a different way than they were in the study phase</a:t>
            </a:r>
          </a:p>
          <a:p>
            <a:pPr algn="just">
              <a:lnSpc>
                <a:spcPct val="120000"/>
              </a:lnSpc>
            </a:pPr>
            <a:r>
              <a:rPr lang="en-US" altLang="zh-CN" dirty="0">
                <a:latin typeface="Times New Roman" panose="02020603050405020304" pitchFamily="18" charset="0"/>
                <a:cs typeface="Times New Roman" panose="02020603050405020304" pitchFamily="18" charset="0"/>
              </a:rPr>
              <a:t>This order of test accuracy demonstrates that </a:t>
            </a:r>
            <a:r>
              <a:rPr lang="en-US" altLang="zh-CN" dirty="0" err="1">
                <a:latin typeface="Times New Roman" panose="02020603050405020304" pitchFamily="18" charset="0"/>
                <a:cs typeface="Times New Roman" panose="02020603050405020304" pitchFamily="18" charset="0"/>
              </a:rPr>
              <a:t>observ-ing</a:t>
            </a:r>
            <a:r>
              <a:rPr lang="en-US" altLang="zh-CN" dirty="0">
                <a:latin typeface="Times New Roman" panose="02020603050405020304" pitchFamily="18" charset="0"/>
                <a:cs typeface="Times New Roman" panose="02020603050405020304" pitchFamily="18" charset="0"/>
              </a:rPr>
              <a:t> and evaluating the performance of previously seen elements biased the judges’ evaluations when the elements were performed differently from the previous observation. This bias is seen in the  results that show lower judgment accuracy for  elements the judges had seen previously, but that were per-formed differently, than for elements they had not seen previously. Interestingly, the bias occurred even though the judges were not consciously aware that they had seen the  elements they evaluated in the same/different test conditions performed in the study phase.</a:t>
            </a:r>
          </a:p>
          <a:p>
            <a:pPr algn="just">
              <a:lnSpc>
                <a:spcPct val="12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每个研究的结果：</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Ste-Marie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Lee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）对三个测试阶段条件给出了以下的判断准确度百分比顺序：最高判断准确度：当在测试阶段看到的片段与研究阶段中的片段相同时最高（</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SAME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下一个最高的判断准确性：在测试阶段看到的片段是新的时（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NEW</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）；最低的判断准确性：当在测试阶段看到的片段以与研究阶段不同的方式执行时（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DIFFERENT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准确性的这一顺序表明，当观察到的片段与先前观察到的结果不同时，观察和评估先前观察到的片段的表现会使裁判的评估产生偏差。从结果中可以看出这种偏见，这些结果表明裁判员对以前看到过但表演方式不同的片段的判断准确性较低。有趣的是，即使法官没有意识到他们已经在研究阶段相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不同测试条件下看到了所评估的片段，仍然存在偏差。</a:t>
            </a:r>
          </a:p>
        </p:txBody>
      </p:sp>
      <p:sp>
        <p:nvSpPr>
          <p:cNvPr id="5" name="文本框 4">
            <a:extLst>
              <a:ext uri="{FF2B5EF4-FFF2-40B4-BE49-F238E27FC236}">
                <a16:creationId xmlns:a16="http://schemas.microsoft.com/office/drawing/2014/main" xmlns="" id="{FE10EAA1-C70F-40D9-B053-9FD8BDD7597C}"/>
              </a:ext>
            </a:extLst>
          </p:cNvPr>
          <p:cNvSpPr txBox="1"/>
          <p:nvPr/>
        </p:nvSpPr>
        <p:spPr>
          <a:xfrm>
            <a:off x="94989" y="0"/>
            <a:ext cx="12097011" cy="1015663"/>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P242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Proactive Interference Influences Gymnastics Judging </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前摄抑制会影响体操评价</a:t>
            </a:r>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00528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D54C02C-3A91-4DE5-9959-391E1CC0AAE1}"/>
              </a:ext>
            </a:extLst>
          </p:cNvPr>
          <p:cNvSpPr>
            <a:spLocks noGrp="1"/>
          </p:cNvSpPr>
          <p:nvPr>
            <p:ph idx="1"/>
          </p:nvPr>
        </p:nvSpPr>
        <p:spPr>
          <a:xfrm>
            <a:off x="-1" y="1015662"/>
            <a:ext cx="12192001" cy="5842337"/>
          </a:xfrm>
        </p:spPr>
        <p:txBody>
          <a:bodyPr>
            <a:normAutofit fontScale="92500" lnSpcReduction="10000"/>
          </a:bodyPr>
          <a:lstStyle/>
          <a:p>
            <a:pPr algn="just">
              <a:lnSpc>
                <a:spcPct val="120000"/>
              </a:lnSpc>
            </a:pPr>
            <a:r>
              <a:rPr lang="en-US" altLang="zh-CN" sz="2000" dirty="0"/>
              <a:t>∙</a:t>
            </a:r>
            <a:r>
              <a:rPr lang="en-US" altLang="zh-CN" sz="2000" dirty="0">
                <a:latin typeface="Times New Roman" panose="02020603050405020304" pitchFamily="18" charset="0"/>
                <a:cs typeface="Times New Roman" panose="02020603050405020304" pitchFamily="18" charset="0"/>
              </a:rPr>
              <a:t>Ste-Marie and </a:t>
            </a:r>
            <a:r>
              <a:rPr lang="en-US" altLang="zh-CN" sz="2000" dirty="0" err="1">
                <a:latin typeface="Times New Roman" panose="02020603050405020304" pitchFamily="18" charset="0"/>
                <a:cs typeface="Times New Roman" panose="02020603050405020304" pitchFamily="18" charset="0"/>
              </a:rPr>
              <a:t>Valiquette</a:t>
            </a:r>
            <a:r>
              <a:rPr lang="en-US" altLang="zh-CN" sz="2000" dirty="0">
                <a:latin typeface="Times New Roman" panose="02020603050405020304" pitchFamily="18" charset="0"/>
                <a:cs typeface="Times New Roman" panose="02020603050405020304" pitchFamily="18" charset="0"/>
              </a:rPr>
              <a:t> (1996) showed the same order of accuracy as the Ste-Marie and Lee study when the test phase occurred immediately, one day, or one week after the study phases. These results indicate that the bias effects of previous observations persisted for at least one week.</a:t>
            </a:r>
          </a:p>
          <a:p>
            <a:pPr algn="just">
              <a:lnSpc>
                <a:spcPct val="120000"/>
              </a:lnSpc>
            </a:pPr>
            <a:r>
              <a:rPr lang="en-US" altLang="zh-CN" sz="2000" dirty="0">
                <a:latin typeface="Times New Roman" panose="02020603050405020304" pitchFamily="18" charset="0"/>
                <a:cs typeface="Times New Roman" panose="02020603050405020304" pitchFamily="18" charset="0"/>
              </a:rPr>
              <a:t>∙Ste-Marie, </a:t>
            </a:r>
            <a:r>
              <a:rPr lang="en-US" altLang="zh-CN" sz="2000" dirty="0" err="1">
                <a:latin typeface="Times New Roman" panose="02020603050405020304" pitchFamily="18" charset="0"/>
                <a:cs typeface="Times New Roman" panose="02020603050405020304" pitchFamily="18" charset="0"/>
              </a:rPr>
              <a:t>Valiquette</a:t>
            </a:r>
            <a:r>
              <a:rPr lang="en-US" altLang="zh-CN" sz="2000" dirty="0">
                <a:latin typeface="Times New Roman" panose="02020603050405020304" pitchFamily="18" charset="0"/>
                <a:cs typeface="Times New Roman" panose="02020603050405020304" pitchFamily="18" charset="0"/>
              </a:rPr>
              <a:t>, and Taylor (2001) showed the same order of test accuracy as the previous two studies when the study phase involved judging the performance of each element, naming  the </a:t>
            </a:r>
            <a:r>
              <a:rPr lang="en-US" altLang="zh-CN" sz="2000" dirty="0" err="1">
                <a:latin typeface="Times New Roman" panose="02020603050405020304" pitchFamily="18" charset="0"/>
                <a:cs typeface="Times New Roman" panose="02020603050405020304" pitchFamily="18" charset="0"/>
              </a:rPr>
              <a:t>ele-ment</a:t>
            </a:r>
            <a:r>
              <a:rPr lang="en-US" altLang="zh-CN" sz="2000" dirty="0">
                <a:latin typeface="Times New Roman" panose="02020603050405020304" pitchFamily="18" charset="0"/>
                <a:cs typeface="Times New Roman" panose="02020603050405020304" pitchFamily="18" charset="0"/>
              </a:rPr>
              <a:t> performed, or naming the apparatus involved. These results indicate that the test accuracy results in the previous studies were due to watching the gymnasts perform during the study phase and not to the judges being involved in evaluating the per-</a:t>
            </a:r>
            <a:r>
              <a:rPr lang="en-US" altLang="zh-CN" sz="2000" dirty="0" err="1">
                <a:latin typeface="Times New Roman" panose="02020603050405020304" pitchFamily="18" charset="0"/>
                <a:cs typeface="Times New Roman" panose="02020603050405020304" pitchFamily="18" charset="0"/>
              </a:rPr>
              <a:t>formance</a:t>
            </a:r>
            <a:r>
              <a:rPr lang="en-US" altLang="zh-CN" sz="2000" dirty="0">
                <a:latin typeface="Times New Roman" panose="02020603050405020304" pitchFamily="18" charset="0"/>
                <a:cs typeface="Times New Roman" panose="02020603050405020304" pitchFamily="18" charset="0"/>
              </a:rPr>
              <a:t> of each element.</a:t>
            </a:r>
          </a:p>
          <a:p>
            <a:pPr algn="just">
              <a:lnSpc>
                <a:spcPct val="120000"/>
              </a:lnSpc>
            </a:pPr>
            <a:r>
              <a:rPr lang="en-US" altLang="zh-CN" sz="2000" dirty="0">
                <a:latin typeface="Times New Roman" panose="02020603050405020304" pitchFamily="18" charset="0"/>
                <a:cs typeface="Times New Roman" panose="02020603050405020304" pitchFamily="18" charset="0"/>
              </a:rPr>
              <a:t>These studies provide excellent demonstrations of the influence of proactive interference on human mem-</a:t>
            </a:r>
            <a:r>
              <a:rPr lang="en-US" altLang="zh-CN" sz="2000" dirty="0" err="1">
                <a:latin typeface="Times New Roman" panose="02020603050405020304" pitchFamily="18" charset="0"/>
                <a:cs typeface="Times New Roman" panose="02020603050405020304" pitchFamily="18" charset="0"/>
              </a:rPr>
              <a:t>ory</a:t>
            </a:r>
            <a:r>
              <a:rPr lang="en-US" altLang="zh-CN" sz="2000" dirty="0">
                <a:latin typeface="Times New Roman" panose="02020603050405020304" pitchFamily="18" charset="0"/>
                <a:cs typeface="Times New Roman" panose="02020603050405020304" pitchFamily="18" charset="0"/>
              </a:rPr>
              <a:t>, especially when the previous experiences involve characteristics that are similar to those involved in the test situation.</a:t>
            </a:r>
          </a:p>
          <a:p>
            <a:pPr algn="just">
              <a:lnSpc>
                <a:spcPct val="120000"/>
              </a:lnSpc>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Ste-Marie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Valiquette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）指出，在研究阶段之后即刻、一天或一周之后进行的测试阶段，显示出与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Ste-Marie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Lee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研究相同的准确性。 这些结果表明，先前观察产生的偏见至少持续了一个星期。</a:t>
            </a:r>
          </a:p>
          <a:p>
            <a:pPr algn="just">
              <a:lnSpc>
                <a:spcPct val="12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Ste-Marie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Valiquette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Taylor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2001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）在研究阶段涉及判断每个片段的表现，给表演的片段命名或指定所用的器材时，显示出的与前两项研究相同的测试准确性顺序。 这些结果表明先前研究中的测试准确性结果是由于观察体操运动员在研究阶段的表现，而不是因为裁判员参与了评估每个片段的表现。</a:t>
            </a:r>
          </a:p>
          <a:p>
            <a:pPr algn="just">
              <a:lnSpc>
                <a:spcPct val="12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这些研究很好地证明了前摄抑制对人类记忆的影响，特别是当以前的经验所涉及的特征与测试情况所涉及的特征相似时。</a:t>
            </a:r>
          </a:p>
        </p:txBody>
      </p:sp>
      <p:sp>
        <p:nvSpPr>
          <p:cNvPr id="5" name="文本框 4">
            <a:extLst>
              <a:ext uri="{FF2B5EF4-FFF2-40B4-BE49-F238E27FC236}">
                <a16:creationId xmlns:a16="http://schemas.microsoft.com/office/drawing/2014/main" xmlns="" id="{98857FB6-1892-46B8-A29F-02582F27B2BA}"/>
              </a:ext>
            </a:extLst>
          </p:cNvPr>
          <p:cNvSpPr txBox="1"/>
          <p:nvPr/>
        </p:nvSpPr>
        <p:spPr>
          <a:xfrm>
            <a:off x="-1" y="0"/>
            <a:ext cx="12097011" cy="1015663"/>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P242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Proactive Interference Influences Gymnastics Judging </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前摄抑制会影响体操评价</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13427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B2D5643-7F85-4400-89A7-506EFE1480A3}"/>
              </a:ext>
            </a:extLst>
          </p:cNvPr>
          <p:cNvSpPr>
            <a:spLocks noGrp="1"/>
          </p:cNvSpPr>
          <p:nvPr>
            <p:ph idx="1"/>
          </p:nvPr>
        </p:nvSpPr>
        <p:spPr>
          <a:xfrm>
            <a:off x="7126664" y="707886"/>
            <a:ext cx="4553707" cy="4901062"/>
          </a:xfrm>
        </p:spPr>
        <p:txBody>
          <a:bodyPr>
            <a:normAutofit fontScale="77500" lnSpcReduction="20000"/>
          </a:bodyPr>
          <a:lstStyle/>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Free recall results of the experiment by Smyth and Pendleton showing the retroactive interference effects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perfor-mance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of similar movements to those that had to be remembered. [From Smyth, M. M., &amp;  Pendleton, L. R. (1990). Space and movement in working memory. Quarterly Journal of Experimental Psychology, 42A, 291–304.]</a:t>
            </a: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史密斯（</a:t>
            </a:r>
            <a:r>
              <a:rPr lang="en-US" altLang="zh-CN" dirty="0">
                <a:latin typeface="Times New Roman" panose="02020603050405020304" pitchFamily="18" charset="0"/>
                <a:ea typeface="宋体" panose="02010600030101010101" pitchFamily="2" charset="-122"/>
                <a:cs typeface="Times New Roman" panose="02020603050405020304" pitchFamily="18" charset="0"/>
              </a:rPr>
              <a:t>Smyth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）和彭德尔顿（</a:t>
            </a:r>
            <a:r>
              <a:rPr lang="en-US" altLang="zh-CN" dirty="0">
                <a:latin typeface="Times New Roman" panose="02020603050405020304" pitchFamily="18" charset="0"/>
                <a:ea typeface="宋体" panose="02010600030101010101" pitchFamily="2" charset="-122"/>
                <a:cs typeface="Times New Roman" panose="02020603050405020304" pitchFamily="18" charset="0"/>
              </a:rPr>
              <a:t>Pendleton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）的实验的自由回忆结果显示，后摄抑制对那些记忆动作类似动作的影响。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摘自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Smyth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 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Pendleton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 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1990</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工作记忆中的空间和运动。 实验心理学季刊，</a:t>
            </a:r>
            <a:r>
              <a:rPr lang="en-US" altLang="zh-CN" dirty="0">
                <a:latin typeface="Times New Roman" panose="02020603050405020304" pitchFamily="18" charset="0"/>
                <a:ea typeface="宋体" panose="02010600030101010101" pitchFamily="2" charset="-122"/>
                <a:cs typeface="Times New Roman" panose="02020603050405020304" pitchFamily="18" charset="0"/>
              </a:rPr>
              <a:t>42A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291–304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xmlns="" id="{F1D045FA-D496-478B-913D-90DDCB8A1B45}"/>
              </a:ext>
            </a:extLst>
          </p:cNvPr>
          <p:cNvPicPr>
            <a:picLocks noChangeAspect="1"/>
          </p:cNvPicPr>
          <p:nvPr/>
        </p:nvPicPr>
        <p:blipFill>
          <a:blip r:embed="rId2"/>
          <a:stretch>
            <a:fillRect/>
          </a:stretch>
        </p:blipFill>
        <p:spPr>
          <a:xfrm>
            <a:off x="491845" y="661348"/>
            <a:ext cx="6237963" cy="6196652"/>
          </a:xfrm>
          <a:prstGeom prst="rect">
            <a:avLst/>
          </a:prstGeom>
        </p:spPr>
      </p:pic>
      <p:sp>
        <p:nvSpPr>
          <p:cNvPr id="6" name="文本框 5">
            <a:extLst>
              <a:ext uri="{FF2B5EF4-FFF2-40B4-BE49-F238E27FC236}">
                <a16:creationId xmlns:a16="http://schemas.microsoft.com/office/drawing/2014/main" xmlns="" id="{F105F2A0-D022-439C-B311-9AA360B165B3}"/>
              </a:ext>
            </a:extLst>
          </p:cNvPr>
          <p:cNvSpPr txBox="1"/>
          <p:nvPr/>
        </p:nvSpPr>
        <p:spPr>
          <a:xfrm>
            <a:off x="94989" y="0"/>
            <a:ext cx="12097011" cy="707886"/>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P243 FIGURE 10.3 </a:t>
            </a:r>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文本框 1">
            <a:extLst>
              <a:ext uri="{FF2B5EF4-FFF2-40B4-BE49-F238E27FC236}">
                <a16:creationId xmlns:a16="http://schemas.microsoft.com/office/drawing/2014/main" xmlns="" id="{A7FA5472-15C3-4A43-A2E1-4DDC26A25AC6}"/>
              </a:ext>
            </a:extLst>
          </p:cNvPr>
          <p:cNvSpPr txBox="1"/>
          <p:nvPr/>
        </p:nvSpPr>
        <p:spPr>
          <a:xfrm>
            <a:off x="810705" y="1338606"/>
            <a:ext cx="263950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正确动作回忆的数量</a:t>
            </a:r>
          </a:p>
        </p:txBody>
      </p:sp>
      <p:sp>
        <p:nvSpPr>
          <p:cNvPr id="5" name="文本框 4">
            <a:extLst>
              <a:ext uri="{FF2B5EF4-FFF2-40B4-BE49-F238E27FC236}">
                <a16:creationId xmlns:a16="http://schemas.microsoft.com/office/drawing/2014/main" xmlns="" id="{FC0884E9-50A5-4F73-B497-FA29B6E01496}"/>
              </a:ext>
            </a:extLst>
          </p:cNvPr>
          <p:cNvSpPr txBox="1"/>
          <p:nvPr/>
        </p:nvSpPr>
        <p:spPr>
          <a:xfrm>
            <a:off x="1659477" y="6011986"/>
            <a:ext cx="66894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即刻</a:t>
            </a:r>
          </a:p>
        </p:txBody>
      </p:sp>
      <p:sp>
        <p:nvSpPr>
          <p:cNvPr id="9" name="文本框 8">
            <a:extLst>
              <a:ext uri="{FF2B5EF4-FFF2-40B4-BE49-F238E27FC236}">
                <a16:creationId xmlns:a16="http://schemas.microsoft.com/office/drawing/2014/main" xmlns="" id="{C23639B1-8DCA-46F0-A966-2382B1F612F2}"/>
              </a:ext>
            </a:extLst>
          </p:cNvPr>
          <p:cNvSpPr txBox="1"/>
          <p:nvPr/>
        </p:nvSpPr>
        <p:spPr>
          <a:xfrm>
            <a:off x="1891330" y="6381318"/>
            <a:ext cx="1970772"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秒无任务间隔</a:t>
            </a:r>
          </a:p>
        </p:txBody>
      </p:sp>
      <p:sp>
        <p:nvSpPr>
          <p:cNvPr id="11" name="文本框 10">
            <a:extLst>
              <a:ext uri="{FF2B5EF4-FFF2-40B4-BE49-F238E27FC236}">
                <a16:creationId xmlns:a16="http://schemas.microsoft.com/office/drawing/2014/main" xmlns="" id="{4A7275D8-D1B7-4418-B1FD-BEF7F96A860D}"/>
              </a:ext>
            </a:extLst>
          </p:cNvPr>
          <p:cNvSpPr txBox="1"/>
          <p:nvPr/>
        </p:nvSpPr>
        <p:spPr>
          <a:xfrm>
            <a:off x="2876716" y="5003566"/>
            <a:ext cx="1970772"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秒词汇抄写</a:t>
            </a:r>
          </a:p>
        </p:txBody>
      </p:sp>
      <p:sp>
        <p:nvSpPr>
          <p:cNvPr id="13" name="文本框 12">
            <a:extLst>
              <a:ext uri="{FF2B5EF4-FFF2-40B4-BE49-F238E27FC236}">
                <a16:creationId xmlns:a16="http://schemas.microsoft.com/office/drawing/2014/main" xmlns="" id="{00BDCC01-07EE-45CF-AFA3-F59057D55AD6}"/>
              </a:ext>
            </a:extLst>
          </p:cNvPr>
          <p:cNvSpPr txBox="1"/>
          <p:nvPr/>
        </p:nvSpPr>
        <p:spPr>
          <a:xfrm>
            <a:off x="4384596" y="4236622"/>
            <a:ext cx="1167791"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秒模仿指定动作</a:t>
            </a:r>
          </a:p>
        </p:txBody>
      </p:sp>
      <p:sp>
        <p:nvSpPr>
          <p:cNvPr id="15" name="文本框 14">
            <a:extLst>
              <a:ext uri="{FF2B5EF4-FFF2-40B4-BE49-F238E27FC236}">
                <a16:creationId xmlns:a16="http://schemas.microsoft.com/office/drawing/2014/main" xmlns="" id="{E2E2E847-51C7-4CDD-8EA9-C481BECD937D}"/>
              </a:ext>
            </a:extLst>
          </p:cNvPr>
          <p:cNvSpPr txBox="1"/>
          <p:nvPr/>
        </p:nvSpPr>
        <p:spPr>
          <a:xfrm>
            <a:off x="5375981" y="1728595"/>
            <a:ext cx="1167791"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秒模仿类似动作</a:t>
            </a:r>
          </a:p>
        </p:txBody>
      </p:sp>
    </p:spTree>
    <p:extLst>
      <p:ext uri="{BB962C8B-B14F-4D97-AF65-F5344CB8AC3E}">
        <p14:creationId xmlns:p14="http://schemas.microsoft.com/office/powerpoint/2010/main" val="97714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B2D5643-7F85-4400-89A7-506EFE1480A3}"/>
              </a:ext>
            </a:extLst>
          </p:cNvPr>
          <p:cNvSpPr>
            <a:spLocks noGrp="1"/>
          </p:cNvSpPr>
          <p:nvPr>
            <p:ph idx="1"/>
          </p:nvPr>
        </p:nvSpPr>
        <p:spPr>
          <a:xfrm>
            <a:off x="6665471" y="707886"/>
            <a:ext cx="5431540" cy="5605463"/>
          </a:xfrm>
        </p:spPr>
        <p:txBody>
          <a:bodyPr>
            <a:normAutofit fontScale="85000" lnSpcReduction="20000"/>
          </a:bodyPr>
          <a:lstStyle/>
          <a:p>
            <a:pPr algn="just"/>
            <a:r>
              <a:rPr lang="en-US" altLang="zh-CN" dirty="0">
                <a:latin typeface="Times New Roman" panose="02020603050405020304" pitchFamily="18" charset="0"/>
                <a:cs typeface="Times New Roman" panose="02020603050405020304" pitchFamily="18" charset="0"/>
              </a:rPr>
              <a:t>Mean absolute error computed across </a:t>
            </a:r>
            <a:r>
              <a:rPr lang="en-US" altLang="zh-CN" dirty="0" err="1">
                <a:latin typeface="Times New Roman" panose="02020603050405020304" pitchFamily="18" charset="0"/>
                <a:cs typeface="Times New Roman" panose="02020603050405020304" pitchFamily="18" charset="0"/>
              </a:rPr>
              <a:t>posi-tions</a:t>
            </a:r>
            <a:r>
              <a:rPr lang="en-US" altLang="zh-CN" dirty="0">
                <a:latin typeface="Times New Roman" panose="02020603050405020304" pitchFamily="18" charset="0"/>
                <a:cs typeface="Times New Roman" panose="02020603050405020304" pitchFamily="18" charset="0"/>
              </a:rPr>
              <a:t> for the 5-sec and 60-sec retention intervals (ret. int.) in Experiment 1 by Shea. (RL = relevant label, NL = no label,  IL = irrelevant label.) [From Shea, J. B. (1977). Effects of labeling on motor short-term memory. Journal of Experimental Psychology: Human Learning and Memory, 3, 92–99.]</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Shea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在实验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中针对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秒和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60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秒保持间隔（</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ret.int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。）时的不同位置计算出的平均绝对误差。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相关标签，</a:t>
            </a:r>
            <a:r>
              <a:rPr lang="en-US" altLang="zh-CN" dirty="0">
                <a:latin typeface="Times New Roman" panose="02020603050405020304" pitchFamily="18" charset="0"/>
                <a:ea typeface="宋体" panose="02010600030101010101" pitchFamily="2" charset="-122"/>
                <a:cs typeface="Times New Roman" panose="02020603050405020304" pitchFamily="18" charset="0"/>
              </a:rPr>
              <a:t>NL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无标签，</a:t>
            </a:r>
            <a:r>
              <a:rPr lang="en-US" altLang="zh-CN" dirty="0">
                <a:latin typeface="Times New Roman" panose="02020603050405020304" pitchFamily="18" charset="0"/>
                <a:ea typeface="宋体" panose="02010600030101010101" pitchFamily="2" charset="-122"/>
                <a:cs typeface="Times New Roman" panose="02020603050405020304" pitchFamily="18" charset="0"/>
              </a:rPr>
              <a:t>IL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不相关标签。）</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摘自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Shea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B.</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1977</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标签对电机短期记忆的影响。 实验心理学杂志：人类的学习与记忆，</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F105F2A0-D022-439C-B311-9AA360B165B3}"/>
              </a:ext>
            </a:extLst>
          </p:cNvPr>
          <p:cNvSpPr txBox="1"/>
          <p:nvPr/>
        </p:nvSpPr>
        <p:spPr>
          <a:xfrm>
            <a:off x="94989" y="0"/>
            <a:ext cx="12097011" cy="707886"/>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P247 FIGURE 10.5 </a:t>
            </a:r>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5" name="图片 4">
            <a:extLst>
              <a:ext uri="{FF2B5EF4-FFF2-40B4-BE49-F238E27FC236}">
                <a16:creationId xmlns:a16="http://schemas.microsoft.com/office/drawing/2014/main" xmlns="" id="{5638BBE6-F6A1-43BA-938E-F18309B6B2F4}"/>
              </a:ext>
            </a:extLst>
          </p:cNvPr>
          <p:cNvPicPr>
            <a:picLocks noChangeAspect="1"/>
          </p:cNvPicPr>
          <p:nvPr/>
        </p:nvPicPr>
        <p:blipFill>
          <a:blip r:embed="rId2"/>
          <a:stretch>
            <a:fillRect/>
          </a:stretch>
        </p:blipFill>
        <p:spPr>
          <a:xfrm>
            <a:off x="0" y="707886"/>
            <a:ext cx="6570482" cy="6205455"/>
          </a:xfrm>
          <a:prstGeom prst="rect">
            <a:avLst/>
          </a:prstGeom>
        </p:spPr>
      </p:pic>
      <p:sp>
        <p:nvSpPr>
          <p:cNvPr id="2" name="文本框 1">
            <a:extLst>
              <a:ext uri="{FF2B5EF4-FFF2-40B4-BE49-F238E27FC236}">
                <a16:creationId xmlns:a16="http://schemas.microsoft.com/office/drawing/2014/main" xmlns="" id="{54A1BB73-DEA3-408F-9FF9-128D9D9B8175}"/>
              </a:ext>
            </a:extLst>
          </p:cNvPr>
          <p:cNvSpPr txBox="1"/>
          <p:nvPr/>
        </p:nvSpPr>
        <p:spPr>
          <a:xfrm>
            <a:off x="2526383" y="707886"/>
            <a:ext cx="1517716" cy="1291957"/>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相关标签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无标签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不相关标签</a:t>
            </a:r>
            <a:endParaRPr lang="zh-CN" altLang="en-US" dirty="0"/>
          </a:p>
        </p:txBody>
      </p:sp>
      <p:sp>
        <p:nvSpPr>
          <p:cNvPr id="4" name="文本框 3">
            <a:extLst>
              <a:ext uri="{FF2B5EF4-FFF2-40B4-BE49-F238E27FC236}">
                <a16:creationId xmlns:a16="http://schemas.microsoft.com/office/drawing/2014/main" xmlns="" id="{C2E8F2E0-1B4C-4882-8964-87893015A0F2}"/>
              </a:ext>
            </a:extLst>
          </p:cNvPr>
          <p:cNvSpPr txBox="1"/>
          <p:nvPr/>
        </p:nvSpPr>
        <p:spPr>
          <a:xfrm>
            <a:off x="4751109" y="6488668"/>
            <a:ext cx="2187018" cy="369332"/>
          </a:xfrm>
          <a:prstGeom prst="rect">
            <a:avLst/>
          </a:prstGeom>
          <a:noFill/>
        </p:spPr>
        <p:txBody>
          <a:bodyPr wrap="square" rtlCol="0">
            <a:spAutoFit/>
          </a:bodyPr>
          <a:lstStyle/>
          <a:p>
            <a:r>
              <a:rPr lang="zh-CN" altLang="en-US" dirty="0"/>
              <a:t>保持间隔（秒）</a:t>
            </a:r>
          </a:p>
        </p:txBody>
      </p:sp>
      <p:sp>
        <p:nvSpPr>
          <p:cNvPr id="8" name="文本框 7">
            <a:extLst>
              <a:ext uri="{FF2B5EF4-FFF2-40B4-BE49-F238E27FC236}">
                <a16:creationId xmlns:a16="http://schemas.microsoft.com/office/drawing/2014/main" xmlns="" id="{80CB11AA-B565-4160-8129-DA855C203CDC}"/>
              </a:ext>
            </a:extLst>
          </p:cNvPr>
          <p:cNvSpPr txBox="1"/>
          <p:nvPr/>
        </p:nvSpPr>
        <p:spPr>
          <a:xfrm>
            <a:off x="0" y="3973283"/>
            <a:ext cx="2187018" cy="369332"/>
          </a:xfrm>
          <a:prstGeom prst="rect">
            <a:avLst/>
          </a:prstGeom>
          <a:noFill/>
        </p:spPr>
        <p:txBody>
          <a:bodyPr wrap="square" rtlCol="0">
            <a:spAutoFit/>
          </a:bodyPr>
          <a:lstStyle/>
          <a:p>
            <a:r>
              <a:rPr lang="zh-CN" altLang="en-US" dirty="0"/>
              <a:t>绝对误差（度）</a:t>
            </a:r>
          </a:p>
        </p:txBody>
      </p:sp>
    </p:spTree>
    <p:extLst>
      <p:ext uri="{BB962C8B-B14F-4D97-AF65-F5344CB8AC3E}">
        <p14:creationId xmlns:p14="http://schemas.microsoft.com/office/powerpoint/2010/main" val="51200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682782"/>
            <a:ext cx="11817263" cy="5175218"/>
          </a:xfrm>
        </p:spPr>
        <p:txBody>
          <a:bodyPr>
            <a:normAutofit fontScale="92500" lnSpcReduction="10000"/>
          </a:bodyPr>
          <a:lstStyle/>
          <a:p>
            <a:pPr algn="just">
              <a:lnSpc>
                <a:spcPct val="120000"/>
              </a:lnSpc>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An excellent example of research evidence supporting the application of the encoding specificity principle to the remembering of movements is an experiment done many years ago by Lee and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Hirota</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(1980).</a:t>
            </a:r>
          </a:p>
          <a:p>
            <a:pPr algn="just">
              <a:lnSpc>
                <a:spcPct val="120000"/>
              </a:lnSpc>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Apparatus.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An arm-positioning apparatus on a table facing the participant.</a:t>
            </a:r>
          </a:p>
          <a:p>
            <a:pPr algn="just">
              <a:lnSpc>
                <a:spcPct val="120000"/>
              </a:lnSpc>
            </a:pP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Task and experimental conditions.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On some trials, blindfolded participants actively moved the handle of the apparatus along the trackway to a criterion arm position that was specified by a physical block. On other trials, they were pas-</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sively</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moved by the experimenter to a criterion arm position. For the recall test on each trial, participants were told to actively move to the arm position just experienced or were passively moved by the experimenter until the participant told the experimenter to stop. This procedure continued until all participants had actively and passively experienced the presentation of each criterion arm position and had performed recall tests in either the same way they had experienced the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presenta-tion</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of the criterion position or the opposite way.</a:t>
            </a:r>
          </a:p>
          <a:p>
            <a:pPr algn="just">
              <a:lnSpc>
                <a:spcPct val="120000"/>
              </a:lnSpc>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Lee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Hirota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1980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年）进行的一项实验很好地证明了可以使用编码特异性原理应用于运动记忆。</a:t>
            </a:r>
          </a:p>
          <a:p>
            <a:pPr algn="just">
              <a:lnSpc>
                <a:spcPct val="120000"/>
              </a:lnSpc>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仪器：</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面向参与者的桌子上的手臂定位仪器。</a:t>
            </a:r>
          </a:p>
          <a:p>
            <a:pPr algn="just">
              <a:lnSpc>
                <a:spcPct val="120000"/>
              </a:lnSpc>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任务和实验环境：</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一些试验中，戴着眼罩的受试者将设备的手柄沿轨道主动移动到由物理块指定的标准手臂位置。在其他试验中，实验者将它们平稳地移动到标准手臂位置。在每次试验的回忆测试中，受试者被告知要主动移至刚经历过的手臂的位置，或者被动的被主试者移动到受试者要求停下为止。此过程一直持续到所有受试者都主动和被动地经历了每个标准手臂位置的演示，并以与经历过标准位置的演示相同或相反的方式执行了回忆测试。</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1754326"/>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P249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Active and Passive Limb Movements: Evidence for the Application of the Encoding Specificity Principle to Motor Skills</a:t>
            </a:r>
          </a:p>
          <a:p>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主动和被动肢体运动：将编码特异性原理应用于运动技能的证据</a:t>
            </a:r>
            <a:endPar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2887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262641-8253-488D-BE3F-E812B45524FC}"/>
              </a:ext>
            </a:extLst>
          </p:cNvPr>
          <p:cNvSpPr>
            <a:spLocks noGrp="1"/>
          </p:cNvSpPr>
          <p:nvPr>
            <p:ph type="title"/>
          </p:nvPr>
        </p:nvSpPr>
        <p:spPr>
          <a:xfrm>
            <a:off x="312106" y="0"/>
            <a:ext cx="11546813" cy="18193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P231 FIGURE 10.1 </a:t>
            </a:r>
            <a:br>
              <a:rPr lang="en-US" altLang="zh-CN" sz="36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A schematic diagram of the working memory and long-term memory systems with the subsystems identified for each. The arrows represent the interactive nature of the  two systems.</a:t>
            </a:r>
            <a:br>
              <a:rPr lang="en-US" altLang="zh-CN" sz="2400" dirty="0">
                <a:latin typeface="Times New Roman" panose="02020603050405020304" pitchFamily="18" charset="0"/>
                <a:cs typeface="Times New Roman" panose="02020603050405020304" pitchFamily="18" charset="0"/>
              </a:rPr>
            </a:br>
            <a:r>
              <a:rPr lang="zh-CN" altLang="en-US" sz="2400" dirty="0">
                <a:latin typeface="宋体" panose="02010600030101010101" pitchFamily="2" charset="-122"/>
                <a:ea typeface="宋体" panose="02010600030101010101" pitchFamily="2" charset="-122"/>
                <a:cs typeface="Times New Roman" panose="02020603050405020304" pitchFamily="18" charset="0"/>
              </a:rPr>
              <a:t>工作记忆和长期记忆系统示意图及其它们的子系统。 箭头表示两个系统的交互性质。</a:t>
            </a:r>
            <a:endParaRPr lang="zh-CN" altLang="en-US" sz="3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xmlns="" id="{5095D49F-25C7-4F89-B3A5-3A4A869CC97D}"/>
              </a:ext>
            </a:extLst>
          </p:cNvPr>
          <p:cNvPicPr>
            <a:picLocks noChangeAspect="1"/>
          </p:cNvPicPr>
          <p:nvPr/>
        </p:nvPicPr>
        <p:blipFill>
          <a:blip r:embed="rId2"/>
          <a:stretch>
            <a:fillRect/>
          </a:stretch>
        </p:blipFill>
        <p:spPr>
          <a:xfrm>
            <a:off x="1087269" y="2219560"/>
            <a:ext cx="9642320" cy="4209520"/>
          </a:xfrm>
          <a:prstGeom prst="rect">
            <a:avLst/>
          </a:prstGeom>
        </p:spPr>
      </p:pic>
      <p:sp>
        <p:nvSpPr>
          <p:cNvPr id="5" name="文本框 4">
            <a:extLst>
              <a:ext uri="{FF2B5EF4-FFF2-40B4-BE49-F238E27FC236}">
                <a16:creationId xmlns:a16="http://schemas.microsoft.com/office/drawing/2014/main" xmlns="" id="{E28B9F57-DF8B-4D97-AE09-78D16B4E4C65}"/>
              </a:ext>
            </a:extLst>
          </p:cNvPr>
          <p:cNvSpPr txBox="1"/>
          <p:nvPr/>
        </p:nvSpPr>
        <p:spPr>
          <a:xfrm>
            <a:off x="2337848" y="2611226"/>
            <a:ext cx="124433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工作记忆</a:t>
            </a:r>
          </a:p>
        </p:txBody>
      </p:sp>
      <p:sp>
        <p:nvSpPr>
          <p:cNvPr id="7" name="文本框 6">
            <a:extLst>
              <a:ext uri="{FF2B5EF4-FFF2-40B4-BE49-F238E27FC236}">
                <a16:creationId xmlns:a16="http://schemas.microsoft.com/office/drawing/2014/main" xmlns="" id="{590211CE-2EFD-4BA3-98A9-8A2973600C04}"/>
              </a:ext>
            </a:extLst>
          </p:cNvPr>
          <p:cNvSpPr txBox="1"/>
          <p:nvPr/>
        </p:nvSpPr>
        <p:spPr>
          <a:xfrm>
            <a:off x="7863526" y="2611226"/>
            <a:ext cx="124433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工作记忆</a:t>
            </a:r>
          </a:p>
        </p:txBody>
      </p:sp>
      <p:sp>
        <p:nvSpPr>
          <p:cNvPr id="9" name="文本框 8">
            <a:extLst>
              <a:ext uri="{FF2B5EF4-FFF2-40B4-BE49-F238E27FC236}">
                <a16:creationId xmlns:a16="http://schemas.microsoft.com/office/drawing/2014/main" xmlns="" id="{F2F7354F-7CE6-426B-B850-AA138B0F778F}"/>
              </a:ext>
            </a:extLst>
          </p:cNvPr>
          <p:cNvSpPr txBox="1"/>
          <p:nvPr/>
        </p:nvSpPr>
        <p:spPr>
          <a:xfrm>
            <a:off x="2469823" y="3244334"/>
            <a:ext cx="98038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子系统</a:t>
            </a:r>
          </a:p>
        </p:txBody>
      </p:sp>
      <p:sp>
        <p:nvSpPr>
          <p:cNvPr id="11" name="文本框 10">
            <a:extLst>
              <a:ext uri="{FF2B5EF4-FFF2-40B4-BE49-F238E27FC236}">
                <a16:creationId xmlns:a16="http://schemas.microsoft.com/office/drawing/2014/main" xmlns="" id="{A7E917DC-95E8-4FD4-99A7-B6D72F2AED2C}"/>
              </a:ext>
            </a:extLst>
          </p:cNvPr>
          <p:cNvSpPr txBox="1"/>
          <p:nvPr/>
        </p:nvSpPr>
        <p:spPr>
          <a:xfrm>
            <a:off x="7995501" y="3358968"/>
            <a:ext cx="98038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子系统</a:t>
            </a:r>
          </a:p>
        </p:txBody>
      </p:sp>
      <p:sp>
        <p:nvSpPr>
          <p:cNvPr id="15" name="文本框 14">
            <a:extLst>
              <a:ext uri="{FF2B5EF4-FFF2-40B4-BE49-F238E27FC236}">
                <a16:creationId xmlns:a16="http://schemas.microsoft.com/office/drawing/2014/main" xmlns="" id="{38C25EE5-7AD3-49A0-B901-38B26B70880C}"/>
              </a:ext>
            </a:extLst>
          </p:cNvPr>
          <p:cNvSpPr txBox="1"/>
          <p:nvPr/>
        </p:nvSpPr>
        <p:spPr>
          <a:xfrm>
            <a:off x="4459728" y="4041485"/>
            <a:ext cx="189164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语义（短期存储）</a:t>
            </a:r>
          </a:p>
        </p:txBody>
      </p:sp>
      <p:sp>
        <p:nvSpPr>
          <p:cNvPr id="17" name="文本框 16">
            <a:extLst>
              <a:ext uri="{FF2B5EF4-FFF2-40B4-BE49-F238E27FC236}">
                <a16:creationId xmlns:a16="http://schemas.microsoft.com/office/drawing/2014/main" xmlns="" id="{E365345B-1FF5-4460-AA40-3A191016C14B}"/>
              </a:ext>
            </a:extLst>
          </p:cNvPr>
          <p:cNvSpPr txBox="1"/>
          <p:nvPr/>
        </p:nvSpPr>
        <p:spPr>
          <a:xfrm>
            <a:off x="3697728" y="4626338"/>
            <a:ext cx="202345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空间（短期存储） </a:t>
            </a:r>
          </a:p>
        </p:txBody>
      </p:sp>
      <p:sp>
        <p:nvSpPr>
          <p:cNvPr id="19" name="文本框 18">
            <a:extLst>
              <a:ext uri="{FF2B5EF4-FFF2-40B4-BE49-F238E27FC236}">
                <a16:creationId xmlns:a16="http://schemas.microsoft.com/office/drawing/2014/main" xmlns="" id="{646D4F84-01D0-4C23-B27A-C10E6D118CF4}"/>
              </a:ext>
            </a:extLst>
          </p:cNvPr>
          <p:cNvSpPr txBox="1"/>
          <p:nvPr/>
        </p:nvSpPr>
        <p:spPr>
          <a:xfrm>
            <a:off x="1588841" y="5581928"/>
            <a:ext cx="374927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长期记忆找回的信息（调配整合）</a:t>
            </a:r>
          </a:p>
        </p:txBody>
      </p:sp>
      <p:sp>
        <p:nvSpPr>
          <p:cNvPr id="21" name="文本框 20">
            <a:extLst>
              <a:ext uri="{FF2B5EF4-FFF2-40B4-BE49-F238E27FC236}">
                <a16:creationId xmlns:a16="http://schemas.microsoft.com/office/drawing/2014/main" xmlns="" id="{531A76E0-A317-4214-B790-BBE221044405}"/>
              </a:ext>
            </a:extLst>
          </p:cNvPr>
          <p:cNvSpPr txBox="1"/>
          <p:nvPr/>
        </p:nvSpPr>
        <p:spPr>
          <a:xfrm>
            <a:off x="9418906" y="3744231"/>
            <a:ext cx="213466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程序记忆（过程）</a:t>
            </a:r>
          </a:p>
        </p:txBody>
      </p:sp>
      <p:sp>
        <p:nvSpPr>
          <p:cNvPr id="23" name="文本框 22">
            <a:extLst>
              <a:ext uri="{FF2B5EF4-FFF2-40B4-BE49-F238E27FC236}">
                <a16:creationId xmlns:a16="http://schemas.microsoft.com/office/drawing/2014/main" xmlns="" id="{484B2391-80BC-43C7-9909-CF69FA43B21B}"/>
              </a:ext>
            </a:extLst>
          </p:cNvPr>
          <p:cNvSpPr txBox="1"/>
          <p:nvPr/>
        </p:nvSpPr>
        <p:spPr>
          <a:xfrm>
            <a:off x="9820562" y="4441672"/>
            <a:ext cx="118930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语义记忆</a:t>
            </a:r>
          </a:p>
        </p:txBody>
      </p:sp>
      <p:sp>
        <p:nvSpPr>
          <p:cNvPr id="25" name="文本框 24">
            <a:extLst>
              <a:ext uri="{FF2B5EF4-FFF2-40B4-BE49-F238E27FC236}">
                <a16:creationId xmlns:a16="http://schemas.microsoft.com/office/drawing/2014/main" xmlns="" id="{0B8BA5D4-B7DF-44EE-843A-452192886357}"/>
              </a:ext>
            </a:extLst>
          </p:cNvPr>
          <p:cNvSpPr txBox="1"/>
          <p:nvPr/>
        </p:nvSpPr>
        <p:spPr>
          <a:xfrm>
            <a:off x="7995500" y="5258762"/>
            <a:ext cx="142340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事件记忆</a:t>
            </a:r>
          </a:p>
        </p:txBody>
      </p:sp>
    </p:spTree>
    <p:extLst>
      <p:ext uri="{BB962C8B-B14F-4D97-AF65-F5344CB8AC3E}">
        <p14:creationId xmlns:p14="http://schemas.microsoft.com/office/powerpoint/2010/main" val="405604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187368" y="1499298"/>
            <a:ext cx="11817263" cy="5358701"/>
          </a:xfrm>
        </p:spPr>
        <p:txBody>
          <a:bodyPr>
            <a:normAutofit fontScale="85000" lnSpcReduction="20000"/>
          </a:bodyPr>
          <a:lstStyle/>
          <a:p>
            <a:pPr algn="just"/>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Encoding specificity principle predictions.</a:t>
            </a:r>
          </a:p>
          <a:p>
            <a:pPr lvl="1" algn="just"/>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Active movements to the criterion arm move-</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ments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should be recalled better when the movements are actively recalled than passively recalled.</a:t>
            </a:r>
          </a:p>
          <a:p>
            <a:pPr lvl="1" algn="just"/>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Passive movements to the criterion arm move-</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ments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should be recalled better when the move-</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ments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are passively recalled than when they are actively recalled.</a:t>
            </a:r>
          </a:p>
          <a:p>
            <a:pPr algn="just"/>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Results.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As you can see in figure 10.6 below, the results supported the encoding specificity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prin-ciple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When the movement during the recall test was performed in the same way as it was during the presentation of the criterion arm position (i.e.,  active-active, passive-passive), recall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perfor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mance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was more accurate than when the recall test was performed differently from the way it was during the presentation of the criterion arm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posi-tion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(i.e., active-</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assive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passive-active).</a:t>
            </a:r>
          </a:p>
          <a:p>
            <a:pPr lvl="1" algn="just"/>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Note that there was no advantage to recalling active rather than passive movements. The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dif-ference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 recall  accuracy is more related to the relationship between the presentation and recall conditions.</a:t>
            </a:r>
          </a:p>
          <a:p>
            <a:pPr lvl="1" algn="just">
              <a:lnSpc>
                <a:spcPct val="12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编码特异性原理预测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2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当主动回忆动作而不是被动回忆时，对于主动移动到标准手臂位置的动作回忆成绩应该更好。</a:t>
            </a:r>
          </a:p>
          <a:p>
            <a:pPr lvl="1" algn="just">
              <a:lnSpc>
                <a:spcPct val="12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当被动回忆动作而不是主动回忆时，对于被动移动到标准手臂位置的动作回忆成绩应该更好。</a:t>
            </a:r>
          </a:p>
          <a:p>
            <a:pPr lvl="1" algn="just">
              <a:lnSpc>
                <a:spcPct val="12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结果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如下面的图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所示，结果支持编码特异性原理。当执行回忆测试期间的运动与演示标准手臂位置时（即主动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主动，被动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被动）的方式相同时，回忆效果比执行回忆测试时的准确性更高不同于标准手臂位置的表示方式（即主动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主动，被动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主动）。</a:t>
            </a:r>
          </a:p>
          <a:p>
            <a:pPr lvl="1" algn="just">
              <a:lnSpc>
                <a:spcPct val="12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请注意对被动作进行主动回忆没有任何好处。回忆准确性的差异与展示和回忆环境之间的关系更为相关。</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1938992"/>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P249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Active and Passive Limb Movements: Evidence for the Application of the Encoding Specificity Principle to Motor Skills</a:t>
            </a:r>
          </a:p>
          <a:p>
            <a:r>
              <a:rPr lang="zh-CN" altLang="en-US"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主动和被动肢体运动：将编码特异性原理应用于运动技能的证据</a:t>
            </a:r>
            <a:endParaRPr lang="en-US" altLang="zh-CN"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81178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6542202" y="1569660"/>
            <a:ext cx="5462429" cy="5038190"/>
          </a:xfrm>
        </p:spPr>
        <p:txBody>
          <a:bodyPr>
            <a:normAutofit fontScale="92500"/>
          </a:bodyPr>
          <a:lstStyle/>
          <a:p>
            <a:pPr algn="just"/>
            <a:r>
              <a:rPr lang="en-US" altLang="zh-CN" sz="2400" dirty="0">
                <a:latin typeface="Times New Roman" panose="02020603050405020304" pitchFamily="18" charset="0"/>
                <a:cs typeface="Times New Roman" panose="02020603050405020304" pitchFamily="18" charset="0"/>
              </a:rPr>
              <a:t>FIGURE 10.6 Results of the experiment by Lee and </a:t>
            </a:r>
            <a:r>
              <a:rPr lang="en-US" altLang="zh-CN" sz="2400" dirty="0" err="1">
                <a:latin typeface="Times New Roman" panose="02020603050405020304" pitchFamily="18" charset="0"/>
                <a:cs typeface="Times New Roman" panose="02020603050405020304" pitchFamily="18" charset="0"/>
              </a:rPr>
              <a:t>Hirota</a:t>
            </a:r>
            <a:r>
              <a:rPr lang="en-US" altLang="zh-CN" sz="2400" dirty="0">
                <a:latin typeface="Times New Roman" panose="02020603050405020304" pitchFamily="18" charset="0"/>
                <a:cs typeface="Times New Roman" panose="02020603050405020304" pitchFamily="18" charset="0"/>
              </a:rPr>
              <a:t> showing absolute error for  recalling arm-position movements presented as either active or passive and recalled in either the same or opposite conditions. [From data in Lee, T. D., &amp; </a:t>
            </a:r>
            <a:r>
              <a:rPr lang="en-US" altLang="zh-CN" sz="2400" dirty="0" err="1">
                <a:latin typeface="Times New Roman" panose="02020603050405020304" pitchFamily="18" charset="0"/>
                <a:cs typeface="Times New Roman" panose="02020603050405020304" pitchFamily="18" charset="0"/>
              </a:rPr>
              <a:t>Hirota</a:t>
            </a:r>
            <a:r>
              <a:rPr lang="en-US" altLang="zh-CN" sz="2400" dirty="0">
                <a:latin typeface="Times New Roman" panose="02020603050405020304" pitchFamily="18" charset="0"/>
                <a:cs typeface="Times New Roman" panose="02020603050405020304" pitchFamily="18" charset="0"/>
              </a:rPr>
              <a:t>, T. T. (1980). Encoding spec- </a:t>
            </a:r>
            <a:r>
              <a:rPr lang="en-US" altLang="zh-CN" sz="2400" dirty="0" err="1">
                <a:latin typeface="Times New Roman" panose="02020603050405020304" pitchFamily="18" charset="0"/>
                <a:cs typeface="Times New Roman" panose="02020603050405020304" pitchFamily="18" charset="0"/>
              </a:rPr>
              <a:t>ificity</a:t>
            </a:r>
            <a:r>
              <a:rPr lang="en-US" altLang="zh-CN" sz="2400" dirty="0">
                <a:latin typeface="Times New Roman" panose="02020603050405020304" pitchFamily="18" charset="0"/>
                <a:cs typeface="Times New Roman" panose="02020603050405020304" pitchFamily="18" charset="0"/>
              </a:rPr>
              <a:t> principle in motor short-term memory. Journal of Motor Behavior, 12, 63–67.]</a:t>
            </a:r>
          </a:p>
          <a:p>
            <a:pPr algn="just"/>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10.6 Lee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Hirota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的实验结果表明，在相同或相反的条件下回忆起主动或被动呈现的手臂位置运动的绝对误差。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摘自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 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Hirota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 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1980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）中的数据。 电机短期记忆中的编码规范原理。 运动行为杂志，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63–67</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1938992"/>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P249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Active and Passive Limb Movements: Evidence for the Application of the Encoding Specificity Principle to Motor Skills</a:t>
            </a:r>
          </a:p>
          <a:p>
            <a:r>
              <a:rPr lang="zh-CN" altLang="en-US"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主动和被动肢体运动：将编码特异性原理应用于运动技能的证据</a:t>
            </a:r>
            <a:endParaRPr lang="en-US" altLang="zh-CN" sz="20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2" name="图片 1">
            <a:extLst>
              <a:ext uri="{FF2B5EF4-FFF2-40B4-BE49-F238E27FC236}">
                <a16:creationId xmlns:a16="http://schemas.microsoft.com/office/drawing/2014/main" xmlns="" id="{34247429-063B-4931-9B5A-D9B983083AB5}"/>
              </a:ext>
            </a:extLst>
          </p:cNvPr>
          <p:cNvPicPr>
            <a:picLocks noChangeAspect="1"/>
          </p:cNvPicPr>
          <p:nvPr/>
        </p:nvPicPr>
        <p:blipFill>
          <a:blip r:embed="rId2"/>
          <a:stretch>
            <a:fillRect/>
          </a:stretch>
        </p:blipFill>
        <p:spPr>
          <a:xfrm>
            <a:off x="17208" y="1569660"/>
            <a:ext cx="6364213" cy="4802860"/>
          </a:xfrm>
          <a:prstGeom prst="rect">
            <a:avLst/>
          </a:prstGeom>
        </p:spPr>
      </p:pic>
      <p:sp>
        <p:nvSpPr>
          <p:cNvPr id="4" name="文本框 3">
            <a:extLst>
              <a:ext uri="{FF2B5EF4-FFF2-40B4-BE49-F238E27FC236}">
                <a16:creationId xmlns:a16="http://schemas.microsoft.com/office/drawing/2014/main" xmlns="" id="{975DA188-DB01-422D-820F-EEF4A402DAE1}"/>
              </a:ext>
            </a:extLst>
          </p:cNvPr>
          <p:cNvSpPr txBox="1"/>
          <p:nvPr/>
        </p:nvSpPr>
        <p:spPr>
          <a:xfrm>
            <a:off x="187369" y="5486399"/>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展示回忆</a:t>
            </a:r>
          </a:p>
        </p:txBody>
      </p:sp>
      <p:sp>
        <p:nvSpPr>
          <p:cNvPr id="7" name="文本框 6">
            <a:extLst>
              <a:ext uri="{FF2B5EF4-FFF2-40B4-BE49-F238E27FC236}">
                <a16:creationId xmlns:a16="http://schemas.microsoft.com/office/drawing/2014/main" xmlns="" id="{FC4DBFEA-2289-4693-80AC-619EFB0FC35D}"/>
              </a:ext>
            </a:extLst>
          </p:cNvPr>
          <p:cNvSpPr txBox="1"/>
          <p:nvPr/>
        </p:nvSpPr>
        <p:spPr>
          <a:xfrm>
            <a:off x="1375146" y="5301733"/>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主动主动</a:t>
            </a:r>
          </a:p>
        </p:txBody>
      </p:sp>
      <p:sp>
        <p:nvSpPr>
          <p:cNvPr id="9" name="文本框 8">
            <a:extLst>
              <a:ext uri="{FF2B5EF4-FFF2-40B4-BE49-F238E27FC236}">
                <a16:creationId xmlns:a16="http://schemas.microsoft.com/office/drawing/2014/main" xmlns="" id="{D107BF14-B080-4C24-B40C-161AB81FD06D}"/>
              </a:ext>
            </a:extLst>
          </p:cNvPr>
          <p:cNvSpPr txBox="1"/>
          <p:nvPr/>
        </p:nvSpPr>
        <p:spPr>
          <a:xfrm>
            <a:off x="339769" y="5638799"/>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展示回忆</a:t>
            </a:r>
          </a:p>
        </p:txBody>
      </p:sp>
      <p:sp>
        <p:nvSpPr>
          <p:cNvPr id="11" name="文本框 10">
            <a:extLst>
              <a:ext uri="{FF2B5EF4-FFF2-40B4-BE49-F238E27FC236}">
                <a16:creationId xmlns:a16="http://schemas.microsoft.com/office/drawing/2014/main" xmlns="" id="{87E3C1F1-0083-46CA-B1F8-7916179D98EF}"/>
              </a:ext>
            </a:extLst>
          </p:cNvPr>
          <p:cNvSpPr txBox="1"/>
          <p:nvPr/>
        </p:nvSpPr>
        <p:spPr>
          <a:xfrm>
            <a:off x="2428995" y="5209400"/>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主动被动</a:t>
            </a:r>
          </a:p>
        </p:txBody>
      </p:sp>
      <p:sp>
        <p:nvSpPr>
          <p:cNvPr id="13" name="文本框 12">
            <a:extLst>
              <a:ext uri="{FF2B5EF4-FFF2-40B4-BE49-F238E27FC236}">
                <a16:creationId xmlns:a16="http://schemas.microsoft.com/office/drawing/2014/main" xmlns="" id="{48DD9663-00FB-4276-9F47-EC890C250656}"/>
              </a:ext>
            </a:extLst>
          </p:cNvPr>
          <p:cNvSpPr txBox="1"/>
          <p:nvPr/>
        </p:nvSpPr>
        <p:spPr>
          <a:xfrm>
            <a:off x="4636437" y="4927802"/>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被动主动</a:t>
            </a:r>
          </a:p>
        </p:txBody>
      </p:sp>
      <p:sp>
        <p:nvSpPr>
          <p:cNvPr id="15" name="文本框 14">
            <a:extLst>
              <a:ext uri="{FF2B5EF4-FFF2-40B4-BE49-F238E27FC236}">
                <a16:creationId xmlns:a16="http://schemas.microsoft.com/office/drawing/2014/main" xmlns="" id="{F252E514-CF12-46E7-AE9E-62AB3E270B23}"/>
              </a:ext>
            </a:extLst>
          </p:cNvPr>
          <p:cNvSpPr txBox="1"/>
          <p:nvPr/>
        </p:nvSpPr>
        <p:spPr>
          <a:xfrm>
            <a:off x="3532716" y="5123238"/>
            <a:ext cx="118777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被动被动</a:t>
            </a:r>
          </a:p>
        </p:txBody>
      </p:sp>
    </p:spTree>
    <p:extLst>
      <p:ext uri="{BB962C8B-B14F-4D97-AF65-F5344CB8AC3E}">
        <p14:creationId xmlns:p14="http://schemas.microsoft.com/office/powerpoint/2010/main" val="143370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4BDFCE1-7EEF-4B9F-80F8-056FE81CBF19}"/>
              </a:ext>
            </a:extLst>
          </p:cNvPr>
          <p:cNvSpPr>
            <a:spLocks noGrp="1"/>
          </p:cNvSpPr>
          <p:nvPr>
            <p:ph idx="1"/>
          </p:nvPr>
        </p:nvSpPr>
        <p:spPr>
          <a:xfrm>
            <a:off x="291228" y="2194506"/>
            <a:ext cx="11609542" cy="4351338"/>
          </a:xfrm>
        </p:spPr>
        <p:txBody>
          <a:bodyPr>
            <a:normAutofit fontScale="85000" lnSpcReduction="10000"/>
          </a:bodyPr>
          <a:lstStyle/>
          <a:p>
            <a:pPr algn="just"/>
            <a:r>
              <a:rPr lang="en-US" altLang="zh-CN" b="1" dirty="0">
                <a:latin typeface="Times New Roman" panose="02020603050405020304" pitchFamily="18" charset="0"/>
                <a:cs typeface="Times New Roman" panose="02020603050405020304" pitchFamily="18" charset="0"/>
              </a:rPr>
              <a:t>The situation</a:t>
            </a:r>
            <a:r>
              <a:rPr lang="en-US" altLang="zh-CN" dirty="0">
                <a:latin typeface="Times New Roman" panose="02020603050405020304" pitchFamily="18" charset="0"/>
                <a:cs typeface="Times New Roman" panose="02020603050405020304" pitchFamily="18" charset="0"/>
              </a:rPr>
              <a:t>. You are a baseball catcher or coach who needs to decide which pitch the pitcher should throw next. To make this decision, you must consider information about both the present situation and past experiences. In terms of the present situation you need to consider who the batter is, the score, who and where the runners on base are, the number of outs, the locations of defensive players in the infield and outfield, the ball and strike count, and so on. In terms of past experiences you need to consider the batter’s batting history in similar situations, the opposing team’s tendencies in this situation—especially if they have runners on base—the pitcher’s history of pitch-</a:t>
            </a:r>
            <a:r>
              <a:rPr lang="en-US" altLang="zh-CN" dirty="0" err="1">
                <a:latin typeface="Times New Roman" panose="02020603050405020304" pitchFamily="18" charset="0"/>
                <a:cs typeface="Times New Roman" panose="02020603050405020304" pitchFamily="18" charset="0"/>
              </a:rPr>
              <a:t>ing</a:t>
            </a:r>
            <a:r>
              <a:rPr lang="en-US" altLang="zh-CN" dirty="0">
                <a:latin typeface="Times New Roman" panose="02020603050405020304" pitchFamily="18" charset="0"/>
                <a:cs typeface="Times New Roman" panose="02020603050405020304" pitchFamily="18" charset="0"/>
              </a:rPr>
              <a:t> in similar situations, and so on.</a:t>
            </a: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场景</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您是一名棒球接球手或教练，需要决定投手接下来要投哪个球。 要做出此决定，您必须考虑有关当前状况和过去经验的信息。 就目前的情况而言，您需要考虑击球手，得分，垒手是谁在哪里，出局次数，内场和外场防守球员的位置，球和击球得分等。 根据过去的经验，您需要考虑击球手在类似情况下的击球历史，在这种情况下对方球队的倾向（尤其是如果他们有垒手），投手在类似情况下的投手历史等等。</a:t>
            </a:r>
          </a:p>
        </p:txBody>
      </p:sp>
      <p:sp>
        <p:nvSpPr>
          <p:cNvPr id="5" name="文本框 4">
            <a:extLst>
              <a:ext uri="{FF2B5EF4-FFF2-40B4-BE49-F238E27FC236}">
                <a16:creationId xmlns:a16="http://schemas.microsoft.com/office/drawing/2014/main" xmlns="" id="{CBAC86F0-CC78-4E30-B700-258E68E32A1E}"/>
              </a:ext>
            </a:extLst>
          </p:cNvPr>
          <p:cNvSpPr txBox="1"/>
          <p:nvPr/>
        </p:nvSpPr>
        <p:spPr>
          <a:xfrm>
            <a:off x="47494" y="193958"/>
            <a:ext cx="12097011" cy="2000548"/>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P232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Pitching in Baseball: A Demonstration of the Interactive Workspace Function  of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棒球投球：工作记忆的交互式工作区功能的演示</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425474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4BDFCE1-7EEF-4B9F-80F8-056FE81CBF19}"/>
              </a:ext>
            </a:extLst>
          </p:cNvPr>
          <p:cNvSpPr>
            <a:spLocks noGrp="1"/>
          </p:cNvSpPr>
          <p:nvPr>
            <p:ph idx="1"/>
          </p:nvPr>
        </p:nvSpPr>
        <p:spPr>
          <a:xfrm>
            <a:off x="94988" y="2107042"/>
            <a:ext cx="12097011" cy="4750957"/>
          </a:xfrm>
        </p:spPr>
        <p:txBody>
          <a:bodyPr>
            <a:normAutofit fontScale="77500" lnSpcReduction="20000"/>
          </a:bodyPr>
          <a:lstStyle/>
          <a:p>
            <a:pPr algn="just">
              <a:lnSpc>
                <a:spcPct val="120000"/>
              </a:lnSpc>
            </a:pPr>
            <a:r>
              <a:rPr lang="en-US" altLang="zh-CN" b="1" dirty="0">
                <a:latin typeface="Times New Roman" panose="02020603050405020304" pitchFamily="18" charset="0"/>
                <a:cs typeface="Times New Roman" panose="02020603050405020304" pitchFamily="18" charset="0"/>
              </a:rPr>
              <a:t>Working memory involvement. </a:t>
            </a:r>
            <a:r>
              <a:rPr lang="en-US" altLang="zh-CN" dirty="0">
                <a:latin typeface="Times New Roman" panose="02020603050405020304" pitchFamily="18" charset="0"/>
                <a:cs typeface="Times New Roman" panose="02020603050405020304" pitchFamily="18" charset="0"/>
              </a:rPr>
              <a:t>The working mem-</a:t>
            </a:r>
            <a:r>
              <a:rPr lang="en-US" altLang="zh-CN" dirty="0" err="1">
                <a:latin typeface="Times New Roman" panose="02020603050405020304" pitchFamily="18" charset="0"/>
                <a:cs typeface="Times New Roman" panose="02020603050405020304" pitchFamily="18" charset="0"/>
              </a:rPr>
              <a:t>ory</a:t>
            </a:r>
            <a:r>
              <a:rPr lang="en-US" altLang="zh-CN" dirty="0">
                <a:latin typeface="Times New Roman" panose="02020603050405020304" pitchFamily="18" charset="0"/>
                <a:cs typeface="Times New Roman" panose="02020603050405020304" pitchFamily="18" charset="0"/>
              </a:rPr>
              <a:t> serves as a temporary workspace to enable you to integrate the information about the present situation and past experiences so that you can select the best pitch for right now. After receiving your pitch choice, the pitcher will involve the working memory to  retrieve from long-term memory the invariant </a:t>
            </a:r>
            <a:r>
              <a:rPr lang="en-US" altLang="zh-CN" dirty="0" err="1">
                <a:latin typeface="Times New Roman" panose="02020603050405020304" pitchFamily="18" charset="0"/>
                <a:cs typeface="Times New Roman" panose="02020603050405020304" pitchFamily="18" charset="0"/>
              </a:rPr>
              <a:t>charac-teristics</a:t>
            </a:r>
            <a:r>
              <a:rPr lang="en-US" altLang="zh-CN" dirty="0">
                <a:latin typeface="Times New Roman" panose="02020603050405020304" pitchFamily="18" charset="0"/>
                <a:cs typeface="Times New Roman" panose="02020603050405020304" pitchFamily="18" charset="0"/>
              </a:rPr>
              <a:t> of the type of pitch required and then use the temporary workspace to apply specific movement- related features to the pitch, such as speed and </a:t>
            </a:r>
            <a:r>
              <a:rPr lang="en-US" altLang="zh-CN" dirty="0" err="1">
                <a:latin typeface="Times New Roman" panose="02020603050405020304" pitchFamily="18" charset="0"/>
                <a:cs typeface="Times New Roman" panose="02020603050405020304" pitchFamily="18" charset="0"/>
              </a:rPr>
              <a:t>loca-tion</a:t>
            </a:r>
            <a:r>
              <a:rPr lang="en-US" altLang="zh-CN" dirty="0">
                <a:latin typeface="Times New Roman" panose="02020603050405020304" pitchFamily="18" charset="0"/>
                <a:cs typeface="Times New Roman" panose="02020603050405020304" pitchFamily="18" charset="0"/>
              </a:rPr>
              <a:t>. After the pitch is delivered, the information in working memory is deleted to provide space for new information to allow the pitcher to respond to what the batter does or to throw the next pitch you select.</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工作记忆的参与。 工作记忆用作临时工作区，使您能够集成有关当前状况和过去经验的信息，以便您可以立即选择最佳的投球。 在收到投球选择指令之后，投手将使用工作记忆从长期记忆中检索所需投球类型的不变特征，然后使用临时工作区将与运动相关的具体特征应用于投球，例如速度和位置。 传递投球特征后，工作记忆中的信息将被删除，给新信息提供空间，使投手能够响应击球手的动作或扔出选择的下一个投球。</a:t>
            </a:r>
          </a:p>
        </p:txBody>
      </p:sp>
      <p:sp>
        <p:nvSpPr>
          <p:cNvPr id="5" name="文本框 4">
            <a:extLst>
              <a:ext uri="{FF2B5EF4-FFF2-40B4-BE49-F238E27FC236}">
                <a16:creationId xmlns:a16="http://schemas.microsoft.com/office/drawing/2014/main" xmlns="" id="{CBAC86F0-CC78-4E30-B700-258E68E32A1E}"/>
              </a:ext>
            </a:extLst>
          </p:cNvPr>
          <p:cNvSpPr txBox="1"/>
          <p:nvPr/>
        </p:nvSpPr>
        <p:spPr>
          <a:xfrm>
            <a:off x="94989" y="143854"/>
            <a:ext cx="12097011" cy="2431435"/>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P232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Pitching in Baseball: A Demonstration of the Interactive Workspace Function  of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棒球投球：工作记忆的交互式工作区功能的演示</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42740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2000548"/>
            <a:ext cx="11817263" cy="4857451"/>
          </a:xfrm>
        </p:spPr>
        <p:txBody>
          <a:bodyPr>
            <a:normAutofit fontScale="92500" lnSpcReduction="10000"/>
          </a:bodyPr>
          <a:lstStyle/>
          <a:p>
            <a:pPr algn="just"/>
            <a:r>
              <a:rPr lang="en-US" altLang="zh-CN" dirty="0">
                <a:latin typeface="Times New Roman" panose="02020603050405020304" pitchFamily="18" charset="0"/>
                <a:cs typeface="Times New Roman" panose="02020603050405020304" pitchFamily="18" charset="0"/>
              </a:rPr>
              <a:t>The classic experiment by Adams and Dijkstra (1966) set the standard for the procedural protocol researchers have used to investigate the question concerning the duration of movement information in working memory. Because the researchers were interested in movement information, their procedures were designed to require participants to use only proprioceptive information to perform the task.</a:t>
            </a:r>
          </a:p>
          <a:p>
            <a:pPr algn="just"/>
            <a:r>
              <a:rPr lang="en-US" altLang="zh-CN" b="1" dirty="0">
                <a:latin typeface="Times New Roman" panose="02020603050405020304" pitchFamily="18" charset="0"/>
                <a:cs typeface="Times New Roman" panose="02020603050405020304" pitchFamily="18" charset="0"/>
              </a:rPr>
              <a:t>Apparatus. </a:t>
            </a:r>
            <a:r>
              <a:rPr lang="en-US" altLang="zh-CN" dirty="0">
                <a:latin typeface="Times New Roman" panose="02020603050405020304" pitchFamily="18" charset="0"/>
                <a:cs typeface="Times New Roman" panose="02020603050405020304" pitchFamily="18" charset="0"/>
              </a:rPr>
              <a:t>An arm-positioning apparatus con-</a:t>
            </a:r>
            <a:r>
              <a:rPr lang="en-US" altLang="zh-CN" dirty="0" err="1">
                <a:latin typeface="Times New Roman" panose="02020603050405020304" pitchFamily="18" charset="0"/>
                <a:cs typeface="Times New Roman" panose="02020603050405020304" pitchFamily="18" charset="0"/>
              </a:rPr>
              <a:t>sisted</a:t>
            </a:r>
            <a:r>
              <a:rPr lang="en-US" altLang="zh-CN" dirty="0">
                <a:latin typeface="Times New Roman" panose="02020603050405020304" pitchFamily="18" charset="0"/>
                <a:cs typeface="Times New Roman" panose="02020603050405020304" pitchFamily="18" charset="0"/>
              </a:rPr>
              <a:t> of an almost friction-free handle that could be moved left or right along a metal trackway. This apparatus sat on a table facing the participant in the experiment.</a:t>
            </a:r>
          </a:p>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Adams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Dijkstra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1966</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）进行的经典实验为研究人员用来研究有关工作记忆中运动信息持续时间的程序规程设定了标准。 因为研究人员对运动信息感兴趣，所以他们的程序设计为要求受试者仅使用本体感受信息来执行任务。</a:t>
            </a:r>
          </a:p>
          <a:p>
            <a:pPr algn="just"/>
            <a:r>
              <a:rPr lang="zh-CN" altLang="en-US" b="1" dirty="0">
                <a:latin typeface="Times New Roman" panose="02020603050405020304" pitchFamily="18" charset="0"/>
                <a:ea typeface="宋体" panose="02010600030101010101" pitchFamily="2" charset="-122"/>
                <a:cs typeface="Times New Roman" panose="02020603050405020304" pitchFamily="18" charset="0"/>
              </a:rPr>
              <a:t>仪器：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手臂定位仪由一个几乎无摩擦的手柄组成，它可以沿着金属轨道向左或向右移动。 该仪器放置在面对实验受试者的桌子上。</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000548"/>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P233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Experimental Procedures to Assess the Duration of Movement Information  in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工作记忆中评价运动信息持续时间的实验程序</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94204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187368" y="2254884"/>
            <a:ext cx="11817263" cy="4921164"/>
          </a:xfrm>
          <a:noFill/>
        </p:spPr>
        <p:txBody>
          <a:bodyPr>
            <a:normAutofit/>
          </a:bodyPr>
          <a:lstStyle/>
          <a:p>
            <a:pPr algn="just"/>
            <a:r>
              <a:rPr lang="en-US" altLang="zh-CN" sz="2400" b="1" dirty="0">
                <a:latin typeface="Times New Roman" panose="02020603050405020304" pitchFamily="18" charset="0"/>
                <a:cs typeface="Times New Roman" panose="02020603050405020304" pitchFamily="18" charset="0"/>
              </a:rPr>
              <a:t>Task. </a:t>
            </a:r>
            <a:r>
              <a:rPr lang="en-US" altLang="zh-CN" sz="2400" dirty="0">
                <a:latin typeface="Times New Roman" panose="02020603050405020304" pitchFamily="18" charset="0"/>
                <a:cs typeface="Times New Roman" panose="02020603050405020304" pitchFamily="18" charset="0"/>
              </a:rPr>
              <a:t>To begin a trial, a blindfolded participant moved the handle of the apparatus along the track-way to a location specified by a physical block(the criterion arm position to be remembered). After  returning the handle to the starting point and waiting for a certain amount of time (the </a:t>
            </a:r>
            <a:r>
              <a:rPr lang="en-US" altLang="zh-CN" sz="2400" dirty="0">
                <a:highlight>
                  <a:srgbClr val="FFFF00"/>
                </a:highlight>
                <a:latin typeface="Times New Roman" panose="02020603050405020304" pitchFamily="18" charset="0"/>
                <a:cs typeface="Times New Roman" panose="02020603050405020304" pitchFamily="18" charset="0"/>
              </a:rPr>
              <a:t>retention  interval</a:t>
            </a:r>
            <a:r>
              <a:rPr lang="en-US" altLang="zh-CN" sz="2400" dirty="0">
                <a:latin typeface="Times New Roman" panose="02020603050405020304" pitchFamily="18" charset="0"/>
                <a:cs typeface="Times New Roman" panose="02020603050405020304" pitchFamily="18" charset="0"/>
              </a:rPr>
              <a:t>), the participant performed a recall test by moving the handle to his or her estimate of the arm position just experienced (the physical block had been removed). The experimenter recorded the location and the participant returned the handle to begin a new trial, which involved moving to a new position along the trackway.</a:t>
            </a:r>
          </a:p>
          <a:p>
            <a:pPr algn="just"/>
            <a:r>
              <a:rPr lang="zh-CN" altLang="en-US" sz="2400" b="1" dirty="0">
                <a:latin typeface="宋体" panose="02010600030101010101" pitchFamily="2" charset="-122"/>
                <a:ea typeface="宋体" panose="02010600030101010101" pitchFamily="2" charset="-122"/>
                <a:cs typeface="Times New Roman" panose="02020603050405020304" pitchFamily="18" charset="0"/>
              </a:rPr>
              <a:t>任务</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开始一次试验指被戴上眼罩的受试者</a:t>
            </a:r>
            <a:r>
              <a:rPr lang="zh-CN" altLang="en-US" sz="2000">
                <a:latin typeface="宋体" panose="02010600030101010101" pitchFamily="2" charset="-122"/>
                <a:ea typeface="宋体" panose="02010600030101010101" pitchFamily="2" charset="-122"/>
                <a:cs typeface="Times New Roman" panose="02020603050405020304" pitchFamily="18" charset="0"/>
              </a:rPr>
              <a:t>将</a:t>
            </a:r>
            <a:r>
              <a:rPr lang="zh-CN" altLang="en-US" sz="2000" strike="sngStrike" smtClean="0">
                <a:latin typeface="宋体" panose="02010600030101010101" pitchFamily="2" charset="-122"/>
                <a:ea typeface="宋体" panose="02010600030101010101" pitchFamily="2" charset="-122"/>
                <a:cs typeface="Times New Roman" panose="02020603050405020304" pitchFamily="18" charset="0"/>
              </a:rPr>
              <a:t>一起（</a:t>
            </a:r>
            <a:r>
              <a:rPr lang="zh-CN" altLang="en-US" sz="20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仪器</a:t>
            </a:r>
            <a:r>
              <a:rPr lang="zh-CN" altLang="en-US" sz="2000" strike="sngStrike"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的</a:t>
            </a:r>
            <a:r>
              <a:rPr lang="zh-CN" altLang="en-US" sz="2000" dirty="0">
                <a:latin typeface="宋体" panose="02010600030101010101" pitchFamily="2" charset="-122"/>
                <a:ea typeface="宋体" panose="02010600030101010101" pitchFamily="2" charset="-122"/>
                <a:cs typeface="Times New Roman" panose="02020603050405020304" pitchFamily="18" charset="0"/>
              </a:rPr>
              <a:t>手柄沿着轨道移动到由</a:t>
            </a:r>
            <a:r>
              <a:rPr lang="zh-CN" altLang="en-US" sz="2000" u="sng">
                <a:latin typeface="宋体" panose="02010600030101010101" pitchFamily="2" charset="-122"/>
                <a:ea typeface="宋体" panose="02010600030101010101" pitchFamily="2" charset="-122"/>
                <a:cs typeface="Times New Roman" panose="02020603050405020304" pitchFamily="18" charset="0"/>
              </a:rPr>
              <a:t>物理</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块（</a:t>
            </a:r>
            <a:r>
              <a:rPr lang="zh-CN" altLang="en-US" sz="20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有点奇怪？物块可么？</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指定</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的位置（要记住的标准手臂的位置）。将手柄放回到起点并等待一定的时间（即</a:t>
            </a:r>
            <a:r>
              <a:rPr lang="zh-CN" altLang="en-US" sz="2000">
                <a:highlight>
                  <a:srgbClr val="FFFF00"/>
                </a:highlight>
                <a:latin typeface="宋体" panose="02010600030101010101" pitchFamily="2" charset="-122"/>
                <a:ea typeface="宋体" panose="02010600030101010101" pitchFamily="2" charset="-122"/>
                <a:cs typeface="Times New Roman" panose="02020603050405020304" pitchFamily="18" charset="0"/>
              </a:rPr>
              <a:t>保持</a:t>
            </a:r>
            <a:r>
              <a:rPr lang="zh-CN" altLang="en-US" sz="2000"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间隔</a:t>
            </a:r>
            <a:r>
              <a:rPr lang="zh-CN" altLang="en-US" sz="2000">
                <a:solidFill>
                  <a:srgbClr val="FF0000"/>
                </a:solidFill>
                <a:latin typeface="宋体" panose="02010600030101010101" pitchFamily="2" charset="-122"/>
                <a:ea typeface="宋体" panose="02010600030101010101" pitchFamily="2" charset="-122"/>
                <a:cs typeface="Times New Roman" panose="02020603050405020304" pitchFamily="18" charset="0"/>
              </a:rPr>
              <a:t>（保持时间间隔）</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后，受试者通过将手柄移至他或她</a:t>
            </a:r>
            <a:r>
              <a:rPr lang="zh-CN" altLang="en-US" sz="2000" u="sng" dirty="0">
                <a:latin typeface="宋体" panose="02010600030101010101" pitchFamily="2" charset="-122"/>
                <a:ea typeface="宋体" panose="02010600030101010101" pitchFamily="2" charset="-122"/>
                <a:cs typeface="Times New Roman" panose="02020603050405020304" pitchFamily="18" charset="0"/>
              </a:rPr>
              <a:t>对刚经历</a:t>
            </a:r>
            <a:r>
              <a:rPr lang="zh-CN" altLang="en-US" sz="2000" u="sng">
                <a:latin typeface="宋体" panose="02010600030101010101" pitchFamily="2" charset="-122"/>
                <a:ea typeface="宋体" panose="02010600030101010101" pitchFamily="2" charset="-122"/>
                <a:cs typeface="Times New Roman" panose="02020603050405020304" pitchFamily="18" charset="0"/>
              </a:rPr>
              <a:t>的</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估计（</a:t>
            </a:r>
            <a:r>
              <a:rPr lang="zh-CN" altLang="en-US" sz="20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受试者凭借记忆将手柄移动至她或他印象中刚才</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的</a:t>
            </a:r>
            <a:r>
              <a:rPr lang="zh-CN" altLang="en-US" sz="2000" dirty="0">
                <a:latin typeface="宋体" panose="02010600030101010101" pitchFamily="2" charset="-122"/>
                <a:ea typeface="宋体" panose="02010600030101010101" pitchFamily="2" charset="-122"/>
                <a:cs typeface="Times New Roman" panose="02020603050405020304" pitchFamily="18" charset="0"/>
              </a:rPr>
              <a:t>手臂位置来</a:t>
            </a:r>
            <a:r>
              <a:rPr lang="zh-CN" altLang="en-US" sz="2000" u="sng" dirty="0">
                <a:latin typeface="宋体" panose="02010600030101010101" pitchFamily="2" charset="-122"/>
                <a:ea typeface="宋体" panose="02010600030101010101" pitchFamily="2" charset="-122"/>
                <a:cs typeface="Times New Roman" panose="02020603050405020304" pitchFamily="18" charset="0"/>
              </a:rPr>
              <a:t>执行</a:t>
            </a:r>
            <a:r>
              <a:rPr lang="zh-CN" altLang="en-US" sz="2000" u="sng">
                <a:latin typeface="宋体" panose="02010600030101010101" pitchFamily="2" charset="-122"/>
                <a:ea typeface="宋体" panose="02010600030101010101" pitchFamily="2" charset="-122"/>
                <a:cs typeface="Times New Roman" panose="02020603050405020304" pitchFamily="18" charset="0"/>
              </a:rPr>
              <a:t>保持</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测试（</a:t>
            </a:r>
            <a:r>
              <a:rPr lang="zh-CN" altLang="en-US" sz="20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进行回忆测试</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u="sng" dirty="0">
                <a:latin typeface="宋体" panose="02010600030101010101" pitchFamily="2" charset="-122"/>
                <a:ea typeface="宋体" panose="02010600030101010101" pitchFamily="2" charset="-122"/>
                <a:cs typeface="Times New Roman" panose="02020603050405020304" pitchFamily="18" charset="0"/>
              </a:rPr>
              <a:t>已移除</a:t>
            </a:r>
            <a:r>
              <a:rPr lang="zh-CN" altLang="en-US" sz="2000" u="sng">
                <a:latin typeface="宋体" panose="02010600030101010101" pitchFamily="2" charset="-122"/>
                <a:ea typeface="宋体" panose="02010600030101010101" pitchFamily="2" charset="-122"/>
                <a:cs typeface="Times New Roman" panose="02020603050405020304" pitchFamily="18" charset="0"/>
              </a:rPr>
              <a:t>物理障碍</a:t>
            </a:r>
            <a:r>
              <a:rPr lang="zh-CN" altLang="en-US" sz="2000" u="sng" smtClean="0">
                <a:latin typeface="宋体" panose="02010600030101010101" pitchFamily="2" charset="-122"/>
                <a:ea typeface="宋体" panose="02010600030101010101" pitchFamily="2" charset="-122"/>
                <a:cs typeface="Times New Roman" panose="02020603050405020304" pitchFamily="18" charset="0"/>
              </a:rPr>
              <a:t>物</a:t>
            </a:r>
            <a:r>
              <a:rPr lang="en-US" altLang="zh-CN" sz="2000" u="sng"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物块已被移除</a:t>
            </a:r>
            <a:r>
              <a:rPr lang="zh-CN" altLang="en-US" sz="2000" smtClean="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 实验人员记录下这个位置，受试者将手柄放回原处以开始新的试验，</a:t>
            </a:r>
            <a:r>
              <a:rPr lang="zh-CN" altLang="en-US" sz="2000" u="sng" dirty="0">
                <a:latin typeface="宋体" panose="02010600030101010101" pitchFamily="2" charset="-122"/>
                <a:ea typeface="宋体" panose="02010600030101010101" pitchFamily="2" charset="-122"/>
                <a:cs typeface="Times New Roman" panose="02020603050405020304" pitchFamily="18" charset="0"/>
              </a:rPr>
              <a:t>该试验涉及沿轨道移动到新</a:t>
            </a:r>
            <a:r>
              <a:rPr lang="zh-CN" altLang="en-US" sz="2000" u="sng">
                <a:latin typeface="宋体" panose="02010600030101010101" pitchFamily="2" charset="-122"/>
                <a:ea typeface="宋体" panose="02010600030101010101" pitchFamily="2" charset="-122"/>
                <a:cs typeface="Times New Roman" panose="02020603050405020304" pitchFamily="18" charset="0"/>
              </a:rPr>
              <a:t>的</a:t>
            </a:r>
            <a:r>
              <a:rPr lang="zh-CN" altLang="en-US" sz="2000" u="sng">
                <a:latin typeface="宋体" panose="02010600030101010101" pitchFamily="2" charset="-122"/>
                <a:ea typeface="宋体" panose="02010600030101010101" pitchFamily="2" charset="-122"/>
                <a:cs typeface="Times New Roman" panose="02020603050405020304" pitchFamily="18" charset="0"/>
              </a:rPr>
              <a:t>位置（</a:t>
            </a:r>
            <a:r>
              <a:rPr lang="zh-CN" altLang="en-US" sz="2000">
                <a:solidFill>
                  <a:srgbClr val="FF0000"/>
                </a:solidFill>
                <a:latin typeface="宋体" panose="02010600030101010101" pitchFamily="2" charset="-122"/>
                <a:ea typeface="宋体" panose="02010600030101010101" pitchFamily="2" charset="-122"/>
                <a:cs typeface="Times New Roman" panose="02020603050405020304" pitchFamily="18" charset="0"/>
              </a:rPr>
              <a:t>新试验需要沿着轨道移动到新的位置</a:t>
            </a:r>
            <a:r>
              <a:rPr lang="zh-CN" altLang="en-US" sz="2000" u="sng">
                <a:latin typeface="宋体" panose="02010600030101010101" pitchFamily="2" charset="-122"/>
                <a:ea typeface="宋体" panose="02010600030101010101" pitchFamily="2" charset="-122"/>
                <a:cs typeface="Times New Roman" panose="02020603050405020304" pitchFamily="18" charset="0"/>
              </a:rPr>
              <a:t>）。</a:t>
            </a:r>
            <a:endParaRPr lang="zh-CN" altLang="en-US" sz="2000" u="sng"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862322"/>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P233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Experimental Procedures to Assess the Duration of Movement Information  in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工作记忆中评价运动信息持续时间的</a:t>
            </a:r>
            <a:r>
              <a:rPr lang="zh-CN" altLang="en-US" sz="280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实验</a:t>
            </a:r>
            <a:r>
              <a:rPr lang="zh-CN" altLang="en-US" sz="280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程序（</a:t>
            </a:r>
            <a:r>
              <a:rPr lang="zh-CN" altLang="en-US" sz="2800">
                <a:solidFill>
                  <a:srgbClr val="FF0000"/>
                </a:solidFill>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评估工作记忆中动作信息持续时间</a:t>
            </a:r>
            <a:r>
              <a:rPr lang="zh-CN" altLang="en-US" sz="2800">
                <a:solidFill>
                  <a:srgbClr val="FF0000"/>
                </a:solidFill>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的</a:t>
            </a:r>
            <a:r>
              <a:rPr lang="zh-CN" altLang="en-US" sz="280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实验</a:t>
            </a:r>
            <a:r>
              <a:rPr lang="zh-CN" altLang="en-US" sz="2800">
                <a:solidFill>
                  <a:srgbClr val="FF0000"/>
                </a:solidFill>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步骤</a:t>
            </a:r>
            <a:r>
              <a:rPr lang="zh-CN" altLang="en-US" sz="2800" smtClean="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57041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973906"/>
            <a:ext cx="11817263" cy="4884094"/>
          </a:xfrm>
        </p:spPr>
        <p:txBody>
          <a:bodyPr>
            <a:normAutofit fontScale="92500"/>
          </a:bodyPr>
          <a:lstStyle/>
          <a:p>
            <a:pPr algn="just"/>
            <a:r>
              <a:rPr lang="en-US" altLang="zh-CN" b="1" dirty="0">
                <a:latin typeface="Times New Roman" panose="02020603050405020304" pitchFamily="18" charset="0"/>
                <a:cs typeface="Times New Roman" panose="02020603050405020304" pitchFamily="18" charset="0"/>
              </a:rPr>
              <a:t>Determining duration. </a:t>
            </a:r>
            <a:r>
              <a:rPr lang="en-US" altLang="zh-CN" dirty="0">
                <a:latin typeface="Times New Roman" panose="02020603050405020304" pitchFamily="18" charset="0"/>
                <a:cs typeface="Times New Roman" panose="02020603050405020304" pitchFamily="18" charset="0"/>
              </a:rPr>
              <a:t>To determine the length of time movement location information stayed in work-</a:t>
            </a:r>
            <a:r>
              <a:rPr lang="en-US" altLang="zh-CN" dirty="0" err="1">
                <a:latin typeface="Times New Roman" panose="02020603050405020304" pitchFamily="18" charset="0"/>
                <a:cs typeface="Times New Roman" panose="02020603050405020304" pitchFamily="18" charset="0"/>
              </a:rPr>
              <a:t>ing</a:t>
            </a:r>
            <a:r>
              <a:rPr lang="en-US" altLang="zh-CN" dirty="0">
                <a:latin typeface="Times New Roman" panose="02020603050405020304" pitchFamily="18" charset="0"/>
                <a:cs typeface="Times New Roman" panose="02020603050405020304" pitchFamily="18" charset="0"/>
              </a:rPr>
              <a:t> memory, the researchers compared various dura-</a:t>
            </a:r>
            <a:r>
              <a:rPr lang="en-US" altLang="zh-CN" dirty="0" err="1">
                <a:latin typeface="Times New Roman" panose="02020603050405020304" pitchFamily="18" charset="0"/>
                <a:cs typeface="Times New Roman" panose="02020603050405020304" pitchFamily="18" charset="0"/>
              </a:rPr>
              <a:t>tions</a:t>
            </a:r>
            <a:r>
              <a:rPr lang="en-US" altLang="zh-CN" dirty="0">
                <a:latin typeface="Times New Roman" panose="02020603050405020304" pitchFamily="18" charset="0"/>
                <a:cs typeface="Times New Roman" panose="02020603050405020304" pitchFamily="18" charset="0"/>
              </a:rPr>
              <a:t> of the retention interval. They determined the accuracy of the participants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recall movements for each retention interval length. Duration of the mem-</a:t>
            </a:r>
            <a:r>
              <a:rPr lang="en-US" altLang="zh-CN" dirty="0" err="1">
                <a:latin typeface="Times New Roman" panose="02020603050405020304" pitchFamily="18" charset="0"/>
                <a:cs typeface="Times New Roman" panose="02020603050405020304" pitchFamily="18" charset="0"/>
              </a:rPr>
              <a:t>ory</a:t>
            </a:r>
            <a:r>
              <a:rPr lang="en-US" altLang="zh-CN" dirty="0">
                <a:latin typeface="Times New Roman" panose="02020603050405020304" pitchFamily="18" charset="0"/>
                <a:cs typeface="Times New Roman" panose="02020603050405020304" pitchFamily="18" charset="0"/>
              </a:rPr>
              <a:t> for the arm position was assumed to be related to the degree of accuracy of the recall movement. As you can see in figure 10.2 below, arm-positioning recall accuracy decreased (i.e., error increased) very sharply for retention intervals up to 20 sec, and  continued to decrease for longer interval lengths.</a:t>
            </a:r>
          </a:p>
          <a:p>
            <a:pPr algn="just"/>
            <a:r>
              <a:rPr lang="zh-CN" altLang="en-US" b="1" dirty="0">
                <a:latin typeface="宋体" panose="02010600030101010101" pitchFamily="2" charset="-122"/>
                <a:ea typeface="宋体" panose="02010600030101010101" pitchFamily="2" charset="-122"/>
                <a:cs typeface="Times New Roman" panose="02020603050405020304" pitchFamily="18" charset="0"/>
              </a:rPr>
              <a:t>确定持续时间</a:t>
            </a:r>
            <a:r>
              <a:rPr lang="zh-CN" altLang="en-US" dirty="0">
                <a:latin typeface="宋体" panose="02010600030101010101" pitchFamily="2" charset="-122"/>
                <a:ea typeface="宋体" panose="02010600030101010101" pitchFamily="2" charset="-122"/>
                <a:cs typeface="Times New Roman" panose="02020603050405020304" pitchFamily="18" charset="0"/>
              </a:rPr>
              <a:t>。 为了确定运动位置信息在工作记忆中停留的时间长度，研究人员比较了不同的保持间隔时间。 他们确定了每个保持间隔时间的受试者回忆动作的准确性。 假定手臂位置的记忆保持时间与对动作的回忆准确度有关。 正如您在下面的图</a:t>
            </a:r>
            <a:r>
              <a:rPr lang="en-US" altLang="zh-CN" dirty="0">
                <a:latin typeface="宋体" panose="02010600030101010101" pitchFamily="2" charset="-122"/>
                <a:ea typeface="宋体" panose="02010600030101010101" pitchFamily="2" charset="-122"/>
                <a:cs typeface="Times New Roman" panose="02020603050405020304" pitchFamily="18" charset="0"/>
              </a:rPr>
              <a:t>10.2</a:t>
            </a:r>
            <a:r>
              <a:rPr lang="zh-CN" altLang="en-US" dirty="0">
                <a:latin typeface="宋体" panose="02010600030101010101" pitchFamily="2" charset="-122"/>
                <a:ea typeface="宋体" panose="02010600030101010101" pitchFamily="2" charset="-122"/>
                <a:cs typeface="Times New Roman" panose="02020603050405020304" pitchFamily="18" charset="0"/>
              </a:rPr>
              <a:t>中所看到的那样，在长达</a:t>
            </a:r>
            <a:r>
              <a:rPr lang="en-US" altLang="zh-CN" dirty="0">
                <a:latin typeface="宋体" panose="02010600030101010101" pitchFamily="2" charset="-122"/>
                <a:ea typeface="宋体" panose="02010600030101010101" pitchFamily="2" charset="-122"/>
                <a:cs typeface="Times New Roman" panose="02020603050405020304" pitchFamily="18" charset="0"/>
              </a:rPr>
              <a:t>20</a:t>
            </a:r>
            <a:r>
              <a:rPr lang="zh-CN" altLang="en-US" dirty="0">
                <a:latin typeface="宋体" panose="02010600030101010101" pitchFamily="2" charset="-122"/>
                <a:ea typeface="宋体" panose="02010600030101010101" pitchFamily="2" charset="-122"/>
                <a:cs typeface="Times New Roman" panose="02020603050405020304" pitchFamily="18" charset="0"/>
              </a:rPr>
              <a:t>秒的保持间隔内，手臂定位的保持时间准确度急剧下降（即误差增加），而且在更长的间隔时间内持续下降。</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431435"/>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P233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Experimental Procedures to Assess the Duration of Movement Information  in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工作记忆中评价运动信息持续时间的实验程序</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1347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78813F0A-F4DE-485E-A255-80DA49D13B05}"/>
              </a:ext>
            </a:extLst>
          </p:cNvPr>
          <p:cNvSpPr>
            <a:spLocks noGrp="1"/>
          </p:cNvSpPr>
          <p:nvPr>
            <p:ph idx="1"/>
          </p:nvPr>
        </p:nvSpPr>
        <p:spPr>
          <a:xfrm>
            <a:off x="5972433" y="1867984"/>
            <a:ext cx="6001011" cy="4803775"/>
          </a:xfrm>
        </p:spPr>
        <p:txBody>
          <a:bodyPr>
            <a:normAutofit fontScale="77500" lnSpcReduction="20000"/>
          </a:bodyPr>
          <a:lstStyle/>
          <a:p>
            <a:pPr algn="just">
              <a:lnSpc>
                <a:spcPct val="120000"/>
              </a:lnSpc>
            </a:pPr>
            <a:r>
              <a:rPr lang="en-US" altLang="zh-CN" dirty="0">
                <a:latin typeface="Times New Roman" panose="02020603050405020304" pitchFamily="18" charset="0"/>
                <a:cs typeface="Times New Roman" panose="02020603050405020304" pitchFamily="18" charset="0"/>
              </a:rPr>
              <a:t>FIGURE 10.2 Results from the experiment by Adams and Dijkstra showing the mean  absolute error for the recall of an arm-positioning task following different lengths of  retention intervals. [From Adams, J. A., &amp; Dijkstra, S. (1966). Short-term memory for motor responses. Journal of Experimental Psychology, 71, 314-318.]</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10.2 Adams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Dijkstra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的实验结果显示了在不同的保持间隔时间后，对手臂定位任务的平均绝对误差为。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摘自</a:t>
            </a:r>
            <a:r>
              <a:rPr lang="en-US" altLang="zh-CN" dirty="0">
                <a:latin typeface="Times New Roman" panose="02020603050405020304" pitchFamily="18" charset="0"/>
                <a:ea typeface="宋体" panose="02010600030101010101" pitchFamily="2" charset="-122"/>
                <a:cs typeface="Times New Roman" panose="02020603050405020304" pitchFamily="18" charset="0"/>
              </a:rPr>
              <a:t>Adams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Dijkstra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1966</a:t>
            </a:r>
            <a:r>
              <a:rPr lang="zh-CN" altLang="en-US" dirty="0">
                <a:latin typeface="Times New Roman" panose="02020603050405020304" pitchFamily="18" charset="0"/>
                <a:ea typeface="宋体" panose="02010600030101010101" pitchFamily="2" charset="-122"/>
                <a:cs typeface="Times New Roman" panose="02020603050405020304" pitchFamily="18" charset="0"/>
              </a:rPr>
              <a:t>）。 短期记忆，用于运动反应。 实验心理学杂志，</a:t>
            </a:r>
            <a:r>
              <a:rPr lang="en-US" altLang="zh-CN" dirty="0">
                <a:latin typeface="Times New Roman" panose="02020603050405020304" pitchFamily="18" charset="0"/>
                <a:ea typeface="宋体" panose="02010600030101010101" pitchFamily="2" charset="-122"/>
                <a:cs typeface="Times New Roman" panose="02020603050405020304" pitchFamily="18" charset="0"/>
              </a:rPr>
              <a:t>71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314-318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F4E3EAD5-9102-43AD-BAEE-BD0DA57ABEF6}"/>
              </a:ext>
            </a:extLst>
          </p:cNvPr>
          <p:cNvSpPr txBox="1"/>
          <p:nvPr/>
        </p:nvSpPr>
        <p:spPr>
          <a:xfrm>
            <a:off x="94989" y="0"/>
            <a:ext cx="12097011" cy="2308324"/>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P233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Experimental Procedures to Assess the Duration of Movement Information  in Working Memory</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工作记忆中评价运动信息持续时间的实验程序</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a:p>
            <a:endParaRPr lang="en-US" altLang="zh-CN" sz="28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6" name="图片 5">
            <a:extLst>
              <a:ext uri="{FF2B5EF4-FFF2-40B4-BE49-F238E27FC236}">
                <a16:creationId xmlns:a16="http://schemas.microsoft.com/office/drawing/2014/main" xmlns="" id="{A56D6860-1105-4CF0-8B70-8F0A4CB31AA8}"/>
              </a:ext>
            </a:extLst>
          </p:cNvPr>
          <p:cNvPicPr>
            <a:picLocks noChangeAspect="1"/>
          </p:cNvPicPr>
          <p:nvPr/>
        </p:nvPicPr>
        <p:blipFill>
          <a:blip r:embed="rId2"/>
          <a:stretch>
            <a:fillRect/>
          </a:stretch>
        </p:blipFill>
        <p:spPr>
          <a:xfrm>
            <a:off x="464004" y="1825624"/>
            <a:ext cx="4869132" cy="4803775"/>
          </a:xfrm>
          <a:prstGeom prst="rect">
            <a:avLst/>
          </a:prstGeom>
        </p:spPr>
      </p:pic>
      <p:sp>
        <p:nvSpPr>
          <p:cNvPr id="2" name="文本框 1">
            <a:extLst>
              <a:ext uri="{FF2B5EF4-FFF2-40B4-BE49-F238E27FC236}">
                <a16:creationId xmlns:a16="http://schemas.microsoft.com/office/drawing/2014/main" xmlns="" id="{571AABCE-0B1C-443A-B712-40B5123F4652}"/>
              </a:ext>
            </a:extLst>
          </p:cNvPr>
          <p:cNvSpPr txBox="1"/>
          <p:nvPr/>
        </p:nvSpPr>
        <p:spPr>
          <a:xfrm>
            <a:off x="2298358" y="6302427"/>
            <a:ext cx="1668162" cy="369332"/>
          </a:xfrm>
          <a:prstGeom prst="rect">
            <a:avLst/>
          </a:prstGeom>
          <a:noFill/>
        </p:spPr>
        <p:txBody>
          <a:bodyPr wrap="square" rtlCol="0">
            <a:spAutoFit/>
          </a:bodyPr>
          <a:lstStyle/>
          <a:p>
            <a:r>
              <a:rPr lang="zh-CN" altLang="en-US" dirty="0"/>
              <a:t>保持间隔（秒）</a:t>
            </a:r>
          </a:p>
        </p:txBody>
      </p:sp>
      <p:sp>
        <p:nvSpPr>
          <p:cNvPr id="4" name="文本框 3">
            <a:extLst>
              <a:ext uri="{FF2B5EF4-FFF2-40B4-BE49-F238E27FC236}">
                <a16:creationId xmlns:a16="http://schemas.microsoft.com/office/drawing/2014/main" xmlns="" id="{240C4FCA-053B-4A36-A556-C82527985AE1}"/>
              </a:ext>
            </a:extLst>
          </p:cNvPr>
          <p:cNvSpPr txBox="1"/>
          <p:nvPr/>
        </p:nvSpPr>
        <p:spPr>
          <a:xfrm>
            <a:off x="1464276" y="2144838"/>
            <a:ext cx="2502243" cy="369332"/>
          </a:xfrm>
          <a:prstGeom prst="rect">
            <a:avLst/>
          </a:prstGeom>
          <a:noFill/>
        </p:spPr>
        <p:txBody>
          <a:bodyPr wrap="square" rtlCol="0">
            <a:spAutoFit/>
          </a:bodyPr>
          <a:lstStyle/>
          <a:p>
            <a:r>
              <a:rPr lang="zh-CN" altLang="en-US" dirty="0"/>
              <a:t>平均绝对误差（毫米）</a:t>
            </a:r>
          </a:p>
        </p:txBody>
      </p:sp>
    </p:spTree>
    <p:extLst>
      <p:ext uri="{BB962C8B-B14F-4D97-AF65-F5344CB8AC3E}">
        <p14:creationId xmlns:p14="http://schemas.microsoft.com/office/powerpoint/2010/main" val="163231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D636B9B-7A11-4FF7-8798-58D4AF5FF080}"/>
              </a:ext>
            </a:extLst>
          </p:cNvPr>
          <p:cNvSpPr>
            <a:spLocks noGrp="1"/>
          </p:cNvSpPr>
          <p:nvPr>
            <p:ph idx="1"/>
          </p:nvPr>
        </p:nvSpPr>
        <p:spPr>
          <a:xfrm>
            <a:off x="94989" y="1902941"/>
            <a:ext cx="11817263" cy="4955058"/>
          </a:xfrm>
        </p:spPr>
        <p:txBody>
          <a:bodyPr>
            <a:normAutofit fontScale="85000" lnSpcReduction="20000"/>
          </a:bodyPr>
          <a:lstStyle/>
          <a:p>
            <a:pPr algn="just">
              <a:lnSpc>
                <a:spcPct val="110000"/>
              </a:lnSpc>
            </a:pPr>
            <a:r>
              <a:rPr lang="en-US" altLang="zh-CN" dirty="0">
                <a:latin typeface="Times New Roman" panose="02020603050405020304" pitchFamily="18" charset="0"/>
                <a:cs typeface="Times New Roman" panose="02020603050405020304" pitchFamily="18" charset="0"/>
              </a:rPr>
              <a:t>A study by Breslin and Safer (2011) presented an inter </a:t>
            </a:r>
            <a:r>
              <a:rPr lang="en-US" altLang="zh-CN" dirty="0" err="1">
                <a:latin typeface="Times New Roman" panose="02020603050405020304" pitchFamily="18" charset="0"/>
                <a:cs typeface="Times New Roman" panose="02020603050405020304" pitchFamily="18" charset="0"/>
              </a:rPr>
              <a:t>esting</a:t>
            </a:r>
            <a:r>
              <a:rPr lang="en-US" altLang="zh-CN" dirty="0">
                <a:latin typeface="Times New Roman" panose="02020603050405020304" pitchFamily="18" charset="0"/>
                <a:cs typeface="Times New Roman" panose="02020603050405020304" pitchFamily="18" charset="0"/>
              </a:rPr>
              <a:t> approach to providing evidence that </a:t>
            </a:r>
            <a:r>
              <a:rPr lang="en-US" altLang="zh-CN" dirty="0" err="1">
                <a:latin typeface="Times New Roman" panose="02020603050405020304" pitchFamily="18" charset="0"/>
                <a:cs typeface="Times New Roman" panose="02020603050405020304" pitchFamily="18" charset="0"/>
              </a:rPr>
              <a:t>posi-tive</a:t>
            </a:r>
            <a:r>
              <a:rPr lang="en-US" altLang="zh-CN" dirty="0">
                <a:latin typeface="Times New Roman" panose="02020603050405020304" pitchFamily="18" charset="0"/>
                <a:cs typeface="Times New Roman" panose="02020603050405020304" pitchFamily="18" charset="0"/>
              </a:rPr>
              <a:t> and negative emotionally arousing experiences are recalled more accurately than experiences where neither emotion is involved. More than 1,500 baseball fans who reported having attended, watched, or read about the 2003 and 2004 American League Cham-</a:t>
            </a:r>
            <a:r>
              <a:rPr lang="en-US" altLang="zh-CN" dirty="0" err="1">
                <a:latin typeface="Times New Roman" panose="02020603050405020304" pitchFamily="18" charset="0"/>
                <a:cs typeface="Times New Roman" panose="02020603050405020304" pitchFamily="18" charset="0"/>
              </a:rPr>
              <a:t>pionship</a:t>
            </a:r>
            <a:r>
              <a:rPr lang="en-US" altLang="zh-CN" dirty="0">
                <a:latin typeface="Times New Roman" panose="02020603050405020304" pitchFamily="18" charset="0"/>
                <a:cs typeface="Times New Roman" panose="02020603050405020304" pitchFamily="18" charset="0"/>
              </a:rPr>
              <a:t> games between the New York Yankees and Boston Red Sox (a well-known rivalry even when no championship is at stake) were asked to complete a questionnaire about each game. The participants were identified as Yankee fans, Red Sox fans, or neutral in their support for either team.</a:t>
            </a:r>
          </a:p>
          <a:p>
            <a:pPr algn="just">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Breslin and Safer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）的一项研究提出了一种有趣的方法，该方法可以证明积极和消极的情绪出现比不涉及任何情绪的出现更能被准确地召回。 超过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名棒球迷被问到是否曾参加、观看或阅读过纽约洋基队和波士顿红袜队之间的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年美式冠军杯赛（即使没有冠军头衔，这也是众所周知的竞争） 并完成有关每个比赛的问卷调查。 受试者被认为是洋基队的球迷、红袜队的球迷或中立的球迷。</a:t>
            </a:r>
          </a:p>
        </p:txBody>
      </p:sp>
      <p:sp>
        <p:nvSpPr>
          <p:cNvPr id="5" name="文本框 4">
            <a:extLst>
              <a:ext uri="{FF2B5EF4-FFF2-40B4-BE49-F238E27FC236}">
                <a16:creationId xmlns:a16="http://schemas.microsoft.com/office/drawing/2014/main" xmlns="" id="{F18A4F7F-8419-491C-A01C-5557C06B8B86}"/>
              </a:ext>
            </a:extLst>
          </p:cNvPr>
          <p:cNvSpPr txBox="1"/>
          <p:nvPr/>
        </p:nvSpPr>
        <p:spPr>
          <a:xfrm>
            <a:off x="94989" y="0"/>
            <a:ext cx="12097011" cy="2000548"/>
          </a:xfrm>
          <a:prstGeom prst="rect">
            <a:avLst/>
          </a:prstGeom>
          <a:noFill/>
        </p:spPr>
        <p:txBody>
          <a:bodyPr wrap="square">
            <a:spAutoFit/>
          </a:bodyPr>
          <a:lstStyle/>
          <a:p>
            <a:r>
              <a:rPr lang="en-US" altLang="zh-CN" sz="4000" dirty="0">
                <a:latin typeface="Times New Roman" panose="02020603050405020304" pitchFamily="18" charset="0"/>
                <a:cs typeface="Times New Roman" panose="02020603050405020304" pitchFamily="18" charset="0"/>
              </a:rPr>
              <a:t>P235 A CLOSER LOOK</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p>
          <a:p>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The Influence of Emotion on Memory of an Event: Recalling Details of  Two Yankees versus Red Sox Championship Games </a:t>
            </a:r>
          </a:p>
          <a:p>
            <a:r>
              <a:rPr lang="zh-CN" altLang="en-US"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情绪对事件记忆的影响：回顾两次洋基队与红袜队冠军赛的细节</a:t>
            </a:r>
            <a:endParaRPr lang="en-US" altLang="zh-CN" sz="28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51664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4931</Words>
  <Application>Microsoft Office PowerPoint</Application>
  <PresentationFormat>自定义</PresentationFormat>
  <Paragraphs>190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CHAPTER 10  Memory Components,  Forgetting, and Strategies</vt:lpstr>
      <vt:lpstr>P231 FIGURE 10.1  A schematic diagram of the working memory and long-term memory systems with the subsystems identified for each. The arrows represent the interactive nature of the  two systems. 工作记忆和长期记忆系统示意图及其它们的子系统。 箭头表示两个系统的交互性质。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Memory Components, Forgetting, and Strategies</dc:title>
  <dc:creator>w jl</dc:creator>
  <cp:lastModifiedBy>J</cp:lastModifiedBy>
  <cp:revision>54</cp:revision>
  <dcterms:created xsi:type="dcterms:W3CDTF">2020-09-04T02:34:36Z</dcterms:created>
  <dcterms:modified xsi:type="dcterms:W3CDTF">2020-09-26T14:58:52Z</dcterms:modified>
</cp:coreProperties>
</file>