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70" r:id="rId6"/>
    <p:sldId id="272" r:id="rId7"/>
    <p:sldId id="271" r:id="rId8"/>
    <p:sldId id="265" r:id="rId9"/>
    <p:sldId id="266" r:id="rId10"/>
    <p:sldId id="267" r:id="rId11"/>
    <p:sldId id="269" r:id="rId12"/>
  </p:sldIdLst>
  <p:sldSz cx="12192000" cy="6858000"/>
  <p:notesSz cx="6724650" cy="9774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 userDrawn="1">
          <p15:clr>
            <a:srgbClr val="A4A3A4"/>
          </p15:clr>
        </p15:guide>
        <p15:guide id="2" pos="211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Hockey" initials="R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BA4"/>
    <a:srgbClr val="3EA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235" y="7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3510" y="-648"/>
      </p:cViewPr>
      <p:guideLst>
        <p:guide orient="horz" pos="3078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93CA6-DDDC-4867-A6AC-D1537B27C70F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222375"/>
            <a:ext cx="586422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03763"/>
            <a:ext cx="5378450" cy="3848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8413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04D6-CE5F-40AB-AC2A-EB34B9FD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44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and Content">
    <p:bg>
      <p:bgPr>
        <a:solidFill>
          <a:srgbClr val="3CA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5589917"/>
            <a:ext cx="5269301" cy="61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venir Medium"/>
              </a:defRPr>
            </a:lvl1pPr>
            <a:lvl2pPr>
              <a:defRPr sz="2000">
                <a:solidFill>
                  <a:schemeClr val="bg1"/>
                </a:solidFill>
                <a:latin typeface="Avenir Medium"/>
              </a:defRPr>
            </a:lvl2pPr>
            <a:lvl3pPr>
              <a:defRPr sz="1800">
                <a:solidFill>
                  <a:schemeClr val="bg1"/>
                </a:solidFill>
                <a:latin typeface="Avenir Medium"/>
              </a:defRPr>
            </a:lvl3pPr>
            <a:lvl4pPr>
              <a:defRPr sz="1600">
                <a:solidFill>
                  <a:schemeClr val="bg1"/>
                </a:solidFill>
                <a:latin typeface="Avenir Medium"/>
              </a:defRPr>
            </a:lvl4pPr>
            <a:lvl5pPr>
              <a:defRPr sz="1400">
                <a:solidFill>
                  <a:schemeClr val="bg1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726611"/>
            <a:ext cx="5269301" cy="144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bg1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92567" y="5378037"/>
            <a:ext cx="9031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420187"/>
            <a:ext cx="10515600" cy="4885722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solidFill>
                  <a:schemeClr val="tx1"/>
                </a:solidFill>
                <a:latin typeface="Avenir Medium"/>
              </a:defRPr>
            </a:lvl1pPr>
            <a:lvl2pPr>
              <a:defRPr sz="2000">
                <a:solidFill>
                  <a:schemeClr val="tx1"/>
                </a:solidFill>
                <a:latin typeface="Avenir Medium"/>
              </a:defRPr>
            </a:lvl2pPr>
            <a:lvl3pPr>
              <a:defRPr sz="1800">
                <a:solidFill>
                  <a:schemeClr val="tx1"/>
                </a:solidFill>
                <a:latin typeface="Avenir Medium"/>
              </a:defRPr>
            </a:lvl3pPr>
            <a:lvl4pPr>
              <a:defRPr sz="1600">
                <a:solidFill>
                  <a:schemeClr val="tx1"/>
                </a:solidFill>
                <a:latin typeface="Avenir Medium"/>
              </a:defRPr>
            </a:lvl4pPr>
            <a:lvl5pPr>
              <a:defRPr sz="16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99328" y="271800"/>
            <a:ext cx="8064000" cy="57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7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027" y="1420187"/>
            <a:ext cx="2048773" cy="4885722"/>
          </a:xfrm>
          <a:prstGeom prst="rect">
            <a:avLst/>
          </a:prstGeom>
        </p:spPr>
        <p:txBody>
          <a:bodyPr vert="eaVert"/>
          <a:lstStyle>
            <a:lvl1pPr>
              <a:defRPr sz="28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420187"/>
            <a:ext cx="8133272" cy="4885722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solidFill>
                  <a:schemeClr val="tx1"/>
                </a:solidFill>
                <a:latin typeface="Avenir Medium"/>
              </a:defRPr>
            </a:lvl1pPr>
            <a:lvl2pPr>
              <a:defRPr sz="2000">
                <a:solidFill>
                  <a:schemeClr val="tx1"/>
                </a:solidFill>
                <a:latin typeface="Avenir Medium"/>
              </a:defRPr>
            </a:lvl2pPr>
            <a:lvl3pPr>
              <a:defRPr sz="1800">
                <a:solidFill>
                  <a:schemeClr val="tx1"/>
                </a:solidFill>
                <a:latin typeface="Avenir Medium"/>
              </a:defRPr>
            </a:lvl3pPr>
            <a:lvl4pPr>
              <a:defRPr sz="1600">
                <a:solidFill>
                  <a:schemeClr val="tx1"/>
                </a:solidFill>
                <a:latin typeface="Avenir Medium"/>
              </a:defRPr>
            </a:lvl4pPr>
            <a:lvl5pPr>
              <a:defRPr sz="16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15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80573"/>
            <a:ext cx="10515600" cy="47055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venir Medium"/>
              </a:defRPr>
            </a:lvl1pPr>
            <a:lvl2pPr>
              <a:defRPr sz="2000">
                <a:solidFill>
                  <a:schemeClr val="tx1"/>
                </a:solidFill>
                <a:latin typeface="Avenir Medium"/>
              </a:defRPr>
            </a:lvl2pPr>
            <a:lvl3pPr>
              <a:defRPr sz="1800">
                <a:solidFill>
                  <a:schemeClr val="tx1"/>
                </a:solidFill>
                <a:latin typeface="Avenir Medium"/>
              </a:defRPr>
            </a:lvl3pPr>
            <a:lvl4pPr>
              <a:defRPr sz="1600">
                <a:solidFill>
                  <a:schemeClr val="tx1"/>
                </a:solidFill>
                <a:latin typeface="Avenir Medium"/>
              </a:defRPr>
            </a:lvl4pPr>
            <a:lvl5pPr>
              <a:defRPr sz="14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9328" y="271800"/>
            <a:ext cx="8064000" cy="57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480573"/>
            <a:ext cx="5062268" cy="47055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venir Medium"/>
              </a:defRPr>
            </a:lvl1pPr>
            <a:lvl2pPr>
              <a:defRPr sz="1800">
                <a:solidFill>
                  <a:schemeClr val="tx1"/>
                </a:solidFill>
                <a:latin typeface="Avenir Medium"/>
              </a:defRPr>
            </a:lvl2pPr>
            <a:lvl3pPr>
              <a:defRPr sz="1600">
                <a:solidFill>
                  <a:schemeClr val="tx1"/>
                </a:solidFill>
                <a:latin typeface="Avenir Medium"/>
              </a:defRPr>
            </a:lvl3pPr>
            <a:lvl4pPr>
              <a:defRPr sz="1400">
                <a:solidFill>
                  <a:schemeClr val="tx1"/>
                </a:solidFill>
                <a:latin typeface="Avenir Medium"/>
              </a:defRPr>
            </a:lvl4pPr>
            <a:lvl5pPr>
              <a:defRPr sz="12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97746" y="1486328"/>
            <a:ext cx="5062268" cy="47055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venir Medium"/>
              </a:defRPr>
            </a:lvl1pPr>
            <a:lvl2pPr>
              <a:defRPr sz="1800">
                <a:solidFill>
                  <a:schemeClr val="tx1"/>
                </a:solidFill>
                <a:latin typeface="Avenir Medium"/>
              </a:defRPr>
            </a:lvl2pPr>
            <a:lvl3pPr>
              <a:defRPr sz="1600">
                <a:solidFill>
                  <a:schemeClr val="tx1"/>
                </a:solidFill>
                <a:latin typeface="Avenir Medium"/>
              </a:defRPr>
            </a:lvl3pPr>
            <a:lvl4pPr>
              <a:defRPr sz="1400">
                <a:solidFill>
                  <a:schemeClr val="tx1"/>
                </a:solidFill>
                <a:latin typeface="Avenir Medium"/>
              </a:defRPr>
            </a:lvl4pPr>
            <a:lvl5pPr>
              <a:defRPr sz="12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9328" y="271800"/>
            <a:ext cx="8064000" cy="57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294626"/>
            <a:ext cx="5062268" cy="38717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venir Medium"/>
              </a:defRPr>
            </a:lvl1pPr>
            <a:lvl2pPr>
              <a:defRPr sz="1800">
                <a:solidFill>
                  <a:schemeClr val="tx1"/>
                </a:solidFill>
                <a:latin typeface="Avenir Medium"/>
              </a:defRPr>
            </a:lvl2pPr>
            <a:lvl3pPr>
              <a:defRPr sz="1600">
                <a:solidFill>
                  <a:schemeClr val="tx1"/>
                </a:solidFill>
                <a:latin typeface="Avenir Medium"/>
              </a:defRPr>
            </a:lvl3pPr>
            <a:lvl4pPr>
              <a:defRPr sz="1400">
                <a:solidFill>
                  <a:schemeClr val="tx1"/>
                </a:solidFill>
                <a:latin typeface="Avenir Medium"/>
              </a:defRPr>
            </a:lvl4pPr>
            <a:lvl5pPr>
              <a:defRPr sz="12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97746" y="2294626"/>
            <a:ext cx="5062268" cy="389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venir Medium"/>
              </a:defRPr>
            </a:lvl1pPr>
            <a:lvl2pPr>
              <a:defRPr sz="1800">
                <a:solidFill>
                  <a:schemeClr val="tx1"/>
                </a:solidFill>
                <a:latin typeface="Avenir Medium"/>
              </a:defRPr>
            </a:lvl2pPr>
            <a:lvl3pPr>
              <a:defRPr sz="1600">
                <a:solidFill>
                  <a:schemeClr val="tx1"/>
                </a:solidFill>
                <a:latin typeface="Avenir Medium"/>
              </a:defRPr>
            </a:lvl3pPr>
            <a:lvl4pPr>
              <a:defRPr sz="1400">
                <a:solidFill>
                  <a:schemeClr val="tx1"/>
                </a:solidFill>
                <a:latin typeface="Avenir Medium"/>
              </a:defRPr>
            </a:lvl4pPr>
            <a:lvl5pPr>
              <a:defRPr sz="1200">
                <a:solidFill>
                  <a:srgbClr val="3CABA4"/>
                </a:solidFill>
                <a:latin typeface="Avenir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9328" y="271800"/>
            <a:ext cx="8064000" cy="57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9790" y="1482760"/>
            <a:ext cx="5060679" cy="72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>
                <a:solidFill>
                  <a:srgbClr val="3CABA4"/>
                </a:solidFill>
                <a:latin typeface="Avenir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299335" y="1482760"/>
            <a:ext cx="5060679" cy="72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>
                <a:solidFill>
                  <a:srgbClr val="3CABA4"/>
                </a:solidFill>
                <a:latin typeface="Avenir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8" y="271800"/>
            <a:ext cx="8064000" cy="57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914399" y="5700890"/>
            <a:ext cx="612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  <a:t>Name </a:t>
            </a:r>
            <a:r>
              <a:rPr lang="en-US" sz="14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  <a:t>and date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8578" y="5438420"/>
            <a:ext cx="9031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2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997083"/>
            <a:ext cx="10560000" cy="25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9789" y="4735902"/>
            <a:ext cx="10558411" cy="14304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="0">
                <a:solidFill>
                  <a:srgbClr val="3CABA4"/>
                </a:solidFill>
                <a:latin typeface="Avenir Heav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2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684" y="1482761"/>
            <a:ext cx="6172200" cy="468358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venir Medium"/>
              </a:defRPr>
            </a:lvl1pPr>
            <a:lvl2pPr>
              <a:defRPr sz="2000">
                <a:solidFill>
                  <a:schemeClr val="tx1"/>
                </a:solidFill>
                <a:latin typeface="Avenir Medium"/>
              </a:defRPr>
            </a:lvl2pPr>
            <a:lvl3pPr>
              <a:defRPr sz="1800">
                <a:solidFill>
                  <a:schemeClr val="tx1"/>
                </a:solidFill>
                <a:latin typeface="Avenir Medium"/>
              </a:defRPr>
            </a:lvl3pPr>
            <a:lvl4pPr>
              <a:defRPr sz="1600">
                <a:solidFill>
                  <a:schemeClr val="tx1"/>
                </a:solidFill>
                <a:latin typeface="Avenir Medium"/>
              </a:defRPr>
            </a:lvl4pPr>
            <a:lvl5pPr>
              <a:defRPr sz="1600">
                <a:solidFill>
                  <a:srgbClr val="3CABA4"/>
                </a:solidFill>
                <a:latin typeface="Avenir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0295" y="1482761"/>
            <a:ext cx="4032000" cy="97576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4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9790" y="2638696"/>
            <a:ext cx="4002505" cy="352764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1"/>
                </a:solidFill>
                <a:latin typeface="Avenir Heav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2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8684" y="1482760"/>
            <a:ext cx="6172200" cy="4683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1"/>
                </a:solidFill>
                <a:latin typeface="Avenir Medium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295" y="1482761"/>
            <a:ext cx="4032000" cy="97576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400" b="1">
                <a:solidFill>
                  <a:srgbClr val="3CABA4"/>
                </a:solidFill>
                <a:latin typeface="Avenir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9790" y="2638696"/>
            <a:ext cx="4002505" cy="352764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1"/>
                </a:solidFill>
                <a:latin typeface="Avenir Heav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1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44824"/>
            <a:ext cx="12192000" cy="313176"/>
          </a:xfrm>
          <a:prstGeom prst="rect">
            <a:avLst/>
          </a:prstGeom>
          <a:solidFill>
            <a:srgbClr val="3C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28500"/>
            <a:ext cx="12192000" cy="0"/>
          </a:xfrm>
          <a:prstGeom prst="line">
            <a:avLst/>
          </a:prstGeom>
          <a:ln w="38100">
            <a:solidFill>
              <a:srgbClr val="3CAB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71473" y="6532136"/>
            <a:ext cx="285390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1400" dirty="0">
                <a:latin typeface="Avenir Medium"/>
                <a:ea typeface="Avenir Medium" charset="0"/>
                <a:cs typeface="Avenir Medium" charset="0"/>
              </a:rPr>
              <a:t> abertay.ac.uk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7F10A-1168-4D01-9AA8-3E33A3FE87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373" y="272788"/>
            <a:ext cx="2219653" cy="5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2" r:id="rId2"/>
    <p:sldLayoutId id="2147483673" r:id="rId3"/>
    <p:sldLayoutId id="2147483679" r:id="rId4"/>
    <p:sldLayoutId id="2147483663" r:id="rId5"/>
    <p:sldLayoutId id="2147483661" r:id="rId6"/>
    <p:sldLayoutId id="2147483677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gameart.org/content/pug-rework" TargetMode="External"/><Relationship Id="rId3" Type="http://schemas.openxmlformats.org/officeDocument/2006/relationships/hyperlink" Target="https://soundcloud.com/cleytonkauffman" TargetMode="External"/><Relationship Id="rId7" Type="http://schemas.openxmlformats.org/officeDocument/2006/relationships/hyperlink" Target="(https:/opengameart.org/users/madcowj" TargetMode="External"/><Relationship Id="rId12" Type="http://schemas.openxmlformats.org/officeDocument/2006/relationships/hyperlink" Target="https://opengameart.org/content/grass-tiles-0" TargetMode="External"/><Relationship Id="rId2" Type="http://schemas.openxmlformats.org/officeDocument/2006/relationships/hyperlink" Target="https://moveordiegam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gameart.org/users/zeroisnotnull" TargetMode="External"/><Relationship Id="rId11" Type="http://schemas.openxmlformats.org/officeDocument/2006/relationships/hyperlink" Target="https://opengameart.org/content/spinning-coin-8-bit-sprite" TargetMode="External"/><Relationship Id="rId5" Type="http://schemas.openxmlformats.org/officeDocument/2006/relationships/hyperlink" Target="https://opengameart.org/users/needforbleed" TargetMode="External"/><Relationship Id="rId10" Type="http://schemas.openxmlformats.org/officeDocument/2006/relationships/hyperlink" Target="(https:/opengameart.org/content/stop-sign-32x32" TargetMode="External"/><Relationship Id="rId4" Type="http://schemas.openxmlformats.org/officeDocument/2006/relationships/hyperlink" Target="https://opengameart.org/users/ctske" TargetMode="External"/><Relationship Id="rId9" Type="http://schemas.openxmlformats.org/officeDocument/2006/relationships/hyperlink" Target="https://opengameart.org/content/lpc-chicken-r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Pedro Lobo 1801815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To Live</a:t>
            </a:r>
          </a:p>
        </p:txBody>
      </p:sp>
    </p:spTree>
    <p:extLst>
      <p:ext uri="{BB962C8B-B14F-4D97-AF65-F5344CB8AC3E}">
        <p14:creationId xmlns:p14="http://schemas.microsoft.com/office/powerpoint/2010/main" val="210683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passes indefinitely, the object is to stay alive the maximum amount of time</a:t>
            </a:r>
          </a:p>
          <a:p>
            <a:r>
              <a:rPr lang="en-GB" dirty="0"/>
              <a:t>Enemy chickens spawn overtime and gradually increase their speed, they kill you on collision </a:t>
            </a:r>
          </a:p>
          <a:p>
            <a:r>
              <a:rPr lang="en-GB" dirty="0"/>
              <a:t>The movement of the player can move freely. He/she must keep moving in order to avoid his life getting to zero: staying still decreases life; moving increases it until max life</a:t>
            </a:r>
          </a:p>
          <a:p>
            <a:r>
              <a:rPr lang="en-GB" dirty="0"/>
              <a:t>Player has three possible interactions:</a:t>
            </a:r>
          </a:p>
          <a:p>
            <a:pPr lvl="1"/>
            <a:r>
              <a:rPr lang="en-GB" dirty="0"/>
              <a:t>Colliding with stop sign to decrease the speed of enemies</a:t>
            </a:r>
          </a:p>
          <a:p>
            <a:pPr lvl="1"/>
            <a:r>
              <a:rPr lang="en-GB" dirty="0"/>
              <a:t>Colliding with coin to gain invincibility for 3 seconds</a:t>
            </a:r>
          </a:p>
          <a:p>
            <a:pPr lvl="1"/>
            <a:r>
              <a:rPr lang="en-GB" dirty="0"/>
              <a:t>Colliding with enemy and dying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logic</a:t>
            </a:r>
          </a:p>
        </p:txBody>
      </p:sp>
    </p:spTree>
    <p:extLst>
      <p:ext uri="{BB962C8B-B14F-4D97-AF65-F5344CB8AC3E}">
        <p14:creationId xmlns:p14="http://schemas.microsoft.com/office/powerpoint/2010/main" val="9141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artwork used here is properly described in license document inside game files as demanded by their intellectual property licenses</a:t>
            </a:r>
          </a:p>
          <a:p>
            <a:r>
              <a:rPr lang="en-GB" dirty="0"/>
              <a:t>Game on inspired on the masterpiece game </a:t>
            </a:r>
            <a:r>
              <a:rPr lang="en-GB" dirty="0">
                <a:hlinkClick r:id="rId2"/>
              </a:rPr>
              <a:t>Move Or Die </a:t>
            </a:r>
            <a:endParaRPr lang="en-GB" dirty="0"/>
          </a:p>
          <a:p>
            <a:r>
              <a:rPr lang="en-GB" sz="1500" dirty="0"/>
              <a:t>Sounds:</a:t>
            </a:r>
          </a:p>
          <a:p>
            <a:r>
              <a:rPr lang="en-GB" sz="1100" dirty="0"/>
              <a:t>"</a:t>
            </a:r>
            <a:r>
              <a:rPr lang="en-GB" sz="1100" dirty="0" err="1"/>
              <a:t>ubermensch</a:t>
            </a:r>
            <a:r>
              <a:rPr lang="en-GB" sz="1100" dirty="0"/>
              <a:t>" made by </a:t>
            </a:r>
            <a:r>
              <a:rPr lang="en-GB" sz="1100" dirty="0">
                <a:hlinkClick r:id="rId3"/>
              </a:rPr>
              <a:t>Cleyton Kauffman </a:t>
            </a:r>
            <a:endParaRPr lang="en-GB" sz="1100" dirty="0"/>
          </a:p>
          <a:p>
            <a:r>
              <a:rPr lang="en-GB" sz="1100" dirty="0"/>
              <a:t>"pentatonic" made by </a:t>
            </a:r>
            <a:r>
              <a:rPr lang="en-GB" sz="1100" dirty="0">
                <a:hlinkClick r:id="rId4"/>
              </a:rPr>
              <a:t>Ctskelgysth Inauaruat </a:t>
            </a:r>
            <a:endParaRPr lang="en-GB" sz="1100" dirty="0"/>
          </a:p>
          <a:p>
            <a:r>
              <a:rPr lang="en-GB" sz="1100" dirty="0"/>
              <a:t>"start" made by </a:t>
            </a:r>
            <a:r>
              <a:rPr lang="en-GB" sz="1100" dirty="0">
                <a:hlinkClick r:id="rId5"/>
              </a:rPr>
              <a:t>needforbleed</a:t>
            </a:r>
            <a:r>
              <a:rPr lang="en-GB" sz="1100" dirty="0"/>
              <a:t> </a:t>
            </a:r>
          </a:p>
          <a:p>
            <a:r>
              <a:rPr lang="en-GB" sz="1100" dirty="0"/>
              <a:t>"crow" made by </a:t>
            </a:r>
            <a:r>
              <a:rPr lang="en-GB" sz="1100" dirty="0">
                <a:hlinkClick r:id="rId6"/>
              </a:rPr>
              <a:t>zeroisnotnull</a:t>
            </a:r>
            <a:r>
              <a:rPr lang="en-GB" sz="1100" dirty="0"/>
              <a:t> </a:t>
            </a:r>
          </a:p>
          <a:p>
            <a:r>
              <a:rPr lang="en-GB" sz="1100" dirty="0"/>
              <a:t>"coin" made by </a:t>
            </a:r>
            <a:r>
              <a:rPr lang="en-GB" sz="1100" dirty="0">
                <a:hlinkClick r:id="rId7"/>
              </a:rPr>
              <a:t>madcowj</a:t>
            </a:r>
            <a:r>
              <a:rPr lang="en-GB" sz="1100" dirty="0"/>
              <a:t> </a:t>
            </a:r>
          </a:p>
          <a:p>
            <a:r>
              <a:rPr lang="en-GB" sz="1500" dirty="0"/>
              <a:t>Images:</a:t>
            </a:r>
          </a:p>
          <a:p>
            <a:r>
              <a:rPr lang="en-GB" sz="1000" dirty="0" err="1"/>
              <a:t>AntumDeluge</a:t>
            </a:r>
            <a:r>
              <a:rPr lang="en-GB" sz="1000" dirty="0"/>
              <a:t> (</a:t>
            </a:r>
            <a:r>
              <a:rPr lang="en-GB" sz="1000" dirty="0">
                <a:hlinkClick r:id="rId8"/>
              </a:rPr>
              <a:t>https://opengameart.org/content/pug-rework</a:t>
            </a:r>
            <a:r>
              <a:rPr lang="en-GB" sz="1000" dirty="0"/>
              <a:t>) and (</a:t>
            </a:r>
            <a:r>
              <a:rPr lang="en-GB" sz="1000" dirty="0">
                <a:hlinkClick r:id="rId9"/>
              </a:rPr>
              <a:t>https://opengameart.org/content/lpc-chicken-rework</a:t>
            </a:r>
            <a:r>
              <a:rPr lang="en-GB" sz="1000" dirty="0"/>
              <a:t>)</a:t>
            </a:r>
          </a:p>
          <a:p>
            <a:r>
              <a:rPr lang="en-GB" sz="1000" dirty="0">
                <a:hlinkClick r:id="rId10"/>
              </a:rPr>
              <a:t>Kungfu4000</a:t>
            </a:r>
            <a:r>
              <a:rPr lang="en-GB" sz="1000" dirty="0"/>
              <a:t> </a:t>
            </a:r>
          </a:p>
          <a:p>
            <a:r>
              <a:rPr lang="en-GB" sz="1000" dirty="0">
                <a:hlinkClick r:id="rId11"/>
              </a:rPr>
              <a:t>Madcowj</a:t>
            </a:r>
            <a:r>
              <a:rPr lang="en-GB" sz="1000" dirty="0"/>
              <a:t> </a:t>
            </a:r>
          </a:p>
          <a:p>
            <a:r>
              <a:rPr lang="en-GB" sz="1000" dirty="0">
                <a:hlinkClick r:id="rId12"/>
              </a:rPr>
              <a:t>Invincible</a:t>
            </a:r>
            <a:endParaRPr lang="en-GB" sz="1000" dirty="0"/>
          </a:p>
          <a:p>
            <a:endParaRPr lang="en-GB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768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Down</a:t>
            </a:r>
          </a:p>
          <a:p>
            <a:r>
              <a:rPr lang="en-GB" dirty="0"/>
              <a:t>Survive as long as possible, the game has no time limit</a:t>
            </a:r>
          </a:p>
          <a:p>
            <a:r>
              <a:rPr lang="en-GB" dirty="0"/>
              <a:t>Enemy chickens go around randomly and kill you on collision, they increase in number and speed over time</a:t>
            </a:r>
          </a:p>
          <a:p>
            <a:r>
              <a:rPr lang="en-GB" dirty="0"/>
              <a:t>You can pass over stop signs to decrease the speed of the chickens, making the game easier</a:t>
            </a:r>
          </a:p>
          <a:p>
            <a:r>
              <a:rPr lang="en-GB" dirty="0"/>
              <a:t>There is a coin that you can activate to become immune for 3 seconds</a:t>
            </a:r>
          </a:p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your game</a:t>
            </a:r>
          </a:p>
        </p:txBody>
      </p:sp>
    </p:spTree>
    <p:extLst>
      <p:ext uri="{BB962C8B-B14F-4D97-AF65-F5344CB8AC3E}">
        <p14:creationId xmlns:p14="http://schemas.microsoft.com/office/powerpoint/2010/main" val="90565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Move with WASD and pause game with “P”</a:t>
            </a:r>
          </a:p>
          <a:p>
            <a:r>
              <a:rPr lang="en-GB" dirty="0"/>
              <a:t>“Enter” on menu starts the game and “R” on game over menu restarts the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29053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Menu screen with start game option, controls explanation and objective explanation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1F22C-7B85-4E8F-9AC1-0E07D35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37" y="2186421"/>
            <a:ext cx="5737691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ADFB2B-088D-4F96-A691-3C0BBCE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Screens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2CB6CD-B21B-440B-A959-1E1DCD23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running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60AAF-B0CA-4AE7-8A5E-0EE95A2D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52" y="1424940"/>
            <a:ext cx="6609911" cy="45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D41163-9925-4477-B893-A0841809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Paused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0F882-C20B-4ECB-B10C-B6DF9C9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56BBB-1455-469F-AE0D-E5818184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86" y="1757172"/>
            <a:ext cx="5797628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77AAEC-7C53-40B0-98C6-792FC98F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Over screen with game stats and instruction to restart game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76461E-6F37-493A-94F3-A1CDF056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B5B09-783B-4AB7-ADE8-226AF15C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10" y="2052953"/>
            <a:ext cx="5984801" cy="41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order shown: player sprites, enemies, coin, stop sign, menu instructions, game logo and background image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B6932-CD2B-4103-89E1-A120831F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25" y="2409869"/>
            <a:ext cx="1219048" cy="162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B601-8C73-442A-B148-A800B26E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1" y="2478555"/>
            <a:ext cx="380952" cy="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6A792-F1A7-4FEB-A716-D1A81F89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85" y="2355673"/>
            <a:ext cx="1219048" cy="1625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52721-3610-47AC-A597-2FD84CC28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335" y="2478555"/>
            <a:ext cx="1097417" cy="1097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AA676-9842-4E6A-96C3-7DA72C516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316" y="2496757"/>
            <a:ext cx="2374900" cy="1484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E5BA53-E550-4FBB-90F5-743C4EE7B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369" y="2496757"/>
            <a:ext cx="2029072" cy="1117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1B89C1-4512-424C-A28B-C81C6B15A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814" y="3086313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 Level update I have a function to check the collision between all game elements, </a:t>
            </a:r>
            <a:r>
              <a:rPr lang="en-GB" sz="2000" dirty="0" err="1"/>
              <a:t>checkCollisions</a:t>
            </a:r>
            <a:r>
              <a:rPr lang="en-GB" sz="2000" dirty="0"/>
              <a:t>( ). This function compares hitboxes of objects with the function </a:t>
            </a:r>
            <a:r>
              <a:rPr lang="en-GB" sz="2000" dirty="0" err="1"/>
              <a:t>rectWithRect</a:t>
            </a:r>
            <a:r>
              <a:rPr lang="en-GB" sz="2000" dirty="0"/>
              <a:t>( ), a collision function that checks if two rectangles are intersecting. Then, it calls the appropriate function for the interaction:</a:t>
            </a:r>
          </a:p>
          <a:p>
            <a:pPr lvl="1"/>
            <a:r>
              <a:rPr lang="en-GB" sz="1600" dirty="0"/>
              <a:t>Enemy with player: if player is not invincible, kill him</a:t>
            </a:r>
          </a:p>
          <a:p>
            <a:pPr lvl="1"/>
            <a:r>
              <a:rPr lang="en-GB" sz="1600" dirty="0"/>
              <a:t>Stop sign with player: decrease enemies speed</a:t>
            </a:r>
          </a:p>
          <a:p>
            <a:pPr lvl="1"/>
            <a:r>
              <a:rPr lang="en-GB" sz="1600" dirty="0"/>
              <a:t>Coin with player: make player invincible for 3 seconds</a:t>
            </a:r>
          </a:p>
          <a:p>
            <a:r>
              <a:rPr lang="en-GB" sz="2000" dirty="0"/>
              <a:t>All game elements have a function </a:t>
            </a:r>
            <a:r>
              <a:rPr lang="en-GB" sz="2000" dirty="0" err="1"/>
              <a:t>getCollisionShape</a:t>
            </a:r>
            <a:r>
              <a:rPr lang="en-GB" sz="2000" dirty="0"/>
              <a:t>( ), which returns the hitbox of objects</a:t>
            </a:r>
          </a:p>
          <a:p>
            <a:r>
              <a:rPr lang="en-GB" sz="2000" dirty="0"/>
              <a:t>Only enemies use a different </a:t>
            </a:r>
            <a:r>
              <a:rPr lang="en-GB" sz="2000" dirty="0" err="1"/>
              <a:t>getCollisionShape</a:t>
            </a:r>
            <a:r>
              <a:rPr lang="en-GB" sz="2000" dirty="0"/>
              <a:t> function for hitbox balancing purposes</a:t>
            </a:r>
          </a:p>
          <a:p>
            <a:r>
              <a:rPr lang="en-GB" sz="2000" dirty="0"/>
              <a:t>Each object has it own class and inherits from Character class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detection and resolution</a:t>
            </a:r>
          </a:p>
        </p:txBody>
      </p:sp>
    </p:spTree>
    <p:extLst>
      <p:ext uri="{BB962C8B-B14F-4D97-AF65-F5344CB8AC3E}">
        <p14:creationId xmlns:p14="http://schemas.microsoft.com/office/powerpoint/2010/main" val="33976539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 16_9.pptx" id="{FB01CD9F-5EFD-4F6E-8819-E3A674E6A356}" vid="{E5B95034-F2DB-445F-AE69-59EF4D27D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</TotalTime>
  <Words>480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Heavy</vt:lpstr>
      <vt:lpstr>Avenir Medium</vt:lpstr>
      <vt:lpstr>Calibri</vt:lpstr>
      <vt:lpstr>Blank</vt:lpstr>
      <vt:lpstr>Move To Live</vt:lpstr>
      <vt:lpstr>Overview of your game</vt:lpstr>
      <vt:lpstr>Controls</vt:lpstr>
      <vt:lpstr>Game Screens</vt:lpstr>
      <vt:lpstr>Game Screens</vt:lpstr>
      <vt:lpstr>Game Screens</vt:lpstr>
      <vt:lpstr>Game Screens</vt:lpstr>
      <vt:lpstr>Sprite work</vt:lpstr>
      <vt:lpstr>Collision detection and resolution</vt:lpstr>
      <vt:lpstr>Game logic</vt:lpstr>
      <vt:lpstr>References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game</dc:title>
  <dc:creator>Paul Robertson</dc:creator>
  <cp:lastModifiedBy>Pedro Lobo</cp:lastModifiedBy>
  <cp:revision>19</cp:revision>
  <cp:lastPrinted>2016-12-12T15:44:59Z</cp:lastPrinted>
  <dcterms:created xsi:type="dcterms:W3CDTF">2018-01-30T11:35:46Z</dcterms:created>
  <dcterms:modified xsi:type="dcterms:W3CDTF">2019-04-24T17:08:57Z</dcterms:modified>
</cp:coreProperties>
</file>