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9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95" r:id="rId22"/>
    <p:sldId id="296" r:id="rId23"/>
    <p:sldId id="297" r:id="rId24"/>
    <p:sldId id="298" r:id="rId25"/>
    <p:sldId id="299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8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0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6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7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3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C4B1-F033-44A8-AAC8-9C10C7F38F9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9D6C-144E-4FC1-AC42-912F19572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2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b="1" dirty="0" smtClean="0"/>
              <a:t>Тема 1.Экономическая теория: предмет и метод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Раздел 1.Основные  закономерности функционирования экономических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0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Три основания ЭТ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Альтернативная стоимость(ценность);</a:t>
            </a:r>
          </a:p>
          <a:p>
            <a:pPr eaLnBrk="1" hangingPunct="1"/>
            <a:r>
              <a:rPr lang="ru-RU" smtClean="0"/>
              <a:t>Предельный анализ;</a:t>
            </a:r>
          </a:p>
          <a:p>
            <a:pPr eaLnBrk="1" hangingPunct="1"/>
            <a:r>
              <a:rPr lang="ru-RU" smtClean="0"/>
              <a:t>Закон убывающей полезности.</a:t>
            </a:r>
          </a:p>
        </p:txBody>
      </p:sp>
    </p:spTree>
    <p:extLst>
      <p:ext uri="{BB962C8B-B14F-4D97-AF65-F5344CB8AC3E}">
        <p14:creationId xmlns:p14="http://schemas.microsoft.com/office/powerpoint/2010/main" val="27734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Структура экономической теории(экономики)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	Микроэкономика;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	Макроэкономика;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	Мировая экономика;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   Наноэкономика.</a:t>
            </a:r>
          </a:p>
        </p:txBody>
      </p:sp>
    </p:spTree>
    <p:extLst>
      <p:ext uri="{BB962C8B-B14F-4D97-AF65-F5344CB8AC3E}">
        <p14:creationId xmlns:p14="http://schemas.microsoft.com/office/powerpoint/2010/main" val="10148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Микроэкономика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ru-RU" smtClean="0"/>
              <a:t>- </a:t>
            </a:r>
            <a:r>
              <a:rPr lang="ru-RU" sz="4000" smtClean="0"/>
              <a:t>это наука о принятии решений малыми хозяйственными единицами в условиях ограниченности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21093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Малые хозяйственные единицы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Фирмы;</a:t>
            </a:r>
          </a:p>
          <a:p>
            <a:pPr eaLnBrk="1" hangingPunct="1"/>
            <a:r>
              <a:rPr lang="ru-RU" smtClean="0"/>
              <a:t>Домашние хозяйства;</a:t>
            </a:r>
          </a:p>
          <a:p>
            <a:pPr eaLnBrk="1" hangingPunct="1"/>
            <a:r>
              <a:rPr lang="ru-RU" smtClean="0"/>
              <a:t>Правительственные агентства.</a:t>
            </a:r>
          </a:p>
        </p:txBody>
      </p:sp>
    </p:spTree>
    <p:extLst>
      <p:ext uri="{BB962C8B-B14F-4D97-AF65-F5344CB8AC3E}">
        <p14:creationId xmlns:p14="http://schemas.microsoft.com/office/powerpoint/2010/main" val="35062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Макроэкономика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ru-RU" smtClean="0"/>
              <a:t>- </a:t>
            </a:r>
            <a:r>
              <a:rPr lang="ru-RU" sz="4000" smtClean="0"/>
              <a:t>это наука об агрегированном поведении на уровне национальной экономики и ее секторов</a:t>
            </a:r>
          </a:p>
        </p:txBody>
      </p:sp>
    </p:spTree>
    <p:extLst>
      <p:ext uri="{BB962C8B-B14F-4D97-AF65-F5344CB8AC3E}">
        <p14:creationId xmlns:p14="http://schemas.microsoft.com/office/powerpoint/2010/main" val="41442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Мировая экономика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ru-RU" smtClean="0"/>
              <a:t>- наука о закономерностях глобализации мирохозяйственных связей и формирования глобальной геоэкономики</a:t>
            </a:r>
          </a:p>
        </p:txBody>
      </p:sp>
    </p:spTree>
    <p:extLst>
      <p:ext uri="{BB962C8B-B14F-4D97-AF65-F5344CB8AC3E}">
        <p14:creationId xmlns:p14="http://schemas.microsoft.com/office/powerpoint/2010/main" val="10375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Наноэкономика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ru-RU" smtClean="0"/>
              <a:t>Наноэкономика описывает мотивацию и факторы поведения отдельного социального индивида (агента), относится к самому низшему уровню в структуре экономических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2538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экономической теории</a:t>
            </a:r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mtClean="0"/>
              <a:t>Познавательная;</a:t>
            </a:r>
          </a:p>
          <a:p>
            <a:pPr algn="just"/>
            <a:r>
              <a:rPr lang="ru-RU" smtClean="0"/>
              <a:t>	Методологическая;</a:t>
            </a:r>
          </a:p>
          <a:p>
            <a:pPr algn="just"/>
            <a:r>
              <a:rPr lang="ru-RU" smtClean="0"/>
              <a:t>	Практическая.</a:t>
            </a:r>
          </a:p>
          <a:p>
            <a:pPr algn="just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195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smtClean="0"/>
              <a:t>Познавательная функция</a:t>
            </a:r>
            <a:endParaRPr lang="ru-RU" smtClean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ru-RU" smtClean="0"/>
              <a:t>заключается в  том, чтобы  постигнуть закономерности, по которым развивается экономика, сформулировать принципы этого развития, предсказать последствия  его, показать и описать модели,  действующие в экономике.</a:t>
            </a:r>
          </a:p>
        </p:txBody>
      </p:sp>
    </p:spTree>
    <p:extLst>
      <p:ext uri="{BB962C8B-B14F-4D97-AF65-F5344CB8AC3E}">
        <p14:creationId xmlns:p14="http://schemas.microsoft.com/office/powerpoint/2010/main" val="353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Практическая функция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mtClean="0"/>
              <a:t>Только с помощью практики можно проверить верно или неверно то или иное суждение, теоретический постулат. Познавая действительность, выводя теоретические закономерности, экономическая теория служит базой для  принятия экономических  решений на различных уровнях регулирования и  управления субъектами хозяйствования.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951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6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200" smtClean="0"/>
              <a:t>Литература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158162" cy="6696075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ru-RU" b="1" dirty="0" smtClean="0"/>
              <a:t>Экономическая </a:t>
            </a:r>
            <a:r>
              <a:rPr lang="ru-RU" b="1" dirty="0" smtClean="0"/>
              <a:t>теория: учеб. пособие для </a:t>
            </a:r>
            <a:r>
              <a:rPr lang="ru-RU" b="1" dirty="0" smtClean="0"/>
              <a:t>специальностей </a:t>
            </a:r>
            <a:r>
              <a:rPr lang="ru-RU" b="1" dirty="0" smtClean="0"/>
              <a:t>/ И.В. Новикова и др.; под ред. И.В. Новиковой. – Мн.: Акад</a:t>
            </a:r>
            <a:r>
              <a:rPr lang="ru-RU" b="1" dirty="0" smtClean="0"/>
              <a:t>. </a:t>
            </a:r>
            <a:r>
              <a:rPr lang="ru-RU" b="1" dirty="0" err="1" smtClean="0"/>
              <a:t>упр.при</a:t>
            </a:r>
            <a:r>
              <a:rPr lang="ru-RU" b="1" dirty="0" smtClean="0"/>
              <a:t> </a:t>
            </a:r>
            <a:r>
              <a:rPr lang="ru-RU" b="1" dirty="0" smtClean="0"/>
              <a:t>Президенте </a:t>
            </a:r>
            <a:r>
              <a:rPr lang="ru-RU" b="1" dirty="0" err="1" smtClean="0"/>
              <a:t>Респ</a:t>
            </a:r>
            <a:r>
              <a:rPr lang="ru-RU" b="1" dirty="0" smtClean="0"/>
              <a:t>. Беларусь, 2016. гл.1,3,7.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ru-RU" b="1" dirty="0" smtClean="0"/>
              <a:t>Новикова И.В.,</a:t>
            </a:r>
            <a:r>
              <a:rPr lang="ru-RU" b="1" dirty="0" err="1" smtClean="0"/>
              <a:t>Коврей</a:t>
            </a:r>
            <a:r>
              <a:rPr lang="ru-RU" b="1" dirty="0" smtClean="0"/>
              <a:t> В.А., </a:t>
            </a:r>
            <a:r>
              <a:rPr lang="ru-RU" b="1" dirty="0" err="1" smtClean="0"/>
              <a:t>А.М.Зеневич</a:t>
            </a:r>
            <a:r>
              <a:rPr lang="ru-RU" b="1" dirty="0" smtClean="0"/>
              <a:t>, </a:t>
            </a:r>
            <a:r>
              <a:rPr lang="ru-RU" b="1" dirty="0" err="1" smtClean="0"/>
              <a:t>Шаркова</a:t>
            </a:r>
            <a:r>
              <a:rPr lang="ru-RU" b="1" dirty="0" smtClean="0"/>
              <a:t> О.Э Основы экономической теории: структурно-логические </a:t>
            </a:r>
            <a:r>
              <a:rPr lang="ru-RU" b="1" dirty="0" err="1" smtClean="0"/>
              <a:t>схемы:учеб-метод</a:t>
            </a:r>
            <a:r>
              <a:rPr lang="ru-RU" b="1" dirty="0" smtClean="0"/>
              <a:t>. пособие</a:t>
            </a:r>
            <a:r>
              <a:rPr lang="en-US" b="1" dirty="0" smtClean="0"/>
              <a:t>/</a:t>
            </a:r>
            <a:r>
              <a:rPr lang="ru-RU" b="1" dirty="0" err="1" smtClean="0"/>
              <a:t>И.В.Новикова</a:t>
            </a:r>
            <a:r>
              <a:rPr lang="ru-RU" b="1" dirty="0" smtClean="0"/>
              <a:t> </a:t>
            </a:r>
            <a:r>
              <a:rPr lang="en-US" b="1" dirty="0" smtClean="0"/>
              <a:t>[</a:t>
            </a:r>
            <a:r>
              <a:rPr lang="ru-RU" b="1" dirty="0" smtClean="0"/>
              <a:t>и др.</a:t>
            </a:r>
            <a:r>
              <a:rPr lang="en-US" b="1" dirty="0" smtClean="0"/>
              <a:t>]</a:t>
            </a:r>
            <a:r>
              <a:rPr lang="ru-RU" b="1" dirty="0" smtClean="0"/>
              <a:t>. – Минск</a:t>
            </a:r>
            <a:r>
              <a:rPr lang="ru-RU" b="1" dirty="0" smtClean="0"/>
              <a:t>: </a:t>
            </a:r>
            <a:r>
              <a:rPr lang="ru-RU" b="1" dirty="0" err="1" smtClean="0"/>
              <a:t>Акад.упр</a:t>
            </a:r>
            <a:r>
              <a:rPr lang="ru-RU" b="1" dirty="0" smtClean="0"/>
              <a:t>. При Президенте </a:t>
            </a:r>
            <a:r>
              <a:rPr lang="ru-RU" b="1" dirty="0" err="1" smtClean="0"/>
              <a:t>Респ</a:t>
            </a:r>
            <a:r>
              <a:rPr lang="ru-RU" b="1" dirty="0" smtClean="0"/>
              <a:t>. Беларусь, 2015.-275с.</a:t>
            </a:r>
            <a:endParaRPr lang="en-US" b="1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b="1" dirty="0" smtClean="0"/>
              <a:t>Экономическая </a:t>
            </a:r>
            <a:r>
              <a:rPr lang="ru-RU" b="1" dirty="0" smtClean="0"/>
              <a:t>теория: курс </a:t>
            </a:r>
            <a:r>
              <a:rPr lang="ru-RU" b="1" dirty="0" err="1" smtClean="0"/>
              <a:t>интенсив</a:t>
            </a:r>
            <a:r>
              <a:rPr lang="ru-RU" b="1" dirty="0" smtClean="0"/>
              <a:t>. </a:t>
            </a:r>
            <a:r>
              <a:rPr lang="ru-RU" b="1" dirty="0" err="1" smtClean="0"/>
              <a:t>подгот</a:t>
            </a:r>
            <a:r>
              <a:rPr lang="ru-RU" b="1" dirty="0" smtClean="0"/>
              <a:t>./ И.В. Новикова [и др.]; под ред. И.В. Новиковой, Ю.М. Ясинского. – Минск: </a:t>
            </a:r>
            <a:r>
              <a:rPr lang="ru-RU" b="1" dirty="0" err="1" smtClean="0"/>
              <a:t>ТетраСистемс</a:t>
            </a:r>
            <a:r>
              <a:rPr lang="ru-RU" b="1" dirty="0" smtClean="0"/>
              <a:t>, 2008-2014. гл.1,3,7</a:t>
            </a:r>
            <a:r>
              <a:rPr lang="ru-RU" b="1" dirty="0" smtClean="0"/>
              <a:t>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5702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Цели общества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1" i="1" smtClean="0"/>
              <a:t>экономический рост</a:t>
            </a:r>
            <a:r>
              <a:rPr lang="ru-RU" smtClean="0"/>
              <a:t> </a:t>
            </a:r>
            <a:r>
              <a:rPr lang="ru-RU" b="1" smtClean="0"/>
              <a:t>и </a:t>
            </a:r>
            <a:r>
              <a:rPr lang="ru-RU" b="1" i="1" smtClean="0"/>
              <a:t>развитие</a:t>
            </a:r>
          </a:p>
          <a:p>
            <a:pPr eaLnBrk="1" hangingPunct="1"/>
            <a:r>
              <a:rPr lang="ru-RU" b="1" i="1" smtClean="0"/>
              <a:t>экономическая эффективность</a:t>
            </a:r>
          </a:p>
          <a:p>
            <a:pPr eaLnBrk="1" hangingPunct="1"/>
            <a:r>
              <a:rPr lang="ru-RU" b="1" i="1" smtClean="0"/>
              <a:t>полная занятость</a:t>
            </a:r>
            <a:r>
              <a:rPr lang="ru-RU" smtClean="0"/>
              <a:t> </a:t>
            </a:r>
          </a:p>
          <a:p>
            <a:pPr eaLnBrk="1" hangingPunct="1"/>
            <a:r>
              <a:rPr lang="ru-RU" b="1" i="1" smtClean="0"/>
              <a:t>стабильность цен</a:t>
            </a:r>
            <a:r>
              <a:rPr lang="ru-RU" b="1" smtClean="0"/>
              <a:t> </a:t>
            </a:r>
            <a:r>
              <a:rPr lang="ru-RU" smtClean="0"/>
              <a:t>или </a:t>
            </a:r>
            <a:r>
              <a:rPr lang="ru-RU" b="1" i="1" smtClean="0"/>
              <a:t>отсутствие инфляции</a:t>
            </a:r>
            <a:r>
              <a:rPr lang="ru-RU" smtClean="0"/>
              <a:t> </a:t>
            </a:r>
          </a:p>
          <a:p>
            <a:pPr eaLnBrk="1" hangingPunct="1"/>
            <a:r>
              <a:rPr lang="ru-RU" b="1" i="1" smtClean="0"/>
              <a:t>экономическая свобода</a:t>
            </a:r>
            <a:r>
              <a:rPr lang="ru-RU" smtClean="0"/>
              <a:t> </a:t>
            </a:r>
          </a:p>
          <a:p>
            <a:pPr eaLnBrk="1" hangingPunct="1"/>
            <a:r>
              <a:rPr lang="ru-RU" b="1" i="1" smtClean="0"/>
              <a:t>социальная обеспеченность</a:t>
            </a:r>
            <a:r>
              <a:rPr lang="ru-RU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81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Экономика развития</a:t>
            </a:r>
            <a:br>
              <a:rPr lang="ru-RU" smtClean="0"/>
            </a:br>
            <a:r>
              <a:rPr lang="ru-RU" sz="2000" smtClean="0"/>
              <a:t>по Й.Шумпетеру (1883-1950)</a:t>
            </a:r>
            <a:endParaRPr lang="ru-RU" smtClean="0"/>
          </a:p>
        </p:txBody>
      </p:sp>
      <p:sp>
        <p:nvSpPr>
          <p:cNvPr id="17411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sz="1400" b="1" i="1" dirty="0" smtClean="0"/>
              <a:t>Экономический рост</a:t>
            </a:r>
            <a:r>
              <a:rPr lang="ru-RU" sz="1400" dirty="0" smtClean="0"/>
              <a:t> — это увеличение производства и потребления одних и тех же товаров и услуг (в частности, почтовых карет) со временем. </a:t>
            </a:r>
            <a:r>
              <a:rPr lang="ru-RU" sz="2400" b="1" i="1" dirty="0" smtClean="0"/>
              <a:t>Экономическое развитие</a:t>
            </a:r>
            <a:r>
              <a:rPr lang="ru-RU" sz="2400" dirty="0" smtClean="0"/>
              <a:t> — это прежде всего появление чего-то нового, неизвестного ранее (например, железных дорог), или, иначе говоря, </a:t>
            </a:r>
            <a:r>
              <a:rPr lang="ru-RU" sz="2400" b="1" i="1" dirty="0" smtClean="0"/>
              <a:t>инновация</a:t>
            </a:r>
            <a:r>
              <a:rPr lang="ru-RU" sz="2400" dirty="0" smtClean="0"/>
              <a:t>. </a:t>
            </a:r>
          </a:p>
        </p:txBody>
      </p:sp>
      <p:pic>
        <p:nvPicPr>
          <p:cNvPr id="17412" name="Picture 2" descr="D:\Мои документы\Фото  и изображения\schumpet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825" y="1628775"/>
            <a:ext cx="3455988" cy="3887788"/>
          </a:xfrm>
          <a:noFill/>
        </p:spPr>
      </p:pic>
    </p:spTree>
    <p:extLst>
      <p:ext uri="{BB962C8B-B14F-4D97-AF65-F5344CB8AC3E}">
        <p14:creationId xmlns:p14="http://schemas.microsoft.com/office/powerpoint/2010/main" val="288943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Экономика развития</a:t>
            </a:r>
          </a:p>
        </p:txBody>
      </p:sp>
      <p:sp>
        <p:nvSpPr>
          <p:cNvPr id="18435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mtClean="0"/>
              <a:t>"Теория экономического развития" Шумпетера</a:t>
            </a:r>
          </a:p>
        </p:txBody>
      </p:sp>
      <p:sp>
        <p:nvSpPr>
          <p:cNvPr id="18436" name="Содержимое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sz="1800" smtClean="0"/>
              <a:t>В отличие от Вальраса, который исследовал условия статического равновесия, разрабатывает </a:t>
            </a:r>
            <a:r>
              <a:rPr lang="ru-RU" sz="1800" b="1" smtClean="0"/>
              <a:t>теорию экономического развития</a:t>
            </a:r>
            <a:r>
              <a:rPr lang="ru-RU" sz="1800" smtClean="0"/>
              <a:t>, ставя во главу угла те внутренние факторы, которые вызывают экономическое развитие системы. Само слово "развитие" - это уже новость для неоклассической теории, поскольку, как известно, она тяготела к рассмотрению статических задач.</a:t>
            </a:r>
          </a:p>
        </p:txBody>
      </p:sp>
      <p:sp>
        <p:nvSpPr>
          <p:cNvPr id="18437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1400" smtClean="0"/>
              <a:t>Факторы, которые "взрывают" равновесие рыночной системы изнутри.</a:t>
            </a:r>
          </a:p>
        </p:txBody>
      </p:sp>
      <p:sp>
        <p:nvSpPr>
          <p:cNvPr id="18438" name="Содержимое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ru-RU" sz="1600" smtClean="0"/>
              <a:t>Этими внутренними факторами становятся новые производственные комбинации, которые и определяют динамические изменения в экономике. Шумпетер выделяет несколько видов принципиально новых комбинаций факторов производства:</a:t>
            </a:r>
          </a:p>
          <a:p>
            <a:pPr algn="just"/>
            <a:r>
              <a:rPr lang="ru-RU" sz="1600" b="1" smtClean="0"/>
              <a:t>создание нового продукта,</a:t>
            </a:r>
          </a:p>
          <a:p>
            <a:pPr algn="just"/>
            <a:r>
              <a:rPr lang="ru-RU" sz="1600" b="1" smtClean="0"/>
              <a:t>использование новой технологии производства,</a:t>
            </a:r>
          </a:p>
          <a:p>
            <a:pPr algn="just"/>
            <a:r>
              <a:rPr lang="ru-RU" sz="1600" b="1" smtClean="0"/>
              <a:t>использование новой организации производства,</a:t>
            </a:r>
          </a:p>
          <a:p>
            <a:pPr algn="just"/>
            <a:r>
              <a:rPr lang="ru-RU" sz="1600" b="1" smtClean="0"/>
              <a:t>открытие новых рынков сбыта и источников сырья,</a:t>
            </a:r>
          </a:p>
          <a:p>
            <a:pPr algn="just"/>
            <a:r>
              <a:rPr lang="ru-RU" sz="1600" b="1" smtClean="0"/>
              <a:t>подрыв монополии конкурентов.</a:t>
            </a:r>
          </a:p>
          <a:p>
            <a:endParaRPr lang="ru-RU" sz="1600" smtClean="0"/>
          </a:p>
        </p:txBody>
      </p:sp>
    </p:spTree>
    <p:extLst>
      <p:ext uri="{BB962C8B-B14F-4D97-AF65-F5344CB8AC3E}">
        <p14:creationId xmlns:p14="http://schemas.microsoft.com/office/powerpoint/2010/main" val="2360773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amp;Rcy;&amp;icy;&amp;scy;. 10. &amp;Ncy;&amp;ocy;&amp;vcy;&amp;ocy;&amp;vcy;&amp;vcy;&amp;iecy;&amp;dcy;&amp;iecy;&amp;ncy;&amp;icy;&amp;yacy; &amp;pcy;&amp;ocy; &amp;SHcy;&amp;ucy;&amp;mcy;&amp;pcy;&amp;iecy;&amp;tcy;&amp;iecy;&amp;rcy;&amp;u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46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 noChangeAspect="1"/>
          </p:cNvGrpSpPr>
          <p:nvPr/>
        </p:nvGrpSpPr>
        <p:grpSpPr bwMode="auto">
          <a:xfrm>
            <a:off x="468313" y="908050"/>
            <a:ext cx="11593512" cy="5661025"/>
            <a:chOff x="1967" y="2256"/>
            <a:chExt cx="7574" cy="4461"/>
          </a:xfrm>
        </p:grpSpPr>
        <p:sp>
          <p:nvSpPr>
            <p:cNvPr id="20485" name="AutoShape 3"/>
            <p:cNvSpPr>
              <a:spLocks noChangeAspect="1" noChangeArrowheads="1"/>
            </p:cNvSpPr>
            <p:nvPr/>
          </p:nvSpPr>
          <p:spPr bwMode="auto">
            <a:xfrm>
              <a:off x="1967" y="2256"/>
              <a:ext cx="7574" cy="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 flipV="1">
              <a:off x="2996" y="2395"/>
              <a:ext cx="1" cy="2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2996" y="4764"/>
              <a:ext cx="2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88" name="Arc 6"/>
            <p:cNvSpPr>
              <a:spLocks/>
            </p:cNvSpPr>
            <p:nvPr/>
          </p:nvSpPr>
          <p:spPr bwMode="auto">
            <a:xfrm>
              <a:off x="2996" y="2813"/>
              <a:ext cx="2057" cy="1951"/>
            </a:xfrm>
            <a:custGeom>
              <a:avLst/>
              <a:gdLst>
                <a:gd name="T0" fmla="*/ 0 w 21600"/>
                <a:gd name="T1" fmla="*/ 0 h 21600"/>
                <a:gd name="T2" fmla="*/ 196 w 21600"/>
                <a:gd name="T3" fmla="*/ 176 h 21600"/>
                <a:gd name="T4" fmla="*/ 0 w 21600"/>
                <a:gd name="T5" fmla="*/ 17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2902" y="2535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A</a:t>
              </a:r>
              <a:endParaRPr lang="ru-RU" sz="1800"/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3183" y="2535"/>
              <a:ext cx="371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B</a:t>
              </a:r>
              <a:endParaRPr lang="ru-RU" sz="1800"/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3557" y="2674"/>
              <a:ext cx="46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C</a:t>
              </a:r>
              <a:endParaRPr lang="ru-RU" sz="1800"/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4118" y="2953"/>
              <a:ext cx="37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D</a:t>
              </a:r>
              <a:endParaRPr lang="ru-RU" sz="1800"/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4585" y="3371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E</a:t>
              </a:r>
              <a:endParaRPr lang="ru-RU" sz="1800"/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5053" y="4486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F</a:t>
              </a:r>
              <a:endParaRPr lang="ru-RU" sz="1800"/>
            </a:p>
          </p:txBody>
        </p:sp>
        <p:sp>
          <p:nvSpPr>
            <p:cNvPr id="20495" name="Text Box 13"/>
            <p:cNvSpPr txBox="1">
              <a:spLocks noChangeArrowheads="1"/>
            </p:cNvSpPr>
            <p:nvPr/>
          </p:nvSpPr>
          <p:spPr bwMode="auto">
            <a:xfrm>
              <a:off x="2622" y="2535"/>
              <a:ext cx="466" cy="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r>
                <a:rPr lang="ru-RU" sz="900">
                  <a:latin typeface="Verdana" pitchFamily="34" charset="0"/>
                </a:rPr>
                <a:t>  </a:t>
              </a: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r>
                <a:rPr lang="ru-RU" sz="900">
                  <a:latin typeface="Verdana" pitchFamily="34" charset="0"/>
                </a:rPr>
                <a:t>  </a:t>
              </a:r>
              <a:endParaRPr lang="ru-RU" sz="1800"/>
            </a:p>
          </p:txBody>
        </p:sp>
        <p:sp>
          <p:nvSpPr>
            <p:cNvPr id="20496" name="Line 14"/>
            <p:cNvSpPr>
              <a:spLocks noChangeShapeType="1"/>
            </p:cNvSpPr>
            <p:nvPr/>
          </p:nvSpPr>
          <p:spPr bwMode="auto">
            <a:xfrm>
              <a:off x="2996" y="3092"/>
              <a:ext cx="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>
              <a:off x="2996" y="3510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98" name="Line 16"/>
            <p:cNvSpPr>
              <a:spLocks noChangeShapeType="1"/>
            </p:cNvSpPr>
            <p:nvPr/>
          </p:nvSpPr>
          <p:spPr bwMode="auto">
            <a:xfrm>
              <a:off x="2996" y="4347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99" name="Line 17"/>
            <p:cNvSpPr>
              <a:spLocks noChangeShapeType="1"/>
            </p:cNvSpPr>
            <p:nvPr/>
          </p:nvSpPr>
          <p:spPr bwMode="auto">
            <a:xfrm>
              <a:off x="2996" y="392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3370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>
              <a:off x="3744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2" name="Line 20"/>
            <p:cNvSpPr>
              <a:spLocks noChangeShapeType="1"/>
            </p:cNvSpPr>
            <p:nvPr/>
          </p:nvSpPr>
          <p:spPr bwMode="auto">
            <a:xfrm>
              <a:off x="4211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>
              <a:off x="4679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2724" y="4743"/>
              <a:ext cx="281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0        1       2        3        4      5</a:t>
              </a:r>
              <a:endParaRPr lang="ru-RU" sz="1800"/>
            </a:p>
          </p:txBody>
        </p:sp>
        <p:sp>
          <p:nvSpPr>
            <p:cNvPr id="20505" name="Text Box 23"/>
            <p:cNvSpPr txBox="1">
              <a:spLocks noChangeArrowheads="1"/>
            </p:cNvSpPr>
            <p:nvPr/>
          </p:nvSpPr>
          <p:spPr bwMode="auto">
            <a:xfrm>
              <a:off x="2911" y="5161"/>
              <a:ext cx="2533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 b="1"/>
                <a:t>Масло ( тонн)</a:t>
              </a:r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2248" y="2953"/>
              <a:ext cx="466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 b="1"/>
                <a:t>Оружие (тыс.шт)</a:t>
              </a:r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3557" y="3621"/>
              <a:ext cx="365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U</a:t>
              </a:r>
              <a:endParaRPr lang="ru-RU" sz="1800"/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4866" y="2814"/>
              <a:ext cx="28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I</a:t>
              </a:r>
              <a:endParaRPr lang="ru-RU" sz="1800"/>
            </a:p>
          </p:txBody>
        </p:sp>
      </p:grpSp>
      <p:sp>
        <p:nvSpPr>
          <p:cNvPr id="20483" name="Text Box 27"/>
          <p:cNvSpPr txBox="1">
            <a:spLocks noChangeArrowheads="1"/>
          </p:cNvSpPr>
          <p:nvPr/>
        </p:nvSpPr>
        <p:spPr bwMode="auto">
          <a:xfrm>
            <a:off x="3435350" y="5938838"/>
            <a:ext cx="3441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ru-RU" sz="1800"/>
          </a:p>
        </p:txBody>
      </p:sp>
      <p:sp>
        <p:nvSpPr>
          <p:cNvPr id="20484" name="Text Box 28"/>
          <p:cNvSpPr txBox="1">
            <a:spLocks noChangeArrowheads="1"/>
          </p:cNvSpPr>
          <p:nvPr/>
        </p:nvSpPr>
        <p:spPr bwMode="auto">
          <a:xfrm>
            <a:off x="827088" y="5734050"/>
            <a:ext cx="806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ru-RU" sz="2000" b="1"/>
              <a:t>Кривая производственных возможностей (КПВ)</a:t>
            </a:r>
          </a:p>
        </p:txBody>
      </p:sp>
    </p:spTree>
    <p:extLst>
      <p:ext uri="{BB962C8B-B14F-4D97-AF65-F5344CB8AC3E}">
        <p14:creationId xmlns:p14="http://schemas.microsoft.com/office/powerpoint/2010/main" val="28973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Новые комбинации факторов производства получили названия "</a:t>
            </a:r>
            <a:r>
              <a:rPr lang="ru-RU" sz="2400" b="1" smtClean="0"/>
              <a:t>нововведения</a:t>
            </a:r>
            <a:r>
              <a:rPr lang="ru-RU" sz="2400" smtClean="0"/>
              <a:t>" (инновации).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ru-RU" sz="2000" smtClean="0"/>
              <a:t>В терминологии Шумпетера "нововведение" не является синонимом слова "изобретение". Предпринимательская деятельность связана с применением уже имеющихся средств, а не с созданием новых. Возможности нового применения средств в избытке находятся сами по себе, они могут быть известны. </a:t>
            </a:r>
          </a:p>
        </p:txBody>
      </p:sp>
      <p:sp>
        <p:nvSpPr>
          <p:cNvPr id="21508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ru-RU" sz="1600" smtClean="0"/>
              <a:t>Но, как полагает Шумпетер, это "мертвые" возможности. Предприниматель же осуществляет их на деле, преодолевая технологические и финансовые затруднения, а также риски и открывает новые пути получения прибыли, которую следует рассматривать как избыток над тем доходом, который установился в процессе кругооборота. И именно предпринимателю - человеку, в функцию которого входит реализация новой комбинации факторов производства, отводится в концепции экономического развития Шумпетера особо важная роль.</a:t>
            </a:r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721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6000" smtClean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51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Что является результатом экономического анализа?</a:t>
            </a:r>
          </a:p>
        </p:txBody>
      </p:sp>
      <p:sp>
        <p:nvSpPr>
          <p:cNvPr id="24579" name="Объект 4"/>
          <p:cNvSpPr>
            <a:spLocks noGrp="1"/>
          </p:cNvSpPr>
          <p:nvPr>
            <p:ph idx="1"/>
          </p:nvPr>
        </p:nvSpPr>
        <p:spPr>
          <a:xfrm>
            <a:off x="3960813" y="161925"/>
            <a:ext cx="5111750" cy="5853113"/>
          </a:xfrm>
        </p:spPr>
        <p:txBody>
          <a:bodyPr/>
          <a:lstStyle/>
          <a:p>
            <a:r>
              <a:rPr lang="ru-RU" smtClean="0"/>
              <a:t>Достигается результат с помощью использования методов </a:t>
            </a:r>
          </a:p>
        </p:txBody>
      </p:sp>
      <p:sp>
        <p:nvSpPr>
          <p:cNvPr id="24580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endParaRPr lang="ru-RU" smtClean="0"/>
          </a:p>
          <a:p>
            <a:pPr algn="just"/>
            <a:endParaRPr lang="ru-RU" smtClean="0"/>
          </a:p>
          <a:p>
            <a:pPr algn="just"/>
            <a:endParaRPr lang="ru-RU" smtClean="0"/>
          </a:p>
          <a:p>
            <a:pPr algn="just"/>
            <a:r>
              <a:rPr lang="ru-RU" sz="2800" smtClean="0"/>
              <a:t>Конечный результат экономического анализа – формулирование </a:t>
            </a:r>
            <a:r>
              <a:rPr lang="ru-RU" sz="2800" b="1" i="1" smtClean="0"/>
              <a:t>принципов,  теории, законов.</a:t>
            </a:r>
            <a:r>
              <a:rPr lang="ru-RU" sz="2800" smtClean="0"/>
              <a:t> </a:t>
            </a:r>
          </a:p>
        </p:txBody>
      </p:sp>
      <p:sp>
        <p:nvSpPr>
          <p:cNvPr id="24581" name="Пятно 1 6"/>
          <p:cNvSpPr>
            <a:spLocks noChangeArrowheads="1"/>
          </p:cNvSpPr>
          <p:nvPr/>
        </p:nvSpPr>
        <p:spPr bwMode="auto">
          <a:xfrm>
            <a:off x="5795963" y="2205038"/>
            <a:ext cx="2016125" cy="185102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27763" y="2924175"/>
            <a:ext cx="12969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объект</a:t>
            </a:r>
          </a:p>
        </p:txBody>
      </p:sp>
      <p:cxnSp>
        <p:nvCxnSpPr>
          <p:cNvPr id="10" name="Прямая со стрелкой 9"/>
          <p:cNvCxnSpPr>
            <a:cxnSpLocks noChangeShapeType="1"/>
          </p:cNvCxnSpPr>
          <p:nvPr/>
        </p:nvCxnSpPr>
        <p:spPr bwMode="auto">
          <a:xfrm>
            <a:off x="4067175" y="2060575"/>
            <a:ext cx="1800225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 стрелкой 11"/>
          <p:cNvCxnSpPr>
            <a:cxnSpLocks noChangeShapeType="1"/>
          </p:cNvCxnSpPr>
          <p:nvPr/>
        </p:nvCxnSpPr>
        <p:spPr bwMode="auto">
          <a:xfrm flipH="1">
            <a:off x="7667625" y="1844675"/>
            <a:ext cx="1152525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 стрелкой 13"/>
          <p:cNvCxnSpPr>
            <a:cxnSpLocks noChangeShapeType="1"/>
          </p:cNvCxnSpPr>
          <p:nvPr/>
        </p:nvCxnSpPr>
        <p:spPr bwMode="auto">
          <a:xfrm flipV="1">
            <a:off x="4895850" y="4056063"/>
            <a:ext cx="1620838" cy="124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 стрелкой 15"/>
          <p:cNvCxnSpPr>
            <a:cxnSpLocks noChangeShapeType="1"/>
          </p:cNvCxnSpPr>
          <p:nvPr/>
        </p:nvCxnSpPr>
        <p:spPr bwMode="auto">
          <a:xfrm flipH="1" flipV="1">
            <a:off x="7164388" y="4221163"/>
            <a:ext cx="1511300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35375" y="2565400"/>
            <a:ext cx="1657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/>
              <a:t>метод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940425" y="490537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метод</a:t>
            </a:r>
          </a:p>
        </p:txBody>
      </p:sp>
    </p:spTree>
    <p:extLst>
      <p:ext uri="{BB962C8B-B14F-4D97-AF65-F5344CB8AC3E}">
        <p14:creationId xmlns:p14="http://schemas.microsoft.com/office/powerpoint/2010/main" val="11778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исследовния</a:t>
            </a: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абстракции;</a:t>
            </a:r>
          </a:p>
          <a:p>
            <a:r>
              <a:rPr lang="ru-RU" smtClean="0"/>
              <a:t>эконометрика;</a:t>
            </a:r>
          </a:p>
          <a:p>
            <a:r>
              <a:rPr lang="ru-RU" smtClean="0"/>
              <a:t>моделирования; </a:t>
            </a:r>
          </a:p>
          <a:p>
            <a:r>
              <a:rPr lang="ru-RU" smtClean="0"/>
              <a:t>экономико-статистический (эконометрический);</a:t>
            </a:r>
          </a:p>
          <a:p>
            <a:r>
              <a:rPr lang="ru-RU" smtClean="0"/>
              <a:t>системная методология;</a:t>
            </a:r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98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Абстракции</a:t>
            </a:r>
          </a:p>
        </p:txBody>
      </p:sp>
      <p:sp>
        <p:nvSpPr>
          <p:cNvPr id="2662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mtClean="0"/>
              <a:t>Выделение главного в объекте, явлении, абстрагируясь от всего второстепенного</a:t>
            </a:r>
          </a:p>
        </p:txBody>
      </p:sp>
    </p:spTree>
    <p:extLst>
      <p:ext uri="{BB962C8B-B14F-4D97-AF65-F5344CB8AC3E}">
        <p14:creationId xmlns:p14="http://schemas.microsoft.com/office/powerpoint/2010/main" val="6508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Вопросы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ru-RU" sz="2800" dirty="0" smtClean="0"/>
              <a:t>Экономика как сфера жизнедеятельности общества.</a:t>
            </a:r>
          </a:p>
          <a:p>
            <a:pPr marL="514350" indent="-514350" algn="just" eaLnBrk="1" hangingPunct="1">
              <a:buFontTx/>
              <a:buAutoNum type="arabicPeriod"/>
              <a:defRPr/>
            </a:pPr>
            <a:r>
              <a:rPr lang="ru-RU" sz="2800" dirty="0" smtClean="0"/>
              <a:t>Экономическая теория. Экономические цели общества.</a:t>
            </a:r>
          </a:p>
          <a:p>
            <a:pPr marL="514350" indent="-514350" algn="just" eaLnBrk="1" hangingPunct="1">
              <a:buFontTx/>
              <a:buAutoNum type="arabicPeriod"/>
              <a:defRPr/>
            </a:pPr>
            <a:r>
              <a:rPr lang="ru-RU" sz="2800" dirty="0" smtClean="0"/>
              <a:t>Методы экономический исследований;</a:t>
            </a:r>
            <a:endParaRPr lang="ru-RU" sz="2800" dirty="0"/>
          </a:p>
          <a:p>
            <a:pPr eaLnBrk="1" hangingPunct="1">
              <a:buFontTx/>
              <a:buNone/>
              <a:defRPr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10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Эконометрика</a:t>
            </a:r>
          </a:p>
        </p:txBody>
      </p:sp>
      <p:sp>
        <p:nvSpPr>
          <p:cNvPr id="27651" name="Объект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4038600" cy="4525963"/>
          </a:xfrm>
        </p:spPr>
        <p:txBody>
          <a:bodyPr/>
          <a:lstStyle/>
          <a:p>
            <a:pPr algn="just"/>
            <a:r>
              <a:rPr lang="ru-RU" sz="2000" dirty="0" smtClean="0"/>
              <a:t>Выводы и обобщения экономисты делают, как правило, на основе </a:t>
            </a:r>
            <a:r>
              <a:rPr lang="ru-RU" sz="2000" b="1" dirty="0" smtClean="0"/>
              <a:t>статистического анализа</a:t>
            </a:r>
            <a:r>
              <a:rPr lang="ru-RU" sz="2000" dirty="0" smtClean="0"/>
              <a:t>. Экономистами разработана специализированная методика, известная как </a:t>
            </a:r>
            <a:r>
              <a:rPr lang="ru-RU" sz="2000" b="1" i="1" dirty="0" smtClean="0"/>
              <a:t>эконометрика</a:t>
            </a:r>
            <a:r>
              <a:rPr lang="ru-RU" sz="2000" dirty="0" smtClean="0"/>
              <a:t>, применяющая к экономическим проблемам статистические подходы. Анализ статистических данных за ряд лет позволяет установить определенные </a:t>
            </a:r>
            <a:r>
              <a:rPr lang="ru-RU" b="1" dirty="0" smtClean="0"/>
              <a:t>зависимо</a:t>
            </a:r>
            <a:r>
              <a:rPr lang="ru-RU" dirty="0" smtClean="0"/>
              <a:t>сти. </a:t>
            </a:r>
          </a:p>
        </p:txBody>
      </p:sp>
      <p:sp>
        <p:nvSpPr>
          <p:cNvPr id="27652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sz="2000" smtClean="0"/>
              <a:t>Например,  увеличение заработной платы без роста производительности труда ведет к росту цен и инфляции. Только анализ данных по оплате труда и росту цен за ряд лет позволил сделать такой вывод.</a:t>
            </a:r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56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Моделирование</a:t>
            </a:r>
          </a:p>
        </p:txBody>
      </p:sp>
      <p:sp>
        <p:nvSpPr>
          <p:cNvPr id="28675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sz="1600" b="1" smtClean="0"/>
              <a:t>Модель – это упрощенная картина  реальности, абстрактное обобщение того,  каково действительное поведение соответствующих статистических данных.</a:t>
            </a:r>
            <a:r>
              <a:rPr lang="ru-RU" sz="1600" smtClean="0"/>
              <a:t> </a:t>
            </a:r>
          </a:p>
          <a:p>
            <a:pPr algn="just"/>
            <a:r>
              <a:rPr lang="ru-RU" sz="1600" smtClean="0"/>
              <a:t>Например, система уравнений, описывающая поведение двигателя автомобиля есть модель, которая  дает нам представление как ведет себя двигатель в тех или иных условиях.</a:t>
            </a:r>
          </a:p>
          <a:p>
            <a:endParaRPr lang="ru-RU" smtClean="0"/>
          </a:p>
        </p:txBody>
      </p:sp>
      <p:sp>
        <p:nvSpPr>
          <p:cNvPr id="28676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sz="1800" smtClean="0"/>
              <a:t>В моделях, часто в виде математических уравнений, выражается соотношение между различными экономическими переменными. Их применение целесообразно, потому, что позволяет отвлечься от несущественных деталей и выявить принципиальные экономические связи. Таким образом, </a:t>
            </a:r>
            <a:r>
              <a:rPr lang="ru-RU" sz="1800" b="1" i="1" smtClean="0"/>
              <a:t>экономическое моделирование </a:t>
            </a:r>
            <a:r>
              <a:rPr lang="ru-RU" sz="1800" smtClean="0"/>
              <a:t>является важным методом в исследовании   экономической действительности.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6244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Экономико-статистический</a:t>
            </a:r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ru-RU" smtClean="0"/>
              <a:t>Процесс сбора, анализа , обработки и интерпретации числовых данных (статистических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19165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ru-RU" b="1" i="1" dirty="0" smtClean="0"/>
              <a:t>Экономическая теория(экономика)</a:t>
            </a:r>
            <a:r>
              <a:rPr lang="ru-RU" b="1" dirty="0" smtClean="0"/>
              <a:t> - </a:t>
            </a:r>
            <a:r>
              <a:rPr lang="ru-RU" dirty="0" smtClean="0"/>
              <a:t>наука, которая изучает поведение </a:t>
            </a:r>
            <a:r>
              <a:rPr lang="ru-RU" dirty="0"/>
              <a:t>отдельных </a:t>
            </a:r>
            <a:r>
              <a:rPr lang="ru-RU" dirty="0" smtClean="0"/>
              <a:t>индивидов(людей) </a:t>
            </a:r>
            <a:r>
              <a:rPr lang="ru-RU" dirty="0" smtClean="0"/>
              <a:t>с точки зрения отношений между их целями и ограниченными средствами, допускающими альтернативное использование. </a:t>
            </a:r>
          </a:p>
        </p:txBody>
      </p:sp>
    </p:spTree>
    <p:extLst>
      <p:ext uri="{BB962C8B-B14F-4D97-AF65-F5344CB8AC3E}">
        <p14:creationId xmlns:p14="http://schemas.microsoft.com/office/powerpoint/2010/main" val="26815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Эконо́мика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— </a:t>
            </a:r>
            <a:r>
              <a:rPr lang="ru-RU" dirty="0"/>
              <a:t>хозяйственная деятельность общества, а также совокупность отношений, складывающихся в системе производства, распределения, обмена и потребления.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39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1143000"/>
          </a:xfrm>
        </p:spPr>
        <p:txBody>
          <a:bodyPr/>
          <a:lstStyle/>
          <a:p>
            <a:r>
              <a:rPr lang="ru-RU" smtClean="0"/>
              <a:t>Функции экономики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ru-RU" smtClean="0"/>
              <a:t>Производственная;</a:t>
            </a:r>
          </a:p>
          <a:p>
            <a:pPr marL="514350" indent="-514350">
              <a:buFontTx/>
              <a:buAutoNum type="arabicPeriod"/>
            </a:pPr>
            <a:r>
              <a:rPr lang="ru-RU" smtClean="0"/>
              <a:t>Трансакционная;</a:t>
            </a:r>
          </a:p>
          <a:p>
            <a:pPr marL="514350" indent="-514350">
              <a:buFontTx/>
              <a:buAutoNum type="arabicPeriod"/>
            </a:pPr>
            <a:r>
              <a:rPr lang="ru-RU" smtClean="0"/>
              <a:t>Перераспределительная.</a:t>
            </a:r>
          </a:p>
        </p:txBody>
      </p:sp>
    </p:spTree>
    <p:extLst>
      <p:ext uri="{BB962C8B-B14F-4D97-AF65-F5344CB8AC3E}">
        <p14:creationId xmlns:p14="http://schemas.microsoft.com/office/powerpoint/2010/main" val="635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Производственная</a:t>
            </a: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FontTx/>
              <a:buNone/>
            </a:pPr>
            <a:r>
              <a:rPr lang="ru-RU" dirty="0" smtClean="0"/>
              <a:t>     В основе жизнедеятельности общества лежит производство. Оно создает самое элементарное и вместе с тем главное условие существования человечества – жизненные блага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Распределение является одной из фаз процесса общественного воспроизводства, связующее звено между производством и обменом.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546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Трансакционная</a:t>
            </a:r>
          </a:p>
        </p:txBody>
      </p:sp>
      <p:sp>
        <p:nvSpPr>
          <p:cNvPr id="9219" name="Объект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/>
          <a:p>
            <a:pPr algn="just"/>
            <a:r>
              <a:rPr lang="ru-RU" sz="2000" dirty="0" smtClean="0"/>
              <a:t>Люди должны обмениваться как продуктами труда между предприятиями, так и деятельностью (своими способностями) в рамках данного производства. Таким образом,  блага необходимо не только произвести, но и обменять, произвести трансакцию. </a:t>
            </a:r>
            <a:r>
              <a:rPr lang="ru-RU" sz="2000" b="1" dirty="0" smtClean="0"/>
              <a:t>Трансакция означает смену собственника в результате обмена.</a:t>
            </a:r>
          </a:p>
        </p:txBody>
      </p:sp>
      <p:sp>
        <p:nvSpPr>
          <p:cNvPr id="9220" name="Объект 3"/>
          <p:cNvSpPr>
            <a:spLocks noGrp="1"/>
          </p:cNvSpPr>
          <p:nvPr>
            <p:ph sz="half" idx="2"/>
          </p:nvPr>
        </p:nvSpPr>
        <p:spPr>
          <a:xfrm>
            <a:off x="4568825" y="1557338"/>
            <a:ext cx="4038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8000" b="1" smtClean="0"/>
              <a:t>А</a:t>
            </a:r>
            <a:r>
              <a:rPr lang="ru-RU" sz="8000" smtClean="0"/>
              <a:t>       </a:t>
            </a:r>
            <a:r>
              <a:rPr lang="ru-RU" sz="6000" smtClean="0"/>
              <a:t> </a:t>
            </a:r>
            <a:r>
              <a:rPr lang="ru-RU" sz="8800" b="1" smtClean="0"/>
              <a:t>в</a:t>
            </a:r>
          </a:p>
        </p:txBody>
      </p:sp>
      <p:cxnSp>
        <p:nvCxnSpPr>
          <p:cNvPr id="9221" name="Прямая со стрелкой 6"/>
          <p:cNvCxnSpPr>
            <a:cxnSpLocks noChangeShapeType="1"/>
          </p:cNvCxnSpPr>
          <p:nvPr/>
        </p:nvCxnSpPr>
        <p:spPr bwMode="auto">
          <a:xfrm>
            <a:off x="5508104" y="2420888"/>
            <a:ext cx="1441450" cy="0"/>
          </a:xfrm>
          <a:prstGeom prst="straightConnector1">
            <a:avLst/>
          </a:prstGeom>
          <a:noFill/>
          <a:ln w="762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8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Перераспределительная</a:t>
            </a:r>
          </a:p>
        </p:txBody>
      </p:sp>
      <p:sp>
        <p:nvSpPr>
          <p:cNvPr id="10243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smtClean="0"/>
              <a:t>Ни одно современное цивилизованное  общество не может игнорировать социальную сторону своего развития. Ни одна группа не должна пребывать в крайней нищете, когда другие купаются в роскоши. Общество должно обеспечить существование хронических больных, недееспособных, престарелых и других иждивенцев. Следует создать условия для обеспечения  доступа к образованию и здравоохранению каждому члену общества. Вот почему  экономика современного общества </a:t>
            </a:r>
          </a:p>
        </p:txBody>
      </p:sp>
    </p:spTree>
    <p:extLst>
      <p:ext uri="{BB962C8B-B14F-4D97-AF65-F5344CB8AC3E}">
        <p14:creationId xmlns:p14="http://schemas.microsoft.com/office/powerpoint/2010/main" val="2563860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1124</Words>
  <Application>Microsoft Office PowerPoint</Application>
  <PresentationFormat>Экран (4:3)</PresentationFormat>
  <Paragraphs>126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Тема Office</vt:lpstr>
      <vt:lpstr>Тема 1.Экономическая теория: предмет и метод</vt:lpstr>
      <vt:lpstr>Литература</vt:lpstr>
      <vt:lpstr>Вопросы</vt:lpstr>
      <vt:lpstr>Презентация PowerPoint</vt:lpstr>
      <vt:lpstr>Эконо́мика</vt:lpstr>
      <vt:lpstr>Функции экономики</vt:lpstr>
      <vt:lpstr>Производственная</vt:lpstr>
      <vt:lpstr>Трансакционная</vt:lpstr>
      <vt:lpstr>Перераспределительная</vt:lpstr>
      <vt:lpstr>Три основания ЭТ</vt:lpstr>
      <vt:lpstr>Структура экономической теории(экономики)</vt:lpstr>
      <vt:lpstr>Микроэкономика</vt:lpstr>
      <vt:lpstr>Малые хозяйственные единицы</vt:lpstr>
      <vt:lpstr>Макроэкономика</vt:lpstr>
      <vt:lpstr>Мировая экономика</vt:lpstr>
      <vt:lpstr>Наноэкономика</vt:lpstr>
      <vt:lpstr>Функции экономической теории</vt:lpstr>
      <vt:lpstr>Познавательная функция</vt:lpstr>
      <vt:lpstr>Практическая функция</vt:lpstr>
      <vt:lpstr>Цели общества</vt:lpstr>
      <vt:lpstr>Экономика развития по Й.Шумпетеру (1883-1950)</vt:lpstr>
      <vt:lpstr>Экономика развития</vt:lpstr>
      <vt:lpstr>Презентация PowerPoint</vt:lpstr>
      <vt:lpstr>Презентация PowerPoint</vt:lpstr>
      <vt:lpstr>Новые комбинации факторов производства получили названия "нововведения" (инновации).</vt:lpstr>
      <vt:lpstr>Презентация PowerPoint</vt:lpstr>
      <vt:lpstr>Что является результатом экономического анализа?</vt:lpstr>
      <vt:lpstr>Методы исследовния</vt:lpstr>
      <vt:lpstr>Абстракции</vt:lpstr>
      <vt:lpstr>Эконометрика</vt:lpstr>
      <vt:lpstr>Моделирование</vt:lpstr>
      <vt:lpstr>Экономико-статистический</vt:lpstr>
    </vt:vector>
  </TitlesOfParts>
  <Company>Torrents.by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1.Экономическая теория: предмет и метод</dc:title>
  <dc:creator>user</dc:creator>
  <cp:lastModifiedBy>Admin</cp:lastModifiedBy>
  <cp:revision>11</cp:revision>
  <dcterms:created xsi:type="dcterms:W3CDTF">2017-07-10T06:44:47Z</dcterms:created>
  <dcterms:modified xsi:type="dcterms:W3CDTF">2021-09-07T10:42:44Z</dcterms:modified>
</cp:coreProperties>
</file>