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3" r:id="rId18"/>
    <p:sldId id="272" r:id="rId19"/>
    <p:sldId id="274" r:id="rId20"/>
    <p:sldId id="277" r:id="rId21"/>
    <p:sldId id="275" r:id="rId23"/>
    <p:sldId id="276"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GB" alt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GB" alt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GB" alt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GB" alt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GB" alt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GB" alt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GB" alt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GB" alt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GB" alt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GB" alt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GB" alt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GB" alt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GB" alt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GB" alt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GB" alt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GB" alt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GB" alt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GB" alt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GB" alt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GB" alt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30000"/>
            </a:gs>
            <a:gs pos="100000">
              <a:srgbClr val="760303"/>
            </a:gs>
          </a:gsLst>
          <a:lin ang="5400000" scaled="0"/>
        </a:gradFill>
        <a:effectLst/>
      </p:bgPr>
    </p:bg>
    <p:spTree>
      <p:nvGrpSpPr>
        <p:cNvPr id="1" name=""/>
        <p:cNvGrpSpPr/>
        <p:nvPr/>
      </p:nvGrpSpPr>
      <p:grpSpPr/>
      <p:sp>
        <p:nvSpPr>
          <p:cNvPr id="2" name="Title 1"/>
          <p:cNvSpPr>
            <a:spLocks noGrp="1"/>
          </p:cNvSpPr>
          <p:nvPr>
            <p:ph type="ctrTitle"/>
          </p:nvPr>
        </p:nvSpPr>
        <p:spPr>
          <a:xfrm>
            <a:off x="394335" y="95250"/>
            <a:ext cx="11077575" cy="2421890"/>
          </a:xfrm>
        </p:spPr>
        <p:txBody>
          <a:bodyPr/>
          <a:p>
            <a:pPr>
              <a:lnSpc>
                <a:spcPct val="80000"/>
              </a:lnSpc>
            </a:pPr>
            <a:r>
              <a:rPr lang="en-GB" altLang="en-US" sz="6000" b="1">
                <a:latin typeface="Times New Roman" panose="02020603050405020304" charset="0"/>
                <a:cs typeface="Times New Roman" panose="02020603050405020304" charset="0"/>
              </a:rPr>
              <a:t>COVID_19 DATASET</a:t>
            </a:r>
            <a:br>
              <a:rPr lang="en-GB" altLang="en-US" sz="6000" b="1">
                <a:latin typeface="Times New Roman" panose="02020603050405020304" charset="0"/>
                <a:cs typeface="Times New Roman" panose="02020603050405020304" charset="0"/>
              </a:rPr>
            </a:br>
            <a:br>
              <a:rPr lang="en-GB" altLang="en-US" sz="5400">
                <a:latin typeface="Times New Roman" panose="02020603050405020304" charset="0"/>
                <a:cs typeface="Times New Roman" panose="02020603050405020304" charset="0"/>
              </a:rPr>
            </a:br>
            <a:r>
              <a:rPr lang="en-GB" altLang="en-US" sz="5400" b="1" u="sng">
                <a:latin typeface="Times New Roman" panose="02020603050405020304" charset="0"/>
                <a:cs typeface="Times New Roman" panose="02020603050405020304" charset="0"/>
              </a:rPr>
              <a:t>FINAL CAPSTONE PROJECT</a:t>
            </a:r>
            <a:endParaRPr lang="en-GB" altLang="en-US" sz="5400" b="1" u="sng">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838315" y="4413885"/>
            <a:ext cx="5563870" cy="2314575"/>
          </a:xfrm>
        </p:spPr>
        <p:txBody>
          <a:bodyPr/>
          <a:p>
            <a:r>
              <a:rPr lang="en-GB" altLang="en-US" sz="1800">
                <a:latin typeface="Times New Roman" panose="02020603050405020304" charset="0"/>
                <a:cs typeface="Times New Roman" panose="02020603050405020304" charset="0"/>
              </a:rPr>
              <a:t>BY</a:t>
            </a:r>
            <a:endParaRPr lang="en-GB" altLang="en-US" sz="1800">
              <a:latin typeface="Times New Roman" panose="02020603050405020304" charset="0"/>
              <a:cs typeface="Times New Roman" panose="02020603050405020304" charset="0"/>
            </a:endParaRPr>
          </a:p>
          <a:p>
            <a:r>
              <a:rPr lang="en-GB" altLang="en-US" b="1">
                <a:latin typeface="Times New Roman" panose="02020603050405020304" charset="0"/>
                <a:cs typeface="Times New Roman" panose="02020603050405020304" charset="0"/>
              </a:rPr>
              <a:t>TEAM A</a:t>
            </a:r>
            <a:endParaRPr lang="en-GB" altLang="en-US" b="1">
              <a:latin typeface="Times New Roman" panose="02020603050405020304" charset="0"/>
              <a:cs typeface="Times New Roman" panose="02020603050405020304" charset="0"/>
            </a:endParaRPr>
          </a:p>
          <a:p>
            <a:r>
              <a:rPr lang="en-GB" altLang="en-US" b="1">
                <a:latin typeface="Times New Roman" panose="02020603050405020304" charset="0"/>
                <a:cs typeface="Times New Roman" panose="02020603050405020304" charset="0"/>
              </a:rPr>
              <a:t>TAIWO AND AYOMIDE</a:t>
            </a:r>
            <a:endParaRPr lang="en-GB" altLang="en-US"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2121"/>
          <p:cNvPicPr>
            <a:picLocks noChangeAspect="1"/>
          </p:cNvPicPr>
          <p:nvPr/>
        </p:nvPicPr>
        <p:blipFill>
          <a:blip r:embed="rId1"/>
          <a:stretch>
            <a:fillRect/>
          </a:stretch>
        </p:blipFill>
        <p:spPr>
          <a:xfrm>
            <a:off x="135890" y="156845"/>
            <a:ext cx="11865610" cy="6577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2214"/>
          <p:cNvPicPr>
            <a:picLocks noChangeAspect="1"/>
          </p:cNvPicPr>
          <p:nvPr/>
        </p:nvPicPr>
        <p:blipFill>
          <a:blip r:embed="rId1"/>
          <a:stretch>
            <a:fillRect/>
          </a:stretch>
        </p:blipFill>
        <p:spPr>
          <a:xfrm>
            <a:off x="121285" y="175260"/>
            <a:ext cx="11917680" cy="6561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2256"/>
          <p:cNvPicPr>
            <a:picLocks noChangeAspect="1"/>
          </p:cNvPicPr>
          <p:nvPr/>
        </p:nvPicPr>
        <p:blipFill>
          <a:blip r:embed="rId1"/>
          <a:stretch>
            <a:fillRect/>
          </a:stretch>
        </p:blipFill>
        <p:spPr>
          <a:xfrm>
            <a:off x="186690" y="163195"/>
            <a:ext cx="11872595" cy="6607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2024-01-01 212627"/>
          <p:cNvPicPr>
            <a:picLocks noChangeAspect="1"/>
          </p:cNvPicPr>
          <p:nvPr/>
        </p:nvPicPr>
        <p:blipFill>
          <a:blip r:embed="rId1"/>
          <a:stretch>
            <a:fillRect/>
          </a:stretch>
        </p:blipFill>
        <p:spPr>
          <a:xfrm>
            <a:off x="173355" y="156210"/>
            <a:ext cx="11888470" cy="65455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2839"/>
          <p:cNvPicPr>
            <a:picLocks noChangeAspect="1"/>
          </p:cNvPicPr>
          <p:nvPr/>
        </p:nvPicPr>
        <p:blipFill>
          <a:blip r:embed="rId1"/>
          <a:stretch>
            <a:fillRect/>
          </a:stretch>
        </p:blipFill>
        <p:spPr>
          <a:xfrm>
            <a:off x="165735" y="153035"/>
            <a:ext cx="11903710" cy="6584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2748"/>
          <p:cNvPicPr>
            <a:picLocks noChangeAspect="1"/>
          </p:cNvPicPr>
          <p:nvPr/>
        </p:nvPicPr>
        <p:blipFill>
          <a:blip r:embed="rId1"/>
          <a:stretch>
            <a:fillRect/>
          </a:stretch>
        </p:blipFill>
        <p:spPr>
          <a:xfrm>
            <a:off x="190500" y="177800"/>
            <a:ext cx="11821795" cy="6577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3001"/>
          <p:cNvPicPr>
            <a:picLocks noChangeAspect="1"/>
          </p:cNvPicPr>
          <p:nvPr/>
        </p:nvPicPr>
        <p:blipFill>
          <a:blip r:embed="rId1"/>
          <a:stretch>
            <a:fillRect/>
          </a:stretch>
        </p:blipFill>
        <p:spPr>
          <a:xfrm>
            <a:off x="85725" y="110490"/>
            <a:ext cx="11966575" cy="6680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2925"/>
          <p:cNvPicPr>
            <a:picLocks noChangeAspect="1"/>
          </p:cNvPicPr>
          <p:nvPr/>
        </p:nvPicPr>
        <p:blipFill>
          <a:blip r:embed="rId1"/>
          <a:stretch>
            <a:fillRect/>
          </a:stretch>
        </p:blipFill>
        <p:spPr>
          <a:xfrm>
            <a:off x="95250" y="123825"/>
            <a:ext cx="12000865" cy="66217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2024-01-02 205025"/>
          <p:cNvPicPr>
            <a:picLocks noChangeAspect="1"/>
          </p:cNvPicPr>
          <p:nvPr/>
        </p:nvPicPr>
        <p:blipFill>
          <a:blip r:embed="rId1"/>
          <a:stretch>
            <a:fillRect/>
          </a:stretch>
        </p:blipFill>
        <p:spPr>
          <a:xfrm>
            <a:off x="99060" y="104140"/>
            <a:ext cx="11964670" cy="6695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2 211427"/>
          <p:cNvPicPr>
            <a:picLocks noChangeAspect="1"/>
          </p:cNvPicPr>
          <p:nvPr/>
        </p:nvPicPr>
        <p:blipFill>
          <a:blip r:embed="rId1"/>
          <a:stretch>
            <a:fillRect/>
          </a:stretch>
        </p:blipFill>
        <p:spPr>
          <a:xfrm>
            <a:off x="99695" y="0"/>
            <a:ext cx="11996420" cy="7663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92480" y="140018"/>
            <a:ext cx="10972800" cy="1143000"/>
          </a:xfrm>
        </p:spPr>
        <p:txBody>
          <a:bodyPr/>
          <a:p>
            <a:pPr marL="0" indent="0" algn="ctr">
              <a:buNone/>
            </a:pPr>
            <a:r>
              <a:rPr lang="en-GB" altLang="en-US" b="1" u="sng">
                <a:latin typeface="Times New Roman" panose="02020603050405020304" charset="0"/>
                <a:cs typeface="Times New Roman" panose="02020603050405020304" charset="0"/>
              </a:rPr>
              <a:t>TABLE OF CONTENT</a:t>
            </a:r>
            <a:endParaRPr lang="en-GB" altLang="en-US" b="1" u="sng">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705485" y="1369695"/>
            <a:ext cx="10972800" cy="5170170"/>
          </a:xfrm>
        </p:spPr>
        <p:txBody>
          <a:bodyPr/>
          <a:p>
            <a:pPr>
              <a:lnSpc>
                <a:spcPct val="130000"/>
              </a:lnSpc>
              <a:buFont typeface="Wingdings" panose="05000000000000000000" charset="0"/>
              <a:buChar char="o"/>
            </a:pPr>
            <a:r>
              <a:rPr lang="en-GB" altLang="en-US" b="1">
                <a:latin typeface="Times New Roman" panose="02020603050405020304" charset="0"/>
                <a:cs typeface="Times New Roman" panose="02020603050405020304" charset="0"/>
              </a:rPr>
              <a:t>BRIEF INTRODUCTION OF PROJECT</a:t>
            </a:r>
            <a:endParaRPr lang="en-GB" altLang="en-US" b="1">
              <a:latin typeface="Times New Roman" panose="02020603050405020304" charset="0"/>
              <a:cs typeface="Times New Roman" panose="02020603050405020304" charset="0"/>
            </a:endParaRPr>
          </a:p>
          <a:p>
            <a:pPr>
              <a:lnSpc>
                <a:spcPct val="130000"/>
              </a:lnSpc>
              <a:buFont typeface="Wingdings" panose="05000000000000000000" charset="0"/>
              <a:buChar char="o"/>
            </a:pPr>
            <a:r>
              <a:rPr lang="en-GB" altLang="en-US" b="1">
                <a:latin typeface="Times New Roman" panose="02020603050405020304" charset="0"/>
                <a:cs typeface="Times New Roman" panose="02020603050405020304" charset="0"/>
              </a:rPr>
              <a:t>PROBLEM STATEMENT </a:t>
            </a:r>
            <a:endParaRPr lang="en-GB" altLang="en-US" b="1">
              <a:latin typeface="Times New Roman" panose="02020603050405020304" charset="0"/>
              <a:cs typeface="Times New Roman" panose="02020603050405020304" charset="0"/>
            </a:endParaRPr>
          </a:p>
          <a:p>
            <a:pPr>
              <a:lnSpc>
                <a:spcPct val="130000"/>
              </a:lnSpc>
              <a:buFont typeface="Wingdings" panose="05000000000000000000" charset="0"/>
              <a:buChar char="o"/>
            </a:pPr>
            <a:r>
              <a:rPr lang="en-GB" altLang="en-US" b="1">
                <a:latin typeface="Times New Roman" panose="02020603050405020304" charset="0"/>
                <a:cs typeface="Times New Roman" panose="02020603050405020304" charset="0"/>
              </a:rPr>
              <a:t>COVID_19 DATASET IN EXCEL...part cleaned</a:t>
            </a:r>
            <a:endParaRPr lang="en-GB" altLang="en-US" b="1">
              <a:latin typeface="Times New Roman" panose="02020603050405020304" charset="0"/>
              <a:cs typeface="Times New Roman" panose="02020603050405020304" charset="0"/>
            </a:endParaRPr>
          </a:p>
          <a:p>
            <a:pPr>
              <a:lnSpc>
                <a:spcPct val="130000"/>
              </a:lnSpc>
              <a:buFont typeface="Wingdings" panose="05000000000000000000" charset="0"/>
              <a:buChar char="o"/>
            </a:pPr>
            <a:r>
              <a:rPr lang="en-GB" altLang="en-US" b="1">
                <a:latin typeface="Times New Roman" panose="02020603050405020304" charset="0"/>
                <a:cs typeface="Times New Roman" panose="02020603050405020304" charset="0"/>
              </a:rPr>
              <a:t>DATASET IN POWER BI</a:t>
            </a:r>
            <a:endParaRPr lang="en-GB" altLang="en-US" b="1">
              <a:latin typeface="Times New Roman" panose="02020603050405020304" charset="0"/>
              <a:cs typeface="Times New Roman" panose="02020603050405020304" charset="0"/>
            </a:endParaRPr>
          </a:p>
          <a:p>
            <a:pPr>
              <a:lnSpc>
                <a:spcPct val="130000"/>
              </a:lnSpc>
              <a:buFont typeface="Wingdings" panose="05000000000000000000" charset="0"/>
              <a:buChar char="o"/>
            </a:pPr>
            <a:r>
              <a:rPr lang="en-GB" altLang="en-US" b="1">
                <a:latin typeface="Times New Roman" panose="02020603050405020304" charset="0"/>
                <a:cs typeface="Times New Roman" panose="02020603050405020304" charset="0"/>
              </a:rPr>
              <a:t>DATA ANALYSIS USING VISUALISATION</a:t>
            </a:r>
            <a:endParaRPr lang="en-GB" altLang="en-US" b="1">
              <a:latin typeface="Times New Roman" panose="02020603050405020304" charset="0"/>
              <a:cs typeface="Times New Roman" panose="02020603050405020304" charset="0"/>
            </a:endParaRPr>
          </a:p>
          <a:p>
            <a:pPr>
              <a:lnSpc>
                <a:spcPct val="130000"/>
              </a:lnSpc>
              <a:buFont typeface="Wingdings" panose="05000000000000000000" charset="0"/>
              <a:buChar char="o"/>
            </a:pPr>
            <a:r>
              <a:rPr lang="en-GB" altLang="en-US" b="1">
                <a:latin typeface="Times New Roman" panose="02020603050405020304" charset="0"/>
                <a:cs typeface="Times New Roman" panose="02020603050405020304" charset="0"/>
                <a:sym typeface="+mn-ea"/>
              </a:rPr>
              <a:t>CONCLUSION &amp; </a:t>
            </a:r>
            <a:r>
              <a:rPr lang="en-GB" altLang="en-US" b="1">
                <a:latin typeface="Times New Roman" panose="02020603050405020304" charset="0"/>
                <a:cs typeface="Times New Roman" panose="02020603050405020304" charset="0"/>
              </a:rPr>
              <a:t>SUMMARY</a:t>
            </a:r>
            <a:endParaRPr lang="en-GB" altLang="en-US" b="1">
              <a:latin typeface="Times New Roman" panose="02020603050405020304" charset="0"/>
              <a:cs typeface="Times New Roman" panose="02020603050405020304" charset="0"/>
            </a:endParaRPr>
          </a:p>
          <a:p>
            <a:pPr>
              <a:lnSpc>
                <a:spcPct val="130000"/>
              </a:lnSpc>
              <a:buFont typeface="Wingdings" panose="05000000000000000000" charset="0"/>
              <a:buChar char="o"/>
            </a:pPr>
            <a:endParaRPr lang="en-GB" altLang="en-US" b="1">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2024-01-02 205117"/>
          <p:cNvPicPr>
            <a:picLocks noChangeAspect="1"/>
          </p:cNvPicPr>
          <p:nvPr/>
        </p:nvPicPr>
        <p:blipFill>
          <a:blip r:embed="rId1"/>
          <a:stretch>
            <a:fillRect/>
          </a:stretch>
        </p:blipFill>
        <p:spPr>
          <a:xfrm>
            <a:off x="106045" y="81280"/>
            <a:ext cx="11993880" cy="67043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2 205155"/>
          <p:cNvPicPr>
            <a:picLocks noChangeAspect="1"/>
          </p:cNvPicPr>
          <p:nvPr/>
        </p:nvPicPr>
        <p:blipFill>
          <a:blip r:embed="rId1"/>
          <a:stretch>
            <a:fillRect/>
          </a:stretch>
        </p:blipFill>
        <p:spPr>
          <a:xfrm>
            <a:off x="70485" y="77470"/>
            <a:ext cx="12023090" cy="7421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2555" y="153035"/>
            <a:ext cx="12032615" cy="368300"/>
          </a:xfrm>
          <a:prstGeom prst="rect">
            <a:avLst/>
          </a:prstGeom>
          <a:noFill/>
        </p:spPr>
        <p:txBody>
          <a:bodyPr wrap="square" rtlCol="0">
            <a:spAutoFit/>
          </a:bodyPr>
          <a:p>
            <a:endParaRPr lang="en-GB" altLang="en-US"/>
          </a:p>
        </p:txBody>
      </p:sp>
      <p:sp>
        <p:nvSpPr>
          <p:cNvPr id="5" name="Text Box 4"/>
          <p:cNvSpPr txBox="1"/>
          <p:nvPr/>
        </p:nvSpPr>
        <p:spPr>
          <a:xfrm>
            <a:off x="-1905" y="27940"/>
            <a:ext cx="12224385" cy="991870"/>
          </a:xfrm>
          <a:prstGeom prst="rect">
            <a:avLst/>
          </a:prstGeom>
          <a:noFill/>
        </p:spPr>
        <p:txBody>
          <a:bodyPr wrap="square" rtlCol="0">
            <a:noAutofit/>
          </a:bodyPr>
          <a:p>
            <a:pPr indent="0" algn="ctr">
              <a:lnSpc>
                <a:spcPct val="130000"/>
              </a:lnSpc>
              <a:buFont typeface="Wingdings" panose="05000000000000000000" charset="0"/>
              <a:buNone/>
            </a:pPr>
            <a:r>
              <a:rPr lang="en-GB" altLang="en-US" sz="3600" b="1" u="sng">
                <a:latin typeface="Times New Roman" panose="02020603050405020304" charset="0"/>
                <a:cs typeface="Times New Roman" panose="02020603050405020304" charset="0"/>
                <a:sym typeface="+mn-ea"/>
              </a:rPr>
              <a:t>CONCLUSION &amp; </a:t>
            </a:r>
            <a:r>
              <a:rPr lang="en-GB" altLang="en-US" sz="3600" b="1" u="sng">
                <a:latin typeface="Times New Roman" panose="02020603050405020304" charset="0"/>
                <a:cs typeface="Times New Roman" panose="02020603050405020304" charset="0"/>
                <a:sym typeface="+mn-ea"/>
              </a:rPr>
              <a:t>SUMMARY</a:t>
            </a:r>
            <a:endParaRPr lang="en-GB" altLang="en-US" sz="3600" b="1">
              <a:latin typeface="Times New Roman" panose="02020603050405020304" charset="0"/>
              <a:cs typeface="Times New Roman" panose="02020603050405020304" charset="0"/>
            </a:endParaRPr>
          </a:p>
          <a:p>
            <a:pPr algn="ctr">
              <a:lnSpc>
                <a:spcPct val="130000"/>
              </a:lnSpc>
              <a:buFont typeface="Wingdings" panose="05000000000000000000" charset="0"/>
              <a:buChar char="o"/>
            </a:pPr>
            <a:endParaRPr lang="en-GB" altLang="en-US" sz="3600" b="1">
              <a:latin typeface="Times New Roman" panose="02020603050405020304" charset="0"/>
              <a:cs typeface="Times New Roman" panose="02020603050405020304" charset="0"/>
            </a:endParaRPr>
          </a:p>
          <a:p>
            <a:pPr algn="ctr">
              <a:lnSpc>
                <a:spcPct val="130000"/>
              </a:lnSpc>
              <a:buFont typeface="Wingdings" panose="05000000000000000000" charset="0"/>
            </a:pPr>
            <a:endParaRPr lang="en-GB" altLang="en-US" sz="3600"/>
          </a:p>
        </p:txBody>
      </p:sp>
      <p:sp>
        <p:nvSpPr>
          <p:cNvPr id="6" name="Text Box 5"/>
          <p:cNvSpPr txBox="1"/>
          <p:nvPr/>
        </p:nvSpPr>
        <p:spPr>
          <a:xfrm>
            <a:off x="122555" y="961390"/>
            <a:ext cx="11908155" cy="5575300"/>
          </a:xfrm>
          <a:prstGeom prst="rect">
            <a:avLst/>
          </a:prstGeom>
          <a:noFill/>
        </p:spPr>
        <p:txBody>
          <a:bodyPr wrap="square" rtlCol="0">
            <a:noAutofit/>
          </a:bodyPr>
          <a:p>
            <a:pPr>
              <a:lnSpc>
                <a:spcPct val="160000"/>
              </a:lnSpc>
            </a:pPr>
            <a:r>
              <a:rPr lang="en-GB" altLang="en-US" sz="2000"/>
              <a:t>Accurately reporting confirmed cases and ensuring accessible testing are particularly advantageous approaches in comprehending an evolving pandemic such as Covid_19. These measures enable health organizations and governments to effectively control the spread of the virus within their respective domains, while providing valuable guidance to individuals on how best to mitigate transmission risks and safeguard themselves against infection.</a:t>
            </a:r>
            <a:endParaRPr lang="en-GB" altLang="en-US" sz="2000"/>
          </a:p>
          <a:p>
            <a:pPr>
              <a:lnSpc>
                <a:spcPct val="160000"/>
              </a:lnSpc>
            </a:pPr>
            <a:endParaRPr lang="en-GB" altLang="en-US" sz="2000"/>
          </a:p>
          <a:p>
            <a:pPr>
              <a:lnSpc>
                <a:spcPct val="160000"/>
              </a:lnSpc>
            </a:pPr>
            <a:r>
              <a:rPr lang="en-GB" altLang="en-US" sz="2000"/>
              <a:t>Throughout history, numerous pandemics have arisen and subsided, with medical and scientific comprehension, living conditions, as well as socio-political contexts all contributing to the identification, containment, and ultimate cessation of these outbreaks. Through research on Covid-19, it has been primarily established that this virus leads to severe symptoms among the elderly population and those with pre-existing health conditions.</a:t>
            </a:r>
            <a:endParaRPr lang="en-GB"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b="1" u="sng">
                <a:latin typeface="Times New Roman" panose="02020603050405020304" charset="0"/>
                <a:cs typeface="Times New Roman" panose="02020603050405020304" charset="0"/>
              </a:rPr>
              <a:t>BRIEF INTRODUCTION OF THE PROJECT</a:t>
            </a:r>
            <a:endParaRPr lang="en-GB" altLang="en-US" b="1" u="sng">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269240" y="1488440"/>
            <a:ext cx="11845290" cy="5603875"/>
          </a:xfrm>
        </p:spPr>
        <p:txBody>
          <a:bodyPr/>
          <a:p>
            <a:pPr marL="0" indent="0" algn="l">
              <a:lnSpc>
                <a:spcPct val="150000"/>
              </a:lnSpc>
              <a:buNone/>
            </a:pPr>
            <a:r>
              <a:rPr lang="en-GB" altLang="en-US" sz="2400">
                <a:latin typeface="Times New Roman" panose="02020603050405020304" charset="0"/>
                <a:cs typeface="Times New Roman" panose="02020603050405020304" charset="0"/>
                <a:sym typeface="+mn-ea"/>
              </a:rPr>
              <a:t>THE PROJECT DATASET CONSISTS OF 15 COLUMNS AND 188 ROWS.</a:t>
            </a:r>
            <a:endParaRPr lang="en-GB" altLang="en-US" sz="2400">
              <a:latin typeface="Times New Roman" panose="02020603050405020304" charset="0"/>
              <a:cs typeface="Times New Roman" panose="02020603050405020304" charset="0"/>
              <a:sym typeface="+mn-ea"/>
            </a:endParaRPr>
          </a:p>
          <a:p>
            <a:pPr marL="0" indent="0" algn="l">
              <a:lnSpc>
                <a:spcPct val="150000"/>
              </a:lnSpc>
              <a:buNone/>
            </a:pPr>
            <a:endParaRPr lang="en-GB" altLang="en-US" sz="2400">
              <a:latin typeface="Times New Roman" panose="02020603050405020304" charset="0"/>
              <a:cs typeface="Times New Roman" panose="02020603050405020304" charset="0"/>
            </a:endParaRPr>
          </a:p>
          <a:p>
            <a:pPr marL="0" indent="0" algn="l">
              <a:lnSpc>
                <a:spcPct val="150000"/>
              </a:lnSpc>
              <a:buNone/>
            </a:pPr>
            <a:r>
              <a:rPr lang="en-GB" altLang="en-US" sz="2400">
                <a:latin typeface="Times New Roman" panose="02020603050405020304" charset="0"/>
                <a:cs typeface="Times New Roman" panose="02020603050405020304" charset="0"/>
                <a:sym typeface="+mn-ea"/>
              </a:rPr>
              <a:t>THE FIELDS COMPRISES OF VARIOUS GEOGRAPHICAL DATA, SUCH AS COUNTRIES AND REGIONS.</a:t>
            </a:r>
            <a:endParaRPr lang="en-GB" altLang="en-US" sz="2400">
              <a:latin typeface="Times New Roman" panose="02020603050405020304" charset="0"/>
              <a:cs typeface="Times New Roman" panose="02020603050405020304" charset="0"/>
              <a:sym typeface="+mn-ea"/>
            </a:endParaRPr>
          </a:p>
          <a:p>
            <a:pPr marL="0" indent="0" algn="l">
              <a:lnSpc>
                <a:spcPct val="150000"/>
              </a:lnSpc>
              <a:buNone/>
            </a:pPr>
            <a:endParaRPr lang="en-GB" altLang="en-US" sz="2400">
              <a:latin typeface="Times New Roman" panose="02020603050405020304" charset="0"/>
              <a:cs typeface="Times New Roman" panose="02020603050405020304" charset="0"/>
            </a:endParaRPr>
          </a:p>
          <a:p>
            <a:pPr marL="0" indent="0" algn="l">
              <a:lnSpc>
                <a:spcPct val="150000"/>
              </a:lnSpc>
              <a:buNone/>
            </a:pPr>
            <a:r>
              <a:rPr lang="en-GB" altLang="en-US" sz="2400">
                <a:latin typeface="Times New Roman" panose="02020603050405020304" charset="0"/>
                <a:cs typeface="Times New Roman" panose="02020603050405020304" charset="0"/>
                <a:sym typeface="+mn-ea"/>
              </a:rPr>
              <a:t>DATA SUCH AS CONFIRMED NUMBERS OF COVID CASES, ACTIVE CASES, RECOVERED CASES FATALITY CASES, WEEK % INCREASE AS THE CASE MAY BE.</a:t>
            </a:r>
            <a:endParaRPr lang="en-GB" altLang="en-US" sz="2400">
              <a:latin typeface="Times New Roman" panose="02020603050405020304" charset="0"/>
              <a:cs typeface="Times New Roman" panose="02020603050405020304" charset="0"/>
            </a:endParaRPr>
          </a:p>
          <a:p>
            <a:pPr marL="0" indent="0" algn="l">
              <a:lnSpc>
                <a:spcPct val="120000"/>
              </a:lnSpc>
              <a:buNone/>
            </a:pPr>
            <a:endParaRPr lang="en-GB" alt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6045" y="132715"/>
            <a:ext cx="11478260" cy="645160"/>
          </a:xfrm>
          <a:prstGeom prst="rect">
            <a:avLst/>
          </a:prstGeom>
          <a:noFill/>
        </p:spPr>
        <p:txBody>
          <a:bodyPr wrap="square" rtlCol="0">
            <a:spAutoFit/>
          </a:bodyPr>
          <a:p>
            <a:r>
              <a:rPr lang="en-GB" altLang="en-US" sz="3600" b="1" u="sng">
                <a:latin typeface="Times New Roman" panose="02020603050405020304" charset="0"/>
                <a:cs typeface="Times New Roman" panose="02020603050405020304" charset="0"/>
              </a:rPr>
              <a:t>PROBLEM STATEMENT </a:t>
            </a:r>
            <a:endParaRPr lang="en-GB" altLang="en-US" sz="3600" b="1" u="sng">
              <a:latin typeface="Times New Roman" panose="02020603050405020304" charset="0"/>
              <a:cs typeface="Times New Roman" panose="02020603050405020304" charset="0"/>
            </a:endParaRPr>
          </a:p>
        </p:txBody>
      </p:sp>
      <p:sp>
        <p:nvSpPr>
          <p:cNvPr id="5" name="Text Box 4"/>
          <p:cNvSpPr txBox="1"/>
          <p:nvPr/>
        </p:nvSpPr>
        <p:spPr>
          <a:xfrm>
            <a:off x="85090" y="1081405"/>
            <a:ext cx="12052935" cy="5536565"/>
          </a:xfrm>
          <a:prstGeom prst="rect">
            <a:avLst/>
          </a:prstGeom>
          <a:noFill/>
        </p:spPr>
        <p:txBody>
          <a:bodyPr wrap="square" rtlCol="0">
            <a:noAutofit/>
          </a:bodyPr>
          <a:p>
            <a:pPr>
              <a:lnSpc>
                <a:spcPct val="250000"/>
              </a:lnSpc>
            </a:pPr>
            <a:r>
              <a:rPr lang="en-GB" altLang="en-US" sz="3200">
                <a:latin typeface="Times New Roman" panose="02020603050405020304" charset="0"/>
                <a:cs typeface="Times New Roman" panose="02020603050405020304" charset="0"/>
              </a:rPr>
              <a:t>The COVID-19 pandemic was unexpected and caught the world unprepared. The spread of various variants caused chaos and panic due to its suddenness. The World Health Organization (WHO) did not predict the extent of the spread.</a:t>
            </a:r>
            <a:endParaRPr lang="en-GB" altLang="en-US" sz="3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4155" y="132080"/>
            <a:ext cx="12063730" cy="811530"/>
          </a:xfrm>
          <a:prstGeom prst="rect">
            <a:avLst/>
          </a:prstGeom>
          <a:noFill/>
        </p:spPr>
        <p:txBody>
          <a:bodyPr wrap="square" rtlCol="0">
            <a:spAutoFit/>
          </a:bodyPr>
          <a:p>
            <a:pPr indent="0">
              <a:lnSpc>
                <a:spcPct val="130000"/>
              </a:lnSpc>
              <a:buFont typeface="Wingdings" panose="05000000000000000000" charset="0"/>
              <a:buNone/>
            </a:pPr>
            <a:r>
              <a:rPr lang="en-GB" altLang="en-US" sz="3600" b="1" u="sng">
                <a:latin typeface="Times New Roman" panose="02020603050405020304" charset="0"/>
                <a:cs typeface="Times New Roman" panose="02020603050405020304" charset="0"/>
                <a:sym typeface="+mn-ea"/>
              </a:rPr>
              <a:t>COVID_19 DATASET IN EXCEL...part cleaned</a:t>
            </a:r>
            <a:endParaRPr lang="en-GB" altLang="en-US" sz="3600" b="1" u="sng">
              <a:latin typeface="Times New Roman" panose="02020603050405020304" charset="0"/>
              <a:cs typeface="Times New Roman" panose="02020603050405020304" charset="0"/>
              <a:sym typeface="+mn-ea"/>
            </a:endParaRPr>
          </a:p>
        </p:txBody>
      </p:sp>
      <p:pic>
        <p:nvPicPr>
          <p:cNvPr id="6" name="Picture 5" descr="Screenshot 2024-01-01 203851"/>
          <p:cNvPicPr>
            <a:picLocks noChangeAspect="1"/>
          </p:cNvPicPr>
          <p:nvPr/>
        </p:nvPicPr>
        <p:blipFill>
          <a:blip r:embed="rId1"/>
          <a:stretch>
            <a:fillRect/>
          </a:stretch>
        </p:blipFill>
        <p:spPr>
          <a:xfrm>
            <a:off x="98425" y="1072515"/>
            <a:ext cx="11861800" cy="2356485"/>
          </a:xfrm>
          <a:prstGeom prst="rect">
            <a:avLst/>
          </a:prstGeom>
        </p:spPr>
      </p:pic>
      <p:pic>
        <p:nvPicPr>
          <p:cNvPr id="8" name="Picture 7" descr="Screenshot 2024-01-01 203940"/>
          <p:cNvPicPr>
            <a:picLocks noChangeAspect="1"/>
          </p:cNvPicPr>
          <p:nvPr/>
        </p:nvPicPr>
        <p:blipFill>
          <a:blip r:embed="rId2"/>
          <a:stretch>
            <a:fillRect/>
          </a:stretch>
        </p:blipFill>
        <p:spPr>
          <a:xfrm>
            <a:off x="97790" y="3583305"/>
            <a:ext cx="11884025" cy="3142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975" y="93345"/>
            <a:ext cx="12138025" cy="953135"/>
          </a:xfrm>
          <a:prstGeom prst="rect">
            <a:avLst/>
          </a:prstGeom>
          <a:noFill/>
        </p:spPr>
        <p:txBody>
          <a:bodyPr wrap="square" rtlCol="0">
            <a:spAutoFit/>
          </a:bodyPr>
          <a:p>
            <a:pPr algn="ctr"/>
            <a:r>
              <a:rPr lang="en-GB" altLang="en-US" sz="2800" b="1" u="sng">
                <a:latin typeface="Times New Roman" panose="02020603050405020304" charset="0"/>
                <a:cs typeface="Times New Roman" panose="02020603050405020304" charset="0"/>
                <a:sym typeface="+mn-ea"/>
              </a:rPr>
              <a:t>DATASET IN POWER BI</a:t>
            </a:r>
            <a:endParaRPr lang="en-GB" altLang="en-US" sz="2800" b="1" u="sng">
              <a:latin typeface="Times New Roman" panose="02020603050405020304" charset="0"/>
              <a:cs typeface="Times New Roman" panose="02020603050405020304" charset="0"/>
            </a:endParaRPr>
          </a:p>
          <a:p>
            <a:pPr algn="ctr"/>
            <a:endParaRPr lang="en-GB" altLang="en-US" sz="2800" b="1" u="sng"/>
          </a:p>
        </p:txBody>
      </p:sp>
      <p:pic>
        <p:nvPicPr>
          <p:cNvPr id="5" name="Picture 4" descr="Screenshot 2024-01-01 205005"/>
          <p:cNvPicPr>
            <a:picLocks noChangeAspect="1"/>
          </p:cNvPicPr>
          <p:nvPr/>
        </p:nvPicPr>
        <p:blipFill>
          <a:blip r:embed="rId1"/>
          <a:stretch>
            <a:fillRect/>
          </a:stretch>
        </p:blipFill>
        <p:spPr>
          <a:xfrm>
            <a:off x="54610" y="738505"/>
            <a:ext cx="11899900" cy="2849880"/>
          </a:xfrm>
          <a:prstGeom prst="rect">
            <a:avLst/>
          </a:prstGeom>
        </p:spPr>
      </p:pic>
      <p:pic>
        <p:nvPicPr>
          <p:cNvPr id="6" name="Picture 5" descr="Screenshot 2024-01-01 205053"/>
          <p:cNvPicPr>
            <a:picLocks noChangeAspect="1"/>
          </p:cNvPicPr>
          <p:nvPr/>
        </p:nvPicPr>
        <p:blipFill>
          <a:blip r:embed="rId2"/>
          <a:stretch>
            <a:fillRect/>
          </a:stretch>
        </p:blipFill>
        <p:spPr>
          <a:xfrm>
            <a:off x="53975" y="3785235"/>
            <a:ext cx="11901170" cy="2944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DATA ANALYSIS USING VISUALISATION</a:t>
            </a:r>
            <a:endParaRPr lang="en-GB" altLang="en-US"/>
          </a:p>
        </p:txBody>
      </p:sp>
      <p:pic>
        <p:nvPicPr>
          <p:cNvPr id="6" name="Content Placeholder 5" descr="Screenshot 2024-01-01 210830"/>
          <p:cNvPicPr>
            <a:picLocks noChangeAspect="1"/>
          </p:cNvPicPr>
          <p:nvPr>
            <p:ph idx="1"/>
          </p:nvPr>
        </p:nvPicPr>
        <p:blipFill>
          <a:blip r:embed="rId1"/>
          <a:stretch>
            <a:fillRect/>
          </a:stretch>
        </p:blipFill>
        <p:spPr>
          <a:xfrm>
            <a:off x="123825" y="1202055"/>
            <a:ext cx="11956415" cy="5655945"/>
          </a:xfrm>
          <a:prstGeom prst="rect">
            <a:avLst/>
          </a:prstGeom>
        </p:spPr>
      </p:pic>
      <p:pic>
        <p:nvPicPr>
          <p:cNvPr id="7" name="Picture 6" descr="Screenshot 2024-01-01 210955"/>
          <p:cNvPicPr>
            <a:picLocks noChangeAspect="1"/>
          </p:cNvPicPr>
          <p:nvPr/>
        </p:nvPicPr>
        <p:blipFill>
          <a:blip r:embed="rId2"/>
          <a:stretch>
            <a:fillRect/>
          </a:stretch>
        </p:blipFill>
        <p:spPr>
          <a:xfrm>
            <a:off x="7762240" y="1201420"/>
            <a:ext cx="4142105" cy="2854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1801"/>
          <p:cNvPicPr>
            <a:picLocks noChangeAspect="1"/>
          </p:cNvPicPr>
          <p:nvPr/>
        </p:nvPicPr>
        <p:blipFill>
          <a:blip r:embed="rId1"/>
          <a:srcRect l="-1473" t="2747"/>
          <a:stretch>
            <a:fillRect/>
          </a:stretch>
        </p:blipFill>
        <p:spPr>
          <a:xfrm>
            <a:off x="84455" y="288290"/>
            <a:ext cx="11905615" cy="2683510"/>
          </a:xfrm>
          <a:prstGeom prst="round2DiagRect">
            <a:avLst/>
          </a:prstGeom>
        </p:spPr>
      </p:pic>
      <p:pic>
        <p:nvPicPr>
          <p:cNvPr id="3" name="Picture 2" descr="Screenshot 2024-01-01 211946"/>
          <p:cNvPicPr>
            <a:picLocks noChangeAspect="1"/>
          </p:cNvPicPr>
          <p:nvPr/>
        </p:nvPicPr>
        <p:blipFill>
          <a:blip r:embed="rId2"/>
          <a:srcRect l="11900" t="12452" r="18611" b="10679"/>
          <a:stretch>
            <a:fillRect/>
          </a:stretch>
        </p:blipFill>
        <p:spPr>
          <a:xfrm>
            <a:off x="217805" y="3218815"/>
            <a:ext cx="4627245" cy="3446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1-01 212038"/>
          <p:cNvPicPr>
            <a:picLocks noChangeAspect="1"/>
          </p:cNvPicPr>
          <p:nvPr/>
        </p:nvPicPr>
        <p:blipFill>
          <a:blip r:embed="rId1"/>
          <a:stretch>
            <a:fillRect/>
          </a:stretch>
        </p:blipFill>
        <p:spPr>
          <a:xfrm>
            <a:off x="79375" y="99060"/>
            <a:ext cx="12032615" cy="6660515"/>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1771</Words>
  <Application>WPS Presentation</Application>
  <PresentationFormat>Widescreen</PresentationFormat>
  <Paragraphs>44</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Times New Roman</vt:lpstr>
      <vt:lpstr>Wingdings</vt:lpstr>
      <vt:lpstr>Microsoft YaHei</vt:lpstr>
      <vt:lpstr>Arial Unicode MS</vt:lpstr>
      <vt:lpstr>Calibri</vt:lpstr>
      <vt:lpstr>Art_mountaineering</vt:lpstr>
      <vt:lpstr>COVID_19 DATASET  FINAL CAPSTONE PROJECT</vt:lpstr>
      <vt:lpstr>TABLE OF CONTENT</vt:lpstr>
      <vt:lpstr>BRIEF INTRODUCTION OF THE PROJECT</vt:lpstr>
      <vt:lpstr>PowerPoint 演示文稿</vt:lpstr>
      <vt:lpstr>PowerPoint 演示文稿</vt:lpstr>
      <vt:lpstr>PowerPoint 演示文稿</vt:lpstr>
      <vt:lpstr>DATA ANALYSIS USING VISUALISATION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taiwo</dc:creator>
  <cp:lastModifiedBy>taiwo adeniregun</cp:lastModifiedBy>
  <cp:revision>12</cp:revision>
  <dcterms:created xsi:type="dcterms:W3CDTF">2024-01-01T19:34:00Z</dcterms:created>
  <dcterms:modified xsi:type="dcterms:W3CDTF">2024-01-02T21:26:09Z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B2F6EBD86AAB42E1B69A62C9822F7236_11</vt:lpwstr>
  </property>
  <property fmtid="{D5CDD505-2E9C-101B-9397-08002B2CF9AE}" pid="3" name="KSOProductBuildVer">
    <vt:lpwstr>2057-12.2.0.13359</vt:lpwstr>
  </property>
</Properties>
</file>