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4" r:id="rId1"/>
  </p:sldMasterIdLst>
  <p:sldIdLst>
    <p:sldId id="256" r:id="rId2"/>
    <p:sldId id="257" r:id="rId3"/>
    <p:sldId id="258" r:id="rId4"/>
    <p:sldId id="259" r:id="rId5"/>
    <p:sldId id="260" r:id="rId6"/>
    <p:sldId id="292" r:id="rId7"/>
    <p:sldId id="290" r:id="rId8"/>
    <p:sldId id="291" r:id="rId9"/>
    <p:sldId id="261" r:id="rId10"/>
    <p:sldId id="262" r:id="rId11"/>
    <p:sldId id="263" r:id="rId12"/>
    <p:sldId id="282" r:id="rId13"/>
    <p:sldId id="264" r:id="rId14"/>
    <p:sldId id="265" r:id="rId15"/>
    <p:sldId id="266" r:id="rId16"/>
    <p:sldId id="267" r:id="rId17"/>
    <p:sldId id="268" r:id="rId18"/>
    <p:sldId id="269" r:id="rId19"/>
    <p:sldId id="272" r:id="rId20"/>
    <p:sldId id="273" r:id="rId21"/>
    <p:sldId id="274" r:id="rId22"/>
    <p:sldId id="285" r:id="rId23"/>
    <p:sldId id="286" r:id="rId24"/>
    <p:sldId id="287" r:id="rId25"/>
    <p:sldId id="288" r:id="rId26"/>
    <p:sldId id="275" r:id="rId27"/>
    <p:sldId id="279" r:id="rId28"/>
    <p:sldId id="284" r:id="rId29"/>
    <p:sldId id="280" r:id="rId30"/>
    <p:sldId id="283" r:id="rId31"/>
    <p:sldId id="289" r:id="rId32"/>
    <p:sldId id="278" r:id="rId33"/>
    <p:sldId id="277" r:id="rId34"/>
    <p:sldId id="276" r:id="rId35"/>
    <p:sldId id="28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0417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6187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2703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4631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1771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3301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5703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12/18/2021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158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2252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6749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93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12/18/2021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7614911"/>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 Guys, Good Morning</a:t>
            </a:r>
            <a:endParaRPr lang="en-US" dirty="0"/>
          </a:p>
        </p:txBody>
      </p:sp>
      <p:sp>
        <p:nvSpPr>
          <p:cNvPr id="3" name="Subtitle 2"/>
          <p:cNvSpPr>
            <a:spLocks noGrp="1"/>
          </p:cNvSpPr>
          <p:nvPr>
            <p:ph type="subTitle" idx="1"/>
          </p:nvPr>
        </p:nvSpPr>
        <p:spPr/>
        <p:txBody>
          <a:bodyPr/>
          <a:lstStyle/>
          <a:p>
            <a:r>
              <a:rPr lang="en-US" dirty="0" smtClean="0"/>
              <a:t>Project Discussion</a:t>
            </a:r>
            <a:endParaRPr lang="en-US" dirty="0"/>
          </a:p>
        </p:txBody>
      </p:sp>
    </p:spTree>
    <p:extLst>
      <p:ext uri="{BB962C8B-B14F-4D97-AF65-F5344CB8AC3E}">
        <p14:creationId xmlns:p14="http://schemas.microsoft.com/office/powerpoint/2010/main" val="3753403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80" y="476874"/>
            <a:ext cx="10515600" cy="1325563"/>
          </a:xfrm>
        </p:spPr>
        <p:txBody>
          <a:bodyPr/>
          <a:lstStyle/>
          <a:p>
            <a:pPr algn="ctr"/>
            <a:r>
              <a:rPr lang="en-US" dirty="0" smtClean="0"/>
              <a:t>3. How to Proceed for Project</a:t>
            </a:r>
            <a:endParaRPr lang="en-US" dirty="0"/>
          </a:p>
        </p:txBody>
      </p:sp>
      <p:pic>
        <p:nvPicPr>
          <p:cNvPr id="1026" name="Picture 2" descr="ᐈ Thinking boy cartoon stock pictures, Royalty Free cartoon boy thinking  illustrations | download on Depositpho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2888" y="2150772"/>
            <a:ext cx="3211669" cy="3670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980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What are Non-Functional Requirements? - Modern Requir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4012" y="3197390"/>
            <a:ext cx="4591023" cy="32902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39151" y="267286"/>
            <a:ext cx="10219006" cy="956603"/>
          </a:xfrm>
        </p:spPr>
        <p:txBody>
          <a:bodyPr/>
          <a:lstStyle/>
          <a:p>
            <a:r>
              <a:rPr lang="en-US" dirty="0" smtClean="0"/>
              <a:t>3.1 Writing Functional Requirements</a:t>
            </a:r>
            <a:endParaRPr lang="en-US" dirty="0"/>
          </a:p>
        </p:txBody>
      </p:sp>
      <p:sp>
        <p:nvSpPr>
          <p:cNvPr id="3" name="Content Placeholder 2"/>
          <p:cNvSpPr>
            <a:spLocks noGrp="1"/>
          </p:cNvSpPr>
          <p:nvPr>
            <p:ph idx="1"/>
          </p:nvPr>
        </p:nvSpPr>
        <p:spPr>
          <a:xfrm>
            <a:off x="657895" y="1472618"/>
            <a:ext cx="10276268" cy="4902424"/>
          </a:xfrm>
        </p:spPr>
        <p:txBody>
          <a:bodyPr>
            <a:normAutofit/>
          </a:bodyPr>
          <a:lstStyle/>
          <a:p>
            <a:r>
              <a:rPr lang="en-US" dirty="0" smtClean="0"/>
              <a:t>For example we are Developing Medical Store Software</a:t>
            </a:r>
          </a:p>
          <a:p>
            <a:r>
              <a:rPr lang="en-US" dirty="0" smtClean="0"/>
              <a:t>As </a:t>
            </a:r>
            <a:r>
              <a:rPr lang="en-US" dirty="0"/>
              <a:t>an Admin, I shall add a new user so it can login to system and select from user </a:t>
            </a:r>
            <a:r>
              <a:rPr lang="en-US" dirty="0" smtClean="0"/>
              <a:t>options</a:t>
            </a:r>
          </a:p>
          <a:p>
            <a:r>
              <a:rPr lang="en-US" dirty="0" smtClean="0"/>
              <a:t>As an Admin, I can add Products</a:t>
            </a:r>
          </a:p>
          <a:p>
            <a:r>
              <a:rPr lang="en-US" dirty="0" smtClean="0"/>
              <a:t>As an Admin, I can Update and Delete Product</a:t>
            </a:r>
          </a:p>
          <a:p>
            <a:endParaRPr lang="en-US" dirty="0"/>
          </a:p>
          <a:p>
            <a:r>
              <a:rPr lang="en-US" dirty="0" smtClean="0"/>
              <a:t>As Employee I can sale products</a:t>
            </a:r>
          </a:p>
          <a:p>
            <a:r>
              <a:rPr lang="en-US" dirty="0" smtClean="0"/>
              <a:t>As Employee I can see Daily sale report</a:t>
            </a:r>
          </a:p>
          <a:p>
            <a:r>
              <a:rPr lang="en-US" dirty="0" smtClean="0"/>
              <a:t>As Employee I can add Stock for product</a:t>
            </a:r>
          </a:p>
          <a:p>
            <a:endParaRPr lang="en-US" dirty="0"/>
          </a:p>
        </p:txBody>
      </p:sp>
    </p:spTree>
    <p:extLst>
      <p:ext uri="{BB962C8B-B14F-4D97-AF65-F5344CB8AC3E}">
        <p14:creationId xmlns:p14="http://schemas.microsoft.com/office/powerpoint/2010/main" val="3449461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Functional Requirements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	University Management System Functional Requirements</a:t>
            </a:r>
          </a:p>
          <a:p>
            <a:r>
              <a:rPr lang="en-US" dirty="0" smtClean="0"/>
              <a:t>User </a:t>
            </a:r>
            <a:r>
              <a:rPr lang="en-US" dirty="0"/>
              <a:t>must log-in with a username and password in order to use the system</a:t>
            </a:r>
          </a:p>
          <a:p>
            <a:r>
              <a:rPr lang="en-US" dirty="0" smtClean="0"/>
              <a:t>Admin can Add students and Teachers</a:t>
            </a:r>
          </a:p>
          <a:p>
            <a:r>
              <a:rPr lang="en-US" dirty="0" smtClean="0"/>
              <a:t>Teacher can add students </a:t>
            </a:r>
          </a:p>
          <a:p>
            <a:r>
              <a:rPr lang="en-US" dirty="0" smtClean="0"/>
              <a:t>Students can See Mark and Register subjects.</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478307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3.2 Design WireFrames</a:t>
            </a:r>
            <a:endParaRPr lang="en-US"/>
          </a:p>
        </p:txBody>
      </p:sp>
      <p:sp>
        <p:nvSpPr>
          <p:cNvPr id="3" name="Content Placeholder 2"/>
          <p:cNvSpPr>
            <a:spLocks noGrp="1"/>
          </p:cNvSpPr>
          <p:nvPr>
            <p:ph idx="1"/>
          </p:nvPr>
        </p:nvSpPr>
        <p:spPr>
          <a:xfrm>
            <a:off x="908538" y="1375459"/>
            <a:ext cx="10515600" cy="4351338"/>
          </a:xfrm>
        </p:spPr>
        <p:txBody>
          <a:bodyPr/>
          <a:lstStyle/>
          <a:p>
            <a:endParaRPr lang="en-US" dirty="0" smtClean="0"/>
          </a:p>
          <a:p>
            <a:r>
              <a:rPr lang="en-US" dirty="0" smtClean="0"/>
              <a:t>You can make Wireframes using any Tool like Adobe XD or any other tool you are familiar. </a:t>
            </a:r>
          </a:p>
          <a:p>
            <a:r>
              <a:rPr lang="en-US" dirty="0" smtClean="0"/>
              <a:t>You can draw Wireframes on your note book but use ruler for proper wireframes.</a:t>
            </a:r>
            <a:endParaRPr lang="en-US" dirty="0"/>
          </a:p>
          <a:p>
            <a:endParaRPr lang="en-US" dirty="0" smtClean="0"/>
          </a:p>
          <a:p>
            <a:endParaRPr lang="en-US" dirty="0"/>
          </a:p>
        </p:txBody>
      </p:sp>
      <p:pic>
        <p:nvPicPr>
          <p:cNvPr id="1026" name="Picture 2" descr="What Exactly Is Wireframing? A Guide To Wirefra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84" y="3721994"/>
            <a:ext cx="5897495" cy="2948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427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Get it approved.</a:t>
            </a:r>
            <a:endParaRPr lang="en-US" dirty="0"/>
          </a:p>
        </p:txBody>
      </p:sp>
      <p:sp>
        <p:nvSpPr>
          <p:cNvPr id="3" name="Content Placeholder 2"/>
          <p:cNvSpPr>
            <a:spLocks noGrp="1"/>
          </p:cNvSpPr>
          <p:nvPr>
            <p:ph idx="1"/>
          </p:nvPr>
        </p:nvSpPr>
        <p:spPr>
          <a:xfrm>
            <a:off x="257621" y="1811114"/>
            <a:ext cx="6928789" cy="3635017"/>
          </a:xfrm>
        </p:spPr>
        <p:txBody>
          <a:bodyPr>
            <a:normAutofit/>
          </a:bodyPr>
          <a:lstStyle/>
          <a:p>
            <a:r>
              <a:rPr lang="en-US" dirty="0" smtClean="0"/>
              <a:t>Come up with all material we discussed in above slides and get it approved </a:t>
            </a:r>
            <a:r>
              <a:rPr lang="en-US" b="1" dirty="0" smtClean="0"/>
              <a:t>by Teacher</a:t>
            </a:r>
            <a:br>
              <a:rPr lang="en-US" b="1" dirty="0" smtClean="0"/>
            </a:br>
            <a:endParaRPr lang="en-US" b="1" dirty="0" smtClean="0"/>
          </a:p>
          <a:p>
            <a:r>
              <a:rPr lang="en-US" dirty="0" smtClean="0"/>
              <a:t>You may get rejected if your work did not satisfy the requirements we discussed above. </a:t>
            </a:r>
          </a:p>
          <a:p>
            <a:endParaRPr lang="en-US" dirty="0" smtClean="0"/>
          </a:p>
          <a:p>
            <a:endParaRPr lang="en-US" dirty="0"/>
          </a:p>
        </p:txBody>
      </p:sp>
      <p:pic>
        <p:nvPicPr>
          <p:cNvPr id="9218" name="Picture 2" descr="Cartoon Reject Stock Illustrations – 1,535 Cartoon Reject Stock  Illustrations, Vectors &amp; Clipart - Dreams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3298" y="2820474"/>
            <a:ext cx="2803564" cy="280356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Rejected Paper Document. Cartoon Vector Illustration Stock Vector -  Illustration of dismiss, denial: 741418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6538" y="196783"/>
            <a:ext cx="3357084" cy="2623691"/>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Cartoon Businessman With Accepted Document Stock Vector - Illustration of  accept, rubber: 414409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5161" y="3996253"/>
            <a:ext cx="2489757" cy="26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935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865" y="510558"/>
            <a:ext cx="10515600" cy="1325563"/>
          </a:xfrm>
        </p:spPr>
        <p:txBody>
          <a:bodyPr>
            <a:normAutofit fontScale="90000"/>
          </a:bodyPr>
          <a:lstStyle/>
          <a:p>
            <a:pPr algn="ctr"/>
            <a:r>
              <a:rPr lang="en-US" dirty="0" smtClean="0"/>
              <a:t>3.4 Identify the Data Structure (Arrays that hold information)</a:t>
            </a:r>
            <a:br>
              <a:rPr lang="en-US" dirty="0" smtClean="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867" y="2454834"/>
            <a:ext cx="7472832" cy="4236988"/>
          </a:xfrm>
          <a:prstGeom prst="rect">
            <a:avLst/>
          </a:prstGeom>
        </p:spPr>
      </p:pic>
    </p:spTree>
    <p:extLst>
      <p:ext uri="{BB962C8B-B14F-4D97-AF65-F5344CB8AC3E}">
        <p14:creationId xmlns:p14="http://schemas.microsoft.com/office/powerpoint/2010/main" val="1039706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80" y="0"/>
            <a:ext cx="10515600" cy="1325563"/>
          </a:xfrm>
        </p:spPr>
        <p:txBody>
          <a:bodyPr/>
          <a:lstStyle/>
          <a:p>
            <a:pPr algn="ctr"/>
            <a:r>
              <a:rPr lang="en-US" dirty="0" smtClean="0"/>
              <a:t>3.5 Identify Functions</a:t>
            </a:r>
            <a:endParaRPr lang="en-US" dirty="0"/>
          </a:p>
        </p:txBody>
      </p:sp>
      <p:sp>
        <p:nvSpPr>
          <p:cNvPr id="4" name="Title 1"/>
          <p:cNvSpPr txBox="1">
            <a:spLocks/>
          </p:cNvSpPr>
          <p:nvPr/>
        </p:nvSpPr>
        <p:spPr>
          <a:xfrm>
            <a:off x="865379" y="1758255"/>
            <a:ext cx="10515600" cy="4634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smtClean="0"/>
              <a:t>Identify you functions in your project like you are developing University management system than some function will be </a:t>
            </a:r>
          </a:p>
          <a:p>
            <a:r>
              <a:rPr lang="en-US" sz="3000" dirty="0"/>
              <a:t> </a:t>
            </a:r>
            <a:r>
              <a:rPr lang="en-US" sz="3000" dirty="0" smtClean="0"/>
              <a:t> menu();</a:t>
            </a:r>
          </a:p>
          <a:p>
            <a:r>
              <a:rPr lang="en-US" sz="3000" dirty="0"/>
              <a:t> </a:t>
            </a:r>
            <a:r>
              <a:rPr lang="en-US" sz="3000" dirty="0" smtClean="0"/>
              <a:t> </a:t>
            </a:r>
            <a:r>
              <a:rPr lang="en-US" sz="3000" dirty="0" err="1"/>
              <a:t>display_students</a:t>
            </a:r>
            <a:r>
              <a:rPr lang="en-US" sz="3000" dirty="0"/>
              <a:t> </a:t>
            </a:r>
            <a:r>
              <a:rPr lang="en-US" sz="3000" dirty="0" smtClean="0"/>
              <a:t>(); </a:t>
            </a:r>
          </a:p>
          <a:p>
            <a:r>
              <a:rPr lang="en-US" sz="3000" dirty="0" smtClean="0"/>
              <a:t>  </a:t>
            </a:r>
            <a:r>
              <a:rPr lang="en-US" sz="3000" dirty="0" err="1" smtClean="0"/>
              <a:t>add_students</a:t>
            </a:r>
            <a:r>
              <a:rPr lang="en-US" sz="3000" dirty="0" smtClean="0"/>
              <a:t>();</a:t>
            </a:r>
          </a:p>
          <a:p>
            <a:r>
              <a:rPr lang="en-US" sz="3000" dirty="0"/>
              <a:t> </a:t>
            </a:r>
            <a:r>
              <a:rPr lang="en-US" sz="3000" dirty="0" smtClean="0"/>
              <a:t> </a:t>
            </a:r>
            <a:r>
              <a:rPr lang="en-US" sz="3000" dirty="0" err="1" smtClean="0"/>
              <a:t>sort_students_by_marks</a:t>
            </a:r>
            <a:r>
              <a:rPr lang="en-US" sz="3000" dirty="0" smtClean="0"/>
              <a:t>();</a:t>
            </a:r>
          </a:p>
          <a:p>
            <a:endParaRPr lang="en-US" sz="3000" dirty="0"/>
          </a:p>
          <a:p>
            <a:r>
              <a:rPr lang="en-US" sz="3000" dirty="0" smtClean="0"/>
              <a:t>  Other way of write function name</a:t>
            </a:r>
          </a:p>
          <a:p>
            <a:r>
              <a:rPr lang="en-US" sz="3000" dirty="0"/>
              <a:t> </a:t>
            </a:r>
            <a:r>
              <a:rPr lang="en-US" sz="3000" dirty="0" smtClean="0"/>
              <a:t> </a:t>
            </a:r>
            <a:r>
              <a:rPr lang="en-US" sz="3000" dirty="0" err="1" smtClean="0"/>
              <a:t>displayStudent</a:t>
            </a:r>
            <a:r>
              <a:rPr lang="en-US" sz="3000" dirty="0" smtClean="0"/>
              <a:t>();</a:t>
            </a:r>
          </a:p>
          <a:p>
            <a:r>
              <a:rPr lang="en-US" sz="3000" dirty="0"/>
              <a:t> </a:t>
            </a:r>
            <a:r>
              <a:rPr lang="en-US" sz="3000" dirty="0" smtClean="0"/>
              <a:t> </a:t>
            </a:r>
            <a:r>
              <a:rPr lang="en-US" sz="3000" dirty="0" err="1" smtClean="0"/>
              <a:t>addStudent</a:t>
            </a:r>
            <a:r>
              <a:rPr lang="en-US" sz="3000" dirty="0" smtClean="0"/>
              <a:t>();</a:t>
            </a:r>
          </a:p>
          <a:p>
            <a:r>
              <a:rPr lang="en-US" sz="3000" dirty="0"/>
              <a:t> </a:t>
            </a:r>
            <a:r>
              <a:rPr lang="en-US" sz="3000" dirty="0" smtClean="0"/>
              <a:t> </a:t>
            </a:r>
            <a:r>
              <a:rPr lang="en-US" sz="3000" dirty="0" err="1" smtClean="0"/>
              <a:t>sortStudentByMarks</a:t>
            </a:r>
            <a:r>
              <a:rPr lang="en-US" sz="3000" dirty="0" smtClean="0"/>
              <a:t>();</a:t>
            </a:r>
          </a:p>
          <a:p>
            <a:endParaRPr lang="en-US" sz="3000" dirty="0" smtClean="0"/>
          </a:p>
        </p:txBody>
      </p:sp>
    </p:spTree>
    <p:extLst>
      <p:ext uri="{BB962C8B-B14F-4D97-AF65-F5344CB8AC3E}">
        <p14:creationId xmlns:p14="http://schemas.microsoft.com/office/powerpoint/2010/main" val="1219977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3.5 Make the Function Work Flow</a:t>
            </a:r>
            <a:endParaRPr lang="en-US" dirty="0"/>
          </a:p>
        </p:txBody>
      </p:sp>
      <p:sp>
        <p:nvSpPr>
          <p:cNvPr id="3" name="Content Placeholder 2"/>
          <p:cNvSpPr>
            <a:spLocks noGrp="1"/>
          </p:cNvSpPr>
          <p:nvPr>
            <p:ph idx="1"/>
          </p:nvPr>
        </p:nvSpPr>
        <p:spPr>
          <a:xfrm>
            <a:off x="852268" y="1150376"/>
            <a:ext cx="10515600" cy="4351338"/>
          </a:xfrm>
        </p:spPr>
        <p:txBody>
          <a:bodyPr/>
          <a:lstStyle/>
          <a:p>
            <a:r>
              <a:rPr lang="en-US" dirty="0" smtClean="0"/>
              <a:t>In this step define which function will be call by which function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9667" y="2057064"/>
            <a:ext cx="8371179" cy="4101316"/>
          </a:xfrm>
          <a:prstGeom prst="rect">
            <a:avLst/>
          </a:prstGeom>
        </p:spPr>
      </p:pic>
    </p:spTree>
    <p:extLst>
      <p:ext uri="{BB962C8B-B14F-4D97-AF65-F5344CB8AC3E}">
        <p14:creationId xmlns:p14="http://schemas.microsoft.com/office/powerpoint/2010/main" val="73395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 y="196313"/>
            <a:ext cx="10515600" cy="1325563"/>
          </a:xfrm>
        </p:spPr>
        <p:txBody>
          <a:bodyPr/>
          <a:lstStyle/>
          <a:p>
            <a:r>
              <a:rPr lang="en-US" dirty="0" smtClean="0"/>
              <a:t>3.6 Write Algorithm and Draw Flow Chart for Each Function</a:t>
            </a:r>
            <a:endParaRPr lang="en-US" dirty="0"/>
          </a:p>
        </p:txBody>
      </p:sp>
      <p:sp>
        <p:nvSpPr>
          <p:cNvPr id="3" name="Content Placeholder 2"/>
          <p:cNvSpPr>
            <a:spLocks noGrp="1"/>
          </p:cNvSpPr>
          <p:nvPr>
            <p:ph idx="1"/>
          </p:nvPr>
        </p:nvSpPr>
        <p:spPr>
          <a:xfrm>
            <a:off x="838200" y="1825625"/>
            <a:ext cx="5703277" cy="1719433"/>
          </a:xfrm>
        </p:spPr>
        <p:txBody>
          <a:bodyPr/>
          <a:lstStyle/>
          <a:p>
            <a:endParaRPr lang="en-US" dirty="0" smtClean="0"/>
          </a:p>
          <a:p>
            <a:r>
              <a:rPr lang="en-US" dirty="0" smtClean="0"/>
              <a:t>Do this for individual function</a:t>
            </a:r>
            <a:endParaRPr lang="en-US" dirty="0"/>
          </a:p>
          <a:p>
            <a:pPr marL="0" indent="0">
              <a:buNone/>
            </a:pPr>
            <a:endParaRPr lang="en-US" dirty="0"/>
          </a:p>
        </p:txBody>
      </p:sp>
      <p:pic>
        <p:nvPicPr>
          <p:cNvPr id="11266" name="Picture 2" descr="Algorithm Flowchart Example 3 | Flow chart, Algorithm,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0432" y="1761027"/>
            <a:ext cx="5176837" cy="4389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720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101" y="224448"/>
            <a:ext cx="10515600" cy="1325563"/>
          </a:xfrm>
        </p:spPr>
        <p:txBody>
          <a:bodyPr/>
          <a:lstStyle/>
          <a:p>
            <a:r>
              <a:rPr lang="en-US" dirty="0" smtClean="0"/>
              <a:t>3.7 Final Documentation Template</a:t>
            </a:r>
            <a:endParaRPr lang="en-US" dirty="0"/>
          </a:p>
        </p:txBody>
      </p:sp>
      <p:sp>
        <p:nvSpPr>
          <p:cNvPr id="3" name="Content Placeholder 2"/>
          <p:cNvSpPr>
            <a:spLocks noGrp="1"/>
          </p:cNvSpPr>
          <p:nvPr>
            <p:ph idx="1"/>
          </p:nvPr>
        </p:nvSpPr>
        <p:spPr>
          <a:xfrm>
            <a:off x="458373" y="1769354"/>
            <a:ext cx="10515600" cy="4351338"/>
          </a:xfrm>
        </p:spPr>
        <p:txBody>
          <a:bodyPr/>
          <a:lstStyle/>
          <a:p>
            <a:r>
              <a:rPr lang="en-US" dirty="0" smtClean="0"/>
              <a:t>Project Title (Cover Page) We will provide you the cover page template</a:t>
            </a:r>
          </a:p>
          <a:p>
            <a:r>
              <a:rPr lang="en-US" dirty="0" smtClean="0"/>
              <a:t>Project Functional Requirements</a:t>
            </a:r>
          </a:p>
          <a:p>
            <a:r>
              <a:rPr lang="en-US" dirty="0" smtClean="0"/>
              <a:t>Wireframes</a:t>
            </a:r>
          </a:p>
          <a:p>
            <a:r>
              <a:rPr lang="en-US" dirty="0" smtClean="0"/>
              <a:t>Data structure identification</a:t>
            </a:r>
          </a:p>
          <a:p>
            <a:r>
              <a:rPr lang="en-US" dirty="0" smtClean="0"/>
              <a:t>Functions identifications</a:t>
            </a:r>
          </a:p>
          <a:p>
            <a:r>
              <a:rPr lang="en-US" dirty="0" smtClean="0"/>
              <a:t>Functions workflow </a:t>
            </a:r>
          </a:p>
          <a:p>
            <a:r>
              <a:rPr lang="en-US" dirty="0" smtClean="0"/>
              <a:t>Algorithm and every function flow chart</a:t>
            </a:r>
          </a:p>
          <a:p>
            <a:endParaRPr lang="en-US" dirty="0" smtClean="0"/>
          </a:p>
          <a:p>
            <a:endParaRPr lang="en-US" dirty="0" smtClean="0"/>
          </a:p>
          <a:p>
            <a:endParaRPr lang="en-US" dirty="0"/>
          </a:p>
        </p:txBody>
      </p:sp>
      <p:pic>
        <p:nvPicPr>
          <p:cNvPr id="12292" name="Picture 4" descr="What is Technical Documentation? Examples and Tips | CleverT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5351" y="2678311"/>
            <a:ext cx="5545978" cy="2343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89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46976"/>
            <a:ext cx="10396882" cy="665787"/>
          </a:xfrm>
        </p:spPr>
        <p:txBody>
          <a:bodyPr>
            <a:noAutofit/>
          </a:bodyPr>
          <a:lstStyle/>
          <a:p>
            <a:r>
              <a:rPr lang="en-US" sz="3000" dirty="0" smtClean="0"/>
              <a:t>1) Selection </a:t>
            </a:r>
            <a:r>
              <a:rPr lang="en-US" sz="3000" dirty="0"/>
              <a:t>of Projects Minimum </a:t>
            </a:r>
            <a:r>
              <a:rPr lang="en-US" sz="3000" dirty="0" smtClean="0"/>
              <a:t>Complexity</a:t>
            </a:r>
            <a:endParaRPr lang="en-US" sz="3000" dirty="0"/>
          </a:p>
        </p:txBody>
      </p:sp>
      <p:sp>
        <p:nvSpPr>
          <p:cNvPr id="3" name="Content Placeholder 2"/>
          <p:cNvSpPr>
            <a:spLocks noGrp="1"/>
          </p:cNvSpPr>
          <p:nvPr>
            <p:ph idx="1"/>
          </p:nvPr>
        </p:nvSpPr>
        <p:spPr>
          <a:xfrm>
            <a:off x="1107832" y="1679802"/>
            <a:ext cx="10131425" cy="4468968"/>
          </a:xfrm>
        </p:spPr>
        <p:txBody>
          <a:bodyPr>
            <a:normAutofit/>
          </a:bodyPr>
          <a:lstStyle/>
          <a:p>
            <a:r>
              <a:rPr lang="en-US" sz="2400" dirty="0" smtClean="0"/>
              <a:t>You should use all the concepts we studied till know (Variables, If, Loops, Arrays and Functions).</a:t>
            </a:r>
          </a:p>
          <a:p>
            <a:r>
              <a:rPr lang="en-US" sz="2400" dirty="0" smtClean="0"/>
              <a:t>You are not allow to use other concepts we did not cover yet. </a:t>
            </a:r>
          </a:p>
        </p:txBody>
      </p:sp>
      <p:pic>
        <p:nvPicPr>
          <p:cNvPr id="4098" name="Picture 2" descr="Here's Why Your Organization Can't Handle Complexity | Inc.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188" y="3318683"/>
            <a:ext cx="4781264" cy="268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18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Writing Code</a:t>
            </a:r>
            <a:endParaRPr lang="en-US" dirty="0"/>
          </a:p>
        </p:txBody>
      </p:sp>
      <p:sp>
        <p:nvSpPr>
          <p:cNvPr id="3" name="Content Placeholder 2"/>
          <p:cNvSpPr>
            <a:spLocks noGrp="1"/>
          </p:cNvSpPr>
          <p:nvPr>
            <p:ph idx="1"/>
          </p:nvPr>
        </p:nvSpPr>
        <p:spPr/>
        <p:txBody>
          <a:bodyPr/>
          <a:lstStyle/>
          <a:p>
            <a:r>
              <a:rPr lang="en-US" dirty="0" smtClean="0"/>
              <a:t>Great you done most difficult part of your project.</a:t>
            </a:r>
          </a:p>
          <a:p>
            <a:endParaRPr lang="en-US" dirty="0" smtClean="0"/>
          </a:p>
          <a:p>
            <a:r>
              <a:rPr lang="en-US" dirty="0" smtClean="0"/>
              <a:t>Now lets move to easy and interesting part </a:t>
            </a:r>
          </a:p>
          <a:p>
            <a:pPr lvl="1"/>
            <a:r>
              <a:rPr lang="en-US" dirty="0" smtClean="0"/>
              <a:t>Start writing code and make it happened. </a:t>
            </a:r>
          </a:p>
          <a:p>
            <a:pPr lvl="1"/>
            <a:r>
              <a:rPr lang="en-US" dirty="0" smtClean="0"/>
              <a:t>But before start coding lets discuss some important professional practices for writing code</a:t>
            </a:r>
            <a:endParaRPr lang="en-US" dirty="0"/>
          </a:p>
        </p:txBody>
      </p:sp>
      <p:pic>
        <p:nvPicPr>
          <p:cNvPr id="13314" name="Picture 2" descr="Premium Vector | Child at computer. cartoon boy learning at desk with  laptop. student studying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2550" y="215899"/>
            <a:ext cx="3219450" cy="321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560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69" y="2582667"/>
            <a:ext cx="10515600" cy="1325563"/>
          </a:xfrm>
        </p:spPr>
        <p:txBody>
          <a:bodyPr/>
          <a:lstStyle/>
          <a:p>
            <a:pPr algn="ctr"/>
            <a:r>
              <a:rPr lang="en-US" dirty="0" smtClean="0"/>
              <a:t>4.1 Coding Style</a:t>
            </a:r>
            <a:endParaRPr lang="en-US" dirty="0"/>
          </a:p>
        </p:txBody>
      </p:sp>
    </p:spTree>
    <p:extLst>
      <p:ext uri="{BB962C8B-B14F-4D97-AF65-F5344CB8AC3E}">
        <p14:creationId xmlns:p14="http://schemas.microsoft.com/office/powerpoint/2010/main" val="2256966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and Function Names Conventions</a:t>
            </a:r>
            <a:endParaRPr lang="en-US" dirty="0"/>
          </a:p>
        </p:txBody>
      </p:sp>
      <p:sp>
        <p:nvSpPr>
          <p:cNvPr id="3" name="Content Placeholder 2"/>
          <p:cNvSpPr>
            <a:spLocks noGrp="1"/>
          </p:cNvSpPr>
          <p:nvPr>
            <p:ph idx="1"/>
          </p:nvPr>
        </p:nvSpPr>
        <p:spPr/>
        <p:txBody>
          <a:bodyPr/>
          <a:lstStyle/>
          <a:p>
            <a:r>
              <a:rPr lang="en-US" dirty="0" smtClean="0"/>
              <a:t>Start variable and function name with small letter and spate two words use in variable by camel case or underscore.</a:t>
            </a:r>
          </a:p>
          <a:p>
            <a:endParaRPr lang="en-US" dirty="0"/>
          </a:p>
          <a:p>
            <a:r>
              <a:rPr lang="en-US" dirty="0" smtClean="0"/>
              <a:t>For example to store product name in variable </a:t>
            </a:r>
            <a:endParaRPr lang="en-US" dirty="0"/>
          </a:p>
          <a:p>
            <a:r>
              <a:rPr lang="en-US" dirty="0" err="1" smtClean="0"/>
              <a:t>product_Name</a:t>
            </a:r>
            <a:r>
              <a:rPr lang="en-US" dirty="0" smtClean="0"/>
              <a:t>   OR  </a:t>
            </a:r>
            <a:r>
              <a:rPr lang="en-US" dirty="0" err="1" smtClean="0"/>
              <a:t>produtName</a:t>
            </a:r>
            <a:endParaRPr lang="en-US" dirty="0" smtClean="0"/>
          </a:p>
          <a:p>
            <a:r>
              <a:rPr lang="en-US" dirty="0" smtClean="0"/>
              <a:t>For example to store student marks</a:t>
            </a:r>
          </a:p>
          <a:p>
            <a:pPr marL="0" indent="0">
              <a:buNone/>
            </a:pPr>
            <a:r>
              <a:rPr lang="en-US" dirty="0"/>
              <a:t> </a:t>
            </a:r>
            <a:r>
              <a:rPr lang="en-US" dirty="0" smtClean="0"/>
              <a:t>  </a:t>
            </a:r>
            <a:r>
              <a:rPr lang="en-US" dirty="0" err="1" smtClean="0"/>
              <a:t>student_marks</a:t>
            </a:r>
            <a:r>
              <a:rPr lang="en-US" dirty="0" smtClean="0"/>
              <a:t>   OR  </a:t>
            </a:r>
            <a:r>
              <a:rPr lang="en-US" dirty="0" err="1" smtClean="0"/>
              <a:t>studentMarks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481692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condition</a:t>
            </a:r>
            <a:endParaRPr lang="en-US" dirty="0"/>
          </a:p>
        </p:txBody>
      </p:sp>
      <p:pic>
        <p:nvPicPr>
          <p:cNvPr id="6" name="Picture 5"/>
          <p:cNvPicPr>
            <a:picLocks noChangeAspect="1"/>
          </p:cNvPicPr>
          <p:nvPr/>
        </p:nvPicPr>
        <p:blipFill>
          <a:blip r:embed="rId2"/>
          <a:stretch>
            <a:fillRect/>
          </a:stretch>
        </p:blipFill>
        <p:spPr>
          <a:xfrm>
            <a:off x="1793584" y="1736507"/>
            <a:ext cx="8420015" cy="3538538"/>
          </a:xfrm>
          <a:prstGeom prst="rect">
            <a:avLst/>
          </a:prstGeom>
        </p:spPr>
      </p:pic>
    </p:spTree>
    <p:extLst>
      <p:ext uri="{BB962C8B-B14F-4D97-AF65-F5344CB8AC3E}">
        <p14:creationId xmlns:p14="http://schemas.microsoft.com/office/powerpoint/2010/main" val="3561246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pic>
        <p:nvPicPr>
          <p:cNvPr id="4" name="Content Placeholder 3"/>
          <p:cNvPicPr>
            <a:picLocks noGrp="1" noChangeAspect="1"/>
          </p:cNvPicPr>
          <p:nvPr>
            <p:ph idx="1"/>
          </p:nvPr>
        </p:nvPicPr>
        <p:blipFill>
          <a:blip r:embed="rId2"/>
          <a:stretch>
            <a:fillRect/>
          </a:stretch>
        </p:blipFill>
        <p:spPr>
          <a:xfrm>
            <a:off x="686371" y="1592214"/>
            <a:ext cx="10542150" cy="4491171"/>
          </a:xfrm>
          <a:prstGeom prst="rect">
            <a:avLst/>
          </a:prstGeom>
        </p:spPr>
      </p:pic>
    </p:spTree>
    <p:extLst>
      <p:ext uri="{BB962C8B-B14F-4D97-AF65-F5344CB8AC3E}">
        <p14:creationId xmlns:p14="http://schemas.microsoft.com/office/powerpoint/2010/main" val="43504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04911" y="0"/>
            <a:ext cx="6120148" cy="6949999"/>
          </a:xfrm>
          <a:prstGeom prst="rect">
            <a:avLst/>
          </a:prstGeom>
        </p:spPr>
      </p:pic>
    </p:spTree>
    <p:extLst>
      <p:ext uri="{BB962C8B-B14F-4D97-AF65-F5344CB8AC3E}">
        <p14:creationId xmlns:p14="http://schemas.microsoft.com/office/powerpoint/2010/main" val="994847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 Variable Names</a:t>
            </a:r>
            <a:endParaRPr lang="en-US" dirty="0"/>
          </a:p>
        </p:txBody>
      </p:sp>
      <p:sp>
        <p:nvSpPr>
          <p:cNvPr id="3" name="Content Placeholder 2"/>
          <p:cNvSpPr>
            <a:spLocks noGrp="1"/>
          </p:cNvSpPr>
          <p:nvPr>
            <p:ph idx="1"/>
          </p:nvPr>
        </p:nvSpPr>
        <p:spPr/>
        <p:txBody>
          <a:bodyPr/>
          <a:lstStyle/>
          <a:p>
            <a:r>
              <a:rPr lang="en-US" dirty="0" smtClean="0"/>
              <a:t>Variable names for your project should be relevant you are not allow  to use variable names like a, b, c.</a:t>
            </a:r>
          </a:p>
          <a:p>
            <a:endParaRPr lang="en-US" dirty="0"/>
          </a:p>
          <a:p>
            <a:r>
              <a:rPr lang="en-US" b="1" dirty="0" smtClean="0"/>
              <a:t>How to Choose variable name  ? </a:t>
            </a:r>
          </a:p>
          <a:p>
            <a:r>
              <a:rPr lang="en-US" sz="2600" dirty="0" smtClean="0"/>
              <a:t>Like you are developing Store Management Application your variable names should be relevant and give sense to code reader. </a:t>
            </a:r>
          </a:p>
          <a:p>
            <a:r>
              <a:rPr lang="en-US" sz="2600" dirty="0" err="1" smtClean="0"/>
              <a:t>product_name</a:t>
            </a:r>
            <a:r>
              <a:rPr lang="en-US" sz="2600" dirty="0" smtClean="0"/>
              <a:t> </a:t>
            </a:r>
          </a:p>
          <a:p>
            <a:r>
              <a:rPr lang="en-US" sz="2600" dirty="0" err="1" smtClean="0"/>
              <a:t>product_price</a:t>
            </a:r>
            <a:endParaRPr lang="en-US" sz="2600" dirty="0" smtClean="0"/>
          </a:p>
          <a:p>
            <a:r>
              <a:rPr lang="en-US" sz="2600" dirty="0" err="1" smtClean="0"/>
              <a:t>currentStock</a:t>
            </a:r>
            <a:endParaRPr lang="en-US" sz="2600" dirty="0"/>
          </a:p>
        </p:txBody>
      </p:sp>
    </p:spTree>
    <p:extLst>
      <p:ext uri="{BB962C8B-B14F-4D97-AF65-F5344CB8AC3E}">
        <p14:creationId xmlns:p14="http://schemas.microsoft.com/office/powerpoint/2010/main" val="2169983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Indentation</a:t>
            </a:r>
            <a:endParaRPr lang="en-US" dirty="0"/>
          </a:p>
        </p:txBody>
      </p:sp>
      <p:sp>
        <p:nvSpPr>
          <p:cNvPr id="3" name="Content Placeholder 2"/>
          <p:cNvSpPr>
            <a:spLocks noGrp="1"/>
          </p:cNvSpPr>
          <p:nvPr>
            <p:ph idx="1"/>
          </p:nvPr>
        </p:nvSpPr>
        <p:spPr/>
        <p:txBody>
          <a:bodyPr>
            <a:normAutofit/>
          </a:bodyPr>
          <a:lstStyle/>
          <a:p>
            <a:r>
              <a:rPr lang="en-US" dirty="0" smtClean="0"/>
              <a:t>To enhance readability you code should be well indent like if you are writing something in for loop you all code inside for loop should have same indent. Indent mean gap of your code from Editor left side.</a:t>
            </a:r>
          </a:p>
          <a:p>
            <a:r>
              <a:rPr lang="en-US" dirty="0" smtClean="0"/>
              <a:t>VS Code provide you auto indent if you do not remove it by user self.</a:t>
            </a:r>
          </a:p>
          <a:p>
            <a:endParaRPr lang="en-US" dirty="0"/>
          </a:p>
        </p:txBody>
      </p:sp>
    </p:spTree>
    <p:extLst>
      <p:ext uri="{BB962C8B-B14F-4D97-AF65-F5344CB8AC3E}">
        <p14:creationId xmlns:p14="http://schemas.microsoft.com/office/powerpoint/2010/main" val="2407966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and Bad Indent Example</a:t>
            </a:r>
            <a:endParaRPr lang="en-US" dirty="0"/>
          </a:p>
        </p:txBody>
      </p:sp>
      <p:pic>
        <p:nvPicPr>
          <p:cNvPr id="4" name="Content Placeholder 3"/>
          <p:cNvPicPr>
            <a:picLocks noGrp="1" noChangeAspect="1"/>
          </p:cNvPicPr>
          <p:nvPr>
            <p:ph idx="1"/>
          </p:nvPr>
        </p:nvPicPr>
        <p:blipFill>
          <a:blip r:embed="rId2"/>
          <a:stretch>
            <a:fillRect/>
          </a:stretch>
        </p:blipFill>
        <p:spPr>
          <a:xfrm>
            <a:off x="1483051" y="1606282"/>
            <a:ext cx="7974611" cy="4658597"/>
          </a:xfrm>
          <a:prstGeom prst="rect">
            <a:avLst/>
          </a:prstGeom>
        </p:spPr>
      </p:pic>
    </p:spTree>
    <p:extLst>
      <p:ext uri="{BB962C8B-B14F-4D97-AF65-F5344CB8AC3E}">
        <p14:creationId xmlns:p14="http://schemas.microsoft.com/office/powerpoint/2010/main" val="1730735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 Comments within the code</a:t>
            </a:r>
            <a:endParaRPr lang="en-US" dirty="0"/>
          </a:p>
        </p:txBody>
      </p:sp>
      <p:sp>
        <p:nvSpPr>
          <p:cNvPr id="3" name="Content Placeholder 2"/>
          <p:cNvSpPr>
            <a:spLocks noGrp="1"/>
          </p:cNvSpPr>
          <p:nvPr>
            <p:ph idx="1"/>
          </p:nvPr>
        </p:nvSpPr>
        <p:spPr>
          <a:xfrm>
            <a:off x="1147689" y="1600542"/>
            <a:ext cx="10515600" cy="4351338"/>
          </a:xfrm>
        </p:spPr>
        <p:txBody>
          <a:bodyPr>
            <a:normAutofit fontScale="77500" lnSpcReduction="20000"/>
          </a:bodyPr>
          <a:lstStyle/>
          <a:p>
            <a:r>
              <a:rPr lang="en-US" dirty="0" smtClean="0"/>
              <a:t>Comments are very important part of professional coding. Make it your habit to write comment when write any logic even its hard or easy for your. Specifically write comment on each function header to define what is happening inside function.</a:t>
            </a:r>
          </a:p>
          <a:p>
            <a:endParaRPr lang="en-US" dirty="0"/>
          </a:p>
          <a:p>
            <a:r>
              <a:rPr lang="en-US" dirty="0" smtClean="0"/>
              <a:t>Don’t write comment at end of project completion to satisfy just project requirements. </a:t>
            </a:r>
            <a:endParaRPr lang="en-US" dirty="0"/>
          </a:p>
          <a:p>
            <a:endParaRPr lang="en-US" dirty="0" smtClean="0"/>
          </a:p>
          <a:p>
            <a:pPr marL="0" indent="0">
              <a:buNone/>
            </a:pPr>
            <a:r>
              <a:rPr lang="en-US" dirty="0" smtClean="0"/>
              <a:t>   //   One line comment</a:t>
            </a:r>
          </a:p>
          <a:p>
            <a:pPr marL="0" indent="0">
              <a:buNone/>
            </a:pPr>
            <a:endParaRPr lang="en-US" dirty="0" smtClean="0"/>
          </a:p>
          <a:p>
            <a:pPr marL="0" indent="0">
              <a:buNone/>
            </a:pPr>
            <a:r>
              <a:rPr lang="en-US" dirty="0" smtClean="0"/>
              <a:t>   /*</a:t>
            </a:r>
            <a:endParaRPr lang="en-US" dirty="0"/>
          </a:p>
          <a:p>
            <a:pPr marL="0" indent="0">
              <a:buNone/>
            </a:pPr>
            <a:r>
              <a:rPr lang="en-US" dirty="0"/>
              <a:t>    This is multi line </a:t>
            </a:r>
            <a:r>
              <a:rPr lang="en-US" dirty="0" smtClean="0"/>
              <a:t>comment</a:t>
            </a:r>
          </a:p>
          <a:p>
            <a:pPr marL="0" indent="0">
              <a:buNone/>
            </a:pPr>
            <a:r>
              <a:rPr lang="en-US" dirty="0"/>
              <a:t>   */</a:t>
            </a:r>
          </a:p>
          <a:p>
            <a:endParaRPr lang="en-US" dirty="0"/>
          </a:p>
        </p:txBody>
      </p:sp>
    </p:spTree>
    <p:extLst>
      <p:ext uri="{BB962C8B-B14F-4D97-AF65-F5344CB8AC3E}">
        <p14:creationId xmlns:p14="http://schemas.microsoft.com/office/powerpoint/2010/main" val="92707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2" y="500062"/>
            <a:ext cx="10515600" cy="1325563"/>
          </a:xfrm>
        </p:spPr>
        <p:txBody>
          <a:bodyPr/>
          <a:lstStyle/>
          <a:p>
            <a:r>
              <a:rPr lang="en-US" dirty="0" smtClean="0"/>
              <a:t>1(a) Users of your application</a:t>
            </a:r>
            <a:endParaRPr lang="en-US" dirty="0"/>
          </a:p>
        </p:txBody>
      </p:sp>
      <p:sp>
        <p:nvSpPr>
          <p:cNvPr id="3" name="Content Placeholder 2"/>
          <p:cNvSpPr>
            <a:spLocks noGrp="1"/>
          </p:cNvSpPr>
          <p:nvPr>
            <p:ph idx="1"/>
          </p:nvPr>
        </p:nvSpPr>
        <p:spPr/>
        <p:txBody>
          <a:bodyPr>
            <a:normAutofit/>
          </a:bodyPr>
          <a:lstStyle/>
          <a:p>
            <a:r>
              <a:rPr lang="en-US" sz="2400" dirty="0" smtClean="0"/>
              <a:t>There should be at least 2 Users of your application like we did for messaging system</a:t>
            </a:r>
          </a:p>
          <a:p>
            <a:r>
              <a:rPr lang="en-US" sz="2400" dirty="0" smtClean="0"/>
              <a:t>One user was Admin and other user was Agent</a:t>
            </a:r>
          </a:p>
          <a:p>
            <a:pPr marL="0" indent="0">
              <a:buNone/>
            </a:pPr>
            <a:endParaRPr lang="en-US" sz="2400" dirty="0"/>
          </a:p>
          <a:p>
            <a:endParaRPr lang="en-US" sz="2400" dirty="0" smtClean="0"/>
          </a:p>
        </p:txBody>
      </p:sp>
    </p:spTree>
    <p:extLst>
      <p:ext uri="{BB962C8B-B14F-4D97-AF65-F5344CB8AC3E}">
        <p14:creationId xmlns:p14="http://schemas.microsoft.com/office/powerpoint/2010/main" val="34767150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Comment</a:t>
            </a:r>
            <a:endParaRPr lang="en-US" dirty="0"/>
          </a:p>
        </p:txBody>
      </p:sp>
      <p:pic>
        <p:nvPicPr>
          <p:cNvPr id="4" name="Content Placeholder 3"/>
          <p:cNvPicPr>
            <a:picLocks noGrp="1" noChangeAspect="1"/>
          </p:cNvPicPr>
          <p:nvPr>
            <p:ph idx="1"/>
          </p:nvPr>
        </p:nvPicPr>
        <p:blipFill>
          <a:blip r:embed="rId2"/>
          <a:stretch>
            <a:fillRect/>
          </a:stretch>
        </p:blipFill>
        <p:spPr>
          <a:xfrm>
            <a:off x="1190205" y="1311347"/>
            <a:ext cx="8571222" cy="3598080"/>
          </a:xfrm>
          <a:prstGeom prst="rect">
            <a:avLst/>
          </a:prstGeom>
        </p:spPr>
      </p:pic>
    </p:spTree>
    <p:extLst>
      <p:ext uri="{BB962C8B-B14F-4D97-AF65-F5344CB8AC3E}">
        <p14:creationId xmlns:p14="http://schemas.microsoft.com/office/powerpoint/2010/main" val="3338542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Note</a:t>
            </a:r>
            <a:endParaRPr lang="en-US" dirty="0"/>
          </a:p>
        </p:txBody>
      </p:sp>
      <p:sp>
        <p:nvSpPr>
          <p:cNvPr id="3" name="Content Placeholder 2"/>
          <p:cNvSpPr>
            <a:spLocks noGrp="1"/>
          </p:cNvSpPr>
          <p:nvPr>
            <p:ph idx="1"/>
          </p:nvPr>
        </p:nvSpPr>
        <p:spPr>
          <a:xfrm>
            <a:off x="838200" y="3137095"/>
            <a:ext cx="10515600" cy="3039868"/>
          </a:xfrm>
        </p:spPr>
        <p:txBody>
          <a:bodyPr/>
          <a:lstStyle/>
          <a:p>
            <a:endParaRPr lang="en-US" dirty="0" smtClean="0"/>
          </a:p>
          <a:p>
            <a:endParaRPr lang="en-US" dirty="0"/>
          </a:p>
          <a:p>
            <a:endParaRPr lang="en-US" dirty="0" smtClean="0"/>
          </a:p>
          <a:p>
            <a:endParaRPr lang="en-US" dirty="0"/>
          </a:p>
          <a:p>
            <a:r>
              <a:rPr lang="en-US" dirty="0" smtClean="0"/>
              <a:t>Points we discussed like coding style, comments, indentations etc. will be evaluated.</a:t>
            </a:r>
          </a:p>
          <a:p>
            <a:endParaRPr lang="en-US" dirty="0"/>
          </a:p>
        </p:txBody>
      </p:sp>
      <p:sp>
        <p:nvSpPr>
          <p:cNvPr id="4" name="AutoShape 2" descr="Illustration of a funny cartoon warning sign character with eyes and Stock  Photo - Alam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Illustration of a funny cartoon warning sign character with eyes and Stock  Photo - Alamy"/>
          <p:cNvPicPr>
            <a:picLocks noChangeAspect="1" noChangeArrowheads="1"/>
          </p:cNvPicPr>
          <p:nvPr/>
        </p:nvPicPr>
        <p:blipFill rotWithShape="1">
          <a:blip r:embed="rId2">
            <a:extLst>
              <a:ext uri="{28A0092B-C50C-407E-A947-70E740481C1C}">
                <a14:useLocalDpi xmlns:a14="http://schemas.microsoft.com/office/drawing/2010/main" val="0"/>
              </a:ext>
            </a:extLst>
          </a:blip>
          <a:srcRect b="11005"/>
          <a:stretch/>
        </p:blipFill>
        <p:spPr bwMode="auto">
          <a:xfrm>
            <a:off x="4955552" y="2139253"/>
            <a:ext cx="2196489" cy="253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215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Project Display</a:t>
            </a:r>
            <a:endParaRPr lang="en-US" dirty="0"/>
          </a:p>
        </p:txBody>
      </p:sp>
      <p:sp>
        <p:nvSpPr>
          <p:cNvPr id="3" name="Content Placeholder 2"/>
          <p:cNvSpPr>
            <a:spLocks noGrp="1"/>
          </p:cNvSpPr>
          <p:nvPr>
            <p:ph idx="1"/>
          </p:nvPr>
        </p:nvSpPr>
        <p:spPr/>
        <p:txBody>
          <a:bodyPr/>
          <a:lstStyle/>
          <a:p>
            <a:r>
              <a:rPr lang="en-US" dirty="0" smtClean="0"/>
              <a:t>Now your project is ready to Display to Audience.</a:t>
            </a:r>
            <a:endParaRPr lang="en-US" dirty="0"/>
          </a:p>
          <a:p>
            <a:r>
              <a:rPr lang="en-US" dirty="0" smtClean="0"/>
              <a:t>Your Seniors, Your Department Teachers are your audience.  </a:t>
            </a:r>
            <a:endParaRPr lang="en-US" dirty="0"/>
          </a:p>
        </p:txBody>
      </p:sp>
    </p:spTree>
    <p:extLst>
      <p:ext uri="{BB962C8B-B14F-4D97-AF65-F5344CB8AC3E}">
        <p14:creationId xmlns:p14="http://schemas.microsoft.com/office/powerpoint/2010/main" val="4088574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 Poster</a:t>
            </a:r>
            <a:endParaRPr lang="en-US" dirty="0"/>
          </a:p>
        </p:txBody>
      </p:sp>
      <p:sp>
        <p:nvSpPr>
          <p:cNvPr id="3" name="Content Placeholder 2"/>
          <p:cNvSpPr>
            <a:spLocks noGrp="1"/>
          </p:cNvSpPr>
          <p:nvPr>
            <p:ph idx="1"/>
          </p:nvPr>
        </p:nvSpPr>
        <p:spPr/>
        <p:txBody>
          <a:bodyPr/>
          <a:lstStyle/>
          <a:p>
            <a:r>
              <a:rPr lang="en-US" dirty="0" smtClean="0"/>
              <a:t>Design a poster for your project</a:t>
            </a:r>
            <a:endParaRPr lang="en-US" dirty="0"/>
          </a:p>
          <a:p>
            <a:r>
              <a:rPr lang="en-US" dirty="0" smtClean="0"/>
              <a:t>We will provide you the basic template for poster, what to include and what not to include in poster</a:t>
            </a:r>
          </a:p>
        </p:txBody>
      </p:sp>
    </p:spTree>
    <p:extLst>
      <p:ext uri="{BB962C8B-B14F-4D97-AF65-F5344CB8AC3E}">
        <p14:creationId xmlns:p14="http://schemas.microsoft.com/office/powerpoint/2010/main" val="3570038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 Presentation</a:t>
            </a:r>
            <a:endParaRPr lang="en-US" dirty="0"/>
          </a:p>
        </p:txBody>
      </p:sp>
      <p:sp>
        <p:nvSpPr>
          <p:cNvPr id="3" name="Content Placeholder 2"/>
          <p:cNvSpPr>
            <a:spLocks noGrp="1"/>
          </p:cNvSpPr>
          <p:nvPr>
            <p:ph idx="1"/>
          </p:nvPr>
        </p:nvSpPr>
        <p:spPr/>
        <p:txBody>
          <a:bodyPr/>
          <a:lstStyle/>
          <a:p>
            <a:r>
              <a:rPr lang="en-US" dirty="0" smtClean="0"/>
              <a:t>Presentation Day </a:t>
            </a:r>
          </a:p>
          <a:p>
            <a:endParaRPr lang="en-US" dirty="0"/>
          </a:p>
          <a:p>
            <a:pPr lvl="1"/>
            <a:r>
              <a:rPr lang="en-US" dirty="0" smtClean="0"/>
              <a:t>Come up with project and poster.</a:t>
            </a:r>
          </a:p>
          <a:p>
            <a:pPr lvl="1"/>
            <a:r>
              <a:rPr lang="en-US" dirty="0" smtClean="0"/>
              <a:t>Get well dress.</a:t>
            </a:r>
          </a:p>
          <a:p>
            <a:pPr lvl="1"/>
            <a:r>
              <a:rPr lang="en-US" dirty="0" smtClean="0"/>
              <a:t>Present your project. </a:t>
            </a:r>
          </a:p>
          <a:p>
            <a:pPr lvl="1"/>
            <a:r>
              <a:rPr lang="en-US" dirty="0" smtClean="0"/>
              <a:t>Get your project review </a:t>
            </a:r>
          </a:p>
          <a:p>
            <a:endParaRPr lang="en-US" dirty="0"/>
          </a:p>
        </p:txBody>
      </p:sp>
      <p:pic>
        <p:nvPicPr>
          <p:cNvPr id="3074" name="Picture 2" descr="Free Presentation Cartoon Vector Character - 6 Presentation Poses |  GraphicMa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7442" y="1184404"/>
            <a:ext cx="3811117" cy="422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594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Timeline with details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7828160"/>
              </p:ext>
            </p:extLst>
          </p:nvPr>
        </p:nvGraphicFramePr>
        <p:xfrm>
          <a:off x="838200" y="1825625"/>
          <a:ext cx="10515600" cy="24130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368920557"/>
                    </a:ext>
                  </a:extLst>
                </a:gridCol>
                <a:gridCol w="5257800">
                  <a:extLst>
                    <a:ext uri="{9D8B030D-6E8A-4147-A177-3AD203B41FA5}">
                      <a16:colId xmlns:a16="http://schemas.microsoft.com/office/drawing/2014/main" val="2856817140"/>
                    </a:ext>
                  </a:extLst>
                </a:gridCol>
              </a:tblGrid>
              <a:tr h="370840">
                <a:tc>
                  <a:txBody>
                    <a:bodyPr/>
                    <a:lstStyle/>
                    <a:p>
                      <a:r>
                        <a:rPr lang="en-US" dirty="0" smtClean="0"/>
                        <a:t>Milestone</a:t>
                      </a:r>
                      <a:endParaRPr lang="en-US" dirty="0"/>
                    </a:p>
                  </a:txBody>
                  <a:tcPr/>
                </a:tc>
                <a:tc>
                  <a:txBody>
                    <a:bodyPr/>
                    <a:lstStyle/>
                    <a:p>
                      <a:r>
                        <a:rPr lang="en-US" dirty="0" smtClean="0"/>
                        <a:t>Deadline</a:t>
                      </a:r>
                      <a:endParaRPr lang="en-US" dirty="0"/>
                    </a:p>
                  </a:txBody>
                  <a:tcPr/>
                </a:tc>
                <a:extLst>
                  <a:ext uri="{0D108BD9-81ED-4DB2-BD59-A6C34878D82A}">
                    <a16:rowId xmlns:a16="http://schemas.microsoft.com/office/drawing/2014/main" val="2586799164"/>
                  </a:ext>
                </a:extLst>
              </a:tr>
              <a:tr h="370840">
                <a:tc>
                  <a:txBody>
                    <a:bodyPr/>
                    <a:lstStyle/>
                    <a:p>
                      <a:r>
                        <a:rPr lang="en-US" sz="2200" dirty="0" smtClean="0"/>
                        <a:t>Functional Requirements + Wireframes</a:t>
                      </a:r>
                      <a:endParaRPr lang="en-US" sz="2200" dirty="0"/>
                    </a:p>
                  </a:txBody>
                  <a:tcPr/>
                </a:tc>
                <a:tc>
                  <a:txBody>
                    <a:bodyPr/>
                    <a:lstStyle/>
                    <a:p>
                      <a:r>
                        <a:rPr lang="en-US" sz="2200" dirty="0" smtClean="0"/>
                        <a:t>9 November 2020     </a:t>
                      </a:r>
                      <a:r>
                        <a:rPr lang="en-US" sz="2200" baseline="0" dirty="0" smtClean="0"/>
                        <a:t> </a:t>
                      </a:r>
                      <a:r>
                        <a:rPr lang="en-US" sz="2200" dirty="0" smtClean="0"/>
                        <a:t>-&gt; 1PM</a:t>
                      </a:r>
                      <a:endParaRPr lang="en-US" sz="2200" dirty="0"/>
                    </a:p>
                  </a:txBody>
                  <a:tcPr/>
                </a:tc>
                <a:extLst>
                  <a:ext uri="{0D108BD9-81ED-4DB2-BD59-A6C34878D82A}">
                    <a16:rowId xmlns:a16="http://schemas.microsoft.com/office/drawing/2014/main" val="2739594699"/>
                  </a:ext>
                </a:extLst>
              </a:tr>
              <a:tr h="370840">
                <a:tc>
                  <a:txBody>
                    <a:bodyPr/>
                    <a:lstStyle/>
                    <a:p>
                      <a:r>
                        <a:rPr lang="en-US" sz="2200" dirty="0" smtClean="0"/>
                        <a:t>Approval + Algorithm + Flow Charts of functions</a:t>
                      </a:r>
                      <a:endParaRPr lang="en-US" sz="2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16 November 2020    -&gt; 1 PM</a:t>
                      </a:r>
                    </a:p>
                  </a:txBody>
                  <a:tcPr/>
                </a:tc>
                <a:extLst>
                  <a:ext uri="{0D108BD9-81ED-4DB2-BD59-A6C34878D82A}">
                    <a16:rowId xmlns:a16="http://schemas.microsoft.com/office/drawing/2014/main" val="1712102912"/>
                  </a:ext>
                </a:extLst>
              </a:tr>
              <a:tr h="370840">
                <a:tc>
                  <a:txBody>
                    <a:bodyPr/>
                    <a:lstStyle/>
                    <a:p>
                      <a:r>
                        <a:rPr lang="en-US" sz="2200" dirty="0" smtClean="0"/>
                        <a:t>Project Competition</a:t>
                      </a:r>
                      <a:r>
                        <a:rPr lang="en-US" sz="2200" baseline="0" dirty="0" smtClean="0"/>
                        <a:t> </a:t>
                      </a:r>
                      <a:endParaRPr lang="en-US" sz="2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23 November 2020     -&gt; 1 PM</a:t>
                      </a:r>
                    </a:p>
                  </a:txBody>
                  <a:tcPr/>
                </a:tc>
                <a:extLst>
                  <a:ext uri="{0D108BD9-81ED-4DB2-BD59-A6C34878D82A}">
                    <a16:rowId xmlns:a16="http://schemas.microsoft.com/office/drawing/2014/main" val="4028705100"/>
                  </a:ext>
                </a:extLst>
              </a:tr>
              <a:tr h="370840">
                <a:tc>
                  <a:txBody>
                    <a:bodyPr/>
                    <a:lstStyle/>
                    <a:p>
                      <a:r>
                        <a:rPr lang="en-US" sz="2200" dirty="0" smtClean="0"/>
                        <a:t>Presentation </a:t>
                      </a:r>
                      <a:endParaRPr lang="en-US" sz="2200" dirty="0"/>
                    </a:p>
                  </a:txBody>
                  <a:tcPr/>
                </a:tc>
                <a:tc>
                  <a:txBody>
                    <a:bodyPr/>
                    <a:lstStyle/>
                    <a:p>
                      <a:r>
                        <a:rPr lang="en-US" sz="2200" dirty="0" smtClean="0"/>
                        <a:t>25 November</a:t>
                      </a:r>
                      <a:r>
                        <a:rPr lang="en-US" sz="2200" baseline="0" dirty="0" smtClean="0"/>
                        <a:t> 2020     1 to 4 PM  </a:t>
                      </a:r>
                      <a:endParaRPr lang="en-US" sz="2200" dirty="0"/>
                    </a:p>
                  </a:txBody>
                  <a:tcPr/>
                </a:tc>
                <a:extLst>
                  <a:ext uri="{0D108BD9-81ED-4DB2-BD59-A6C34878D82A}">
                    <a16:rowId xmlns:a16="http://schemas.microsoft.com/office/drawing/2014/main" val="2592297648"/>
                  </a:ext>
                </a:extLst>
              </a:tr>
            </a:tbl>
          </a:graphicData>
        </a:graphic>
      </p:graphicFrame>
    </p:spTree>
    <p:extLst>
      <p:ext uri="{BB962C8B-B14F-4D97-AF65-F5344CB8AC3E}">
        <p14:creationId xmlns:p14="http://schemas.microsoft.com/office/powerpoint/2010/main" val="2861249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1(b)Total number of options in application ?</a:t>
            </a:r>
            <a:endParaRPr lang="en-US" dirty="0"/>
          </a:p>
        </p:txBody>
      </p:sp>
      <p:sp>
        <p:nvSpPr>
          <p:cNvPr id="3" name="Content Placeholder 2"/>
          <p:cNvSpPr>
            <a:spLocks noGrp="1"/>
          </p:cNvSpPr>
          <p:nvPr>
            <p:ph idx="1"/>
          </p:nvPr>
        </p:nvSpPr>
        <p:spPr/>
        <p:txBody>
          <a:bodyPr>
            <a:normAutofit/>
          </a:bodyPr>
          <a:lstStyle/>
          <a:p>
            <a:r>
              <a:rPr lang="en-US" dirty="0" smtClean="0"/>
              <a:t>Your application should contain at least 10 menu option for both type of users</a:t>
            </a:r>
          </a:p>
          <a:p>
            <a:r>
              <a:rPr lang="en-US" dirty="0" smtClean="0"/>
              <a:t>Like </a:t>
            </a:r>
          </a:p>
          <a:p>
            <a:pPr lvl="1"/>
            <a:r>
              <a:rPr lang="en-US" dirty="0" smtClean="0"/>
              <a:t>Press 1 to add Product	</a:t>
            </a:r>
          </a:p>
          <a:p>
            <a:pPr lvl="1"/>
            <a:r>
              <a:rPr lang="en-US" dirty="0" smtClean="0"/>
              <a:t>Press 2 to Add Stock</a:t>
            </a:r>
          </a:p>
          <a:p>
            <a:pPr lvl="1"/>
            <a:r>
              <a:rPr lang="en-US" dirty="0" smtClean="0"/>
              <a:t>Press 3 to Delete Product</a:t>
            </a:r>
          </a:p>
          <a:p>
            <a:pPr lvl="1"/>
            <a:r>
              <a:rPr lang="en-US" dirty="0" smtClean="0"/>
              <a:t>Press 4 to Update Product</a:t>
            </a:r>
          </a:p>
          <a:p>
            <a:pPr lvl="1"/>
            <a:r>
              <a:rPr lang="en-US" dirty="0" smtClean="0"/>
              <a:t>Press 5 to Search Product</a:t>
            </a:r>
          </a:p>
          <a:p>
            <a:pPr marL="324000" lvl="1" indent="0">
              <a:buNone/>
            </a:pPr>
            <a:endParaRPr lang="en-US" dirty="0"/>
          </a:p>
        </p:txBody>
      </p:sp>
    </p:spTree>
    <p:extLst>
      <p:ext uri="{BB962C8B-B14F-4D97-AF65-F5344CB8AC3E}">
        <p14:creationId xmlns:p14="http://schemas.microsoft.com/office/powerpoint/2010/main" val="1255253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8859" y="3164595"/>
            <a:ext cx="5745480" cy="1140119"/>
          </a:xfrm>
        </p:spPr>
        <p:txBody>
          <a:bodyPr/>
          <a:lstStyle/>
          <a:p>
            <a:r>
              <a:rPr lang="en-US" b="1" dirty="0" smtClean="0"/>
              <a:t>Mandatory Features</a:t>
            </a:r>
            <a:endParaRPr lang="en-US" b="1" dirty="0"/>
          </a:p>
        </p:txBody>
      </p:sp>
    </p:spTree>
    <p:extLst>
      <p:ext uri="{BB962C8B-B14F-4D97-AF65-F5344CB8AC3E}">
        <p14:creationId xmlns:p14="http://schemas.microsoft.com/office/powerpoint/2010/main" val="3196412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997" y="154109"/>
            <a:ext cx="10515600" cy="1325563"/>
          </a:xfrm>
        </p:spPr>
        <p:txBody>
          <a:bodyPr/>
          <a:lstStyle/>
          <a:p>
            <a:r>
              <a:rPr lang="en-US" dirty="0" smtClean="0"/>
              <a:t>1(c)Sorting </a:t>
            </a:r>
            <a:endParaRPr lang="en-US" dirty="0"/>
          </a:p>
        </p:txBody>
      </p:sp>
      <p:sp>
        <p:nvSpPr>
          <p:cNvPr id="3" name="Content Placeholder 2"/>
          <p:cNvSpPr>
            <a:spLocks noGrp="1"/>
          </p:cNvSpPr>
          <p:nvPr>
            <p:ph idx="1"/>
          </p:nvPr>
        </p:nvSpPr>
        <p:spPr>
          <a:xfrm>
            <a:off x="824132" y="1389527"/>
            <a:ext cx="10515600" cy="4351338"/>
          </a:xfrm>
        </p:spPr>
        <p:txBody>
          <a:bodyPr/>
          <a:lstStyle/>
          <a:p>
            <a:r>
              <a:rPr lang="en-US" dirty="0" smtClean="0"/>
              <a:t>Implementation of Sorting in your project is mandatory. </a:t>
            </a:r>
          </a:p>
          <a:p>
            <a:r>
              <a:rPr lang="en-US" dirty="0" smtClean="0"/>
              <a:t>Like if you are making </a:t>
            </a:r>
            <a:r>
              <a:rPr lang="en-US" b="1" dirty="0" smtClean="0"/>
              <a:t>Product Sale Store Application</a:t>
            </a:r>
            <a:r>
              <a:rPr lang="en-US" dirty="0" smtClean="0"/>
              <a:t> your application should have options to display product by price lower to high and high to low, Or Stock sorting </a:t>
            </a:r>
            <a:r>
              <a:rPr lang="en-US" dirty="0" err="1" smtClean="0"/>
              <a:t>etc</a:t>
            </a:r>
            <a:endParaRPr lang="en-US" dirty="0" smtClean="0"/>
          </a:p>
          <a:p>
            <a:r>
              <a:rPr lang="en-US" dirty="0" smtClean="0"/>
              <a:t>Like if you are building a hospital management system your application should contain patient age vise sorting. Or medicine price sorting.</a:t>
            </a:r>
            <a:endParaRPr lang="en-US" dirty="0"/>
          </a:p>
        </p:txBody>
      </p:sp>
      <p:pic>
        <p:nvPicPr>
          <p:cNvPr id="6146" name="Picture 2" descr="Sorting in R | Functions and Types of Sorting in R with samples co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4269" y="4308462"/>
            <a:ext cx="4184605" cy="2366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239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997" y="154109"/>
            <a:ext cx="10515600" cy="1325563"/>
          </a:xfrm>
        </p:spPr>
        <p:txBody>
          <a:bodyPr/>
          <a:lstStyle/>
          <a:p>
            <a:r>
              <a:rPr lang="en-US" dirty="0" smtClean="0"/>
              <a:t>Recommendation Feature</a:t>
            </a:r>
            <a:endParaRPr lang="en-US" dirty="0"/>
          </a:p>
        </p:txBody>
      </p:sp>
      <p:sp>
        <p:nvSpPr>
          <p:cNvPr id="3" name="Content Placeholder 2"/>
          <p:cNvSpPr>
            <a:spLocks noGrp="1"/>
          </p:cNvSpPr>
          <p:nvPr>
            <p:ph idx="1"/>
          </p:nvPr>
        </p:nvSpPr>
        <p:spPr>
          <a:xfrm>
            <a:off x="824132" y="1389527"/>
            <a:ext cx="10515600" cy="4351338"/>
          </a:xfrm>
        </p:spPr>
        <p:txBody>
          <a:bodyPr/>
          <a:lstStyle/>
          <a:p>
            <a:r>
              <a:rPr lang="en-US" dirty="0" smtClean="0"/>
              <a:t>There should be a recommendation feature in the application based on multiple if else decision tree.</a:t>
            </a:r>
            <a:endParaRPr lang="en-US" dirty="0"/>
          </a:p>
        </p:txBody>
      </p:sp>
    </p:spTree>
    <p:extLst>
      <p:ext uri="{BB962C8B-B14F-4D97-AF65-F5344CB8AC3E}">
        <p14:creationId xmlns:p14="http://schemas.microsoft.com/office/powerpoint/2010/main" val="3367216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997" y="154109"/>
            <a:ext cx="10515600" cy="1325563"/>
          </a:xfrm>
        </p:spPr>
        <p:txBody>
          <a:bodyPr/>
          <a:lstStyle/>
          <a:p>
            <a:r>
              <a:rPr lang="en-US" dirty="0" smtClean="0"/>
              <a:t>History</a:t>
            </a:r>
            <a:endParaRPr lang="en-US" dirty="0"/>
          </a:p>
        </p:txBody>
      </p:sp>
      <p:sp>
        <p:nvSpPr>
          <p:cNvPr id="3" name="Content Placeholder 2"/>
          <p:cNvSpPr>
            <a:spLocks noGrp="1"/>
          </p:cNvSpPr>
          <p:nvPr>
            <p:ph idx="1"/>
          </p:nvPr>
        </p:nvSpPr>
        <p:spPr>
          <a:xfrm>
            <a:off x="824132" y="1389527"/>
            <a:ext cx="10515600" cy="4351338"/>
          </a:xfrm>
        </p:spPr>
        <p:txBody>
          <a:bodyPr/>
          <a:lstStyle/>
          <a:p>
            <a:r>
              <a:rPr lang="en-US" dirty="0" smtClean="0"/>
              <a:t>Your application should maintain some kind of history data</a:t>
            </a:r>
            <a:endParaRPr lang="en-US" dirty="0"/>
          </a:p>
        </p:txBody>
      </p:sp>
    </p:spTree>
    <p:extLst>
      <p:ext uri="{BB962C8B-B14F-4D97-AF65-F5344CB8AC3E}">
        <p14:creationId xmlns:p14="http://schemas.microsoft.com/office/powerpoint/2010/main" val="454214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Project Ideas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Mobile Shop Management System</a:t>
            </a:r>
          </a:p>
          <a:p>
            <a:r>
              <a:rPr lang="en-US" dirty="0" smtClean="0"/>
              <a:t>Hospital Management System</a:t>
            </a:r>
          </a:p>
          <a:p>
            <a:r>
              <a:rPr lang="en-US" dirty="0" smtClean="0"/>
              <a:t>Sports Shop Management System</a:t>
            </a:r>
          </a:p>
          <a:p>
            <a:r>
              <a:rPr lang="en-US" dirty="0" smtClean="0"/>
              <a:t>School Management System</a:t>
            </a:r>
          </a:p>
          <a:p>
            <a:r>
              <a:rPr lang="en-US" dirty="0" smtClean="0"/>
              <a:t>Tournament Management System</a:t>
            </a:r>
          </a:p>
          <a:p>
            <a:r>
              <a:rPr lang="en-US" dirty="0" smtClean="0"/>
              <a:t>Employee Management System</a:t>
            </a:r>
          </a:p>
          <a:p>
            <a:r>
              <a:rPr lang="en-US" dirty="0" smtClean="0"/>
              <a:t>College Management System</a:t>
            </a:r>
          </a:p>
          <a:p>
            <a:r>
              <a:rPr lang="en-US" dirty="0" smtClean="0"/>
              <a:t>Book Store</a:t>
            </a:r>
          </a:p>
          <a:p>
            <a:r>
              <a:rPr lang="en-US" dirty="0" smtClean="0"/>
              <a:t>Hotel Booking</a:t>
            </a:r>
          </a:p>
          <a:p>
            <a:r>
              <a:rPr lang="en-US" dirty="0" smtClean="0"/>
              <a:t>Social Messaging Application</a:t>
            </a:r>
          </a:p>
          <a:p>
            <a:r>
              <a:rPr lang="en-US" dirty="0" smtClean="0"/>
              <a:t>Hostel Management</a:t>
            </a:r>
          </a:p>
          <a:p>
            <a:r>
              <a:rPr lang="en-US" dirty="0" smtClean="0"/>
              <a:t>Pharmacy Management. </a:t>
            </a:r>
          </a:p>
          <a:p>
            <a:endParaRPr lang="en-US" dirty="0"/>
          </a:p>
        </p:txBody>
      </p:sp>
      <p:pic>
        <p:nvPicPr>
          <p:cNvPr id="7170" name="Picture 2" descr="Should I File a Patent Application Before Licensing the Invention? -  IPWatchdog.com | Patents &amp; Patent La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860" y="1842917"/>
            <a:ext cx="42862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447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927</TotalTime>
  <Words>1032</Words>
  <Application>Microsoft Office PowerPoint</Application>
  <PresentationFormat>Widescreen</PresentationFormat>
  <Paragraphs>159</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Hi Guys, Good Morning</vt:lpstr>
      <vt:lpstr>1) Selection of Projects Minimum Complexity</vt:lpstr>
      <vt:lpstr>1(a) Users of your application</vt:lpstr>
      <vt:lpstr>1(b)Total number of options in application ?</vt:lpstr>
      <vt:lpstr>Mandatory Features</vt:lpstr>
      <vt:lpstr>1(c)Sorting </vt:lpstr>
      <vt:lpstr>Recommendation Feature</vt:lpstr>
      <vt:lpstr>History</vt:lpstr>
      <vt:lpstr>2) Project Ideas ?</vt:lpstr>
      <vt:lpstr>3. How to Proceed for Project</vt:lpstr>
      <vt:lpstr>3.1 Writing Functional Requirements</vt:lpstr>
      <vt:lpstr>Example of Functional Requirements</vt:lpstr>
      <vt:lpstr>3.2 Design WireFrames</vt:lpstr>
      <vt:lpstr>3.3. Get it approved.</vt:lpstr>
      <vt:lpstr>3.4 Identify the Data Structure (Arrays that hold information) </vt:lpstr>
      <vt:lpstr>3.5 Identify Functions</vt:lpstr>
      <vt:lpstr>3.5 Make the Function Work Flow</vt:lpstr>
      <vt:lpstr>3.6 Write Algorithm and Draw Flow Chart for Each Function</vt:lpstr>
      <vt:lpstr>3.7 Final Documentation Template</vt:lpstr>
      <vt:lpstr>4. Writing Code</vt:lpstr>
      <vt:lpstr>4.1 Coding Style</vt:lpstr>
      <vt:lpstr>Variable and Function Names Conventions</vt:lpstr>
      <vt:lpstr>If condition</vt:lpstr>
      <vt:lpstr>Loops</vt:lpstr>
      <vt:lpstr>PowerPoint Presentation</vt:lpstr>
      <vt:lpstr>4.2 Variable Names</vt:lpstr>
      <vt:lpstr>4.3 Indentation</vt:lpstr>
      <vt:lpstr>Good and Bad Indent Example</vt:lpstr>
      <vt:lpstr>4.4. Comments within the code</vt:lpstr>
      <vt:lpstr>Example of Comment</vt:lpstr>
      <vt:lpstr>Important Note</vt:lpstr>
      <vt:lpstr>5. Project Display</vt:lpstr>
      <vt:lpstr>5.1 Poster</vt:lpstr>
      <vt:lpstr>5.2 Presentation</vt:lpstr>
      <vt:lpstr>6. Timeline with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 Good After noon guys</dc:title>
  <dc:creator>Laeeq-Khan</dc:creator>
  <cp:lastModifiedBy>Laeeq Khan</cp:lastModifiedBy>
  <cp:revision>149</cp:revision>
  <dcterms:created xsi:type="dcterms:W3CDTF">2020-11-02T16:54:13Z</dcterms:created>
  <dcterms:modified xsi:type="dcterms:W3CDTF">2021-12-18T05:32:58Z</dcterms:modified>
</cp:coreProperties>
</file>