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6" r:id="rId6"/>
    <p:sldId id="258" r:id="rId7"/>
    <p:sldId id="287" r:id="rId8"/>
    <p:sldId id="266" r:id="rId9"/>
    <p:sldId id="289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3/19/2025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 BASICS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LAEEQ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Basic </a:t>
            </a:r>
            <a:r>
              <a:rPr lang="en-US" dirty="0"/>
              <a:t>Rebase: Move a Branch to the Latest main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101465"/>
            <a:ext cx="6718300" cy="1920410"/>
          </a:xfrm>
        </p:spPr>
        <p:txBody>
          <a:bodyPr/>
          <a:lstStyle/>
          <a:p>
            <a:r>
              <a:rPr lang="en-US" dirty="0"/>
              <a:t># Switch to the feature branch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feature-branch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# Rebase onto the latest main branch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rebase main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4500" y="3070054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Interactive Rebase: Edit History (</a:t>
            </a:r>
            <a:r>
              <a:rPr lang="en-US" dirty="0" err="1"/>
              <a:t>git</a:t>
            </a:r>
            <a:r>
              <a:rPr lang="en-US" dirty="0"/>
              <a:t> rebase -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44500" y="3653764"/>
            <a:ext cx="6718300" cy="287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git</a:t>
            </a:r>
            <a:r>
              <a:rPr lang="en-US" dirty="0"/>
              <a:t> rebase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HEAD~3</a:t>
            </a:r>
          </a:p>
          <a:p>
            <a:r>
              <a:rPr lang="en-US" dirty="0" smtClean="0"/>
              <a:t>This </a:t>
            </a:r>
            <a:r>
              <a:rPr lang="en-US" dirty="0"/>
              <a:t>opens a list of the last 3 commits in a text </a:t>
            </a:r>
            <a:r>
              <a:rPr lang="en-US" dirty="0" smtClean="0"/>
              <a:t>editor.</a:t>
            </a:r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b="1" dirty="0"/>
              <a:t>squash</a:t>
            </a:r>
            <a:r>
              <a:rPr lang="en-US" dirty="0"/>
              <a:t> (combine), </a:t>
            </a:r>
            <a:r>
              <a:rPr lang="en-US" b="1" dirty="0"/>
              <a:t>edit</a:t>
            </a:r>
            <a:r>
              <a:rPr lang="en-US" dirty="0"/>
              <a:t>, or </a:t>
            </a:r>
            <a:r>
              <a:rPr lang="en-US" b="1" dirty="0"/>
              <a:t>drop</a:t>
            </a:r>
            <a:r>
              <a:rPr lang="en-US" dirty="0"/>
              <a:t> commits before saving.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4500" y="489887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3. Avoiding </a:t>
            </a:r>
            <a:r>
              <a:rPr lang="en-US" dirty="0"/>
              <a:t>Issues with </a:t>
            </a:r>
            <a:r>
              <a:rPr lang="en-US" dirty="0" err="1"/>
              <a:t>git</a:t>
            </a:r>
            <a:r>
              <a:rPr lang="en-US" dirty="0"/>
              <a:t> rebase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44500" y="5479611"/>
            <a:ext cx="6718300" cy="1092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NOT rebase a branch that has already been pushed to a shared </a:t>
            </a:r>
            <a:r>
              <a:rPr lang="en-US" dirty="0" smtClean="0"/>
              <a:t>repository. If already pushed, use:</a:t>
            </a:r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--force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" y="144417"/>
            <a:ext cx="12183207" cy="65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" y="0"/>
            <a:ext cx="12181401" cy="2997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" y="3070346"/>
            <a:ext cx="12181401" cy="37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4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085233"/>
            <a:ext cx="11214100" cy="535531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git</a:t>
            </a:r>
            <a:r>
              <a:rPr lang="en-US" dirty="0" smtClean="0"/>
              <a:t> clean –n (Dry Run) – Safe Mode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96900" y="2776627"/>
            <a:ext cx="11214100" cy="630135"/>
          </a:xfrm>
        </p:spPr>
        <p:txBody>
          <a:bodyPr/>
          <a:lstStyle/>
          <a:p>
            <a:r>
              <a:rPr lang="en-US" dirty="0"/>
              <a:t>Shows a preview of which untracked files would be deleted without actually deleting them.</a:t>
            </a:r>
          </a:p>
          <a:p>
            <a:r>
              <a:rPr lang="en-US" dirty="0"/>
              <a:t>This is a safe way to check before running the actual cleanup.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6900" y="6953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git</a:t>
            </a:r>
            <a:r>
              <a:rPr lang="en-US" dirty="0" smtClean="0"/>
              <a:t> clean – Removing Untracked files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96900" y="1407375"/>
            <a:ext cx="11214100" cy="630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clean is used to delete untracked files from your working directory. These are files that are not staged (</a:t>
            </a:r>
            <a:r>
              <a:rPr lang="en-US" dirty="0" err="1" smtClean="0"/>
              <a:t>git</a:t>
            </a:r>
            <a:r>
              <a:rPr lang="en-US" dirty="0" smtClean="0"/>
              <a:t> add) or committed.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6900" y="511858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3. Additional </a:t>
            </a:r>
            <a:r>
              <a:rPr lang="en-US" dirty="0" err="1" smtClean="0"/>
              <a:t>git</a:t>
            </a:r>
            <a:r>
              <a:rPr lang="en-US" dirty="0" smtClean="0"/>
              <a:t> clean functions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96900" y="4308751"/>
            <a:ext cx="11214100" cy="630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Actually deletes the untracked files that </a:t>
            </a:r>
            <a:r>
              <a:rPr lang="en-US" dirty="0" err="1"/>
              <a:t>git</a:t>
            </a:r>
            <a:r>
              <a:rPr lang="en-US" dirty="0"/>
              <a:t> clean -n previewed.</a:t>
            </a:r>
          </a:p>
          <a:p>
            <a:r>
              <a:rPr lang="en-US" dirty="0"/>
              <a:t>WARNING: This cannot be undone, so use -n </a:t>
            </a:r>
            <a:r>
              <a:rPr lang="en-US" dirty="0" smtClean="0"/>
              <a:t>first.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6900" y="3586456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git</a:t>
            </a:r>
            <a:r>
              <a:rPr lang="en-US" dirty="0" smtClean="0"/>
              <a:t> clean –f (Force Delete) 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596900" y="5830630"/>
            <a:ext cx="11214100" cy="630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clean -</a:t>
            </a:r>
            <a:r>
              <a:rPr lang="en-US" dirty="0" err="1" smtClean="0"/>
              <a:t>fd</a:t>
            </a:r>
            <a:r>
              <a:rPr lang="en-US" dirty="0"/>
              <a:t> </a:t>
            </a:r>
            <a:r>
              <a:rPr lang="en-US" dirty="0" smtClean="0"/>
              <a:t>removes both untracked files and directories.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clean -</a:t>
            </a:r>
            <a:r>
              <a:rPr lang="en-US" dirty="0" err="1" smtClean="0"/>
              <a:t>fx</a:t>
            </a:r>
            <a:r>
              <a:rPr lang="en-US" dirty="0" smtClean="0"/>
              <a:t> deletes everything, including ignored files.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1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03224"/>
              </p:ext>
            </p:extLst>
          </p:nvPr>
        </p:nvGraphicFramePr>
        <p:xfrm>
          <a:off x="444500" y="1371373"/>
          <a:ext cx="11214100" cy="481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git </a:t>
                      </a: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init</a:t>
                      </a:r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Initialize a new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repository.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clone &lt;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repo_url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Clone a repository from a remote source.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status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Show the current state of the working directory.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add &lt;file&gt;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Stage a specific file for commit.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0673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add 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Stage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all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changes in the working directory.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62143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commit -m "Message"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Commit staged changes with a message.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5298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commit –amend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Modify the last commit message.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60459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branches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17927"/>
              </p:ext>
            </p:extLst>
          </p:nvPr>
        </p:nvGraphicFramePr>
        <p:xfrm>
          <a:off x="444500" y="1371373"/>
          <a:ext cx="11214100" cy="481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branch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List all branches.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branch &lt;branch-name&gt;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Create a new branch.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checkout &lt;branch&gt;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Switch to a branch.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checkout -b &lt;branch&gt;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Create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switch to a new branch.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0673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merge &lt;branch&gt;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Merge another branch into the current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62143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branch -d &lt;branch&gt;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Delete a branch (safe if merged).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5298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branch -D &lt;branch&gt;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Force delete a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60459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8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Remote Repositories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82472"/>
              </p:ext>
            </p:extLst>
          </p:nvPr>
        </p:nvGraphicFramePr>
        <p:xfrm>
          <a:off x="444500" y="1371373"/>
          <a:ext cx="11214100" cy="421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remote -v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Show remote repositories.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remote add origin &lt;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Link a remote repository.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push origin &lt;branch&gt;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Push changes to a remote branch.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push origin --force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Force push (use with caution).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0673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pull origin &lt;branch&gt;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Fetch and merge changes from a remote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62143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fetch origin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Fetch changes without merging.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5298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1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13942"/>
              </p:ext>
            </p:extLst>
          </p:nvPr>
        </p:nvGraphicFramePr>
        <p:xfrm>
          <a:off x="444500" y="1371373"/>
          <a:ext cx="11214100" cy="421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reset &lt;file&gt;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Unstage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a file (move from staged to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unstaged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).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reset --soft HEAD~1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Undo the last commit but keep changes staged.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reset --mixed HEAD~1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Undo the last commit and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unstage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changes.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reset --hard HEAD~1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Undo the last commit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discard changes permanently.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0673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revert &lt;commit&gt;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Create a new commit that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undoes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a previous commit.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62143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checkout -- &lt;file&gt;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Discard local changes to a file.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5298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and Comparing Changes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98954"/>
              </p:ext>
            </p:extLst>
          </p:nvPr>
        </p:nvGraphicFramePr>
        <p:xfrm>
          <a:off x="444500" y="1371373"/>
          <a:ext cx="11214100" cy="421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log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Show commit history.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log --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oneline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Show commit history in a short format.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log --graph --decorate --all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Show a visual commit tree.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diff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Show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unstaged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changes.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0673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diff --staged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Show staged changes.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62143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show &lt;commit&gt;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Show details of a specific commit.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5298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 and Cleaning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82536"/>
              </p:ext>
            </p:extLst>
          </p:nvPr>
        </p:nvGraphicFramePr>
        <p:xfrm>
          <a:off x="444500" y="1371373"/>
          <a:ext cx="11214100" cy="421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stash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Save current changes without committing.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stash pop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Reapply the last stashed changes.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stash list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Show all stashed changes.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stash drop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Delete a specific stash.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0673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clean -n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Show untracked files that would be deleted.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62143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 clean -f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Delete untracked files.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5298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GIT Repository ?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Repositories act as essential places for storing the files while maintaining the versions for development.</a:t>
            </a:r>
          </a:p>
          <a:p>
            <a:r>
              <a:rPr lang="en-US" dirty="0" smtClean="0"/>
              <a:t>By using GitHub repositories, developers can organize, monitor, and save their changes of code to their projects in remote environments.</a:t>
            </a:r>
          </a:p>
          <a:p>
            <a:r>
              <a:rPr lang="en-US" dirty="0" smtClean="0"/>
              <a:t>The files in GitHub repository are imported from the repository into the local server of user for further updates and modifications in the content of the file.</a:t>
            </a:r>
          </a:p>
          <a:p>
            <a:endParaRPr lang="en-US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4500" y="133105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1. Version Control &amp; Repository Management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5610"/>
              </p:ext>
            </p:extLst>
          </p:nvPr>
        </p:nvGraphicFramePr>
        <p:xfrm>
          <a:off x="444500" y="1985704"/>
          <a:ext cx="11214100" cy="360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Feature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Repositories (Repos)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Central storage for project files, commits, and branches.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Branches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Create different versions of code for development and testing.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Commits &amp; History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Track code changes with detailed commit messages.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Pull Requests (PRs)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Propose changes from one branch to another and request review.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0673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Merge &amp; Rebase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Combine code changes seamlessly.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62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7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4500" y="133105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Collaboration and Teamwork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05564"/>
              </p:ext>
            </p:extLst>
          </p:nvPr>
        </p:nvGraphicFramePr>
        <p:xfrm>
          <a:off x="444500" y="1985704"/>
          <a:ext cx="11214100" cy="421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Feature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Issues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Track bugs, feature requests, and discussions.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Discussions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Community-driven conversations and knowledge sharing.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Wikis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Document project details, instructions, and FAQs.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Project Boards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Organize tasks using Kanban-style boards.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0673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Code Owners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Automatically assign reviewers based on file changes.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62143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Templates (Issue/PR Templates)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Standardize bug reports, feature requests, and PR descriptions.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67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71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4500" y="133105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3. Security &amp; Code Quality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92833"/>
              </p:ext>
            </p:extLst>
          </p:nvPr>
        </p:nvGraphicFramePr>
        <p:xfrm>
          <a:off x="444500" y="1985704"/>
          <a:ext cx="11214100" cy="421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Feature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GitHub Actions for CI/CD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Automate testing, builds, and deployments.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Code Scanning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Identify vulnerabilities and security issues.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Secret Scanning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Detect accidental exposure of sensitive data like API keys.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Dependency Graph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Track dependencies and get alerts on security risks.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0673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Branch Protection Rules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Restrict direct pushes and enforce code reviews.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62143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Two-Factor Authentication (2FA)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Enhance account security.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67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619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4500" y="133105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4. Automation &amp; DevOps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00902"/>
              </p:ext>
            </p:extLst>
          </p:nvPr>
        </p:nvGraphicFramePr>
        <p:xfrm>
          <a:off x="444500" y="1985704"/>
          <a:ext cx="11214100" cy="300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Feature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GitHub Actions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Automate workflows for testing, deployment, and notifications.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Webhooks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Trigger events based on repository actions.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Package Registry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Host and manage software packages like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npm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, Docker, and Maven.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Auto-Merge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Automatically merge PRs after passing checks.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40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049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4500" y="133105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</a:t>
            </a:r>
            <a:r>
              <a:rPr lang="en-US" dirty="0" smtClean="0"/>
              <a:t>. Automation &amp; DevOps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3253"/>
              </p:ext>
            </p:extLst>
          </p:nvPr>
        </p:nvGraphicFramePr>
        <p:xfrm>
          <a:off x="444500" y="1985704"/>
          <a:ext cx="11214100" cy="240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Feature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GitHub Pages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Host static websites directly from a repo.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Environments &amp; Secrets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Manage configurations securely for deployments.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</a:rPr>
                        <a:t>Codespaces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Cloud-based VS Code environment for instant development.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631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4500" y="133105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Enterprise &amp; Organization Management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06538"/>
              </p:ext>
            </p:extLst>
          </p:nvPr>
        </p:nvGraphicFramePr>
        <p:xfrm>
          <a:off x="444500" y="1985704"/>
          <a:ext cx="11214100" cy="240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60146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Feature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  <a:endParaRPr lang="en-GB" sz="16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Organizations &amp; Teams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Manage users, repositories, and permissions.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Audit Logs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Track actions taken within an organization.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6014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SAML/SSO Authentication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Enterprise-grade security for user access.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697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25" y="542924"/>
            <a:ext cx="11214100" cy="535531"/>
          </a:xfrm>
        </p:spPr>
        <p:txBody>
          <a:bodyPr/>
          <a:lstStyle/>
          <a:p>
            <a:r>
              <a:rPr lang="en-US" dirty="0" smtClean="0"/>
              <a:t>Creating a Repository (using </a:t>
            </a:r>
            <a:r>
              <a:rPr lang="en-US" dirty="0" err="1" smtClean="0"/>
              <a:t>Git</a:t>
            </a:r>
            <a:r>
              <a:rPr lang="en-US" dirty="0" smtClean="0"/>
              <a:t> Bash)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588227"/>
            <a:ext cx="5570703" cy="1066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225" y="1148675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1. Navigation to project folder and initialization of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225" y="2725339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2. Configuration of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User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164891"/>
            <a:ext cx="4854361" cy="7696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2225" y="4004798"/>
            <a:ext cx="542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3. Adding files to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and committing your changes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4396484"/>
            <a:ext cx="4861981" cy="19280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85228" y="272533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4. Pushing to GitHub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999" y="3164891"/>
            <a:ext cx="4915326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and Addition of new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229970"/>
            <a:ext cx="6718300" cy="1310632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 err="1"/>
              <a:t>git</a:t>
            </a:r>
            <a:r>
              <a:rPr lang="en-US" dirty="0"/>
              <a:t> commit -m "Your commit message"</a:t>
            </a:r>
          </a:p>
          <a:p>
            <a:r>
              <a:rPr lang="en-US" dirty="0" err="1"/>
              <a:t>git</a:t>
            </a:r>
            <a:r>
              <a:rPr lang="en-US" dirty="0"/>
              <a:t> push origin main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1300" y="4270511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Changes on GitHub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44500" y="3227645"/>
            <a:ext cx="6718300" cy="1310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73" y="2692116"/>
            <a:ext cx="7713630" cy="39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reset (Rewrites History)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79843"/>
              </p:ext>
            </p:extLst>
          </p:nvPr>
        </p:nvGraphicFramePr>
        <p:xfrm>
          <a:off x="793579" y="2680524"/>
          <a:ext cx="9717902" cy="232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951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4858951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65111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cs typeface="Arial" panose="020B0604020202020204" pitchFamily="34" charset="0"/>
                        </a:rPr>
                        <a:t>Effect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5809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git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reset –soft &lt;commit&gt;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Moves HEAD back but keeps changes staged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(preserves git add)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5809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git reset --mixed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&lt;commit&gt; (default)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Moves HEAD back and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unstages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 changes, but files remain.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58094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git reset --hard &lt;commit&gt;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Moves HEAD back and deletes changes permanently.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44500" y="1229970"/>
            <a:ext cx="6718300" cy="1834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Moves the HEAD and branch pointer backward to a previous commit.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Removes commits from history (can be dangerous if already pushed).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revert (Safer Undo)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44500" y="1317054"/>
            <a:ext cx="10807700" cy="24637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Creates a new commit that undoes a previous commit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Does </a:t>
            </a:r>
            <a:r>
              <a:rPr lang="en-US" sz="2000" dirty="0" smtClean="0">
                <a:solidFill>
                  <a:schemeClr val="bg1"/>
                </a:solidFill>
              </a:rPr>
              <a:t>not </a:t>
            </a:r>
            <a:r>
              <a:rPr lang="en-US" sz="2000" dirty="0">
                <a:solidFill>
                  <a:schemeClr val="bg1"/>
                </a:solidFill>
              </a:rPr>
              <a:t>delete history, making it safer for shared </a:t>
            </a:r>
            <a:r>
              <a:rPr lang="en-US" sz="2000" dirty="0" smtClean="0">
                <a:solidFill>
                  <a:schemeClr val="bg1"/>
                </a:solidFill>
              </a:rPr>
              <a:t>repos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Example: </a:t>
            </a:r>
            <a:r>
              <a:rPr lang="en-US" sz="2000" dirty="0" err="1" smtClean="0">
                <a:solidFill>
                  <a:schemeClr val="bg1"/>
                </a:solidFill>
              </a:rPr>
              <a:t>git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revert HEAD 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This creates a new commit that undoes the changes from HEAD.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Unlike reset, previous commit remains in history.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 txBox="1">
            <a:spLocks/>
          </p:cNvSpPr>
          <p:nvPr/>
        </p:nvSpPr>
        <p:spPr>
          <a:xfrm>
            <a:off x="444500" y="3429000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When to Use What ?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16110"/>
              </p:ext>
            </p:extLst>
          </p:nvPr>
        </p:nvGraphicFramePr>
        <p:xfrm>
          <a:off x="444500" y="4135022"/>
          <a:ext cx="9717902" cy="200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8951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4858951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  <a:cs typeface="Arial" panose="020B0604020202020204" pitchFamily="34" charset="0"/>
                        </a:rPr>
                        <a:t>Use Case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cs typeface="Arial" panose="020B0604020202020204" pitchFamily="34" charset="0"/>
                        </a:rPr>
                        <a:t>Command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58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Undo a local commit before pushing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git reset --hard HEAD~1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58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Undo a commit without deleting changes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 reset --soft HEAD~1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5809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Undo a commit after pushing (safe)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git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</a:rPr>
                        <a:t> revert HEAD</a:t>
                      </a:r>
                      <a:endParaRPr lang="en-GB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7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" y="144417"/>
            <a:ext cx="12183207" cy="653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3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smtClean="0"/>
              <a:t>to reapply </a:t>
            </a:r>
            <a:r>
              <a:rPr lang="en-US" dirty="0"/>
              <a:t>commits on top of another branch</a:t>
            </a:r>
            <a:r>
              <a:rPr lang="en-US" dirty="0" smtClean="0"/>
              <a:t>.</a:t>
            </a:r>
          </a:p>
          <a:p>
            <a:r>
              <a:rPr lang="en-US" dirty="0"/>
              <a:t>It helps keep a cleaner commit history by moving (or "replaying") commits onto a new 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Keeps </a:t>
            </a:r>
            <a:r>
              <a:rPr lang="en-US" dirty="0"/>
              <a:t>history linear (unlike </a:t>
            </a:r>
            <a:r>
              <a:rPr lang="en-US" dirty="0" err="1"/>
              <a:t>git</a:t>
            </a:r>
            <a:r>
              <a:rPr lang="en-US" dirty="0"/>
              <a:t> merge, which creates extra merge commits</a:t>
            </a:r>
            <a:r>
              <a:rPr lang="en-US" dirty="0" smtClean="0"/>
              <a:t>).</a:t>
            </a:r>
          </a:p>
          <a:p>
            <a:r>
              <a:rPr lang="en-US" dirty="0"/>
              <a:t>Useful for updating your feature branch with the latest changes from main</a:t>
            </a:r>
            <a:r>
              <a:rPr lang="en-US" dirty="0" smtClean="0"/>
              <a:t>.</a:t>
            </a:r>
          </a:p>
          <a:p>
            <a:r>
              <a:rPr lang="en-US" dirty="0"/>
              <a:t>Helps rewrite commit history to squash, edit, or reorder commits.</a:t>
            </a:r>
          </a:p>
        </p:txBody>
      </p:sp>
    </p:spTree>
    <p:extLst>
      <p:ext uri="{BB962C8B-B14F-4D97-AF65-F5344CB8AC3E}">
        <p14:creationId xmlns:p14="http://schemas.microsoft.com/office/powerpoint/2010/main" val="23705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1467</Words>
  <Application>Microsoft Office PowerPoint</Application>
  <PresentationFormat>Widescreen</PresentationFormat>
  <Paragraphs>270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Tahoma</vt:lpstr>
      <vt:lpstr>Trade Gothic LT Pro</vt:lpstr>
      <vt:lpstr>Trebuchet MS</vt:lpstr>
      <vt:lpstr>Office Theme</vt:lpstr>
      <vt:lpstr>GITHUB BASICS</vt:lpstr>
      <vt:lpstr>What is a GIT Repository ?</vt:lpstr>
      <vt:lpstr>Creating a Repository (using Git Bash)</vt:lpstr>
      <vt:lpstr>Modification and Addition of new files</vt:lpstr>
      <vt:lpstr>git reset (Rewrites History)</vt:lpstr>
      <vt:lpstr>PowerPoint Presentation</vt:lpstr>
      <vt:lpstr>git revert (Safer Undo)</vt:lpstr>
      <vt:lpstr>PowerPoint Presentation</vt:lpstr>
      <vt:lpstr>Git rebase</vt:lpstr>
      <vt:lpstr>1. Basic Rebase: Move a Branch to the Latest main</vt:lpstr>
      <vt:lpstr>PowerPoint Presentation</vt:lpstr>
      <vt:lpstr>PowerPoint Presentation</vt:lpstr>
      <vt:lpstr>1. git clean –n (Dry Run) – Safe Mode</vt:lpstr>
      <vt:lpstr>Basic Git Commands</vt:lpstr>
      <vt:lpstr>Working with branches</vt:lpstr>
      <vt:lpstr>Working with Remote Repositories</vt:lpstr>
      <vt:lpstr>Undoing Changes</vt:lpstr>
      <vt:lpstr>Viewing and Comparing Changes</vt:lpstr>
      <vt:lpstr>Stashing and Cleaning</vt:lpstr>
      <vt:lpstr>GitHub Features</vt:lpstr>
      <vt:lpstr>GitHub Features</vt:lpstr>
      <vt:lpstr>GitHub Features</vt:lpstr>
      <vt:lpstr>GitHub Features</vt:lpstr>
      <vt:lpstr>GitHub Features</vt:lpstr>
      <vt:lpstr>GitHub Features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2025-03-18T10:58:26Z</dcterms:created>
  <dcterms:modified xsi:type="dcterms:W3CDTF">2025-03-18T21:01:53Z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