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embeddedFontLst>
    <p:embeddedFont>
      <p:font typeface="Walter Turncoat"/>
      <p:regular r:id="rId72"/>
    </p:embeddedFont>
    <p:embeddedFont>
      <p:font typeface="Comfortaa Medium"/>
      <p:regular r:id="rId73"/>
      <p:bold r:id="rId74"/>
    </p:embeddedFont>
    <p:embeddedFont>
      <p:font typeface="Century Gothic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ComfortaaMedium-regular.fntdata"/><Relationship Id="rId72" Type="http://schemas.openxmlformats.org/officeDocument/2006/relationships/font" Target="fonts/WalterTurncoat-regular.fntdata"/><Relationship Id="rId31" Type="http://schemas.openxmlformats.org/officeDocument/2006/relationships/slide" Target="slides/slide26.xml"/><Relationship Id="rId75" Type="http://schemas.openxmlformats.org/officeDocument/2006/relationships/font" Target="fonts/CenturyGothic-regular.fntdata"/><Relationship Id="rId30" Type="http://schemas.openxmlformats.org/officeDocument/2006/relationships/slide" Target="slides/slide25.xml"/><Relationship Id="rId74" Type="http://schemas.openxmlformats.org/officeDocument/2006/relationships/font" Target="fonts/ComfortaaMedium-bold.fntdata"/><Relationship Id="rId33" Type="http://schemas.openxmlformats.org/officeDocument/2006/relationships/slide" Target="slides/slide28.xml"/><Relationship Id="rId77" Type="http://schemas.openxmlformats.org/officeDocument/2006/relationships/font" Target="fonts/CenturyGothic-italic.fntdata"/><Relationship Id="rId32" Type="http://schemas.openxmlformats.org/officeDocument/2006/relationships/slide" Target="slides/slide27.xml"/><Relationship Id="rId76" Type="http://schemas.openxmlformats.org/officeDocument/2006/relationships/font" Target="fonts/CenturyGothic-bold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font" Target="fonts/CenturyGothic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dbolt.org/z/EzKsE7nWv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dbolt.org/z/EzKsE7nWv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dbolt.org/z/EzKsE7nWv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dbolt.org/z/EzKsE7nWv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dbolt.org/z/b349EY9vo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dbolt.org/z/bWrW3Gs63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ostorg/algorithm/blob/28dd87b90e79c5e1d9de82835125aa2bcbb3f468/minmax/example/minmax_timer.cpp" TargetMode="External"/><Relationship Id="rId3" Type="http://schemas.openxmlformats.org/officeDocument/2006/relationships/hyperlink" Target="https://github.com/weak1337/Alcatraz/blob/master/Alcatraz/main.cpp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dbolt.org/z/EzKsE7nWv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65e03369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65e03369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909d9826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909d9826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https://godbolt.org/z/EzKsE7nWv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0203d04a3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0203d04a3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https://godbolt.org/z/EzKsE7nWv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0203d04a3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0203d04a3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0203d04a3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0203d04a3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909d982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909d982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b819eb7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b819eb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https://godbolt.org/z/EzKsE7nWv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0203d04a3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0203d04a3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0203d04a3_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0203d04a3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0203d04a3_3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0203d04a3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0203d04a3_3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0203d04a3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5e03369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5e03369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0203d04a3_3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0203d04a3_3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https://godbolt.org/z/EzKsE7nWv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0203d04a3_3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0203d04a3_3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0203d04a3_3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0203d04a3_3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0203d04a3_3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0203d04a3_3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0203d04a3_3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0203d04a3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cb819eb7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cb819eb7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0203d04a3_3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b0203d04a3_3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0203d04a3_3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b0203d04a3_3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0203d04a3_3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b0203d04a3_3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https://godbolt.org/z/b349EY9vo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cb819eb77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cb819eb77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01b25b1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01b25b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0203d04a3_3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b0203d04a3_3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ea04637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8ea04637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https://godbolt.org/z/bWrW3Gs63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b01b25b13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b01b25b1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cb819eb77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cb819eb77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cb819eb77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cb819eb77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cb819eb77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cb819eb77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b819eb77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cb819eb77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ccdc69972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ccdc69972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Constructeur bizarres…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cb819eb77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cb819eb77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b819eb77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cb819eb77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909aab83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909aab83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https://github.com/boostorg/algorithm/blob/28dd87b90e79c5e1d9de82835125aa2bcbb3f468/minmax/example/minmax_timer.cpp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https://github.com/weak1337/Alcatraz/blob/master/Alcatraz/main.cpp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b0203d0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b0203d0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ccdc69972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ccdc69972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8ea04637e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8ea04637e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8ea04637e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8ea04637e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8ea04637e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8ea04637e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8ea04637e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8ea04637e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ccdc69972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ccdc69972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b0203d04a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b0203d04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ccdc69972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ccdc69972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ccdc69972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ccdc69972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909d980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909d980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Montrer le bô site, et montrer la page d’accueil, et montrer le ?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ccdc69972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ccdc69972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cdc69972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ccdc69972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cb819eb77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cb819eb77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valeur, par référence, par const réf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cb819eb77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cb819eb77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 public / private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attributs 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8ea04637e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8ea04637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 public / private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attributs 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8ea04637e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8ea04637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 public / private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attributs 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8ea04637e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8ea04637e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 public / private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attributs 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8ea04637e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8ea04637e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 public / private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attributs 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cb819eb77f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cb819eb77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 / pas const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8ea04637e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8ea04637e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 / pas const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909d980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909d980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8ea04637e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8ea04637e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 / pas const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8ea04637e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8ea04637e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 / pas const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cb819eb77f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cb819eb77f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 paramètres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8ea04637e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8ea04637e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 paramètres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cb819eb77f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cb819eb77f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 paramètres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8ea04637e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8ea04637e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 paramètres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cb819eb77f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cb819eb77f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 paramètres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909d980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909d980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01b25b1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01b25b1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909d980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909d980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https://godbolt.org/z/EzKsE7nWv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" name="Google Shape;17;p2"/>
          <p:cNvSpPr/>
          <p:nvPr/>
        </p:nvSpPr>
        <p:spPr>
          <a:xfrm rot="-299340">
            <a:off x="-590408" y="1152561"/>
            <a:ext cx="10324917" cy="1868887"/>
          </a:xfrm>
          <a:prstGeom prst="rect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298578">
            <a:off x="1850040" y="2929479"/>
            <a:ext cx="5443619" cy="6360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06325" y="1152525"/>
            <a:ext cx="85206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56200" y="3051000"/>
            <a:ext cx="8631600" cy="6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sz="2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Century Gothic"/>
              <a:buNone/>
              <a:defRPr sz="25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52825"/>
            <a:ext cx="9144000" cy="400200"/>
          </a:xfrm>
          <a:prstGeom prst="rect">
            <a:avLst/>
          </a:prstGeom>
          <a:solidFill>
            <a:srgbClr val="38DAB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573000" y="88575"/>
            <a:ext cx="31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6565900" y="4746600"/>
            <a:ext cx="24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Céline Noël </a:t>
            </a:r>
            <a:r>
              <a:rPr lang="fr" sz="1000">
                <a:solidFill>
                  <a:srgbClr val="E2EE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—</a:t>
            </a:r>
            <a:r>
              <a:rPr lang="fr" sz="1000">
                <a:solidFill>
                  <a:schemeClr val="lt1"/>
                </a:solidFill>
              </a:rPr>
              <a:t> </a:t>
            </a:r>
            <a:r>
              <a:rPr lang="fr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2023/2024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</a:defRPr>
            </a:lvl1pPr>
            <a:lvl2pPr lvl="1" algn="ctr">
              <a:buNone/>
              <a:defRPr sz="1000">
                <a:solidFill>
                  <a:schemeClr val="lt1"/>
                </a:solidFill>
              </a:defRPr>
            </a:lvl2pPr>
            <a:lvl3pPr lvl="2" algn="ctr">
              <a:buNone/>
              <a:defRPr sz="1000">
                <a:solidFill>
                  <a:schemeClr val="lt1"/>
                </a:solidFill>
              </a:defRPr>
            </a:lvl3pPr>
            <a:lvl4pPr lvl="3" algn="ctr">
              <a:buNone/>
              <a:defRPr sz="1000">
                <a:solidFill>
                  <a:schemeClr val="lt1"/>
                </a:solidFill>
              </a:defRPr>
            </a:lvl4pPr>
            <a:lvl5pPr lvl="4" algn="ctr">
              <a:buNone/>
              <a:defRPr sz="1000">
                <a:solidFill>
                  <a:schemeClr val="lt1"/>
                </a:solidFill>
              </a:defRPr>
            </a:lvl5pPr>
            <a:lvl6pPr lvl="5" algn="ctr">
              <a:buNone/>
              <a:defRPr sz="1000">
                <a:solidFill>
                  <a:schemeClr val="lt1"/>
                </a:solidFill>
              </a:defRPr>
            </a:lvl6pPr>
            <a:lvl7pPr lvl="6" algn="ctr">
              <a:buNone/>
              <a:defRPr sz="1000">
                <a:solidFill>
                  <a:schemeClr val="lt1"/>
                </a:solidFill>
              </a:defRPr>
            </a:lvl7pPr>
            <a:lvl8pPr lvl="7" algn="ctr">
              <a:buNone/>
              <a:defRPr sz="1000">
                <a:solidFill>
                  <a:schemeClr val="lt1"/>
                </a:solidFill>
              </a:defRPr>
            </a:lvl8pPr>
            <a:lvl9pPr lvl="8" algn="ct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53350" y="158400"/>
            <a:ext cx="1238250" cy="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600575" y="476250"/>
            <a:ext cx="42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aefy.github.io/CPP_Learning/" TargetMode="External"/><Relationship Id="rId4" Type="http://schemas.openxmlformats.org/officeDocument/2006/relationships/hyperlink" Target="https://github.com/Laefy/CPP_Exercises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victor.marsault@univ-eiffel.fr" TargetMode="External"/><Relationship Id="rId4" Type="http://schemas.openxmlformats.org/officeDocument/2006/relationships/hyperlink" Target="mailto:henri.derycke@univ-eiffel.fr" TargetMode="External"/><Relationship Id="rId5" Type="http://schemas.openxmlformats.org/officeDocument/2006/relationships/hyperlink" Target="mailto:anthony.labarre@univ-mlv.fr" TargetMode="External"/><Relationship Id="rId6" Type="http://schemas.openxmlformats.org/officeDocument/2006/relationships/hyperlink" Target="mailto:celine.noel.7294@gmail.com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dbolt.org/" TargetMode="External"/><Relationship Id="rId4" Type="http://schemas.openxmlformats.org/officeDocument/2006/relationships/hyperlink" Target="https://code.visualstudio.com/" TargetMode="External"/><Relationship Id="rId5" Type="http://schemas.openxmlformats.org/officeDocument/2006/relationships/hyperlink" Target="https://cmake.org/" TargetMode="External"/><Relationship Id="rId6" Type="http://schemas.openxmlformats.org/officeDocument/2006/relationships/hyperlink" Target="https://git-scm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ctrTitle"/>
          </p:nvPr>
        </p:nvSpPr>
        <p:spPr>
          <a:xfrm rot="-284439">
            <a:off x="1778732" y="1152470"/>
            <a:ext cx="5586511" cy="186909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Cours de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C++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latin typeface="Comfortaa Medium"/>
                <a:ea typeface="Comfortaa Medium"/>
                <a:cs typeface="Comfortaa Medium"/>
                <a:sym typeface="Comfortaa Medium"/>
              </a:rPr>
              <a:t>Master 1</a:t>
            </a:r>
            <a:endParaRPr sz="31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 rot="-319086">
            <a:off x="1778676" y="2910923"/>
            <a:ext cx="5586648" cy="63602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2023 / 2024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5926575" y="574850"/>
            <a:ext cx="3012425" cy="1446025"/>
          </a:xfrm>
          <a:custGeom>
            <a:rect b="b" l="l" r="r" t="t"/>
            <a:pathLst>
              <a:path extrusionOk="0" h="57841" w="120497">
                <a:moveTo>
                  <a:pt x="0" y="8926"/>
                </a:moveTo>
                <a:lnTo>
                  <a:pt x="17944" y="27361"/>
                </a:lnTo>
                <a:lnTo>
                  <a:pt x="51619" y="33998"/>
                </a:lnTo>
                <a:lnTo>
                  <a:pt x="95127" y="33752"/>
                </a:lnTo>
                <a:lnTo>
                  <a:pt x="72021" y="57841"/>
                </a:lnTo>
                <a:lnTo>
                  <a:pt x="108400" y="36210"/>
                </a:lnTo>
                <a:lnTo>
                  <a:pt x="120497" y="11865"/>
                </a:lnTo>
                <a:lnTo>
                  <a:pt x="73834" y="0"/>
                </a:lnTo>
                <a:lnTo>
                  <a:pt x="45720" y="4010"/>
                </a:lnTo>
                <a:lnTo>
                  <a:pt x="15731" y="568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rgbClr val="38DAB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</p:sp>
      <p:sp>
        <p:nvSpPr>
          <p:cNvPr id="51" name="Google Shape;51;p9"/>
          <p:cNvSpPr txBox="1"/>
          <p:nvPr/>
        </p:nvSpPr>
        <p:spPr>
          <a:xfrm rot="387000">
            <a:off x="6178345" y="779654"/>
            <a:ext cx="2593114" cy="454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434343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Admire, jeune apprenti !</a:t>
            </a:r>
            <a:endParaRPr sz="1600">
              <a:solidFill>
                <a:srgbClr val="434343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7779400" y="2083625"/>
            <a:ext cx="1237650" cy="716700"/>
          </a:xfrm>
          <a:custGeom>
            <a:rect b="b" l="l" r="r" t="t"/>
            <a:pathLst>
              <a:path extrusionOk="0" h="28668" w="49506">
                <a:moveTo>
                  <a:pt x="1955" y="24447"/>
                </a:moveTo>
                <a:lnTo>
                  <a:pt x="0" y="8496"/>
                </a:lnTo>
                <a:lnTo>
                  <a:pt x="6909" y="0"/>
                </a:lnTo>
                <a:lnTo>
                  <a:pt x="18452" y="3517"/>
                </a:lnTo>
                <a:lnTo>
                  <a:pt x="42461" y="5866"/>
                </a:lnTo>
                <a:lnTo>
                  <a:pt x="49506" y="8475"/>
                </a:lnTo>
                <a:lnTo>
                  <a:pt x="48985" y="21784"/>
                </a:lnTo>
                <a:lnTo>
                  <a:pt x="43243" y="28569"/>
                </a:lnTo>
                <a:lnTo>
                  <a:pt x="25509" y="27544"/>
                </a:lnTo>
                <a:lnTo>
                  <a:pt x="16155" y="28668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rgbClr val="38DAB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</p:sp>
      <p:sp>
        <p:nvSpPr>
          <p:cNvPr id="53" name="Google Shape;53;p9"/>
          <p:cNvSpPr txBox="1"/>
          <p:nvPr/>
        </p:nvSpPr>
        <p:spPr>
          <a:xfrm rot="352019">
            <a:off x="7832306" y="2211033"/>
            <a:ext cx="1159272" cy="562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Wow c’est déjà trop compliqué…</a:t>
            </a:r>
            <a:endParaRPr sz="1000">
              <a:solidFill>
                <a:srgbClr val="434343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175" y="2227725"/>
            <a:ext cx="2171325" cy="269727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85725">
              <a:srgbClr val="000000">
                <a:alpha val="21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Afficher du texte dans la console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44325" y="764963"/>
            <a:ext cx="8520600" cy="3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9" name="Google Shape;129;p1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</a:t>
            </a:r>
            <a:r>
              <a:rPr lang="fr"/>
              <a:t>Hello, World!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Afficher du texte dans la console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44325" y="764963"/>
            <a:ext cx="8520600" cy="3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10800000">
            <a:off x="0" y="2097925"/>
            <a:ext cx="9144000" cy="18393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8" name="Google Shape;138;p1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</a:t>
            </a:r>
            <a:r>
              <a:rPr lang="fr"/>
              <a:t>Hello, World!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3921425" y="764975"/>
            <a:ext cx="50364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Donne accès aux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symboles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déclarés dans la section </a:t>
            </a:r>
            <a:r>
              <a:rPr i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I/O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nput/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utput, </a:t>
            </a:r>
            <a:r>
              <a:rPr i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i.e.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Entrées/Sorties) de la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librairie standard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70275" y="1632650"/>
            <a:ext cx="2974800" cy="4383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3245075" y="1949750"/>
            <a:ext cx="1885425" cy="439850"/>
          </a:xfrm>
          <a:custGeom>
            <a:rect b="b" l="l" r="r" t="t"/>
            <a:pathLst>
              <a:path extrusionOk="0" h="17594" w="75417">
                <a:moveTo>
                  <a:pt x="0" y="522"/>
                </a:moveTo>
                <a:cubicBezTo>
                  <a:pt x="7395" y="111"/>
                  <a:pt x="16918" y="-210"/>
                  <a:pt x="21660" y="5480"/>
                </a:cubicBezTo>
                <a:cubicBezTo>
                  <a:pt x="23935" y="8210"/>
                  <a:pt x="26698" y="12025"/>
                  <a:pt x="25574" y="15396"/>
                </a:cubicBezTo>
                <a:cubicBezTo>
                  <a:pt x="24973" y="17198"/>
                  <a:pt x="21437" y="18305"/>
                  <a:pt x="20094" y="16962"/>
                </a:cubicBezTo>
                <a:cubicBezTo>
                  <a:pt x="19108" y="15976"/>
                  <a:pt x="19141" y="13998"/>
                  <a:pt x="19833" y="12787"/>
                </a:cubicBezTo>
                <a:cubicBezTo>
                  <a:pt x="25219" y="3362"/>
                  <a:pt x="41375" y="15539"/>
                  <a:pt x="52192" y="16440"/>
                </a:cubicBezTo>
                <a:cubicBezTo>
                  <a:pt x="58125" y="16934"/>
                  <a:pt x="64351" y="15451"/>
                  <a:pt x="69676" y="12787"/>
                </a:cubicBezTo>
                <a:cubicBezTo>
                  <a:pt x="73854" y="10696"/>
                  <a:pt x="75417" y="4672"/>
                  <a:pt x="75417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Afficher du texte dans la console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44325" y="764963"/>
            <a:ext cx="8520600" cy="3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rot="10800000">
            <a:off x="0" y="3090750"/>
            <a:ext cx="9144000" cy="16620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rot="10800000">
            <a:off x="0" y="581800"/>
            <a:ext cx="9144000" cy="22035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1" name="Google Shape;151;p2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2366700" y="3408725"/>
            <a:ext cx="37317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Cible les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symboles 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 </a:t>
            </a:r>
            <a:r>
              <a:rPr b="1" i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namespace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(librairie standard)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894325" y="2755475"/>
            <a:ext cx="862200" cy="348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446888" y="3107575"/>
            <a:ext cx="866325" cy="933200"/>
          </a:xfrm>
          <a:custGeom>
            <a:rect b="b" l="l" r="r" t="t"/>
            <a:pathLst>
              <a:path extrusionOk="0" h="37328" w="34653">
                <a:moveTo>
                  <a:pt x="1186" y="0"/>
                </a:moveTo>
                <a:cubicBezTo>
                  <a:pt x="2679" y="5959"/>
                  <a:pt x="8942" y="9557"/>
                  <a:pt x="13286" y="13901"/>
                </a:cubicBezTo>
                <a:cubicBezTo>
                  <a:pt x="16867" y="17482"/>
                  <a:pt x="15971" y="24969"/>
                  <a:pt x="13028" y="29090"/>
                </a:cubicBezTo>
                <a:cubicBezTo>
                  <a:pt x="10629" y="32449"/>
                  <a:pt x="4615" y="36108"/>
                  <a:pt x="1444" y="33466"/>
                </a:cubicBezTo>
                <a:cubicBezTo>
                  <a:pt x="-1852" y="30720"/>
                  <a:pt x="1104" y="22800"/>
                  <a:pt x="5048" y="21110"/>
                </a:cubicBezTo>
                <a:cubicBezTo>
                  <a:pt x="9688" y="19122"/>
                  <a:pt x="14350" y="25521"/>
                  <a:pt x="17919" y="29090"/>
                </a:cubicBezTo>
                <a:cubicBezTo>
                  <a:pt x="22315" y="33486"/>
                  <a:pt x="28436" y="37328"/>
                  <a:pt x="34653" y="37328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5" name="Google Shape;155;p20"/>
          <p:cNvSpPr/>
          <p:nvPr/>
        </p:nvSpPr>
        <p:spPr>
          <a:xfrm>
            <a:off x="5139900" y="2755475"/>
            <a:ext cx="862200" cy="348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4488525" y="3104075"/>
            <a:ext cx="1087650" cy="399025"/>
          </a:xfrm>
          <a:custGeom>
            <a:rect b="b" l="l" r="r" t="t"/>
            <a:pathLst>
              <a:path extrusionOk="0" h="15961" w="43506">
                <a:moveTo>
                  <a:pt x="0" y="15961"/>
                </a:moveTo>
                <a:cubicBezTo>
                  <a:pt x="3265" y="11878"/>
                  <a:pt x="9188" y="9782"/>
                  <a:pt x="14416" y="9782"/>
                </a:cubicBezTo>
                <a:cubicBezTo>
                  <a:pt x="21867" y="9782"/>
                  <a:pt x="29578" y="15487"/>
                  <a:pt x="36555" y="12871"/>
                </a:cubicBezTo>
                <a:cubicBezTo>
                  <a:pt x="41121" y="11159"/>
                  <a:pt x="42326" y="4731"/>
                  <a:pt x="43506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Afficher du texte dans la console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44325" y="764963"/>
            <a:ext cx="8520600" cy="3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 rot="10800000">
            <a:off x="0" y="3085350"/>
            <a:ext cx="9144000" cy="16674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 rot="10800000">
            <a:off x="0" y="581800"/>
            <a:ext cx="9144000" cy="22035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6" name="Google Shape;166;p2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3614550" y="1743175"/>
            <a:ext cx="3731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Sortie standard.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1557225" y="2755475"/>
            <a:ext cx="756000" cy="348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2113725" y="2221300"/>
            <a:ext cx="1847075" cy="534175"/>
          </a:xfrm>
          <a:custGeom>
            <a:rect b="b" l="l" r="r" t="t"/>
            <a:pathLst>
              <a:path extrusionOk="0" h="21367" w="73883">
                <a:moveTo>
                  <a:pt x="0" y="21367"/>
                </a:moveTo>
                <a:cubicBezTo>
                  <a:pt x="4868" y="9202"/>
                  <a:pt x="21186" y="927"/>
                  <a:pt x="34239" y="2060"/>
                </a:cubicBezTo>
                <a:cubicBezTo>
                  <a:pt x="47422" y="3204"/>
                  <a:pt x="69703" y="12555"/>
                  <a:pt x="73883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0" name="Google Shape;170;p21"/>
          <p:cNvSpPr/>
          <p:nvPr/>
        </p:nvSpPr>
        <p:spPr>
          <a:xfrm>
            <a:off x="5809225" y="2755475"/>
            <a:ext cx="756000" cy="348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4262500" y="3691675"/>
            <a:ext cx="3731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Saut de ligne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flush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078175" y="2844925"/>
            <a:ext cx="1508025" cy="906225"/>
          </a:xfrm>
          <a:custGeom>
            <a:rect b="b" l="l" r="r" t="t"/>
            <a:pathLst>
              <a:path extrusionOk="0" h="36249" w="60321">
                <a:moveTo>
                  <a:pt x="19307" y="4843"/>
                </a:moveTo>
                <a:cubicBezTo>
                  <a:pt x="24674" y="5513"/>
                  <a:pt x="30828" y="8039"/>
                  <a:pt x="35525" y="5357"/>
                </a:cubicBezTo>
                <a:cubicBezTo>
                  <a:pt x="39908" y="2854"/>
                  <a:pt x="45529" y="-1727"/>
                  <a:pt x="49941" y="724"/>
                </a:cubicBezTo>
                <a:cubicBezTo>
                  <a:pt x="54976" y="3521"/>
                  <a:pt x="62813" y="10453"/>
                  <a:pt x="59466" y="15140"/>
                </a:cubicBezTo>
                <a:cubicBezTo>
                  <a:pt x="55227" y="21075"/>
                  <a:pt x="46913" y="25012"/>
                  <a:pt x="39644" y="24407"/>
                </a:cubicBezTo>
                <a:cubicBezTo>
                  <a:pt x="31513" y="23731"/>
                  <a:pt x="24024" y="16988"/>
                  <a:pt x="15960" y="18229"/>
                </a:cubicBezTo>
                <a:cubicBezTo>
                  <a:pt x="8029" y="19449"/>
                  <a:pt x="2534" y="28636"/>
                  <a:pt x="0" y="36249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Compiler en ligne de commande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311700" y="1320138"/>
            <a:ext cx="85206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Pour compiler, depuis un 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terminal :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Puis, pour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exécuter :</a:t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0" name="Google Shape;180;p2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20900" y="1883225"/>
            <a:ext cx="6777000" cy="572700"/>
          </a:xfrm>
          <a:prstGeom prst="roundRect">
            <a:avLst>
              <a:gd fmla="val 627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g++ -std=c++17 hello-world.cpp -o hello-world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420900" y="3155850"/>
            <a:ext cx="6777000" cy="572700"/>
          </a:xfrm>
          <a:prstGeom prst="roundRect">
            <a:avLst>
              <a:gd fmla="val 627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./hello-world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</a:t>
            </a:r>
            <a:r>
              <a:rPr lang="fr" sz="2722">
                <a:latin typeface="Courier New"/>
                <a:ea typeface="Courier New"/>
                <a:cs typeface="Courier New"/>
                <a:sym typeface="Courier New"/>
              </a:rPr>
              <a:t>CMakeLists.txt</a:t>
            </a:r>
            <a:endParaRPr sz="2722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311700" y="668088"/>
            <a:ext cx="8520600" cy="39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cmake_minimum_required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3.17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cours-1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add_executable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hello-world.cpp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target_compile_features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cxx_std_17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target_compile_options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-Wall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-Wextra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-Werror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0" name="Google Shape;190;p2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311700" y="668088"/>
            <a:ext cx="8520600" cy="39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cmake_minimum_required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3.17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cours-1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add_executable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hello-world.cpp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target_compile_features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cxx_std_17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target_compile_options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-Wall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-Wextra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-Werror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4"/>
          <p:cNvSpPr/>
          <p:nvPr/>
        </p:nvSpPr>
        <p:spPr>
          <a:xfrm rot="10800000">
            <a:off x="0" y="2676309"/>
            <a:ext cx="9144000" cy="20724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rot="10800000">
            <a:off x="0" y="565650"/>
            <a:ext cx="9144000" cy="11904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</a:t>
            </a:r>
            <a:r>
              <a:rPr lang="fr" sz="2722">
                <a:latin typeface="Courier New"/>
                <a:ea typeface="Courier New"/>
                <a:cs typeface="Courier New"/>
                <a:sym typeface="Courier New"/>
              </a:rPr>
              <a:t>CMakeLists.txt</a:t>
            </a:r>
            <a:endParaRPr sz="2722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0" name="Google Shape;200;p2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4668725" y="945150"/>
            <a:ext cx="16282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Légende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1296375" y="1301050"/>
            <a:ext cx="341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4668725" y="1277238"/>
            <a:ext cx="41529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Permet de générer un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exécutable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311700" y="668088"/>
            <a:ext cx="8520600" cy="39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cmake_minimum_required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3.17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cours-1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add_executable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hello-world.cpp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target_compile_features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cxx_std_17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target_compile_options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-Wall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-Wextra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-Werror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5"/>
          <p:cNvSpPr/>
          <p:nvPr/>
        </p:nvSpPr>
        <p:spPr>
          <a:xfrm rot="10800000">
            <a:off x="0" y="2676309"/>
            <a:ext cx="9144000" cy="20724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 rot="10800000">
            <a:off x="0" y="565650"/>
            <a:ext cx="9144000" cy="11904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</a:t>
            </a:r>
            <a:r>
              <a:rPr lang="fr" sz="2722">
                <a:latin typeface="Courier New"/>
                <a:ea typeface="Courier New"/>
                <a:cs typeface="Courier New"/>
                <a:sym typeface="Courier New"/>
              </a:rPr>
              <a:t>CMakeLists.txt</a:t>
            </a:r>
            <a:endParaRPr sz="2722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3" name="Google Shape;213;p2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4668725" y="945150"/>
            <a:ext cx="16282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Légende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3059800" y="1301050"/>
            <a:ext cx="341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4668725" y="1277250"/>
            <a:ext cx="41529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l’exécutable.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311700" y="668088"/>
            <a:ext cx="8520600" cy="39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cmake_minimum_required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3.17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cours-1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add_executable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hello-world.cpp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target_compile_features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cxx_std_17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target_compile_options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-Wall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-Wextra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-Werror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6"/>
          <p:cNvSpPr/>
          <p:nvPr/>
        </p:nvSpPr>
        <p:spPr>
          <a:xfrm rot="10800000">
            <a:off x="0" y="2676309"/>
            <a:ext cx="9144000" cy="20724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 rot="10800000">
            <a:off x="0" y="565650"/>
            <a:ext cx="9144000" cy="11904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</a:t>
            </a:r>
            <a:r>
              <a:rPr lang="fr" sz="2722">
                <a:latin typeface="Courier New"/>
                <a:ea typeface="Courier New"/>
                <a:cs typeface="Courier New"/>
                <a:sym typeface="Courier New"/>
              </a:rPr>
              <a:t>CMakeLists.txt</a:t>
            </a:r>
            <a:endParaRPr sz="2722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6" name="Google Shape;226;p2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4668725" y="945150"/>
            <a:ext cx="16282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Légende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26"/>
          <p:cNvSpPr/>
          <p:nvPr/>
        </p:nvSpPr>
        <p:spPr>
          <a:xfrm rot="5400000">
            <a:off x="3085525" y="1940475"/>
            <a:ext cx="341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4668725" y="1277250"/>
            <a:ext cx="41529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Liste des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sources.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311700" y="668088"/>
            <a:ext cx="8520600" cy="39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cmake_minimum_required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3.17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cours-1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add_executable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hello-world.cpp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target_compile_features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cxx_std_17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target_compile_options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-Wall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-Wextra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-Werror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7"/>
          <p:cNvSpPr/>
          <p:nvPr/>
        </p:nvSpPr>
        <p:spPr>
          <a:xfrm rot="10800000">
            <a:off x="0" y="565775"/>
            <a:ext cx="9144000" cy="20913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</a:t>
            </a:r>
            <a:r>
              <a:rPr lang="fr" sz="2722">
                <a:latin typeface="Courier New"/>
                <a:ea typeface="Courier New"/>
                <a:cs typeface="Courier New"/>
                <a:sym typeface="Courier New"/>
              </a:rPr>
              <a:t>CMakeLists.txt</a:t>
            </a:r>
            <a:endParaRPr sz="2722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4668725" y="1277250"/>
            <a:ext cx="41529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Permet de sélectionner un set de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fonctionnalités</a:t>
            </a:r>
            <a:r>
              <a:rPr b="1" i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pour le langage.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4668725" y="945150"/>
            <a:ext cx="16282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Légende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1953525" y="2371650"/>
            <a:ext cx="341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 rot="10800000">
            <a:off x="0" y="3106802"/>
            <a:ext cx="9144000" cy="16419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1700" y="718350"/>
            <a:ext cx="8520600" cy="26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Présentation du module.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Hello, World!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Types.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Fonctions libres.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Classes.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668088"/>
            <a:ext cx="8520600" cy="39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cmake_minimum_required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3.17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cours-1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add_executable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hello-world.cpp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target_compile_features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cxx_std_17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target_compile_options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-Wall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-Wextra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-Werror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28"/>
          <p:cNvSpPr/>
          <p:nvPr/>
        </p:nvSpPr>
        <p:spPr>
          <a:xfrm rot="10800000">
            <a:off x="0" y="565775"/>
            <a:ext cx="9144000" cy="20913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</a:t>
            </a:r>
            <a:r>
              <a:rPr lang="fr" sz="2722">
                <a:latin typeface="Courier New"/>
                <a:ea typeface="Courier New"/>
                <a:cs typeface="Courier New"/>
                <a:sym typeface="Courier New"/>
              </a:rPr>
              <a:t>CMakeLists.txt</a:t>
            </a:r>
            <a:endParaRPr sz="2722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4668725" y="1277250"/>
            <a:ext cx="41529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4668725" y="945150"/>
            <a:ext cx="16282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Légende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6986325" y="2371650"/>
            <a:ext cx="341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 rot="10800000">
            <a:off x="0" y="3106802"/>
            <a:ext cx="9144000" cy="16419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311700" y="668088"/>
            <a:ext cx="8520600" cy="39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cmake_minimum_required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3.17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cours-1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add_executable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hello-world.cpp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target_compile_features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cxx_std_17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target_compile_options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-Wall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-Wextra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-Werror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9"/>
          <p:cNvSpPr/>
          <p:nvPr/>
        </p:nvSpPr>
        <p:spPr>
          <a:xfrm rot="10800000">
            <a:off x="0" y="565875"/>
            <a:ext cx="9144000" cy="25224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</a:t>
            </a:r>
            <a:r>
              <a:rPr lang="fr" sz="2722">
                <a:latin typeface="Courier New"/>
                <a:ea typeface="Courier New"/>
                <a:cs typeface="Courier New"/>
                <a:sym typeface="Courier New"/>
              </a:rPr>
              <a:t>CMakeLists.txt</a:t>
            </a:r>
            <a:endParaRPr sz="2722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4668725" y="1277250"/>
            <a:ext cx="41529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Permet de passer des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options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au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compilateur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lors de la phase de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compilation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4668725" y="945150"/>
            <a:ext cx="16282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Légende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1953525" y="2643025"/>
            <a:ext cx="341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311700" y="668088"/>
            <a:ext cx="8520600" cy="39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cmake_minimum_required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3.17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cours-1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add_executable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hello-world.cpp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target_compile_features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cxx_std_17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target_compile_options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-Wall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-Wextra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-Werror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0"/>
          <p:cNvSpPr/>
          <p:nvPr/>
        </p:nvSpPr>
        <p:spPr>
          <a:xfrm rot="10800000">
            <a:off x="0" y="565875"/>
            <a:ext cx="9144000" cy="25224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</a:t>
            </a:r>
            <a:r>
              <a:rPr lang="fr" sz="2722">
                <a:latin typeface="Courier New"/>
                <a:ea typeface="Courier New"/>
                <a:cs typeface="Courier New"/>
                <a:sym typeface="Courier New"/>
              </a:rPr>
              <a:t>CMakeLists.txt</a:t>
            </a:r>
            <a:endParaRPr sz="2722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4668725" y="1277250"/>
            <a:ext cx="41529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Active un premier </a:t>
            </a:r>
            <a:r>
              <a:rPr i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b="1" i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warnings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668725" y="945150"/>
            <a:ext cx="16282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Légende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30"/>
          <p:cNvSpPr/>
          <p:nvPr/>
        </p:nvSpPr>
        <p:spPr>
          <a:xfrm rot="-5400000">
            <a:off x="341250" y="3280175"/>
            <a:ext cx="341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311700" y="668088"/>
            <a:ext cx="8520600" cy="39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cmake_minimum_required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3.17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cours-1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add_executable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hello-world.cpp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target_compile_features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cxx_std_17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target_compile_options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-Wall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-Wextra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-Werror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1"/>
          <p:cNvSpPr/>
          <p:nvPr/>
        </p:nvSpPr>
        <p:spPr>
          <a:xfrm rot="10800000">
            <a:off x="0" y="565875"/>
            <a:ext cx="9144000" cy="25224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</a:t>
            </a:r>
            <a:r>
              <a:rPr lang="fr" sz="2722">
                <a:latin typeface="Courier New"/>
                <a:ea typeface="Courier New"/>
                <a:cs typeface="Courier New"/>
                <a:sym typeface="Courier New"/>
              </a:rPr>
              <a:t>CMakeLists.txt</a:t>
            </a:r>
            <a:endParaRPr sz="2722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4668725" y="1277250"/>
            <a:ext cx="41529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Active un second </a:t>
            </a:r>
            <a:r>
              <a:rPr i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b="1" i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warnings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4668725" y="945150"/>
            <a:ext cx="16282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Légende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31"/>
          <p:cNvSpPr/>
          <p:nvPr/>
        </p:nvSpPr>
        <p:spPr>
          <a:xfrm rot="-5400000">
            <a:off x="341250" y="3569775"/>
            <a:ext cx="341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311700" y="668088"/>
            <a:ext cx="8520600" cy="39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cmake_minimum_required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3.17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cours-1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add_executable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hello-world.cpp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target_compile_features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cxx_std_17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target_compile_options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-Wall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-Wextra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-Werror</a:t>
            </a:r>
            <a:b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2"/>
          <p:cNvSpPr/>
          <p:nvPr/>
        </p:nvSpPr>
        <p:spPr>
          <a:xfrm rot="10800000">
            <a:off x="0" y="565875"/>
            <a:ext cx="9144000" cy="2522400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</a:t>
            </a:r>
            <a:r>
              <a:rPr lang="fr" sz="2722">
                <a:latin typeface="Courier New"/>
                <a:ea typeface="Courier New"/>
                <a:cs typeface="Courier New"/>
                <a:sym typeface="Courier New"/>
              </a:rPr>
              <a:t>CMakeLists.txt</a:t>
            </a:r>
            <a:endParaRPr sz="2722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4668725" y="1277250"/>
            <a:ext cx="41529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Considère les </a:t>
            </a:r>
            <a:r>
              <a:rPr b="1" i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warnings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comme des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erreurs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4668725" y="945150"/>
            <a:ext cx="1628250" cy="332100"/>
          </a:xfrm>
          <a:prstGeom prst="flowChartProcess">
            <a:avLst/>
          </a:prstGeom>
          <a:solidFill>
            <a:srgbClr val="38DAB3"/>
          </a:solidFill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Légende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32"/>
          <p:cNvSpPr/>
          <p:nvPr/>
        </p:nvSpPr>
        <p:spPr>
          <a:xfrm rot="-5400000">
            <a:off x="341250" y="3837000"/>
            <a:ext cx="341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DA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Lire du texte depuis</a:t>
            </a:r>
            <a:r>
              <a:rPr lang="fr"/>
              <a:t> la console</a:t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311700" y="571875"/>
            <a:ext cx="8520600" cy="41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What's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your name?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"Hello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3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1" name="Google Shape;311;p3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Lire du texte depuis la console</a:t>
            </a:r>
            <a:endParaRPr/>
          </a:p>
        </p:txBody>
      </p:sp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311700" y="571875"/>
            <a:ext cx="8520600" cy="41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"What's your name?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"Hello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4"/>
          <p:cNvSpPr/>
          <p:nvPr/>
        </p:nvSpPr>
        <p:spPr>
          <a:xfrm rot="10800000">
            <a:off x="0" y="3080550"/>
            <a:ext cx="9144000" cy="16746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 rot="10800000">
            <a:off x="0" y="565850"/>
            <a:ext cx="9144000" cy="21234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1" name="Google Shape;321;p34"/>
          <p:cNvSpPr txBox="1"/>
          <p:nvPr/>
        </p:nvSpPr>
        <p:spPr>
          <a:xfrm>
            <a:off x="4271025" y="1236500"/>
            <a:ext cx="3731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Construit une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type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2496850" y="2781200"/>
            <a:ext cx="2217000" cy="348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/>
          <p:nvPr/>
        </p:nvSpPr>
        <p:spPr>
          <a:xfrm>
            <a:off x="4533575" y="1892125"/>
            <a:ext cx="1847775" cy="1086350"/>
          </a:xfrm>
          <a:custGeom>
            <a:rect b="b" l="l" r="r" t="t"/>
            <a:pathLst>
              <a:path extrusionOk="0" h="43454" w="73911">
                <a:moveTo>
                  <a:pt x="0" y="35783"/>
                </a:moveTo>
                <a:cubicBezTo>
                  <a:pt x="6903" y="28880"/>
                  <a:pt x="19572" y="27544"/>
                  <a:pt x="28832" y="30635"/>
                </a:cubicBezTo>
                <a:cubicBezTo>
                  <a:pt x="35407" y="32830"/>
                  <a:pt x="40284" y="38579"/>
                  <a:pt x="46595" y="41447"/>
                </a:cubicBezTo>
                <a:cubicBezTo>
                  <a:pt x="54700" y="45131"/>
                  <a:pt x="67678" y="43801"/>
                  <a:pt x="72853" y="36556"/>
                </a:cubicBezTo>
                <a:cubicBezTo>
                  <a:pt x="79080" y="27838"/>
                  <a:pt x="55509" y="23965"/>
                  <a:pt x="46595" y="18021"/>
                </a:cubicBezTo>
                <a:cubicBezTo>
                  <a:pt x="41452" y="14592"/>
                  <a:pt x="37848" y="4371"/>
                  <a:pt x="42219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4" name="Google Shape;324;p3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Lire du texte depuis la console</a:t>
            </a:r>
            <a:endParaRPr/>
          </a:p>
        </p:txBody>
      </p:sp>
      <p:sp>
        <p:nvSpPr>
          <p:cNvPr id="330" name="Google Shape;330;p35"/>
          <p:cNvSpPr txBox="1"/>
          <p:nvPr>
            <p:ph idx="1" type="body"/>
          </p:nvPr>
        </p:nvSpPr>
        <p:spPr>
          <a:xfrm>
            <a:off x="311700" y="571875"/>
            <a:ext cx="8520600" cy="41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"What's your name?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"Hello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35"/>
          <p:cNvSpPr/>
          <p:nvPr/>
        </p:nvSpPr>
        <p:spPr>
          <a:xfrm rot="10800000">
            <a:off x="0" y="565850"/>
            <a:ext cx="9144000" cy="21234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3" name="Google Shape;333;p35"/>
          <p:cNvSpPr/>
          <p:nvPr/>
        </p:nvSpPr>
        <p:spPr>
          <a:xfrm rot="10800000">
            <a:off x="0" y="3080575"/>
            <a:ext cx="9144000" cy="16617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2269150" y="1539000"/>
            <a:ext cx="3049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déduit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ce qu’il y a à droite du symbole </a:t>
            </a:r>
            <a:r>
              <a:rPr lang="f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842850" y="2781200"/>
            <a:ext cx="775200" cy="348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1489833" y="1655701"/>
            <a:ext cx="642850" cy="1117225"/>
          </a:xfrm>
          <a:custGeom>
            <a:rect b="b" l="l" r="r" t="t"/>
            <a:pathLst>
              <a:path extrusionOk="0" h="44689" w="25714">
                <a:moveTo>
                  <a:pt x="1515" y="44689"/>
                </a:moveTo>
                <a:cubicBezTo>
                  <a:pt x="1515" y="38606"/>
                  <a:pt x="1991" y="31076"/>
                  <a:pt x="6664" y="27183"/>
                </a:cubicBezTo>
                <a:cubicBezTo>
                  <a:pt x="8594" y="25575"/>
                  <a:pt x="12168" y="24583"/>
                  <a:pt x="14129" y="26153"/>
                </a:cubicBezTo>
                <a:cubicBezTo>
                  <a:pt x="15617" y="27344"/>
                  <a:pt x="15826" y="30151"/>
                  <a:pt x="14901" y="31817"/>
                </a:cubicBezTo>
                <a:cubicBezTo>
                  <a:pt x="13226" y="34832"/>
                  <a:pt x="6517" y="33657"/>
                  <a:pt x="4604" y="30787"/>
                </a:cubicBezTo>
                <a:cubicBezTo>
                  <a:pt x="692" y="24917"/>
                  <a:pt x="-1229" y="16627"/>
                  <a:pt x="1000" y="9935"/>
                </a:cubicBezTo>
                <a:cubicBezTo>
                  <a:pt x="2365" y="5838"/>
                  <a:pt x="5260" y="1000"/>
                  <a:pt x="9495" y="153"/>
                </a:cubicBezTo>
                <a:cubicBezTo>
                  <a:pt x="12555" y="-459"/>
                  <a:pt x="14880" y="3314"/>
                  <a:pt x="17476" y="5044"/>
                </a:cubicBezTo>
                <a:cubicBezTo>
                  <a:pt x="19789" y="6585"/>
                  <a:pt x="23077" y="5454"/>
                  <a:pt x="25714" y="6331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37" name="Google Shape;337;p3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Lire du texte depuis la console</a:t>
            </a:r>
            <a:endParaRPr/>
          </a:p>
        </p:txBody>
      </p:sp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311700" y="571875"/>
            <a:ext cx="8520600" cy="41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"What's your name?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"Hello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36"/>
          <p:cNvSpPr/>
          <p:nvPr/>
        </p:nvSpPr>
        <p:spPr>
          <a:xfrm rot="10800000">
            <a:off x="0" y="565750"/>
            <a:ext cx="9144000" cy="25032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6" name="Google Shape;346;p36"/>
          <p:cNvSpPr/>
          <p:nvPr/>
        </p:nvSpPr>
        <p:spPr>
          <a:xfrm rot="10800000">
            <a:off x="0" y="3409975"/>
            <a:ext cx="9144000" cy="13323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2991600" y="1590850"/>
            <a:ext cx="3049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Entrée standard.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1502925" y="3050900"/>
            <a:ext cx="642900" cy="348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2065925" y="2130575"/>
            <a:ext cx="1338650" cy="920325"/>
          </a:xfrm>
          <a:custGeom>
            <a:rect b="b" l="l" r="r" t="t"/>
            <a:pathLst>
              <a:path extrusionOk="0" h="36813" w="53546">
                <a:moveTo>
                  <a:pt x="0" y="36813"/>
                </a:moveTo>
                <a:cubicBezTo>
                  <a:pt x="1495" y="30463"/>
                  <a:pt x="5331" y="23423"/>
                  <a:pt x="11327" y="20853"/>
                </a:cubicBezTo>
                <a:cubicBezTo>
                  <a:pt x="19010" y="17559"/>
                  <a:pt x="28990" y="22595"/>
                  <a:pt x="36298" y="18536"/>
                </a:cubicBezTo>
                <a:cubicBezTo>
                  <a:pt x="43676" y="14438"/>
                  <a:pt x="53546" y="8440"/>
                  <a:pt x="53546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50" name="Google Shape;350;p3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Utiliser les arguments du programme</a:t>
            </a:r>
            <a:endParaRPr/>
          </a:p>
        </p:txBody>
      </p:sp>
      <p:sp>
        <p:nvSpPr>
          <p:cNvPr id="356" name="Google Shape;356;p37"/>
          <p:cNvSpPr txBox="1"/>
          <p:nvPr>
            <p:ph idx="1" type="body"/>
          </p:nvPr>
        </p:nvSpPr>
        <p:spPr>
          <a:xfrm>
            <a:off x="311700" y="750950"/>
            <a:ext cx="8505600" cy="3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argc,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(argc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2u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cerr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"Program expects one argument: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(argc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were given."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"Hel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o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argv[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3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8" name="Google Shape;358;p3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1700" y="1174950"/>
            <a:ext cx="8520600" cy="28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Présentation du module.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Le C++, c’est quoi 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Organisation.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Contacts.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Outils.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Hello, World!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Types.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Fonctions libres.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Classes.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 rot="10800000">
            <a:off x="0" y="2647075"/>
            <a:ext cx="9144000" cy="20724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Utiliser les arguments du programme</a:t>
            </a:r>
            <a:endParaRPr/>
          </a:p>
        </p:txBody>
      </p:sp>
      <p:sp>
        <p:nvSpPr>
          <p:cNvPr id="364" name="Google Shape;364;p38"/>
          <p:cNvSpPr txBox="1"/>
          <p:nvPr>
            <p:ph idx="1" type="body"/>
          </p:nvPr>
        </p:nvSpPr>
        <p:spPr>
          <a:xfrm>
            <a:off x="311700" y="750950"/>
            <a:ext cx="8505600" cy="3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argc,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(argc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2u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cerr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"Program expects one argument: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(argc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were given."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"Hello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argv[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38"/>
          <p:cNvSpPr/>
          <p:nvPr/>
        </p:nvSpPr>
        <p:spPr>
          <a:xfrm rot="10800000">
            <a:off x="0" y="565775"/>
            <a:ext cx="9144000" cy="8265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 rot="10800000">
            <a:off x="0" y="1708350"/>
            <a:ext cx="9144000" cy="30444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8" name="Google Shape;368;p38"/>
          <p:cNvSpPr txBox="1"/>
          <p:nvPr/>
        </p:nvSpPr>
        <p:spPr>
          <a:xfrm>
            <a:off x="3830775" y="3084100"/>
            <a:ext cx="4603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 d’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arguments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(+ 1 pour le chemin de l’exécutable) 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1630400" y="1392275"/>
            <a:ext cx="1158000" cy="348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2972275" y="1392275"/>
            <a:ext cx="1548900" cy="348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 txBox="1"/>
          <p:nvPr/>
        </p:nvSpPr>
        <p:spPr>
          <a:xfrm>
            <a:off x="5716125" y="967100"/>
            <a:ext cx="2982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Chemin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l’exécutable, puis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arguments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2002451" y="1740525"/>
            <a:ext cx="1787825" cy="1624475"/>
          </a:xfrm>
          <a:custGeom>
            <a:rect b="b" l="l" r="r" t="t"/>
            <a:pathLst>
              <a:path extrusionOk="0" h="64979" w="71513">
                <a:moveTo>
                  <a:pt x="15363" y="0"/>
                </a:moveTo>
                <a:cubicBezTo>
                  <a:pt x="15852" y="10280"/>
                  <a:pt x="17072" y="25005"/>
                  <a:pt x="8076" y="30004"/>
                </a:cubicBezTo>
                <a:cubicBezTo>
                  <a:pt x="5559" y="31403"/>
                  <a:pt x="844" y="29369"/>
                  <a:pt x="147" y="26575"/>
                </a:cubicBezTo>
                <a:cubicBezTo>
                  <a:pt x="-774" y="22883"/>
                  <a:pt x="3641" y="18103"/>
                  <a:pt x="7433" y="17788"/>
                </a:cubicBezTo>
                <a:cubicBezTo>
                  <a:pt x="21835" y="16590"/>
                  <a:pt x="27280" y="38980"/>
                  <a:pt x="35294" y="51006"/>
                </a:cubicBezTo>
                <a:cubicBezTo>
                  <a:pt x="42412" y="61687"/>
                  <a:pt x="59063" y="67202"/>
                  <a:pt x="71513" y="64079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3" name="Google Shape;373;p38"/>
          <p:cNvSpPr/>
          <p:nvPr/>
        </p:nvSpPr>
        <p:spPr>
          <a:xfrm>
            <a:off x="4201233" y="891313"/>
            <a:ext cx="1442850" cy="500950"/>
          </a:xfrm>
          <a:custGeom>
            <a:rect b="b" l="l" r="r" t="t"/>
            <a:pathLst>
              <a:path extrusionOk="0" h="20038" w="57714">
                <a:moveTo>
                  <a:pt x="64" y="20038"/>
                </a:moveTo>
                <a:cubicBezTo>
                  <a:pt x="-445" y="12895"/>
                  <a:pt x="3740" y="3931"/>
                  <a:pt x="10351" y="1178"/>
                </a:cubicBezTo>
                <a:cubicBezTo>
                  <a:pt x="15056" y="-781"/>
                  <a:pt x="21327" y="-150"/>
                  <a:pt x="25567" y="2678"/>
                </a:cubicBezTo>
                <a:cubicBezTo>
                  <a:pt x="29678" y="5421"/>
                  <a:pt x="31155" y="15457"/>
                  <a:pt x="26639" y="17466"/>
                </a:cubicBezTo>
                <a:cubicBezTo>
                  <a:pt x="23101" y="19040"/>
                  <a:pt x="17419" y="11472"/>
                  <a:pt x="19566" y="8250"/>
                </a:cubicBezTo>
                <a:cubicBezTo>
                  <a:pt x="22016" y="4573"/>
                  <a:pt x="27534" y="1892"/>
                  <a:pt x="31782" y="3107"/>
                </a:cubicBezTo>
                <a:cubicBezTo>
                  <a:pt x="37973" y="4878"/>
                  <a:pt x="41826" y="11562"/>
                  <a:pt x="47856" y="13823"/>
                </a:cubicBezTo>
                <a:cubicBezTo>
                  <a:pt x="50951" y="14983"/>
                  <a:pt x="54473" y="14247"/>
                  <a:pt x="57714" y="14894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4" name="Google Shape;374;p3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Utiliser les arguments du programme</a:t>
            </a:r>
            <a:endParaRPr/>
          </a:p>
        </p:txBody>
      </p:sp>
      <p:sp>
        <p:nvSpPr>
          <p:cNvPr id="380" name="Google Shape;380;p39"/>
          <p:cNvSpPr txBox="1"/>
          <p:nvPr>
            <p:ph idx="1" type="body"/>
          </p:nvPr>
        </p:nvSpPr>
        <p:spPr>
          <a:xfrm>
            <a:off x="311700" y="750950"/>
            <a:ext cx="8505600" cy="3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argc,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(argc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2u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cerr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"Program expects one argument: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(argc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were given."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"Hello "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argv[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39"/>
          <p:cNvSpPr/>
          <p:nvPr/>
        </p:nvSpPr>
        <p:spPr>
          <a:xfrm rot="10800000">
            <a:off x="0" y="565800"/>
            <a:ext cx="9144000" cy="17748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"/>
          <p:cNvSpPr/>
          <p:nvPr/>
        </p:nvSpPr>
        <p:spPr>
          <a:xfrm rot="10800000">
            <a:off x="0" y="3004950"/>
            <a:ext cx="9144000" cy="17478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4" name="Google Shape;384;p39"/>
          <p:cNvSpPr txBox="1"/>
          <p:nvPr/>
        </p:nvSpPr>
        <p:spPr>
          <a:xfrm>
            <a:off x="3565775" y="884875"/>
            <a:ext cx="3049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Sortie d’erreurs.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2150750" y="2276325"/>
            <a:ext cx="637500" cy="348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2590125" y="1322625"/>
            <a:ext cx="1887300" cy="948325"/>
          </a:xfrm>
          <a:custGeom>
            <a:rect b="b" l="l" r="r" t="t"/>
            <a:pathLst>
              <a:path extrusionOk="0" h="37933" w="75492">
                <a:moveTo>
                  <a:pt x="0" y="37933"/>
                </a:moveTo>
                <a:cubicBezTo>
                  <a:pt x="4390" y="33981"/>
                  <a:pt x="9113" y="28955"/>
                  <a:pt x="15002" y="28503"/>
                </a:cubicBezTo>
                <a:cubicBezTo>
                  <a:pt x="26760" y="27600"/>
                  <a:pt x="41548" y="35265"/>
                  <a:pt x="50363" y="27432"/>
                </a:cubicBezTo>
                <a:cubicBezTo>
                  <a:pt x="53914" y="24277"/>
                  <a:pt x="56659" y="18752"/>
                  <a:pt x="55507" y="14144"/>
                </a:cubicBezTo>
                <a:cubicBezTo>
                  <a:pt x="54846" y="11502"/>
                  <a:pt x="49106" y="11409"/>
                  <a:pt x="47363" y="13501"/>
                </a:cubicBezTo>
                <a:cubicBezTo>
                  <a:pt x="42418" y="19439"/>
                  <a:pt x="59439" y="29135"/>
                  <a:pt x="66651" y="26360"/>
                </a:cubicBezTo>
                <a:cubicBezTo>
                  <a:pt x="70860" y="24741"/>
                  <a:pt x="75091" y="20569"/>
                  <a:pt x="75438" y="16073"/>
                </a:cubicBezTo>
                <a:cubicBezTo>
                  <a:pt x="75866" y="10526"/>
                  <a:pt x="70937" y="5564"/>
                  <a:pt x="70937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87" name="Google Shape;387;p3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Hello, World!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393" name="Google Shape;393;p4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4" name="Google Shape;394;p4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 txBox="1"/>
          <p:nvPr>
            <p:ph idx="1" type="body"/>
          </p:nvPr>
        </p:nvSpPr>
        <p:spPr>
          <a:xfrm>
            <a:off x="299425" y="789000"/>
            <a:ext cx="8563800" cy="38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Présentation du module.</a:t>
            </a:r>
            <a:endParaRPr sz="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Hello, World!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Types.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Types fondamentaux.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Définition de variables avec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Chaînes de caractères.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Tableaux dynamiques.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Références.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Variables et références constantes.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Fonctions libres.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Classes.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40"/>
          <p:cNvSpPr/>
          <p:nvPr/>
        </p:nvSpPr>
        <p:spPr>
          <a:xfrm rot="10800000">
            <a:off x="0" y="3626550"/>
            <a:ext cx="9144000" cy="11262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 rot="10800000">
            <a:off x="0" y="580225"/>
            <a:ext cx="9144000" cy="12219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fondamentaux</a:t>
            </a:r>
            <a:endParaRPr/>
          </a:p>
        </p:txBody>
      </p:sp>
      <p:sp>
        <p:nvSpPr>
          <p:cNvPr id="403" name="Google Shape;403;p4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4" name="Google Shape;404;p4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. Types</a:t>
            </a:r>
            <a:endParaRPr/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311700" y="772425"/>
            <a:ext cx="8520600" cy="3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Les types hérités du C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Types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entiers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unsigned int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, …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Types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flottants 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Types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character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unsigned char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Mais aussi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Type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booléen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Types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entiers 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de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taille fixe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int8_t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uint32_t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, …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Type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taille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 de variables avec </a:t>
            </a:r>
            <a:r>
              <a:rPr lang="fr" sz="2722"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endParaRPr sz="2722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4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2" name="Google Shape;412;p4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. </a:t>
            </a:r>
            <a:r>
              <a:rPr lang="fr"/>
              <a:t>Types</a:t>
            </a:r>
            <a:endParaRPr/>
          </a:p>
        </p:txBody>
      </p:sp>
      <p:sp>
        <p:nvSpPr>
          <p:cNvPr id="413" name="Google Shape;413;p42"/>
          <p:cNvSpPr txBox="1"/>
          <p:nvPr>
            <p:ph idx="1" type="body"/>
          </p:nvPr>
        </p:nvSpPr>
        <p:spPr>
          <a:xfrm>
            <a:off x="311700" y="571875"/>
            <a:ext cx="8520600" cy="41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int_value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unsigned_value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3u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float_value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3.f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double_value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size_value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return_value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fcn();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 de variables avec </a:t>
            </a:r>
            <a:r>
              <a:rPr lang="fr" sz="2722"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endParaRPr b="1"/>
          </a:p>
        </p:txBody>
      </p:sp>
      <p:sp>
        <p:nvSpPr>
          <p:cNvPr id="419" name="Google Shape;419;p43"/>
          <p:cNvSpPr txBox="1"/>
          <p:nvPr>
            <p:ph idx="1" type="body"/>
          </p:nvPr>
        </p:nvSpPr>
        <p:spPr>
          <a:xfrm>
            <a:off x="311700" y="580900"/>
            <a:ext cx="8520600" cy="41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Avantages</a:t>
            </a:r>
            <a:r>
              <a:rPr lang="fr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Les variables de types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fondamentaux 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sont nécessairement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initialisées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Pas de duplication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d’information dans le code (donc </a:t>
            </a:r>
            <a:r>
              <a:rPr b="1" i="1" lang="fr">
                <a:latin typeface="Century Gothic"/>
                <a:ea typeface="Century Gothic"/>
                <a:cs typeface="Century Gothic"/>
                <a:sym typeface="Century Gothic"/>
              </a:rPr>
              <a:t>refactoring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plus rapide)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Inconvénient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i on n’a pas d’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IDE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, il est nécessaire de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fouiller un peu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et d’aller chercher le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type de retour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des fonctions pour connaître celui des variables.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4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1" name="Google Shape;421;p4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. </a:t>
            </a:r>
            <a:r>
              <a:rPr lang="fr"/>
              <a:t>Types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Chaînes de caractères</a:t>
            </a:r>
            <a:endParaRPr b="1"/>
          </a:p>
        </p:txBody>
      </p:sp>
      <p:sp>
        <p:nvSpPr>
          <p:cNvPr id="427" name="Google Shape;427;p4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8" name="Google Shape;428;p4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. </a:t>
            </a:r>
            <a:r>
              <a:rPr lang="fr"/>
              <a:t>Types</a:t>
            </a:r>
            <a:endParaRPr/>
          </a:p>
        </p:txBody>
      </p:sp>
      <p:sp>
        <p:nvSpPr>
          <p:cNvPr id="429" name="Google Shape;429;p44"/>
          <p:cNvSpPr txBox="1"/>
          <p:nvPr>
            <p:ph idx="1" type="body"/>
          </p:nvPr>
        </p:nvSpPr>
        <p:spPr>
          <a:xfrm>
            <a:off x="311700" y="636100"/>
            <a:ext cx="8505600" cy="40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1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empty_str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pouet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"pouet"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pouet.length();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c0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pouet.front();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c3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pouet[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big_pouet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pouet)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big_pouet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toupper(c);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half_pouet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pouet.substr(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pouet.length()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Tableaux dynamiques</a:t>
            </a:r>
            <a:endParaRPr b="1"/>
          </a:p>
        </p:txBody>
      </p:sp>
      <p:sp>
        <p:nvSpPr>
          <p:cNvPr id="435" name="Google Shape;435;p4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6" name="Google Shape;436;p4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Types</a:t>
            </a:r>
            <a:endParaRPr/>
          </a:p>
        </p:txBody>
      </p:sp>
      <p:sp>
        <p:nvSpPr>
          <p:cNvPr id="437" name="Google Shape;437;p45"/>
          <p:cNvSpPr txBox="1"/>
          <p:nvPr>
            <p:ph idx="1" type="body"/>
          </p:nvPr>
        </p:nvSpPr>
        <p:spPr>
          <a:xfrm>
            <a:off x="311700" y="636100"/>
            <a:ext cx="8505600" cy="40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0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&lt;vector&gt;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0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v1.emplace_back(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v1.emplace_back(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v1.emplace_back(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v2.size();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v3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vector(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elt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v3[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0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45"/>
          <p:cNvSpPr txBox="1"/>
          <p:nvPr>
            <p:ph idx="1" type="body"/>
          </p:nvPr>
        </p:nvSpPr>
        <p:spPr>
          <a:xfrm>
            <a:off x="3887100" y="929725"/>
            <a:ext cx="5256900" cy="3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 </a:t>
            </a:r>
            <a:r>
              <a:rPr b="1" lang="fr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!</a:t>
            </a:r>
            <a:endParaRPr>
              <a:solidFill>
                <a:srgbClr val="E0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L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es syntaxes d’initialisation pour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v2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et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v3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ne sont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pas équivalentes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63500" rtl="0" algn="l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v2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vaut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[3, 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v3 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vaut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[2, 2, 2]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(3 fois l’élément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Références</a:t>
            </a:r>
            <a:endParaRPr b="1"/>
          </a:p>
        </p:txBody>
      </p:sp>
      <p:sp>
        <p:nvSpPr>
          <p:cNvPr id="444" name="Google Shape;444;p4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5" name="Google Shape;445;p4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. </a:t>
            </a:r>
            <a:r>
              <a:rPr lang="fr"/>
              <a:t>Types</a:t>
            </a:r>
            <a:endParaRPr/>
          </a:p>
        </p:txBody>
      </p:sp>
      <p:sp>
        <p:nvSpPr>
          <p:cNvPr id="446" name="Google Shape;446;p46"/>
          <p:cNvSpPr txBox="1"/>
          <p:nvPr>
            <p:ph idx="1" type="body"/>
          </p:nvPr>
        </p:nvSpPr>
        <p:spPr>
          <a:xfrm>
            <a:off x="235500" y="636100"/>
            <a:ext cx="4741800" cy="40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fr" sz="12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&lt;vector&gt;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vec.back();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vec[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46"/>
          <p:cNvSpPr txBox="1"/>
          <p:nvPr>
            <p:ph idx="1" type="body"/>
          </p:nvPr>
        </p:nvSpPr>
        <p:spPr>
          <a:xfrm>
            <a:off x="4572000" y="929725"/>
            <a:ext cx="4260600" cy="3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Pour définir une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référence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, on place une </a:t>
            </a:r>
            <a:r>
              <a:rPr b="1" i="1" lang="fr">
                <a:latin typeface="Century Gothic"/>
                <a:ea typeface="Century Gothic"/>
                <a:cs typeface="Century Gothic"/>
                <a:sym typeface="Century Gothic"/>
              </a:rPr>
              <a:t>esperluette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fr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après le type.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Une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référence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est un </a:t>
            </a:r>
            <a:r>
              <a:rPr i="1" lang="fr">
                <a:latin typeface="Century Gothic"/>
                <a:ea typeface="Century Gothic"/>
                <a:cs typeface="Century Gothic"/>
                <a:sym typeface="Century Gothic"/>
              </a:rPr>
              <a:t>alias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d’une variable, elle partage donc le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même espace mémoire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qu’elle.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Variables et références constantes</a:t>
            </a:r>
            <a:endParaRPr b="1"/>
          </a:p>
        </p:txBody>
      </p:sp>
      <p:sp>
        <p:nvSpPr>
          <p:cNvPr id="453" name="Google Shape;453;p4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54" name="Google Shape;454;p4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. </a:t>
            </a:r>
            <a:r>
              <a:rPr lang="fr"/>
              <a:t>Types</a:t>
            </a:r>
            <a:endParaRPr/>
          </a:p>
        </p:txBody>
      </p:sp>
      <p:sp>
        <p:nvSpPr>
          <p:cNvPr id="455" name="Google Shape;455;p47"/>
          <p:cNvSpPr txBox="1"/>
          <p:nvPr>
            <p:ph idx="1" type="body"/>
          </p:nvPr>
        </p:nvSpPr>
        <p:spPr>
          <a:xfrm>
            <a:off x="159300" y="800100"/>
            <a:ext cx="4741800" cy="3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const_var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const_var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// invalide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mutable_var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const_ref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mutable_var;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const_ref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// invalide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47"/>
          <p:cNvSpPr txBox="1"/>
          <p:nvPr>
            <p:ph idx="1" type="body"/>
          </p:nvPr>
        </p:nvSpPr>
        <p:spPr>
          <a:xfrm>
            <a:off x="4297500" y="929725"/>
            <a:ext cx="45351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Pour définir une variable ou une référence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constante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, on place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sur le type.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Avantages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4327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Facilite le </a:t>
            </a:r>
            <a:r>
              <a:rPr i="1" lang="fr">
                <a:latin typeface="Century Gothic"/>
                <a:ea typeface="Century Gothic"/>
                <a:cs typeface="Century Gothic"/>
                <a:sym typeface="Century Gothic"/>
              </a:rPr>
              <a:t>debug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(si c’est constant, c’est que ça ne changera pas)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4327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Facilite la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compréhension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du code.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Inconvénient 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4327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Verbeux, donc il faut s’habituer à la lecture.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C++, c’est quoi ?</a:t>
            </a:r>
            <a:endParaRPr/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311700" y="787275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Le C++ est un la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gage de programmation…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b="1" lang="fr" sz="1600">
                <a:latin typeface="Century Gothic"/>
                <a:ea typeface="Century Gothic"/>
                <a:cs typeface="Century Gothic"/>
                <a:sym typeface="Century Gothic"/>
              </a:rPr>
              <a:t>Compilé</a:t>
            </a: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entury Gothic"/>
                <a:ea typeface="Century Gothic"/>
                <a:cs typeface="Century Gothic"/>
                <a:sym typeface="Century Gothic"/>
              </a:rPr>
              <a:t>➔ </a:t>
            </a:r>
            <a:r>
              <a:rPr lang="fr" sz="1300"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fr" sz="1300">
                <a:latin typeface="Century Gothic"/>
                <a:ea typeface="Century Gothic"/>
                <a:cs typeface="Century Gothic"/>
                <a:sym typeface="Century Gothic"/>
              </a:rPr>
              <a:t>onc c’est </a:t>
            </a:r>
            <a:r>
              <a:rPr b="1" lang="fr" sz="1300">
                <a:latin typeface="Century Gothic"/>
                <a:ea typeface="Century Gothic"/>
                <a:cs typeface="Century Gothic"/>
                <a:sym typeface="Century Gothic"/>
              </a:rPr>
              <a:t>rapide </a:t>
            </a:r>
            <a:r>
              <a:rPr lang="fr" sz="1300">
                <a:latin typeface="Century Gothic"/>
                <a:ea typeface="Century Gothic"/>
                <a:cs typeface="Century Gothic"/>
                <a:sym typeface="Century Gothic"/>
              </a:rPr>
              <a:t>à l’exécution.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b="1" lang="fr" sz="1600"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r>
              <a:rPr b="1" lang="fr" sz="1600">
                <a:latin typeface="Century Gothic"/>
                <a:ea typeface="Century Gothic"/>
                <a:cs typeface="Century Gothic"/>
                <a:sym typeface="Century Gothic"/>
              </a:rPr>
              <a:t>rienté-objet</a:t>
            </a: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entury Gothic"/>
                <a:ea typeface="Century Gothic"/>
                <a:cs typeface="Century Gothic"/>
                <a:sym typeface="Century Gothic"/>
              </a:rPr>
              <a:t>➔ Donc on peut architecturer des </a:t>
            </a:r>
            <a:r>
              <a:rPr b="1" lang="fr" sz="1300">
                <a:latin typeface="Century Gothic"/>
                <a:ea typeface="Century Gothic"/>
                <a:cs typeface="Century Gothic"/>
                <a:sym typeface="Century Gothic"/>
              </a:rPr>
              <a:t>grosses bases de code</a:t>
            </a:r>
            <a:r>
              <a:rPr lang="fr" sz="1300">
                <a:latin typeface="Century Gothic"/>
                <a:ea typeface="Century Gothic"/>
                <a:cs typeface="Century Gothic"/>
                <a:sym typeface="Century Gothic"/>
              </a:rPr>
              <a:t> sans avoir trop envie de mourir.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b="1" lang="fr" sz="1600">
                <a:latin typeface="Century Gothic"/>
                <a:ea typeface="Century Gothic"/>
                <a:cs typeface="Century Gothic"/>
                <a:sym typeface="Century Gothic"/>
              </a:rPr>
              <a:t>Générique</a:t>
            </a: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entury Gothic"/>
                <a:ea typeface="Century Gothic"/>
                <a:cs typeface="Century Gothic"/>
                <a:sym typeface="Century Gothic"/>
              </a:rPr>
              <a:t>➔ Donc on peut facilement limiter le copier-coller d’algorithmes pour supporter </a:t>
            </a:r>
            <a:r>
              <a:rPr b="1" lang="fr" sz="1300">
                <a:latin typeface="Century Gothic"/>
                <a:ea typeface="Century Gothic"/>
                <a:cs typeface="Century Gothic"/>
                <a:sym typeface="Century Gothic"/>
              </a:rPr>
              <a:t>différents types</a:t>
            </a:r>
            <a:r>
              <a:rPr lang="fr" sz="13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b="1" lang="fr" sz="1600">
                <a:latin typeface="Century Gothic"/>
                <a:ea typeface="Century Gothic"/>
                <a:cs typeface="Century Gothic"/>
                <a:sym typeface="Century Gothic"/>
              </a:rPr>
              <a:t>Verbeux</a:t>
            </a: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entury Gothic"/>
                <a:ea typeface="Century Gothic"/>
                <a:cs typeface="Century Gothic"/>
                <a:sym typeface="Century Gothic"/>
              </a:rPr>
              <a:t>➔ Donc ça </a:t>
            </a:r>
            <a:r>
              <a:rPr b="1" lang="fr" sz="1300">
                <a:latin typeface="Century Gothic"/>
                <a:ea typeface="Century Gothic"/>
                <a:cs typeface="Century Gothic"/>
                <a:sym typeface="Century Gothic"/>
              </a:rPr>
              <a:t>pique un peu les yeux</a:t>
            </a:r>
            <a:r>
              <a:rPr lang="fr" sz="1300">
                <a:latin typeface="Century Gothic"/>
                <a:ea typeface="Century Gothic"/>
                <a:cs typeface="Century Gothic"/>
                <a:sym typeface="Century Gothic"/>
              </a:rPr>
              <a:t> quand on lit du code les premières fois.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b="1" lang="fr" sz="1600">
                <a:latin typeface="Century Gothic"/>
                <a:ea typeface="Century Gothic"/>
                <a:cs typeface="Century Gothic"/>
                <a:sym typeface="Century Gothic"/>
              </a:rPr>
              <a:t>Populaire</a:t>
            </a: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latin typeface="Century Gothic"/>
                <a:ea typeface="Century Gothic"/>
                <a:cs typeface="Century Gothic"/>
                <a:sym typeface="Century Gothic"/>
              </a:rPr>
              <a:t>➔ Donc bien </a:t>
            </a:r>
            <a:r>
              <a:rPr b="1" lang="fr" sz="1300">
                <a:latin typeface="Century Gothic"/>
                <a:ea typeface="Century Gothic"/>
                <a:cs typeface="Century Gothic"/>
                <a:sym typeface="Century Gothic"/>
              </a:rPr>
              <a:t>documenté</a:t>
            </a:r>
            <a:r>
              <a:rPr lang="fr" sz="1300">
                <a:latin typeface="Century Gothic"/>
                <a:ea typeface="Century Gothic"/>
                <a:cs typeface="Century Gothic"/>
                <a:sym typeface="Century Gothic"/>
              </a:rPr>
              <a:t>, et qui vous permettra de trouver un </a:t>
            </a:r>
            <a:r>
              <a:rPr b="1" lang="fr" sz="1300">
                <a:latin typeface="Century Gothic"/>
                <a:ea typeface="Century Gothic"/>
                <a:cs typeface="Century Gothic"/>
                <a:sym typeface="Century Gothic"/>
              </a:rPr>
              <a:t>travail cool</a:t>
            </a:r>
            <a:r>
              <a:rPr lang="fr" sz="1300">
                <a:latin typeface="Century Gothic"/>
                <a:ea typeface="Century Gothic"/>
                <a:cs typeface="Century Gothic"/>
                <a:sym typeface="Century Gothic"/>
              </a:rPr>
              <a:t> !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Présentation du module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462" name="Google Shape;462;p48"/>
          <p:cNvSpPr txBox="1"/>
          <p:nvPr>
            <p:ph idx="1" type="body"/>
          </p:nvPr>
        </p:nvSpPr>
        <p:spPr>
          <a:xfrm>
            <a:off x="311700" y="1399849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Présentation du module.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Hello, World!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Types.</a:t>
            </a:r>
            <a:endParaRPr b="1" sz="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Fonctions libres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Définir une fonction.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Surcharger une fonction.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Passage de paramètres.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Classes.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3" name="Google Shape;463;p4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64" name="Google Shape;464;p4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8"/>
          <p:cNvSpPr/>
          <p:nvPr/>
        </p:nvSpPr>
        <p:spPr>
          <a:xfrm rot="10800000">
            <a:off x="0" y="3487050"/>
            <a:ext cx="9144000" cy="12657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8"/>
          <p:cNvSpPr/>
          <p:nvPr/>
        </p:nvSpPr>
        <p:spPr>
          <a:xfrm rot="10800000">
            <a:off x="0" y="585225"/>
            <a:ext cx="9144000" cy="18519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une fonction</a:t>
            </a:r>
            <a:endParaRPr b="1"/>
          </a:p>
        </p:txBody>
      </p:sp>
      <p:sp>
        <p:nvSpPr>
          <p:cNvPr id="472" name="Google Shape;472;p4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3" name="Google Shape;473;p4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Fonctions libres</a:t>
            </a:r>
            <a:endParaRPr/>
          </a:p>
        </p:txBody>
      </p:sp>
      <p:sp>
        <p:nvSpPr>
          <p:cNvPr id="474" name="Google Shape;474;p49"/>
          <p:cNvSpPr txBox="1"/>
          <p:nvPr>
            <p:ph idx="1" type="body"/>
          </p:nvPr>
        </p:nvSpPr>
        <p:spPr>
          <a:xfrm>
            <a:off x="235500" y="591875"/>
            <a:ext cx="6909900" cy="41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print_sum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count_letter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words,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letter)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words)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letter)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une fonction</a:t>
            </a:r>
            <a:endParaRPr b="1"/>
          </a:p>
        </p:txBody>
      </p:sp>
      <p:sp>
        <p:nvSpPr>
          <p:cNvPr id="480" name="Google Shape;480;p5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1" name="Google Shape;481;p5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Fonctions libres</a:t>
            </a:r>
            <a:endParaRPr/>
          </a:p>
        </p:txBody>
      </p:sp>
      <p:sp>
        <p:nvSpPr>
          <p:cNvPr id="482" name="Google Shape;482;p50"/>
          <p:cNvSpPr txBox="1"/>
          <p:nvPr>
            <p:ph idx="1" type="body"/>
          </p:nvPr>
        </p:nvSpPr>
        <p:spPr>
          <a:xfrm>
            <a:off x="235500" y="591875"/>
            <a:ext cx="6909900" cy="41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print_sum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count_letter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words,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letter)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words)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letter)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50"/>
          <p:cNvSpPr/>
          <p:nvPr/>
        </p:nvSpPr>
        <p:spPr>
          <a:xfrm rot="10800000">
            <a:off x="0" y="2309649"/>
            <a:ext cx="9144000" cy="21588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0"/>
          <p:cNvSpPr/>
          <p:nvPr/>
        </p:nvSpPr>
        <p:spPr>
          <a:xfrm rot="10800000">
            <a:off x="0" y="1231500"/>
            <a:ext cx="9144000" cy="6792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0"/>
          <p:cNvSpPr txBox="1"/>
          <p:nvPr/>
        </p:nvSpPr>
        <p:spPr>
          <a:xfrm>
            <a:off x="4457000" y="856475"/>
            <a:ext cx="3049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retour.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50"/>
          <p:cNvSpPr/>
          <p:nvPr/>
        </p:nvSpPr>
        <p:spPr>
          <a:xfrm>
            <a:off x="235500" y="982475"/>
            <a:ext cx="548700" cy="255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0"/>
          <p:cNvSpPr/>
          <p:nvPr/>
        </p:nvSpPr>
        <p:spPr>
          <a:xfrm>
            <a:off x="235500" y="2094025"/>
            <a:ext cx="706500" cy="255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0"/>
          <p:cNvSpPr/>
          <p:nvPr/>
        </p:nvSpPr>
        <p:spPr>
          <a:xfrm>
            <a:off x="609000" y="1138050"/>
            <a:ext cx="3783350" cy="659975"/>
          </a:xfrm>
          <a:custGeom>
            <a:rect b="b" l="l" r="r" t="t"/>
            <a:pathLst>
              <a:path extrusionOk="0" h="26399" w="151334">
                <a:moveTo>
                  <a:pt x="0" y="3997"/>
                </a:moveTo>
                <a:cubicBezTo>
                  <a:pt x="3798" y="23014"/>
                  <a:pt x="54811" y="31720"/>
                  <a:pt x="57549" y="12522"/>
                </a:cubicBezTo>
                <a:cubicBezTo>
                  <a:pt x="58002" y="9346"/>
                  <a:pt x="50226" y="9455"/>
                  <a:pt x="47958" y="11723"/>
                </a:cubicBezTo>
                <a:cubicBezTo>
                  <a:pt x="45823" y="13858"/>
                  <a:pt x="46836" y="17978"/>
                  <a:pt x="47958" y="20782"/>
                </a:cubicBezTo>
                <a:cubicBezTo>
                  <a:pt x="50338" y="26729"/>
                  <a:pt x="59936" y="26377"/>
                  <a:pt x="66342" y="26377"/>
                </a:cubicBezTo>
                <a:cubicBezTo>
                  <a:pt x="79242" y="26377"/>
                  <a:pt x="90790" y="18029"/>
                  <a:pt x="102577" y="12789"/>
                </a:cubicBezTo>
                <a:cubicBezTo>
                  <a:pt x="117930" y="5964"/>
                  <a:pt x="134532" y="0"/>
                  <a:pt x="151334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89" name="Google Shape;489;p50"/>
          <p:cNvSpPr/>
          <p:nvPr/>
        </p:nvSpPr>
        <p:spPr>
          <a:xfrm>
            <a:off x="795500" y="1464425"/>
            <a:ext cx="2351275" cy="619475"/>
          </a:xfrm>
          <a:custGeom>
            <a:rect b="b" l="l" r="r" t="t"/>
            <a:pathLst>
              <a:path extrusionOk="0" h="24779" w="94051">
                <a:moveTo>
                  <a:pt x="0" y="24779"/>
                </a:moveTo>
                <a:cubicBezTo>
                  <a:pt x="21070" y="14239"/>
                  <a:pt x="47750" y="27297"/>
                  <a:pt x="70605" y="21581"/>
                </a:cubicBezTo>
                <a:cubicBezTo>
                  <a:pt x="80910" y="19004"/>
                  <a:pt x="85555" y="6376"/>
                  <a:pt x="94051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une fonction</a:t>
            </a:r>
            <a:endParaRPr b="1"/>
          </a:p>
        </p:txBody>
      </p:sp>
      <p:sp>
        <p:nvSpPr>
          <p:cNvPr id="495" name="Google Shape;495;p5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6" name="Google Shape;496;p5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Fonctions libres</a:t>
            </a:r>
            <a:endParaRPr/>
          </a:p>
        </p:txBody>
      </p:sp>
      <p:sp>
        <p:nvSpPr>
          <p:cNvPr id="497" name="Google Shape;497;p51"/>
          <p:cNvSpPr txBox="1"/>
          <p:nvPr>
            <p:ph idx="1" type="body"/>
          </p:nvPr>
        </p:nvSpPr>
        <p:spPr>
          <a:xfrm>
            <a:off x="235500" y="591875"/>
            <a:ext cx="6909900" cy="41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print_sum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count_letter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words,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letter)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words)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letter)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51"/>
          <p:cNvSpPr/>
          <p:nvPr/>
        </p:nvSpPr>
        <p:spPr>
          <a:xfrm rot="10800000">
            <a:off x="0" y="2309649"/>
            <a:ext cx="9144000" cy="21588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"/>
          <p:cNvSpPr/>
          <p:nvPr/>
        </p:nvSpPr>
        <p:spPr>
          <a:xfrm rot="10800000">
            <a:off x="0" y="1231500"/>
            <a:ext cx="9144000" cy="6792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1"/>
          <p:cNvSpPr txBox="1"/>
          <p:nvPr/>
        </p:nvSpPr>
        <p:spPr>
          <a:xfrm>
            <a:off x="4457000" y="856475"/>
            <a:ext cx="3049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Identifiant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la fonction.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51"/>
          <p:cNvSpPr/>
          <p:nvPr/>
        </p:nvSpPr>
        <p:spPr>
          <a:xfrm flipH="1">
            <a:off x="717550" y="1022425"/>
            <a:ext cx="970500" cy="255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1"/>
          <p:cNvSpPr/>
          <p:nvPr/>
        </p:nvSpPr>
        <p:spPr>
          <a:xfrm flipH="1">
            <a:off x="888775" y="2094025"/>
            <a:ext cx="1252200" cy="255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1"/>
          <p:cNvSpPr/>
          <p:nvPr/>
        </p:nvSpPr>
        <p:spPr>
          <a:xfrm>
            <a:off x="1528175" y="1211325"/>
            <a:ext cx="2810875" cy="462100"/>
          </a:xfrm>
          <a:custGeom>
            <a:rect b="b" l="l" r="r" t="t"/>
            <a:pathLst>
              <a:path extrusionOk="0" h="18484" w="112435">
                <a:moveTo>
                  <a:pt x="0" y="3197"/>
                </a:moveTo>
                <a:cubicBezTo>
                  <a:pt x="3257" y="10523"/>
                  <a:pt x="10674" y="19184"/>
                  <a:pt x="18651" y="18384"/>
                </a:cubicBezTo>
                <a:cubicBezTo>
                  <a:pt x="28934" y="17353"/>
                  <a:pt x="36867" y="8101"/>
                  <a:pt x="46893" y="5595"/>
                </a:cubicBezTo>
                <a:cubicBezTo>
                  <a:pt x="56695" y="3144"/>
                  <a:pt x="67148" y="7726"/>
                  <a:pt x="76733" y="10924"/>
                </a:cubicBezTo>
                <a:cubicBezTo>
                  <a:pt x="88539" y="14862"/>
                  <a:pt x="100627" y="3931"/>
                  <a:pt x="112435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04" name="Google Shape;504;p51"/>
          <p:cNvSpPr/>
          <p:nvPr/>
        </p:nvSpPr>
        <p:spPr>
          <a:xfrm>
            <a:off x="1841250" y="1497725"/>
            <a:ext cx="1685200" cy="586175"/>
          </a:xfrm>
          <a:custGeom>
            <a:rect b="b" l="l" r="r" t="t"/>
            <a:pathLst>
              <a:path extrusionOk="0" h="23447" w="67408">
                <a:moveTo>
                  <a:pt x="0" y="23447"/>
                </a:moveTo>
                <a:cubicBezTo>
                  <a:pt x="6191" y="20897"/>
                  <a:pt x="12084" y="17300"/>
                  <a:pt x="18650" y="15986"/>
                </a:cubicBezTo>
                <a:cubicBezTo>
                  <a:pt x="24148" y="14886"/>
                  <a:pt x="31059" y="20555"/>
                  <a:pt x="35436" y="17052"/>
                </a:cubicBezTo>
                <a:cubicBezTo>
                  <a:pt x="37725" y="15220"/>
                  <a:pt x="38013" y="7549"/>
                  <a:pt x="35169" y="8260"/>
                </a:cubicBezTo>
                <a:cubicBezTo>
                  <a:pt x="32063" y="9037"/>
                  <a:pt x="35196" y="16865"/>
                  <a:pt x="38366" y="17319"/>
                </a:cubicBezTo>
                <a:cubicBezTo>
                  <a:pt x="43215" y="18013"/>
                  <a:pt x="45293" y="10392"/>
                  <a:pt x="48757" y="6928"/>
                </a:cubicBezTo>
                <a:cubicBezTo>
                  <a:pt x="53447" y="2238"/>
                  <a:pt x="61117" y="2100"/>
                  <a:pt x="67408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une fonction</a:t>
            </a:r>
            <a:endParaRPr b="1"/>
          </a:p>
        </p:txBody>
      </p:sp>
      <p:sp>
        <p:nvSpPr>
          <p:cNvPr id="510" name="Google Shape;510;p5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11" name="Google Shape;511;p5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Fonctions libres</a:t>
            </a:r>
            <a:endParaRPr/>
          </a:p>
        </p:txBody>
      </p:sp>
      <p:sp>
        <p:nvSpPr>
          <p:cNvPr id="512" name="Google Shape;512;p52"/>
          <p:cNvSpPr txBox="1"/>
          <p:nvPr>
            <p:ph idx="1" type="body"/>
          </p:nvPr>
        </p:nvSpPr>
        <p:spPr>
          <a:xfrm>
            <a:off x="235500" y="591875"/>
            <a:ext cx="6909900" cy="41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print_sum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count_letter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words,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letter)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words)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letter)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52"/>
          <p:cNvSpPr/>
          <p:nvPr/>
        </p:nvSpPr>
        <p:spPr>
          <a:xfrm rot="10800000">
            <a:off x="0" y="2309649"/>
            <a:ext cx="9144000" cy="21588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2"/>
          <p:cNvSpPr/>
          <p:nvPr/>
        </p:nvSpPr>
        <p:spPr>
          <a:xfrm rot="10800000">
            <a:off x="0" y="1231500"/>
            <a:ext cx="9144000" cy="6792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2"/>
          <p:cNvSpPr txBox="1"/>
          <p:nvPr/>
        </p:nvSpPr>
        <p:spPr>
          <a:xfrm>
            <a:off x="4686200" y="1276375"/>
            <a:ext cx="3578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Paramètres 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la fonction.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52"/>
          <p:cNvSpPr/>
          <p:nvPr/>
        </p:nvSpPr>
        <p:spPr>
          <a:xfrm>
            <a:off x="1593000" y="982475"/>
            <a:ext cx="1507800" cy="255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2"/>
          <p:cNvSpPr/>
          <p:nvPr/>
        </p:nvSpPr>
        <p:spPr>
          <a:xfrm>
            <a:off x="2050500" y="2094025"/>
            <a:ext cx="3622800" cy="2556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2"/>
          <p:cNvSpPr/>
          <p:nvPr/>
        </p:nvSpPr>
        <p:spPr>
          <a:xfrm>
            <a:off x="2973225" y="927883"/>
            <a:ext cx="2062500" cy="564425"/>
          </a:xfrm>
          <a:custGeom>
            <a:rect b="b" l="l" r="r" t="t"/>
            <a:pathLst>
              <a:path extrusionOk="0" h="22577" w="82500">
                <a:moveTo>
                  <a:pt x="0" y="12642"/>
                </a:moveTo>
                <a:cubicBezTo>
                  <a:pt x="7423" y="16016"/>
                  <a:pt x="14589" y="24220"/>
                  <a:pt x="22500" y="22242"/>
                </a:cubicBezTo>
                <a:cubicBezTo>
                  <a:pt x="29910" y="20389"/>
                  <a:pt x="32532" y="10632"/>
                  <a:pt x="38400" y="5742"/>
                </a:cubicBezTo>
                <a:cubicBezTo>
                  <a:pt x="43600" y="1409"/>
                  <a:pt x="52146" y="-1785"/>
                  <a:pt x="58200" y="1242"/>
                </a:cubicBezTo>
                <a:cubicBezTo>
                  <a:pt x="61693" y="2988"/>
                  <a:pt x="61800" y="10442"/>
                  <a:pt x="58800" y="12942"/>
                </a:cubicBezTo>
                <a:cubicBezTo>
                  <a:pt x="56345" y="14988"/>
                  <a:pt x="48922" y="12714"/>
                  <a:pt x="49800" y="9642"/>
                </a:cubicBezTo>
                <a:cubicBezTo>
                  <a:pt x="51846" y="2482"/>
                  <a:pt x="63231" y="-373"/>
                  <a:pt x="70500" y="1242"/>
                </a:cubicBezTo>
                <a:cubicBezTo>
                  <a:pt x="76525" y="2581"/>
                  <a:pt x="82500" y="9170"/>
                  <a:pt x="82500" y="15342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19" name="Google Shape;519;p52"/>
          <p:cNvSpPr/>
          <p:nvPr/>
        </p:nvSpPr>
        <p:spPr>
          <a:xfrm>
            <a:off x="5245725" y="1723925"/>
            <a:ext cx="910300" cy="902650"/>
          </a:xfrm>
          <a:custGeom>
            <a:rect b="b" l="l" r="r" t="t"/>
            <a:pathLst>
              <a:path extrusionOk="0" h="36106" w="36412">
                <a:moveTo>
                  <a:pt x="0" y="24900"/>
                </a:moveTo>
                <a:cubicBezTo>
                  <a:pt x="4641" y="26447"/>
                  <a:pt x="6604" y="32573"/>
                  <a:pt x="11100" y="34500"/>
                </a:cubicBezTo>
                <a:cubicBezTo>
                  <a:pt x="18880" y="37834"/>
                  <a:pt x="32366" y="35980"/>
                  <a:pt x="35700" y="28200"/>
                </a:cubicBezTo>
                <a:cubicBezTo>
                  <a:pt x="38185" y="22403"/>
                  <a:pt x="33583" y="13094"/>
                  <a:pt x="27600" y="11100"/>
                </a:cubicBezTo>
                <a:cubicBezTo>
                  <a:pt x="18979" y="8226"/>
                  <a:pt x="9126" y="6426"/>
                  <a:pt x="2700" y="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une fonction</a:t>
            </a:r>
            <a:endParaRPr b="1"/>
          </a:p>
        </p:txBody>
      </p:sp>
      <p:sp>
        <p:nvSpPr>
          <p:cNvPr id="525" name="Google Shape;525;p5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26" name="Google Shape;526;p5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Fonctions libres</a:t>
            </a:r>
            <a:endParaRPr/>
          </a:p>
        </p:txBody>
      </p:sp>
      <p:sp>
        <p:nvSpPr>
          <p:cNvPr id="527" name="Google Shape;527;p53"/>
          <p:cNvSpPr txBox="1"/>
          <p:nvPr>
            <p:ph idx="1" type="body"/>
          </p:nvPr>
        </p:nvSpPr>
        <p:spPr>
          <a:xfrm>
            <a:off x="235500" y="591875"/>
            <a:ext cx="6909900" cy="41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print_sum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count_letter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words,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letter)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words)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letter)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53"/>
          <p:cNvSpPr/>
          <p:nvPr/>
        </p:nvSpPr>
        <p:spPr>
          <a:xfrm flipH="1">
            <a:off x="0" y="2068924"/>
            <a:ext cx="9144000" cy="2406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3"/>
          <p:cNvSpPr/>
          <p:nvPr/>
        </p:nvSpPr>
        <p:spPr>
          <a:xfrm rot="10800000">
            <a:off x="0" y="973925"/>
            <a:ext cx="9144000" cy="2475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3"/>
          <p:cNvSpPr txBox="1"/>
          <p:nvPr/>
        </p:nvSpPr>
        <p:spPr>
          <a:xfrm>
            <a:off x="5267000" y="2716375"/>
            <a:ext cx="3578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Corps 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la fonction.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53"/>
          <p:cNvSpPr/>
          <p:nvPr/>
        </p:nvSpPr>
        <p:spPr>
          <a:xfrm>
            <a:off x="3903225" y="1213925"/>
            <a:ext cx="210000" cy="507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3"/>
          <p:cNvSpPr/>
          <p:nvPr/>
        </p:nvSpPr>
        <p:spPr>
          <a:xfrm>
            <a:off x="3297150" y="2389675"/>
            <a:ext cx="210000" cy="194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3"/>
          <p:cNvSpPr/>
          <p:nvPr/>
        </p:nvSpPr>
        <p:spPr>
          <a:xfrm>
            <a:off x="3507150" y="2911342"/>
            <a:ext cx="1695000" cy="495975"/>
          </a:xfrm>
          <a:custGeom>
            <a:rect b="b" l="l" r="r" t="t"/>
            <a:pathLst>
              <a:path extrusionOk="0" h="19839" w="67800">
                <a:moveTo>
                  <a:pt x="0" y="17924"/>
                </a:moveTo>
                <a:cubicBezTo>
                  <a:pt x="5886" y="14981"/>
                  <a:pt x="9657" y="8305"/>
                  <a:pt x="15900" y="6224"/>
                </a:cubicBezTo>
                <a:cubicBezTo>
                  <a:pt x="21985" y="4196"/>
                  <a:pt x="34243" y="9980"/>
                  <a:pt x="32400" y="16124"/>
                </a:cubicBezTo>
                <a:cubicBezTo>
                  <a:pt x="31403" y="19449"/>
                  <a:pt x="23922" y="21238"/>
                  <a:pt x="22200" y="18224"/>
                </a:cubicBezTo>
                <a:cubicBezTo>
                  <a:pt x="19313" y="13172"/>
                  <a:pt x="22910" y="4718"/>
                  <a:pt x="27900" y="1724"/>
                </a:cubicBezTo>
                <a:cubicBezTo>
                  <a:pt x="39310" y="-5122"/>
                  <a:pt x="58391" y="12333"/>
                  <a:pt x="67800" y="2924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34" name="Google Shape;534;p53"/>
          <p:cNvSpPr/>
          <p:nvPr/>
        </p:nvSpPr>
        <p:spPr>
          <a:xfrm>
            <a:off x="4118375" y="1310616"/>
            <a:ext cx="2121350" cy="1441900"/>
          </a:xfrm>
          <a:custGeom>
            <a:rect b="b" l="l" r="r" t="t"/>
            <a:pathLst>
              <a:path extrusionOk="0" h="57676" w="84854">
                <a:moveTo>
                  <a:pt x="0" y="6324"/>
                </a:moveTo>
                <a:cubicBezTo>
                  <a:pt x="10562" y="6324"/>
                  <a:pt x="21491" y="9723"/>
                  <a:pt x="31681" y="6945"/>
                </a:cubicBezTo>
                <a:cubicBezTo>
                  <a:pt x="46738" y="2840"/>
                  <a:pt x="67440" y="-5536"/>
                  <a:pt x="78478" y="5496"/>
                </a:cubicBezTo>
                <a:cubicBezTo>
                  <a:pt x="83498" y="10514"/>
                  <a:pt x="86847" y="19971"/>
                  <a:pt x="83447" y="26202"/>
                </a:cubicBezTo>
                <a:cubicBezTo>
                  <a:pt x="79413" y="33595"/>
                  <a:pt x="70146" y="36605"/>
                  <a:pt x="64190" y="42561"/>
                </a:cubicBezTo>
                <a:cubicBezTo>
                  <a:pt x="60392" y="46359"/>
                  <a:pt x="58600" y="52304"/>
                  <a:pt x="58600" y="57676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Surcharger une fonction</a:t>
            </a:r>
            <a:endParaRPr b="1"/>
          </a:p>
        </p:txBody>
      </p:sp>
      <p:sp>
        <p:nvSpPr>
          <p:cNvPr id="540" name="Google Shape;540;p5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41" name="Google Shape;541;p5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Fonctions libres</a:t>
            </a:r>
            <a:endParaRPr/>
          </a:p>
        </p:txBody>
      </p:sp>
      <p:sp>
        <p:nvSpPr>
          <p:cNvPr id="542" name="Google Shape;542;p54"/>
          <p:cNvSpPr txBox="1"/>
          <p:nvPr>
            <p:ph idx="1" type="body"/>
          </p:nvPr>
        </p:nvSpPr>
        <p:spPr>
          <a:xfrm>
            <a:off x="322400" y="590525"/>
            <a:ext cx="8595300" cy="4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Vocabulaire 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b="1" lang="fr" sz="1600">
                <a:latin typeface="Century Gothic"/>
                <a:ea typeface="Century Gothic"/>
                <a:cs typeface="Century Gothic"/>
                <a:sym typeface="Century Gothic"/>
              </a:rPr>
              <a:t>Signature</a:t>
            </a: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 — Identifiant + Types des paramètres.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b="1" lang="fr" sz="1600">
                <a:latin typeface="Century Gothic"/>
                <a:ea typeface="Century Gothic"/>
                <a:cs typeface="Century Gothic"/>
                <a:sym typeface="Century Gothic"/>
              </a:rPr>
              <a:t>Surcharge</a:t>
            </a: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 (ou </a:t>
            </a:r>
            <a:r>
              <a:rPr i="1" lang="fr" sz="1600">
                <a:latin typeface="Century Gothic"/>
                <a:ea typeface="Century Gothic"/>
                <a:cs typeface="Century Gothic"/>
                <a:sym typeface="Century Gothic"/>
              </a:rPr>
              <a:t>overloading</a:t>
            </a: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) — Définir une fonction avec le </a:t>
            </a:r>
            <a:r>
              <a:rPr b="1" lang="fr" sz="1600">
                <a:latin typeface="Century Gothic"/>
                <a:ea typeface="Century Gothic"/>
                <a:cs typeface="Century Gothic"/>
                <a:sym typeface="Century Gothic"/>
              </a:rPr>
              <a:t>même identifiant</a:t>
            </a: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 qu’une autre, mais une </a:t>
            </a:r>
            <a:r>
              <a:rPr b="1" lang="fr" sz="1600">
                <a:latin typeface="Century Gothic"/>
                <a:ea typeface="Century Gothic"/>
                <a:cs typeface="Century Gothic"/>
                <a:sym typeface="Century Gothic"/>
              </a:rPr>
              <a:t>signature différente</a:t>
            </a: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La surcharge est possible si au moins l’une de ces conditions est vérifiée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Le </a:t>
            </a:r>
            <a:r>
              <a:rPr b="1" lang="fr" sz="1600">
                <a:latin typeface="Century Gothic"/>
                <a:ea typeface="Century Gothic"/>
                <a:cs typeface="Century Gothic"/>
                <a:sym typeface="Century Gothic"/>
              </a:rPr>
              <a:t>nombre de paramètres</a:t>
            </a: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 est différent.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La </a:t>
            </a:r>
            <a:r>
              <a:rPr b="1" lang="fr" sz="1600">
                <a:latin typeface="Century Gothic"/>
                <a:ea typeface="Century Gothic"/>
                <a:cs typeface="Century Gothic"/>
                <a:sym typeface="Century Gothic"/>
              </a:rPr>
              <a:t>succession des types </a:t>
            </a:r>
            <a:r>
              <a:rPr lang="fr" sz="1600">
                <a:latin typeface="Century Gothic"/>
                <a:ea typeface="Century Gothic"/>
                <a:cs typeface="Century Gothic"/>
                <a:sym typeface="Century Gothic"/>
              </a:rPr>
              <a:t>de paramètres est différente.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548" name="Google Shape;548;p55"/>
          <p:cNvSpPr txBox="1"/>
          <p:nvPr>
            <p:ph idx="1" type="body"/>
          </p:nvPr>
        </p:nvSpPr>
        <p:spPr>
          <a:xfrm>
            <a:off x="311700" y="1171249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Présentation du module.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Hello, World!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Types.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Fonctions libres.</a:t>
            </a:r>
            <a:endParaRPr b="1" sz="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Classes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Définir une classe.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Définir une fonction-membre.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Définir un constructeur.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Implémentation par défaut du constructeur par défaut.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Définir un opérateur de flux ami.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9" name="Google Shape;549;p5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50" name="Google Shape;550;p5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5"/>
          <p:cNvSpPr/>
          <p:nvPr/>
        </p:nvSpPr>
        <p:spPr>
          <a:xfrm rot="10800000">
            <a:off x="0" y="594150"/>
            <a:ext cx="9144000" cy="19167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Surcharger une fonction</a:t>
            </a:r>
            <a:endParaRPr b="1"/>
          </a:p>
        </p:txBody>
      </p:sp>
      <p:sp>
        <p:nvSpPr>
          <p:cNvPr id="557" name="Google Shape;557;p5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58" name="Google Shape;558;p5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Fonctions libres</a:t>
            </a:r>
            <a:endParaRPr/>
          </a:p>
        </p:txBody>
      </p:sp>
      <p:sp>
        <p:nvSpPr>
          <p:cNvPr id="559" name="Google Shape;559;p56"/>
          <p:cNvSpPr txBox="1"/>
          <p:nvPr>
            <p:ph idx="1" type="body"/>
          </p:nvPr>
        </p:nvSpPr>
        <p:spPr>
          <a:xfrm>
            <a:off x="235500" y="553725"/>
            <a:ext cx="6909900" cy="41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print_sum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e1,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print_sum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4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e1,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e2, int e3)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e3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print_sum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e1,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e2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4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de paramètres</a:t>
            </a:r>
            <a:endParaRPr b="1"/>
          </a:p>
        </p:txBody>
      </p:sp>
      <p:sp>
        <p:nvSpPr>
          <p:cNvPr id="565" name="Google Shape;565;p5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6" name="Google Shape;566;p5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Fonctions libres</a:t>
            </a:r>
            <a:endParaRPr/>
          </a:p>
        </p:txBody>
      </p:sp>
      <p:sp>
        <p:nvSpPr>
          <p:cNvPr id="567" name="Google Shape;567;p57"/>
          <p:cNvSpPr txBox="1"/>
          <p:nvPr>
            <p:ph idx="1" type="body"/>
          </p:nvPr>
        </p:nvSpPr>
        <p:spPr>
          <a:xfrm>
            <a:off x="235500" y="1462975"/>
            <a:ext cx="4741200" cy="31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sum(v1,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// 8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         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57"/>
          <p:cNvSpPr txBox="1"/>
          <p:nvPr/>
        </p:nvSpPr>
        <p:spPr>
          <a:xfrm>
            <a:off x="276575" y="771950"/>
            <a:ext cx="5738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Passage par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valeur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(ou par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copie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➔ L’argument est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copié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au moment de l’appel.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11700" y="787275"/>
            <a:ext cx="8520600" cy="3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Le module sera composé de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séances de cours magistraux.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séances de TPs.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séances de TPs notés.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Les ressources seront toutes accessibles en ligne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Un super </a:t>
            </a:r>
            <a:r>
              <a:rPr lang="fr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site web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contenant les chapitres à lire avant chaque TP.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Un joli </a:t>
            </a:r>
            <a:r>
              <a:rPr lang="fr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dépôt GitHub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contenant les énoncés des TPs.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Des slides </a:t>
            </a: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ca-li-brées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pour plaire (à venir)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</a:t>
            </a:r>
            <a:r>
              <a:rPr lang="fr"/>
              <a:t>Présentation du module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de paramètres</a:t>
            </a:r>
            <a:endParaRPr b="1"/>
          </a:p>
        </p:txBody>
      </p:sp>
      <p:sp>
        <p:nvSpPr>
          <p:cNvPr id="574" name="Google Shape;574;p5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75" name="Google Shape;575;p5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Fonctions libres</a:t>
            </a:r>
            <a:endParaRPr/>
          </a:p>
        </p:txBody>
      </p:sp>
      <p:sp>
        <p:nvSpPr>
          <p:cNvPr id="576" name="Google Shape;576;p58"/>
          <p:cNvSpPr txBox="1"/>
          <p:nvPr>
            <p:ph idx="1" type="body"/>
          </p:nvPr>
        </p:nvSpPr>
        <p:spPr>
          <a:xfrm>
            <a:off x="235500" y="1487000"/>
            <a:ext cx="8372100" cy="31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(v1,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// 8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         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// 8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58"/>
          <p:cNvSpPr txBox="1"/>
          <p:nvPr/>
        </p:nvSpPr>
        <p:spPr>
          <a:xfrm>
            <a:off x="276575" y="771950"/>
            <a:ext cx="78069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Passage par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référence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➔ On crée un </a:t>
            </a:r>
            <a:r>
              <a:rPr b="1" i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alias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 l’argument au moment de l’appel.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de paramètres</a:t>
            </a:r>
            <a:endParaRPr b="1"/>
          </a:p>
        </p:txBody>
      </p:sp>
      <p:sp>
        <p:nvSpPr>
          <p:cNvPr id="583" name="Google Shape;583;p5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84" name="Google Shape;584;p5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Fonctions libres</a:t>
            </a:r>
            <a:endParaRPr/>
          </a:p>
        </p:txBody>
      </p:sp>
      <p:sp>
        <p:nvSpPr>
          <p:cNvPr id="585" name="Google Shape;585;p59"/>
          <p:cNvSpPr txBox="1"/>
          <p:nvPr/>
        </p:nvSpPr>
        <p:spPr>
          <a:xfrm>
            <a:off x="276575" y="771950"/>
            <a:ext cx="84987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Passage par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référence constante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➔ On crée un </a:t>
            </a:r>
            <a:r>
              <a:rPr b="1" i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alias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non-mutable 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 l’argument au moment de l’appel.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6" name="Google Shape;586;p59"/>
          <p:cNvSpPr txBox="1"/>
          <p:nvPr>
            <p:ph idx="1" type="body"/>
          </p:nvPr>
        </p:nvSpPr>
        <p:spPr>
          <a:xfrm>
            <a:off x="235500" y="1487000"/>
            <a:ext cx="8372100" cy="31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string&amp;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"five"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sum(v1,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v2)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// threefive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// three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0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de p</a:t>
            </a:r>
            <a:r>
              <a:rPr lang="fr"/>
              <a:t>aramètre</a:t>
            </a:r>
            <a:r>
              <a:rPr lang="fr"/>
              <a:t>s</a:t>
            </a:r>
            <a:endParaRPr b="1"/>
          </a:p>
        </p:txBody>
      </p:sp>
      <p:sp>
        <p:nvSpPr>
          <p:cNvPr id="592" name="Google Shape;592;p6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93" name="Google Shape;593;p6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. Fonctions libres</a:t>
            </a:r>
            <a:endParaRPr/>
          </a:p>
        </p:txBody>
      </p:sp>
      <p:sp>
        <p:nvSpPr>
          <p:cNvPr id="594" name="Google Shape;594;p60"/>
          <p:cNvSpPr/>
          <p:nvPr/>
        </p:nvSpPr>
        <p:spPr>
          <a:xfrm>
            <a:off x="2658100" y="987625"/>
            <a:ext cx="2638200" cy="400200"/>
          </a:xfrm>
          <a:prstGeom prst="flowChartAlternateProcess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L’argument doit être modifié ?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5" name="Google Shape;595;p60"/>
          <p:cNvSpPr/>
          <p:nvPr/>
        </p:nvSpPr>
        <p:spPr>
          <a:xfrm>
            <a:off x="1490725" y="2220800"/>
            <a:ext cx="1955175" cy="806600"/>
          </a:xfrm>
          <a:prstGeom prst="flowChartPreparation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fr" sz="1200">
                <a:latin typeface="Century Gothic"/>
                <a:ea typeface="Century Gothic"/>
                <a:cs typeface="Century Gothic"/>
                <a:sym typeface="Century Gothic"/>
              </a:rPr>
              <a:t>assage par </a:t>
            </a:r>
            <a:r>
              <a:rPr b="1" lang="fr" sz="1200">
                <a:latin typeface="Century Gothic"/>
                <a:ea typeface="Century Gothic"/>
                <a:cs typeface="Century Gothic"/>
                <a:sym typeface="Century Gothic"/>
              </a:rPr>
              <a:t>référence</a:t>
            </a:r>
            <a:r>
              <a:rPr lang="fr" sz="12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6" name="Google Shape;596;p60"/>
          <p:cNvSpPr/>
          <p:nvPr/>
        </p:nvSpPr>
        <p:spPr>
          <a:xfrm>
            <a:off x="3977225" y="2227850"/>
            <a:ext cx="2870700" cy="400200"/>
          </a:xfrm>
          <a:prstGeom prst="flowChartAlternateProcess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</a:t>
            </a:r>
            <a:r>
              <a:rPr lang="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’argument est rapide à copier ?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7" name="Google Shape;597;p60"/>
          <p:cNvSpPr/>
          <p:nvPr/>
        </p:nvSpPr>
        <p:spPr>
          <a:xfrm>
            <a:off x="3164700" y="3593580"/>
            <a:ext cx="1955175" cy="806600"/>
          </a:xfrm>
          <a:prstGeom prst="flowChartPreparation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fr" sz="1200">
                <a:latin typeface="Century Gothic"/>
                <a:ea typeface="Century Gothic"/>
                <a:cs typeface="Century Gothic"/>
                <a:sym typeface="Century Gothic"/>
              </a:rPr>
              <a:t>assage par </a:t>
            </a:r>
            <a:r>
              <a:rPr b="1" lang="fr" sz="1200">
                <a:latin typeface="Century Gothic"/>
                <a:ea typeface="Century Gothic"/>
                <a:cs typeface="Century Gothic"/>
                <a:sym typeface="Century Gothic"/>
              </a:rPr>
              <a:t>valeur</a:t>
            </a:r>
            <a:r>
              <a:rPr lang="fr" sz="12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8" name="Google Shape;598;p60"/>
          <p:cNvSpPr/>
          <p:nvPr/>
        </p:nvSpPr>
        <p:spPr>
          <a:xfrm>
            <a:off x="5698100" y="3593575"/>
            <a:ext cx="1955175" cy="806600"/>
          </a:xfrm>
          <a:prstGeom prst="flowChartPreparation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fr" sz="1200">
                <a:latin typeface="Century Gothic"/>
                <a:ea typeface="Century Gothic"/>
                <a:cs typeface="Century Gothic"/>
                <a:sym typeface="Century Gothic"/>
              </a:rPr>
              <a:t>assage par </a:t>
            </a:r>
            <a:r>
              <a:rPr b="1" lang="fr" sz="1200">
                <a:latin typeface="Century Gothic"/>
                <a:ea typeface="Century Gothic"/>
                <a:cs typeface="Century Gothic"/>
                <a:sym typeface="Century Gothic"/>
              </a:rPr>
              <a:t>référence constante</a:t>
            </a:r>
            <a:r>
              <a:rPr lang="fr" sz="12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99" name="Google Shape;599;p60"/>
          <p:cNvCxnSpPr>
            <a:stCxn id="597" idx="0"/>
            <a:endCxn id="596" idx="2"/>
          </p:cNvCxnSpPr>
          <p:nvPr/>
        </p:nvCxnSpPr>
        <p:spPr>
          <a:xfrm rot="-5400000">
            <a:off x="4294688" y="2475780"/>
            <a:ext cx="965400" cy="12702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0" name="Google Shape;600;p60"/>
          <p:cNvCxnSpPr>
            <a:stCxn id="598" idx="0"/>
            <a:endCxn id="596" idx="2"/>
          </p:cNvCxnSpPr>
          <p:nvPr/>
        </p:nvCxnSpPr>
        <p:spPr>
          <a:xfrm flipH="1" rot="5400000">
            <a:off x="5561488" y="2479375"/>
            <a:ext cx="965400" cy="12630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1" name="Google Shape;601;p60"/>
          <p:cNvCxnSpPr>
            <a:stCxn id="595" idx="0"/>
            <a:endCxn id="594" idx="2"/>
          </p:cNvCxnSpPr>
          <p:nvPr/>
        </p:nvCxnSpPr>
        <p:spPr>
          <a:xfrm rot="-5400000">
            <a:off x="2806263" y="1049750"/>
            <a:ext cx="833100" cy="15090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2" name="Google Shape;602;p60"/>
          <p:cNvCxnSpPr>
            <a:stCxn id="596" idx="0"/>
            <a:endCxn id="594" idx="2"/>
          </p:cNvCxnSpPr>
          <p:nvPr/>
        </p:nvCxnSpPr>
        <p:spPr>
          <a:xfrm flipH="1" rot="5400000">
            <a:off x="4274825" y="1090100"/>
            <a:ext cx="840000" cy="1435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03" name="Google Shape;603;p60"/>
          <p:cNvSpPr txBox="1"/>
          <p:nvPr/>
        </p:nvSpPr>
        <p:spPr>
          <a:xfrm>
            <a:off x="2948475" y="1604225"/>
            <a:ext cx="548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ui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4" name="Google Shape;604;p60"/>
          <p:cNvSpPr txBox="1"/>
          <p:nvPr/>
        </p:nvSpPr>
        <p:spPr>
          <a:xfrm>
            <a:off x="4420525" y="1607738"/>
            <a:ext cx="548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Non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5" name="Google Shape;605;p60"/>
          <p:cNvSpPr txBox="1"/>
          <p:nvPr/>
        </p:nvSpPr>
        <p:spPr>
          <a:xfrm>
            <a:off x="4503050" y="2910713"/>
            <a:ext cx="548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Oui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6" name="Google Shape;606;p60"/>
          <p:cNvSpPr txBox="1"/>
          <p:nvPr/>
        </p:nvSpPr>
        <p:spPr>
          <a:xfrm>
            <a:off x="5769850" y="2910700"/>
            <a:ext cx="548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Non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une classe</a:t>
            </a:r>
            <a:endParaRPr b="1"/>
          </a:p>
        </p:txBody>
      </p:sp>
      <p:sp>
        <p:nvSpPr>
          <p:cNvPr id="612" name="Google Shape;612;p6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13" name="Google Shape;613;p6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r>
              <a:rPr lang="fr"/>
              <a:t>. Classes</a:t>
            </a:r>
            <a:endParaRPr/>
          </a:p>
        </p:txBody>
      </p:sp>
      <p:sp>
        <p:nvSpPr>
          <p:cNvPr id="614" name="Google Shape;614;p61"/>
          <p:cNvSpPr txBox="1"/>
          <p:nvPr>
            <p:ph idx="1" type="body"/>
          </p:nvPr>
        </p:nvSpPr>
        <p:spPr>
          <a:xfrm>
            <a:off x="311700" y="636100"/>
            <a:ext cx="8505600" cy="4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b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student.name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student.age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une classe</a:t>
            </a:r>
            <a:endParaRPr b="1"/>
          </a:p>
        </p:txBody>
      </p:sp>
      <p:sp>
        <p:nvSpPr>
          <p:cNvPr id="620" name="Google Shape;620;p6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21" name="Google Shape;621;p6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Classes</a:t>
            </a:r>
            <a:endParaRPr/>
          </a:p>
        </p:txBody>
      </p:sp>
      <p:sp>
        <p:nvSpPr>
          <p:cNvPr id="622" name="Google Shape;622;p62"/>
          <p:cNvSpPr txBox="1"/>
          <p:nvPr>
            <p:ph idx="1" type="body"/>
          </p:nvPr>
        </p:nvSpPr>
        <p:spPr>
          <a:xfrm>
            <a:off x="311700" y="636100"/>
            <a:ext cx="8505600" cy="4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b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student.name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student.age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3" name="Google Shape;623;p62"/>
          <p:cNvSpPr txBox="1"/>
          <p:nvPr/>
        </p:nvSpPr>
        <p:spPr>
          <a:xfrm>
            <a:off x="3769375" y="1276850"/>
            <a:ext cx="3049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la classe.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Google Shape;624;p62"/>
          <p:cNvSpPr/>
          <p:nvPr/>
        </p:nvSpPr>
        <p:spPr>
          <a:xfrm>
            <a:off x="902400" y="1628375"/>
            <a:ext cx="760800" cy="2835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2"/>
          <p:cNvSpPr txBox="1"/>
          <p:nvPr/>
        </p:nvSpPr>
        <p:spPr>
          <a:xfrm>
            <a:off x="4628975" y="1938225"/>
            <a:ext cx="3049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Attributs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la classe.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62"/>
          <p:cNvSpPr/>
          <p:nvPr/>
        </p:nvSpPr>
        <p:spPr>
          <a:xfrm>
            <a:off x="1663225" y="1142171"/>
            <a:ext cx="2084175" cy="583175"/>
          </a:xfrm>
          <a:custGeom>
            <a:rect b="b" l="l" r="r" t="t"/>
            <a:pathLst>
              <a:path extrusionOk="0" h="23327" w="83367">
                <a:moveTo>
                  <a:pt x="0" y="22648"/>
                </a:moveTo>
                <a:cubicBezTo>
                  <a:pt x="7179" y="22648"/>
                  <a:pt x="15951" y="25143"/>
                  <a:pt x="21431" y="20505"/>
                </a:cubicBezTo>
                <a:cubicBezTo>
                  <a:pt x="31166" y="12266"/>
                  <a:pt x="42279" y="-3689"/>
                  <a:pt x="54221" y="788"/>
                </a:cubicBezTo>
                <a:cubicBezTo>
                  <a:pt x="59603" y="2806"/>
                  <a:pt x="64728" y="9761"/>
                  <a:pt x="63436" y="15361"/>
                </a:cubicBezTo>
                <a:cubicBezTo>
                  <a:pt x="62313" y="20226"/>
                  <a:pt x="51525" y="24757"/>
                  <a:pt x="49292" y="20291"/>
                </a:cubicBezTo>
                <a:cubicBezTo>
                  <a:pt x="46581" y="14869"/>
                  <a:pt x="56233" y="6116"/>
                  <a:pt x="62150" y="7432"/>
                </a:cubicBezTo>
                <a:cubicBezTo>
                  <a:pt x="69570" y="9082"/>
                  <a:pt x="75766" y="15790"/>
                  <a:pt x="83367" y="1579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27" name="Google Shape;627;p62"/>
          <p:cNvSpPr/>
          <p:nvPr/>
        </p:nvSpPr>
        <p:spPr>
          <a:xfrm>
            <a:off x="2841925" y="2072700"/>
            <a:ext cx="203700" cy="438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2"/>
          <p:cNvSpPr/>
          <p:nvPr/>
        </p:nvSpPr>
        <p:spPr>
          <a:xfrm>
            <a:off x="3045625" y="2272468"/>
            <a:ext cx="1752025" cy="354725"/>
          </a:xfrm>
          <a:custGeom>
            <a:rect b="b" l="l" r="r" t="t"/>
            <a:pathLst>
              <a:path extrusionOk="0" h="14189" w="70081">
                <a:moveTo>
                  <a:pt x="0" y="691"/>
                </a:moveTo>
                <a:cubicBezTo>
                  <a:pt x="6399" y="-62"/>
                  <a:pt x="13438" y="-724"/>
                  <a:pt x="19288" y="1977"/>
                </a:cubicBezTo>
                <a:cubicBezTo>
                  <a:pt x="24678" y="4465"/>
                  <a:pt x="27296" y="11704"/>
                  <a:pt x="33004" y="13335"/>
                </a:cubicBezTo>
                <a:cubicBezTo>
                  <a:pt x="36587" y="14358"/>
                  <a:pt x="41239" y="14805"/>
                  <a:pt x="44149" y="12478"/>
                </a:cubicBezTo>
                <a:cubicBezTo>
                  <a:pt x="46315" y="10745"/>
                  <a:pt x="48495" y="5212"/>
                  <a:pt x="45863" y="4334"/>
                </a:cubicBezTo>
                <a:cubicBezTo>
                  <a:pt x="43694" y="3611"/>
                  <a:pt x="44247" y="9576"/>
                  <a:pt x="45863" y="11192"/>
                </a:cubicBezTo>
                <a:cubicBezTo>
                  <a:pt x="51732" y="17061"/>
                  <a:pt x="65100" y="12045"/>
                  <a:pt x="70081" y="5406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une classe</a:t>
            </a:r>
            <a:endParaRPr b="1"/>
          </a:p>
        </p:txBody>
      </p:sp>
      <p:sp>
        <p:nvSpPr>
          <p:cNvPr id="634" name="Google Shape;634;p6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35" name="Google Shape;635;p6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Classes</a:t>
            </a:r>
            <a:endParaRPr/>
          </a:p>
        </p:txBody>
      </p:sp>
      <p:sp>
        <p:nvSpPr>
          <p:cNvPr id="636" name="Google Shape;636;p63"/>
          <p:cNvSpPr txBox="1"/>
          <p:nvPr>
            <p:ph idx="1" type="body"/>
          </p:nvPr>
        </p:nvSpPr>
        <p:spPr>
          <a:xfrm>
            <a:off x="311700" y="636100"/>
            <a:ext cx="8505600" cy="4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b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student.name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student.age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63"/>
          <p:cNvSpPr txBox="1"/>
          <p:nvPr/>
        </p:nvSpPr>
        <p:spPr>
          <a:xfrm>
            <a:off x="3777175" y="1277250"/>
            <a:ext cx="48981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Oubli du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modificateur  </a:t>
            </a:r>
            <a:r>
              <a:rPr b="1" lang="fr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fr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fr" sz="12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&lt;attribute&gt;</a:t>
            </a:r>
            <a:r>
              <a:rPr lang="fr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 is private within this context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63"/>
          <p:cNvSpPr/>
          <p:nvPr/>
        </p:nvSpPr>
        <p:spPr>
          <a:xfrm>
            <a:off x="3777175" y="945150"/>
            <a:ext cx="2400450" cy="332100"/>
          </a:xfrm>
          <a:prstGeom prst="flowChartProcess">
            <a:avLst/>
          </a:prstGeom>
          <a:solidFill>
            <a:srgbClr val="BA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aux oublis !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9" name="Google Shape;639;p63"/>
          <p:cNvSpPr/>
          <p:nvPr/>
        </p:nvSpPr>
        <p:spPr>
          <a:xfrm>
            <a:off x="145250" y="1877650"/>
            <a:ext cx="1100700" cy="37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3"/>
          <p:cNvSpPr/>
          <p:nvPr/>
        </p:nvSpPr>
        <p:spPr>
          <a:xfrm>
            <a:off x="213875" y="1941275"/>
            <a:ext cx="963300" cy="243300"/>
          </a:xfrm>
          <a:prstGeom prst="rect">
            <a:avLst/>
          </a:prstGeom>
          <a:noFill/>
          <a:ln cap="flat" cmpd="sng" w="19050">
            <a:solidFill>
              <a:srgbClr val="BA21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une classe</a:t>
            </a:r>
            <a:endParaRPr b="1"/>
          </a:p>
        </p:txBody>
      </p:sp>
      <p:sp>
        <p:nvSpPr>
          <p:cNvPr id="646" name="Google Shape;646;p6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47" name="Google Shape;647;p6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Classes</a:t>
            </a:r>
            <a:endParaRPr/>
          </a:p>
        </p:txBody>
      </p:sp>
      <p:sp>
        <p:nvSpPr>
          <p:cNvPr id="648" name="Google Shape;648;p64"/>
          <p:cNvSpPr txBox="1"/>
          <p:nvPr>
            <p:ph idx="1" type="body"/>
          </p:nvPr>
        </p:nvSpPr>
        <p:spPr>
          <a:xfrm>
            <a:off x="311700" y="636100"/>
            <a:ext cx="8505600" cy="4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b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student.name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student.age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64"/>
          <p:cNvSpPr txBox="1"/>
          <p:nvPr/>
        </p:nvSpPr>
        <p:spPr>
          <a:xfrm>
            <a:off x="3777175" y="1252550"/>
            <a:ext cx="48981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Oubli du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point-virgule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fr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fr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expected '</a:t>
            </a:r>
            <a:r>
              <a:rPr lang="fr" sz="1200">
                <a:solidFill>
                  <a:srgbClr val="007BF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 after class definition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p64"/>
          <p:cNvSpPr/>
          <p:nvPr/>
        </p:nvSpPr>
        <p:spPr>
          <a:xfrm>
            <a:off x="3777175" y="945150"/>
            <a:ext cx="2400450" cy="332100"/>
          </a:xfrm>
          <a:prstGeom prst="flowChartProcess">
            <a:avLst/>
          </a:prstGeom>
          <a:solidFill>
            <a:srgbClr val="BA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aux oublis !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1" name="Google Shape;651;p64"/>
          <p:cNvSpPr/>
          <p:nvPr/>
        </p:nvSpPr>
        <p:spPr>
          <a:xfrm>
            <a:off x="311700" y="2315800"/>
            <a:ext cx="447300" cy="37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4"/>
          <p:cNvSpPr/>
          <p:nvPr/>
        </p:nvSpPr>
        <p:spPr>
          <a:xfrm>
            <a:off x="384498" y="2379425"/>
            <a:ext cx="289800" cy="243300"/>
          </a:xfrm>
          <a:prstGeom prst="rect">
            <a:avLst/>
          </a:prstGeom>
          <a:noFill/>
          <a:ln cap="flat" cmpd="sng" w="19050">
            <a:solidFill>
              <a:srgbClr val="BA21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une classe</a:t>
            </a:r>
            <a:endParaRPr b="1"/>
          </a:p>
        </p:txBody>
      </p:sp>
      <p:sp>
        <p:nvSpPr>
          <p:cNvPr id="658" name="Google Shape;658;p6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59" name="Google Shape;659;p6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Classes</a:t>
            </a:r>
            <a:endParaRPr/>
          </a:p>
        </p:txBody>
      </p:sp>
      <p:sp>
        <p:nvSpPr>
          <p:cNvPr id="660" name="Google Shape;660;p65"/>
          <p:cNvSpPr txBox="1"/>
          <p:nvPr>
            <p:ph idx="1" type="body"/>
          </p:nvPr>
        </p:nvSpPr>
        <p:spPr>
          <a:xfrm>
            <a:off x="311700" y="636100"/>
            <a:ext cx="8505600" cy="4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C65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 sz="1200">
                <a:solidFill>
                  <a:srgbClr val="3D7B7B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b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student.name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student.age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65"/>
          <p:cNvSpPr txBox="1"/>
          <p:nvPr/>
        </p:nvSpPr>
        <p:spPr>
          <a:xfrm>
            <a:off x="3777175" y="1277250"/>
            <a:ext cx="48981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initialisation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attributs de types fondamentaux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Undefined behavior</a:t>
            </a:r>
            <a:r>
              <a:rPr lang="fr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(à l’exécution)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2" name="Google Shape;662;p65"/>
          <p:cNvSpPr/>
          <p:nvPr/>
        </p:nvSpPr>
        <p:spPr>
          <a:xfrm>
            <a:off x="3777175" y="945150"/>
            <a:ext cx="2400450" cy="332100"/>
          </a:xfrm>
          <a:prstGeom prst="flowChartProcess">
            <a:avLst/>
          </a:prstGeom>
          <a:solidFill>
            <a:srgbClr val="BA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aux oublis !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3" name="Google Shape;663;p65"/>
          <p:cNvSpPr/>
          <p:nvPr/>
        </p:nvSpPr>
        <p:spPr>
          <a:xfrm>
            <a:off x="2251225" y="2184575"/>
            <a:ext cx="687900" cy="37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5"/>
          <p:cNvSpPr/>
          <p:nvPr/>
        </p:nvSpPr>
        <p:spPr>
          <a:xfrm>
            <a:off x="2324021" y="2248200"/>
            <a:ext cx="548700" cy="243300"/>
          </a:xfrm>
          <a:prstGeom prst="rect">
            <a:avLst/>
          </a:prstGeom>
          <a:noFill/>
          <a:ln cap="flat" cmpd="sng" w="19050">
            <a:solidFill>
              <a:srgbClr val="BA21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des fonctions-membres</a:t>
            </a:r>
            <a:endParaRPr b="1"/>
          </a:p>
        </p:txBody>
      </p:sp>
      <p:sp>
        <p:nvSpPr>
          <p:cNvPr id="670" name="Google Shape;670;p6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1" name="Google Shape;671;p6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Classes</a:t>
            </a:r>
            <a:endParaRPr/>
          </a:p>
        </p:txBody>
      </p:sp>
      <p:sp>
        <p:nvSpPr>
          <p:cNvPr id="672" name="Google Shape;672;p66"/>
          <p:cNvSpPr txBox="1"/>
          <p:nvPr>
            <p:ph idx="1" type="body"/>
          </p:nvPr>
        </p:nvSpPr>
        <p:spPr>
          <a:xfrm>
            <a:off x="148725" y="686975"/>
            <a:ext cx="4851000" cy="3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set_attributes(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name,</a:t>
            </a:r>
            <a:b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	          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               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"Student called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is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years old."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9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66"/>
          <p:cNvSpPr txBox="1"/>
          <p:nvPr>
            <p:ph idx="1" type="body"/>
          </p:nvPr>
        </p:nvSpPr>
        <p:spPr>
          <a:xfrm>
            <a:off x="5131275" y="830675"/>
            <a:ext cx="3711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student.set_attributes(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student.print();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4" name="Google Shape;674;p66"/>
          <p:cNvCxnSpPr/>
          <p:nvPr/>
        </p:nvCxnSpPr>
        <p:spPr>
          <a:xfrm>
            <a:off x="4999725" y="830675"/>
            <a:ext cx="0" cy="148170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66"/>
          <p:cNvCxnSpPr/>
          <p:nvPr/>
        </p:nvCxnSpPr>
        <p:spPr>
          <a:xfrm rot="10800000">
            <a:off x="5005200" y="2312375"/>
            <a:ext cx="3848700" cy="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des fonctions-membres</a:t>
            </a:r>
            <a:endParaRPr b="1"/>
          </a:p>
        </p:txBody>
      </p:sp>
      <p:sp>
        <p:nvSpPr>
          <p:cNvPr id="681" name="Google Shape;681;p6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2" name="Google Shape;682;p6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Classes</a:t>
            </a:r>
            <a:endParaRPr/>
          </a:p>
        </p:txBody>
      </p:sp>
      <p:sp>
        <p:nvSpPr>
          <p:cNvPr id="683" name="Google Shape;683;p67"/>
          <p:cNvSpPr txBox="1"/>
          <p:nvPr>
            <p:ph idx="1" type="body"/>
          </p:nvPr>
        </p:nvSpPr>
        <p:spPr>
          <a:xfrm>
            <a:off x="148725" y="686975"/>
            <a:ext cx="4851000" cy="3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set_attributes(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name,</a:t>
            </a:r>
            <a:b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	          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               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"Student called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is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years old."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9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67"/>
          <p:cNvSpPr txBox="1"/>
          <p:nvPr>
            <p:ph idx="1" type="body"/>
          </p:nvPr>
        </p:nvSpPr>
        <p:spPr>
          <a:xfrm>
            <a:off x="5131275" y="830675"/>
            <a:ext cx="3711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student.set_attributes(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student.print();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5" name="Google Shape;685;p67"/>
          <p:cNvCxnSpPr/>
          <p:nvPr/>
        </p:nvCxnSpPr>
        <p:spPr>
          <a:xfrm>
            <a:off x="4999725" y="830675"/>
            <a:ext cx="0" cy="148170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67"/>
          <p:cNvCxnSpPr/>
          <p:nvPr/>
        </p:nvCxnSpPr>
        <p:spPr>
          <a:xfrm rot="10800000">
            <a:off x="5005200" y="2312375"/>
            <a:ext cx="3848700" cy="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67"/>
          <p:cNvSpPr txBox="1"/>
          <p:nvPr/>
        </p:nvSpPr>
        <p:spPr>
          <a:xfrm>
            <a:off x="5462325" y="2716175"/>
            <a:ext cx="30492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Indique que la fonction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 modifie pas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les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attributs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l’instance.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8" name="Google Shape;688;p67"/>
          <p:cNvSpPr/>
          <p:nvPr/>
        </p:nvSpPr>
        <p:spPr>
          <a:xfrm>
            <a:off x="1675825" y="2534825"/>
            <a:ext cx="548700" cy="2835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7"/>
          <p:cNvSpPr/>
          <p:nvPr/>
        </p:nvSpPr>
        <p:spPr>
          <a:xfrm>
            <a:off x="2233050" y="2264265"/>
            <a:ext cx="3123300" cy="680775"/>
          </a:xfrm>
          <a:custGeom>
            <a:rect b="b" l="l" r="r" t="t"/>
            <a:pathLst>
              <a:path extrusionOk="0" h="27231" w="124932">
                <a:moveTo>
                  <a:pt x="0" y="17484"/>
                </a:moveTo>
                <a:cubicBezTo>
                  <a:pt x="10307" y="17484"/>
                  <a:pt x="20717" y="16439"/>
                  <a:pt x="30716" y="13940"/>
                </a:cubicBezTo>
                <a:cubicBezTo>
                  <a:pt x="44519" y="10490"/>
                  <a:pt x="57146" y="-1990"/>
                  <a:pt x="71179" y="354"/>
                </a:cubicBezTo>
                <a:cubicBezTo>
                  <a:pt x="80767" y="1956"/>
                  <a:pt x="88524" y="9724"/>
                  <a:pt x="95398" y="16598"/>
                </a:cubicBezTo>
                <a:cubicBezTo>
                  <a:pt x="102797" y="23997"/>
                  <a:pt x="114469" y="27231"/>
                  <a:pt x="124932" y="27231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Contacts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787275"/>
            <a:ext cx="8520600" cy="3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Les séances de TPs seront encadrées par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Victor Marsault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(Apprentis) — </a:t>
            </a:r>
            <a:r>
              <a:rPr lang="fr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victor.marsault@univ-eiffel.fr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Henri Derycke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(Initiaux 1) — </a:t>
            </a:r>
            <a:r>
              <a:rPr lang="fr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henri.derycke@univ-eiffel.fr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Anthony Labarre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(Initiaux 2) — </a:t>
            </a:r>
            <a:r>
              <a:rPr lang="fr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anthony.labarre@univ-mlv.fr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Les cours magistraux seront animés par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Céline Noël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— </a:t>
            </a:r>
            <a:r>
              <a:rPr lang="fr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celine.noel.7294@gmail.com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Vous pouvez nous contacter par mail mais aussi poser vos questions sur les channels </a:t>
            </a:r>
            <a:r>
              <a:rPr b="1" i="1" lang="fr">
                <a:latin typeface="Century Gothic"/>
                <a:ea typeface="Century Gothic"/>
                <a:cs typeface="Century Gothic"/>
                <a:sym typeface="Century Gothic"/>
              </a:rPr>
              <a:t>Discord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dédiés.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</a:t>
            </a:r>
            <a:r>
              <a:rPr lang="fr"/>
              <a:t>Présentation du module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8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 constructeur</a:t>
            </a:r>
            <a:endParaRPr b="1"/>
          </a:p>
        </p:txBody>
      </p:sp>
      <p:sp>
        <p:nvSpPr>
          <p:cNvPr id="695" name="Google Shape;695;p68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96" name="Google Shape;696;p68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Classes</a:t>
            </a:r>
            <a:endParaRPr/>
          </a:p>
        </p:txBody>
      </p:sp>
      <p:sp>
        <p:nvSpPr>
          <p:cNvPr id="697" name="Google Shape;697;p68"/>
          <p:cNvSpPr txBox="1"/>
          <p:nvPr>
            <p:ph idx="1" type="body"/>
          </p:nvPr>
        </p:nvSpPr>
        <p:spPr>
          <a:xfrm>
            <a:off x="148725" y="686975"/>
            <a:ext cx="4851000" cy="3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Student(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"Student called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is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years old."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68"/>
          <p:cNvSpPr txBox="1"/>
          <p:nvPr>
            <p:ph idx="1" type="body"/>
          </p:nvPr>
        </p:nvSpPr>
        <p:spPr>
          <a:xfrm>
            <a:off x="4978875" y="830675"/>
            <a:ext cx="4234500" cy="13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17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17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17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</a:t>
            </a:r>
            <a:r>
              <a:rPr lang="fr" sz="1117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student.print();</a:t>
            </a:r>
            <a:endParaRPr sz="11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17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17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9" name="Google Shape;699;p68"/>
          <p:cNvCxnSpPr/>
          <p:nvPr/>
        </p:nvCxnSpPr>
        <p:spPr>
          <a:xfrm>
            <a:off x="4847325" y="830675"/>
            <a:ext cx="5700" cy="126630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68"/>
          <p:cNvCxnSpPr/>
          <p:nvPr/>
        </p:nvCxnSpPr>
        <p:spPr>
          <a:xfrm flipH="1">
            <a:off x="4855500" y="2099425"/>
            <a:ext cx="3998400" cy="330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9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 constructeur</a:t>
            </a:r>
            <a:endParaRPr b="1"/>
          </a:p>
        </p:txBody>
      </p:sp>
      <p:sp>
        <p:nvSpPr>
          <p:cNvPr id="706" name="Google Shape;706;p69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07" name="Google Shape;707;p69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Classes</a:t>
            </a:r>
            <a:endParaRPr/>
          </a:p>
        </p:txBody>
      </p:sp>
      <p:sp>
        <p:nvSpPr>
          <p:cNvPr id="708" name="Google Shape;708;p69"/>
          <p:cNvSpPr txBox="1"/>
          <p:nvPr>
            <p:ph idx="1" type="body"/>
          </p:nvPr>
        </p:nvSpPr>
        <p:spPr>
          <a:xfrm>
            <a:off x="148725" y="686975"/>
            <a:ext cx="4851000" cy="3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Student(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"Student called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is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years old."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const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9" name="Google Shape;709;p69"/>
          <p:cNvSpPr txBox="1"/>
          <p:nvPr/>
        </p:nvSpPr>
        <p:spPr>
          <a:xfrm>
            <a:off x="4999725" y="3039325"/>
            <a:ext cx="3049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Liste d’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initialisation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Google Shape;710;p69"/>
          <p:cNvSpPr/>
          <p:nvPr/>
        </p:nvSpPr>
        <p:spPr>
          <a:xfrm>
            <a:off x="2496675" y="1775675"/>
            <a:ext cx="155100" cy="400200"/>
          </a:xfrm>
          <a:prstGeom prst="rightBrace">
            <a:avLst>
              <a:gd fmla="val 21251" name="adj1"/>
              <a:gd fmla="val 44965" name="adj2"/>
            </a:avLst>
          </a:prstGeom>
          <a:noFill/>
          <a:ln cap="flat" cmpd="sng" w="19050">
            <a:solidFill>
              <a:srgbClr val="38D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9"/>
          <p:cNvSpPr/>
          <p:nvPr/>
        </p:nvSpPr>
        <p:spPr>
          <a:xfrm>
            <a:off x="2646525" y="1952898"/>
            <a:ext cx="2761525" cy="1051225"/>
          </a:xfrm>
          <a:custGeom>
            <a:rect b="b" l="l" r="r" t="t"/>
            <a:pathLst>
              <a:path extrusionOk="0" h="42049" w="110461">
                <a:moveTo>
                  <a:pt x="0" y="109"/>
                </a:moveTo>
                <a:cubicBezTo>
                  <a:pt x="9566" y="109"/>
                  <a:pt x="20571" y="-1023"/>
                  <a:pt x="28354" y="4539"/>
                </a:cubicBezTo>
                <a:cubicBezTo>
                  <a:pt x="38367" y="11694"/>
                  <a:pt x="52789" y="20381"/>
                  <a:pt x="63796" y="14877"/>
                </a:cubicBezTo>
                <a:cubicBezTo>
                  <a:pt x="67340" y="13105"/>
                  <a:pt x="70673" y="7886"/>
                  <a:pt x="69112" y="4244"/>
                </a:cubicBezTo>
                <a:cubicBezTo>
                  <a:pt x="67996" y="1639"/>
                  <a:pt x="63951" y="940"/>
                  <a:pt x="61138" y="1291"/>
                </a:cubicBezTo>
                <a:cubicBezTo>
                  <a:pt x="56012" y="1931"/>
                  <a:pt x="56761" y="12028"/>
                  <a:pt x="59070" y="16649"/>
                </a:cubicBezTo>
                <a:cubicBezTo>
                  <a:pt x="65544" y="29606"/>
                  <a:pt x="86515" y="26006"/>
                  <a:pt x="99828" y="31712"/>
                </a:cubicBezTo>
                <a:cubicBezTo>
                  <a:pt x="104371" y="33659"/>
                  <a:pt x="107718" y="37937"/>
                  <a:pt x="110461" y="42049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12" name="Google Shape;712;p69"/>
          <p:cNvSpPr txBox="1"/>
          <p:nvPr>
            <p:ph idx="1" type="body"/>
          </p:nvPr>
        </p:nvSpPr>
        <p:spPr>
          <a:xfrm>
            <a:off x="4978875" y="830675"/>
            <a:ext cx="4234500" cy="13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17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17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17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</a:t>
            </a:r>
            <a:r>
              <a:rPr lang="fr" sz="1117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student.print();</a:t>
            </a:r>
            <a:endParaRPr sz="11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17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17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17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17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3" name="Google Shape;713;p69"/>
          <p:cNvCxnSpPr/>
          <p:nvPr/>
        </p:nvCxnSpPr>
        <p:spPr>
          <a:xfrm>
            <a:off x="4847325" y="830675"/>
            <a:ext cx="5700" cy="126630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69"/>
          <p:cNvCxnSpPr/>
          <p:nvPr/>
        </p:nvCxnSpPr>
        <p:spPr>
          <a:xfrm flipH="1">
            <a:off x="4855500" y="2099425"/>
            <a:ext cx="3998400" cy="330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0"/>
          <p:cNvSpPr txBox="1"/>
          <p:nvPr>
            <p:ph type="title"/>
          </p:nvPr>
        </p:nvSpPr>
        <p:spPr>
          <a:xfrm>
            <a:off x="104850" y="57150"/>
            <a:ext cx="79656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00"/>
              <a:t>Implém</a:t>
            </a:r>
            <a:r>
              <a:rPr lang="fr" sz="2200"/>
              <a:t>entation</a:t>
            </a:r>
            <a:r>
              <a:rPr lang="fr" sz="2200"/>
              <a:t> par défaut du constructeur par défaut</a:t>
            </a:r>
            <a:endParaRPr b="1" sz="2200"/>
          </a:p>
        </p:txBody>
      </p:sp>
      <p:sp>
        <p:nvSpPr>
          <p:cNvPr id="720" name="Google Shape;720;p70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21" name="Google Shape;721;p70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Classes</a:t>
            </a:r>
            <a:endParaRPr/>
          </a:p>
        </p:txBody>
      </p:sp>
      <p:sp>
        <p:nvSpPr>
          <p:cNvPr id="722" name="Google Shape;722;p70"/>
          <p:cNvSpPr txBox="1"/>
          <p:nvPr>
            <p:ph idx="1" type="body"/>
          </p:nvPr>
        </p:nvSpPr>
        <p:spPr>
          <a:xfrm>
            <a:off x="148725" y="686975"/>
            <a:ext cx="4851000" cy="3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Student()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Student(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"Student called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is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years old."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70"/>
          <p:cNvSpPr txBox="1"/>
          <p:nvPr>
            <p:ph idx="1" type="body"/>
          </p:nvPr>
        </p:nvSpPr>
        <p:spPr>
          <a:xfrm>
            <a:off x="4611150" y="804275"/>
            <a:ext cx="44313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david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david.print();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default_student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default_student.print();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4" name="Google Shape;724;p70"/>
          <p:cNvCxnSpPr/>
          <p:nvPr/>
        </p:nvCxnSpPr>
        <p:spPr>
          <a:xfrm>
            <a:off x="4442475" y="848075"/>
            <a:ext cx="0" cy="191220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70"/>
          <p:cNvCxnSpPr/>
          <p:nvPr/>
        </p:nvCxnSpPr>
        <p:spPr>
          <a:xfrm rot="10800000">
            <a:off x="4440150" y="2767300"/>
            <a:ext cx="4311000" cy="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1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00"/>
              <a:t>Implémentation par défaut du constructeur par défaut</a:t>
            </a:r>
            <a:endParaRPr b="1" sz="2200"/>
          </a:p>
        </p:txBody>
      </p:sp>
      <p:sp>
        <p:nvSpPr>
          <p:cNvPr id="731" name="Google Shape;731;p71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2" name="Google Shape;732;p71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Classes</a:t>
            </a:r>
            <a:endParaRPr/>
          </a:p>
        </p:txBody>
      </p:sp>
      <p:sp>
        <p:nvSpPr>
          <p:cNvPr id="733" name="Google Shape;733;p71"/>
          <p:cNvSpPr txBox="1"/>
          <p:nvPr>
            <p:ph idx="1" type="body"/>
          </p:nvPr>
        </p:nvSpPr>
        <p:spPr>
          <a:xfrm>
            <a:off x="148725" y="686975"/>
            <a:ext cx="4851000" cy="3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Student()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Student(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"Student called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is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years old."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p71"/>
          <p:cNvSpPr txBox="1"/>
          <p:nvPr>
            <p:ph idx="1" type="body"/>
          </p:nvPr>
        </p:nvSpPr>
        <p:spPr>
          <a:xfrm>
            <a:off x="4611150" y="804275"/>
            <a:ext cx="44313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david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david.print();</a:t>
            </a:r>
            <a:b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default_student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default_student.print();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C6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5" name="Google Shape;735;p71"/>
          <p:cNvCxnSpPr/>
          <p:nvPr/>
        </p:nvCxnSpPr>
        <p:spPr>
          <a:xfrm>
            <a:off x="4442475" y="848075"/>
            <a:ext cx="0" cy="191220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71"/>
          <p:cNvCxnSpPr/>
          <p:nvPr/>
        </p:nvCxnSpPr>
        <p:spPr>
          <a:xfrm rot="10800000">
            <a:off x="4440150" y="2767300"/>
            <a:ext cx="4311000" cy="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71"/>
          <p:cNvSpPr txBox="1"/>
          <p:nvPr/>
        </p:nvSpPr>
        <p:spPr>
          <a:xfrm>
            <a:off x="5302200" y="3181350"/>
            <a:ext cx="33105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Rétablit l’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implémentation par défaut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 constructeur par défaut.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71"/>
          <p:cNvSpPr/>
          <p:nvPr/>
        </p:nvSpPr>
        <p:spPr>
          <a:xfrm>
            <a:off x="1401675" y="1366025"/>
            <a:ext cx="949500" cy="2835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71"/>
          <p:cNvSpPr/>
          <p:nvPr/>
        </p:nvSpPr>
        <p:spPr>
          <a:xfrm>
            <a:off x="2358575" y="1350718"/>
            <a:ext cx="3093775" cy="2158225"/>
          </a:xfrm>
          <a:custGeom>
            <a:rect b="b" l="l" r="r" t="t"/>
            <a:pathLst>
              <a:path extrusionOk="0" h="86329" w="123751">
                <a:moveTo>
                  <a:pt x="0" y="6475"/>
                </a:moveTo>
                <a:cubicBezTo>
                  <a:pt x="11996" y="9475"/>
                  <a:pt x="24498" y="2995"/>
                  <a:pt x="36623" y="568"/>
                </a:cubicBezTo>
                <a:cubicBezTo>
                  <a:pt x="48336" y="-1776"/>
                  <a:pt x="65630" y="3708"/>
                  <a:pt x="69407" y="15040"/>
                </a:cubicBezTo>
                <a:cubicBezTo>
                  <a:pt x="73586" y="27578"/>
                  <a:pt x="57383" y="38653"/>
                  <a:pt x="52867" y="51073"/>
                </a:cubicBezTo>
                <a:cubicBezTo>
                  <a:pt x="49078" y="61493"/>
                  <a:pt x="48746" y="78548"/>
                  <a:pt x="58479" y="83857"/>
                </a:cubicBezTo>
                <a:cubicBezTo>
                  <a:pt x="65741" y="87818"/>
                  <a:pt x="75608" y="86340"/>
                  <a:pt x="83288" y="83266"/>
                </a:cubicBezTo>
                <a:cubicBezTo>
                  <a:pt x="89398" y="80820"/>
                  <a:pt x="93645" y="74985"/>
                  <a:pt x="99532" y="72043"/>
                </a:cubicBezTo>
                <a:cubicBezTo>
                  <a:pt x="106755" y="68433"/>
                  <a:pt x="118036" y="66928"/>
                  <a:pt x="123751" y="72633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2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 opérateur de flux ami</a:t>
            </a:r>
            <a:endParaRPr b="1"/>
          </a:p>
        </p:txBody>
      </p:sp>
      <p:sp>
        <p:nvSpPr>
          <p:cNvPr id="745" name="Google Shape;745;p72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46" name="Google Shape;746;p72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Classes</a:t>
            </a:r>
            <a:endParaRPr/>
          </a:p>
        </p:txBody>
      </p:sp>
      <p:sp>
        <p:nvSpPr>
          <p:cNvPr id="747" name="Google Shape;747;p72"/>
          <p:cNvSpPr txBox="1"/>
          <p:nvPr>
            <p:ph idx="1" type="body"/>
          </p:nvPr>
        </p:nvSpPr>
        <p:spPr>
          <a:xfrm>
            <a:off x="72525" y="686975"/>
            <a:ext cx="5549700" cy="3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Student(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stream,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"Student called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student.m_name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is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years old."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8" name="Google Shape;748;p72"/>
          <p:cNvSpPr txBox="1"/>
          <p:nvPr>
            <p:ph idx="1" type="body"/>
          </p:nvPr>
        </p:nvSpPr>
        <p:spPr>
          <a:xfrm>
            <a:off x="4846350" y="809275"/>
            <a:ext cx="4299300" cy="3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9" name="Google Shape;749;p72"/>
          <p:cNvCxnSpPr/>
          <p:nvPr/>
        </p:nvCxnSpPr>
        <p:spPr>
          <a:xfrm>
            <a:off x="4743275" y="803775"/>
            <a:ext cx="0" cy="136650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72"/>
          <p:cNvCxnSpPr/>
          <p:nvPr/>
        </p:nvCxnSpPr>
        <p:spPr>
          <a:xfrm rot="10800000">
            <a:off x="4743300" y="2166925"/>
            <a:ext cx="4108500" cy="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3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 opérateur de flux ami</a:t>
            </a:r>
            <a:endParaRPr b="1"/>
          </a:p>
        </p:txBody>
      </p:sp>
      <p:sp>
        <p:nvSpPr>
          <p:cNvPr id="756" name="Google Shape;756;p73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57" name="Google Shape;757;p73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Classes</a:t>
            </a:r>
            <a:endParaRPr/>
          </a:p>
        </p:txBody>
      </p:sp>
      <p:sp>
        <p:nvSpPr>
          <p:cNvPr id="758" name="Google Shape;758;p73"/>
          <p:cNvSpPr txBox="1"/>
          <p:nvPr>
            <p:ph idx="1" type="body"/>
          </p:nvPr>
        </p:nvSpPr>
        <p:spPr>
          <a:xfrm>
            <a:off x="72525" y="686975"/>
            <a:ext cx="5549700" cy="3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Student(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stream,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"Student called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student.m_name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is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years old."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9" name="Google Shape;759;p73"/>
          <p:cNvSpPr txBox="1"/>
          <p:nvPr>
            <p:ph idx="1" type="body"/>
          </p:nvPr>
        </p:nvSpPr>
        <p:spPr>
          <a:xfrm>
            <a:off x="4846350" y="809275"/>
            <a:ext cx="4299300" cy="3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0" name="Google Shape;760;p73"/>
          <p:cNvCxnSpPr/>
          <p:nvPr/>
        </p:nvCxnSpPr>
        <p:spPr>
          <a:xfrm>
            <a:off x="4743275" y="803775"/>
            <a:ext cx="0" cy="136650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73"/>
          <p:cNvCxnSpPr/>
          <p:nvPr/>
        </p:nvCxnSpPr>
        <p:spPr>
          <a:xfrm rot="10800000">
            <a:off x="4743300" y="2166925"/>
            <a:ext cx="4108500" cy="0"/>
          </a:xfrm>
          <a:prstGeom prst="straightConnector1">
            <a:avLst/>
          </a:prstGeom>
          <a:noFill/>
          <a:ln cap="flat" cmpd="sng" w="9525">
            <a:solidFill>
              <a:srgbClr val="38DA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73"/>
          <p:cNvSpPr/>
          <p:nvPr/>
        </p:nvSpPr>
        <p:spPr>
          <a:xfrm>
            <a:off x="286725" y="2288250"/>
            <a:ext cx="728100" cy="283500"/>
          </a:xfrm>
          <a:prstGeom prst="rect">
            <a:avLst/>
          </a:prstGeom>
          <a:noFill/>
          <a:ln cap="flat" cmpd="sng" w="19050">
            <a:solidFill>
              <a:srgbClr val="38DAB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3"/>
          <p:cNvSpPr txBox="1"/>
          <p:nvPr/>
        </p:nvSpPr>
        <p:spPr>
          <a:xfrm>
            <a:off x="3252000" y="3410650"/>
            <a:ext cx="43713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Spécifie que la fonction est </a:t>
            </a:r>
            <a:r>
              <a:rPr b="1"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amie</a:t>
            </a:r>
            <a:r>
              <a:rPr lang="f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Google Shape;764;p73"/>
          <p:cNvSpPr/>
          <p:nvPr/>
        </p:nvSpPr>
        <p:spPr>
          <a:xfrm>
            <a:off x="793225" y="2575875"/>
            <a:ext cx="2377550" cy="1330375"/>
          </a:xfrm>
          <a:custGeom>
            <a:rect b="b" l="l" r="r" t="t"/>
            <a:pathLst>
              <a:path extrusionOk="0" h="53215" w="95102">
                <a:moveTo>
                  <a:pt x="0" y="0"/>
                </a:moveTo>
                <a:cubicBezTo>
                  <a:pt x="1823" y="9110"/>
                  <a:pt x="9345" y="17930"/>
                  <a:pt x="18016" y="21265"/>
                </a:cubicBezTo>
                <a:cubicBezTo>
                  <a:pt x="29830" y="25809"/>
                  <a:pt x="46403" y="21695"/>
                  <a:pt x="54639" y="31307"/>
                </a:cubicBezTo>
                <a:cubicBezTo>
                  <a:pt x="59426" y="36893"/>
                  <a:pt x="55620" y="49988"/>
                  <a:pt x="48732" y="52572"/>
                </a:cubicBezTo>
                <a:cubicBezTo>
                  <a:pt x="43854" y="54402"/>
                  <a:pt x="34260" y="51875"/>
                  <a:pt x="34260" y="46665"/>
                </a:cubicBezTo>
                <a:cubicBezTo>
                  <a:pt x="34260" y="40277"/>
                  <a:pt x="44729" y="36979"/>
                  <a:pt x="51095" y="37509"/>
                </a:cubicBezTo>
                <a:cubicBezTo>
                  <a:pt x="54960" y="37831"/>
                  <a:pt x="58048" y="41008"/>
                  <a:pt x="61728" y="42234"/>
                </a:cubicBezTo>
                <a:cubicBezTo>
                  <a:pt x="72387" y="45786"/>
                  <a:pt x="84670" y="51134"/>
                  <a:pt x="95102" y="46960"/>
                </a:cubicBezTo>
              </a:path>
            </a:pathLst>
          </a:custGeom>
          <a:noFill/>
          <a:ln cap="flat" cmpd="sng" w="19050">
            <a:solidFill>
              <a:srgbClr val="38DAB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4"/>
          <p:cNvSpPr txBox="1"/>
          <p:nvPr>
            <p:ph idx="1" type="body"/>
          </p:nvPr>
        </p:nvSpPr>
        <p:spPr>
          <a:xfrm>
            <a:off x="72525" y="686975"/>
            <a:ext cx="5549700" cy="3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Student(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stream,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"Student called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student.m_name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is "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student.m_age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 years old."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m_name;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m_age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74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un opérateur de flux ami</a:t>
            </a:r>
            <a:endParaRPr b="1"/>
          </a:p>
        </p:txBody>
      </p:sp>
      <p:sp>
        <p:nvSpPr>
          <p:cNvPr id="771" name="Google Shape;771;p74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2" name="Google Shape;772;p74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Classes</a:t>
            </a:r>
            <a:endParaRPr/>
          </a:p>
        </p:txBody>
      </p:sp>
      <p:sp>
        <p:nvSpPr>
          <p:cNvPr id="773" name="Google Shape;773;p74"/>
          <p:cNvSpPr/>
          <p:nvPr/>
        </p:nvSpPr>
        <p:spPr>
          <a:xfrm>
            <a:off x="2165277" y="2979538"/>
            <a:ext cx="815700" cy="243300"/>
          </a:xfrm>
          <a:prstGeom prst="rect">
            <a:avLst/>
          </a:prstGeom>
          <a:noFill/>
          <a:ln cap="flat" cmpd="sng" w="19050">
            <a:solidFill>
              <a:srgbClr val="BA21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74"/>
          <p:cNvSpPr txBox="1"/>
          <p:nvPr>
            <p:ph idx="1" type="body"/>
          </p:nvPr>
        </p:nvSpPr>
        <p:spPr>
          <a:xfrm>
            <a:off x="4464500" y="841400"/>
            <a:ext cx="4534800" cy="13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⚠ </a:t>
            </a:r>
            <a:r>
              <a:rPr b="1" lang="fr" sz="1600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!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63500" rtl="0" algn="l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Century Gothic"/>
                <a:ea typeface="Century Gothic"/>
                <a:cs typeface="Century Gothic"/>
                <a:sym typeface="Century Gothic"/>
              </a:rPr>
              <a:t>Une fonction amie est une </a:t>
            </a:r>
            <a:r>
              <a:rPr b="1" lang="fr" sz="1400">
                <a:latin typeface="Century Gothic"/>
                <a:ea typeface="Century Gothic"/>
                <a:cs typeface="Century Gothic"/>
                <a:sym typeface="Century Gothic"/>
              </a:rPr>
              <a:t>fonction libre</a:t>
            </a:r>
            <a:r>
              <a:rPr lang="fr" sz="1400">
                <a:latin typeface="Century Gothic"/>
                <a:ea typeface="Century Gothic"/>
                <a:cs typeface="Century Gothic"/>
                <a:sym typeface="Century Gothic"/>
              </a:rPr>
              <a:t>. Il faut donc lui passer une </a:t>
            </a:r>
            <a:r>
              <a:rPr b="1" lang="fr" sz="1400">
                <a:latin typeface="Century Gothic"/>
                <a:ea typeface="Century Gothic"/>
                <a:cs typeface="Century Gothic"/>
                <a:sym typeface="Century Gothic"/>
              </a:rPr>
              <a:t>instance</a:t>
            </a:r>
            <a:r>
              <a:rPr lang="fr" sz="1400">
                <a:latin typeface="Century Gothic"/>
                <a:ea typeface="Century Gothic"/>
                <a:cs typeface="Century Gothic"/>
                <a:sym typeface="Century Gothic"/>
              </a:rPr>
              <a:t> en </a:t>
            </a:r>
            <a:r>
              <a:rPr b="1" lang="fr" sz="1400">
                <a:latin typeface="Century Gothic"/>
                <a:ea typeface="Century Gothic"/>
                <a:cs typeface="Century Gothic"/>
                <a:sym typeface="Century Gothic"/>
              </a:rPr>
              <a:t>paramètre</a:t>
            </a:r>
            <a:r>
              <a:rPr lang="fr" sz="1400">
                <a:latin typeface="Century Gothic"/>
                <a:ea typeface="Century Gothic"/>
                <a:cs typeface="Century Gothic"/>
                <a:sym typeface="Century Gothic"/>
              </a:rPr>
              <a:t> pour accéder à ses membres (attributs et méthodes)</a:t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5" name="Google Shape;775;p74"/>
          <p:cNvSpPr/>
          <p:nvPr/>
        </p:nvSpPr>
        <p:spPr>
          <a:xfrm>
            <a:off x="3087727" y="2820113"/>
            <a:ext cx="815700" cy="243300"/>
          </a:xfrm>
          <a:prstGeom prst="rect">
            <a:avLst/>
          </a:prstGeom>
          <a:noFill/>
          <a:ln cap="flat" cmpd="sng" w="19050">
            <a:solidFill>
              <a:srgbClr val="BA21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74"/>
          <p:cNvSpPr/>
          <p:nvPr/>
        </p:nvSpPr>
        <p:spPr>
          <a:xfrm>
            <a:off x="3010222" y="2478413"/>
            <a:ext cx="1970100" cy="243300"/>
          </a:xfrm>
          <a:prstGeom prst="rect">
            <a:avLst/>
          </a:prstGeom>
          <a:noFill/>
          <a:ln cap="flat" cmpd="sng" w="19050">
            <a:solidFill>
              <a:srgbClr val="BA21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734675"/>
            <a:ext cx="8520600" cy="3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Pour tester des </a:t>
            </a:r>
            <a:r>
              <a:rPr i="1" lang="fr">
                <a:latin typeface="Century Gothic"/>
                <a:ea typeface="Century Gothic"/>
                <a:cs typeface="Century Gothic"/>
                <a:sym typeface="Century Gothic"/>
              </a:rPr>
              <a:t>snippets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de code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➔ </a:t>
            </a:r>
            <a:r>
              <a:rPr lang="fr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Compiler Explorer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!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Pour développer des projets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Visual Studio Code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CMake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fr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Git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15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Présentation du module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712800"/>
            <a:ext cx="8563800" cy="38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Présentation du module.</a:t>
            </a:r>
            <a:endParaRPr sz="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b="1" lang="fr">
                <a:latin typeface="Century Gothic"/>
                <a:ea typeface="Century Gothic"/>
                <a:cs typeface="Century Gothic"/>
                <a:sym typeface="Century Gothic"/>
              </a:rPr>
              <a:t>Hello, World!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Fonction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Afficher du texte dans la console.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Compiler en ligne de commande.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Ajouter un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CMakeLists.txt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Lire du texte depuis la console.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Utiliser les arguments du programme.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Types.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Fonctions libres.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Classes.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10800000">
            <a:off x="0" y="3224575"/>
            <a:ext cx="9144000" cy="14949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 rot="10800000">
            <a:off x="0" y="569375"/>
            <a:ext cx="9144000" cy="8604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04850" y="57150"/>
            <a:ext cx="86703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 </a:t>
            </a:r>
            <a:r>
              <a:rPr lang="fr" sz="2833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sz="283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731500"/>
            <a:ext cx="8520600" cy="38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Identifiant —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Arguments —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(int, char**)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entury Gothic"/>
                <a:ea typeface="Century Gothic"/>
                <a:cs typeface="Century Gothic"/>
                <a:sym typeface="Century Gothic"/>
              </a:rPr>
              <a:t>Type de retour —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4297650" y="4786875"/>
            <a:ext cx="5487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17"/>
          <p:cNvSpPr txBox="1"/>
          <p:nvPr>
            <p:ph idx="2" type="title"/>
          </p:nvPr>
        </p:nvSpPr>
        <p:spPr>
          <a:xfrm>
            <a:off x="47625" y="4752750"/>
            <a:ext cx="41529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r>
              <a:rPr lang="fr"/>
              <a:t>. Hello, World!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D2D7F"/>
      </a:dk1>
      <a:lt1>
        <a:srgbClr val="FFFFFF"/>
      </a:lt1>
      <a:dk2>
        <a:srgbClr val="595959"/>
      </a:dk2>
      <a:lt2>
        <a:srgbClr val="EEEEEE"/>
      </a:lt2>
      <a:accent1>
        <a:srgbClr val="17C4DD"/>
      </a:accent1>
      <a:accent2>
        <a:srgbClr val="212121"/>
      </a:accent2>
      <a:accent3>
        <a:srgbClr val="78909C"/>
      </a:accent3>
      <a:accent4>
        <a:srgbClr val="93C0C5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