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159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160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15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</p:sldIdLst>
  <p:sldSz cy="5143500" cx="9144000"/>
  <p:notesSz cx="6858000" cy="9144000"/>
  <p:embeddedFontLst>
    <p:embeddedFont>
      <p:font typeface="Walter Turncoat"/>
      <p:regular r:id="rId173"/>
    </p:embeddedFont>
    <p:embeddedFont>
      <p:font typeface="Comfortaa Medium"/>
      <p:regular r:id="rId174"/>
      <p:bold r:id="rId175"/>
    </p:embeddedFont>
    <p:embeddedFont>
      <p:font typeface="Century Gothic"/>
      <p:regular r:id="rId176"/>
      <p:bold r:id="rId177"/>
      <p:italic r:id="rId178"/>
      <p:boldItalic r:id="rId1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176" Type="http://schemas.openxmlformats.org/officeDocument/2006/relationships/font" Target="fonts/CenturyGothic-regular.fntdata"/><Relationship Id="rId36" Type="http://schemas.openxmlformats.org/officeDocument/2006/relationships/slide" Target="slides/slide31.xml"/><Relationship Id="rId175" Type="http://schemas.openxmlformats.org/officeDocument/2006/relationships/font" Target="fonts/ComfortaaMedium-bold.fntdata"/><Relationship Id="rId39" Type="http://schemas.openxmlformats.org/officeDocument/2006/relationships/slide" Target="slides/slide34.xml"/><Relationship Id="rId174" Type="http://schemas.openxmlformats.org/officeDocument/2006/relationships/font" Target="fonts/ComfortaaMedium-regular.fntdata"/><Relationship Id="rId38" Type="http://schemas.openxmlformats.org/officeDocument/2006/relationships/slide" Target="slides/slide33.xml"/><Relationship Id="rId173" Type="http://schemas.openxmlformats.org/officeDocument/2006/relationships/font" Target="fonts/WalterTurncoat-regular.fntdata"/><Relationship Id="rId179" Type="http://schemas.openxmlformats.org/officeDocument/2006/relationships/font" Target="fonts/CenturyGothic-boldItalic.fntdata"/><Relationship Id="rId178" Type="http://schemas.openxmlformats.org/officeDocument/2006/relationships/font" Target="fonts/CenturyGothic-italic.fntdata"/><Relationship Id="rId177" Type="http://schemas.openxmlformats.org/officeDocument/2006/relationships/font" Target="fonts/CenturyGothic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150" Type="http://schemas.openxmlformats.org/officeDocument/2006/relationships/slide" Target="slides/slide145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172" Type="http://schemas.openxmlformats.org/officeDocument/2006/relationships/slide" Target="slides/slide167.xml"/><Relationship Id="rId65" Type="http://schemas.openxmlformats.org/officeDocument/2006/relationships/slide" Target="slides/slide60.xml"/><Relationship Id="rId171" Type="http://schemas.openxmlformats.org/officeDocument/2006/relationships/slide" Target="slides/slide166.xml"/><Relationship Id="rId68" Type="http://schemas.openxmlformats.org/officeDocument/2006/relationships/slide" Target="slides/slide63.xml"/><Relationship Id="rId170" Type="http://schemas.openxmlformats.org/officeDocument/2006/relationships/slide" Target="slides/slide165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165" Type="http://schemas.openxmlformats.org/officeDocument/2006/relationships/slide" Target="slides/slide160.xml"/><Relationship Id="rId69" Type="http://schemas.openxmlformats.org/officeDocument/2006/relationships/slide" Target="slides/slide64.xml"/><Relationship Id="rId164" Type="http://schemas.openxmlformats.org/officeDocument/2006/relationships/slide" Target="slides/slide159.xml"/><Relationship Id="rId163" Type="http://schemas.openxmlformats.org/officeDocument/2006/relationships/slide" Target="slides/slide158.xml"/><Relationship Id="rId162" Type="http://schemas.openxmlformats.org/officeDocument/2006/relationships/slide" Target="slides/slide157.xml"/><Relationship Id="rId169" Type="http://schemas.openxmlformats.org/officeDocument/2006/relationships/slide" Target="slides/slide164.xml"/><Relationship Id="rId168" Type="http://schemas.openxmlformats.org/officeDocument/2006/relationships/slide" Target="slides/slide163.xml"/><Relationship Id="rId167" Type="http://schemas.openxmlformats.org/officeDocument/2006/relationships/slide" Target="slides/slide162.xml"/><Relationship Id="rId166" Type="http://schemas.openxmlformats.org/officeDocument/2006/relationships/slide" Target="slides/slide161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161" Type="http://schemas.openxmlformats.org/officeDocument/2006/relationships/slide" Target="slides/slide156.xml"/><Relationship Id="rId54" Type="http://schemas.openxmlformats.org/officeDocument/2006/relationships/slide" Target="slides/slide49.xml"/><Relationship Id="rId160" Type="http://schemas.openxmlformats.org/officeDocument/2006/relationships/slide" Target="slides/slide155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159" Type="http://schemas.openxmlformats.org/officeDocument/2006/relationships/slide" Target="slides/slide154.xml"/><Relationship Id="rId59" Type="http://schemas.openxmlformats.org/officeDocument/2006/relationships/slide" Target="slides/slide54.xml"/><Relationship Id="rId154" Type="http://schemas.openxmlformats.org/officeDocument/2006/relationships/slide" Target="slides/slide149.xml"/><Relationship Id="rId58" Type="http://schemas.openxmlformats.org/officeDocument/2006/relationships/slide" Target="slides/slide53.xml"/><Relationship Id="rId153" Type="http://schemas.openxmlformats.org/officeDocument/2006/relationships/slide" Target="slides/slide148.xml"/><Relationship Id="rId152" Type="http://schemas.openxmlformats.org/officeDocument/2006/relationships/slide" Target="slides/slide147.xml"/><Relationship Id="rId151" Type="http://schemas.openxmlformats.org/officeDocument/2006/relationships/slide" Target="slides/slide146.xml"/><Relationship Id="rId158" Type="http://schemas.openxmlformats.org/officeDocument/2006/relationships/slide" Target="slides/slide153.xml"/><Relationship Id="rId157" Type="http://schemas.openxmlformats.org/officeDocument/2006/relationships/slide" Target="slides/slide152.xml"/><Relationship Id="rId156" Type="http://schemas.openxmlformats.org/officeDocument/2006/relationships/slide" Target="slides/slide151.xml"/><Relationship Id="rId155" Type="http://schemas.openxmlformats.org/officeDocument/2006/relationships/slide" Target="slides/slide15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9e1dc482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9e1dc482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2ba99ded6ab_1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2ba99ded6ab_1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2ba99ded6ab_1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2ba99ded6ab_1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2ba99ded6ab_1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2ba99ded6ab_1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2b97dd26b91_7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2b97dd26b91_7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204c9cf8eda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204c9cf8eda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2bacd21523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2bacd21523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2bacd21523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2bacd21523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2bacd21523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2bacd21523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2bacd21523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2bacd21523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2bacd21523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2bacd21523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9e1dc482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9e1dc482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204c9cf8eda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204c9cf8eda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2badb2e8f8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2badb2e8f8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2badb2e8f8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2badb2e8f8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badb2e8f8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badb2e8f8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2badb2e8f8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2badb2e8f8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204c9cf8eda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204c9cf8eda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2b97dd26b91_7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2b97dd26b91_7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204c9cf8eda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204c9cf8eda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2badb2e8f8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2badb2e8f8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204c9cf8eda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204c9cf8eda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c909aab83b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c909aab83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2badb2e8f8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2badb2e8f8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204c9cf8eda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204c9cf8eda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2baf944688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2baf944688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2baf944688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2baf944688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204c9cf8eda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204c9cf8eda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g2baf944688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5" name="Google Shape;1595;g2baf944688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g204c9cf8eda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6" name="Google Shape;1606;g204c9cf8eda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2baf944688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2baf944688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204c9cf8eda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Google Shape;1623;g204c9cf8eda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2baf944688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2baf944688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e1dc482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e1dc482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2baf944688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2baf944688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2baf944688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2baf944688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2baf944688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2baf944688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g2baf944688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Google Shape;1677;g2baf944688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2baf944688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2baf944688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2baf944688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2baf944688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2baf944688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Google Shape;1718;g2baf944688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g2baf71f3b21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8" name="Google Shape;1728;g2baf71f3b21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2baf71f3b21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2baf71f3b21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2baf71f3b21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2baf71f3b21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9e1dc482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b9e1dc482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2baf71f3b21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5" name="Google Shape;1765;g2baf71f3b21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g2baf71f3b21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9" name="Google Shape;1779;g2baf71f3b21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2baf71f3b21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2baf71f3b2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2baf71f3b21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0" name="Google Shape;1800;g2baf71f3b21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g2baf71f3b21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0" name="Google Shape;1810;g2baf71f3b21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g2baf71f3b21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3" name="Google Shape;1823;g2baf71f3b21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2baf71f3b21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6" name="Google Shape;1836;g2baf71f3b21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2baf71f3b21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2baf71f3b21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2baf71f3b21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2baf71f3b21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g2baf71f3b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4" name="Google Shape;1874;g2baf71f3b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9e1dc482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b9e1dc482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204c9cf8eda_0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3" name="Google Shape;1883;g204c9cf8eda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2baf71f3b2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2baf71f3b2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2baf71f3b2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2" name="Google Shape;1902;g2baf71f3b2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2baf71f3b2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2baf71f3b2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g2baf71f3b2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6" name="Google Shape;1926;g2baf71f3b2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g2baf71f3b2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5" name="Google Shape;1935;g2baf71f3b2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2baf71f3b2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4" name="Google Shape;1954;g2baf71f3b2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g2baf71f3b21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5" name="Google Shape;1965;g2baf71f3b21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g2baf71f3b2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7" name="Google Shape;1977;g2baf71f3b2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2baf71f3b21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2baf71f3b21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9e1dc482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b9e1dc482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2baf71f3b2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2baf71f3b2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204c9cf8eda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204c9cf8eda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204c9cf8eda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204c9cf8eda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204c9cf8eda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204c9cf8eda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9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2baf9446885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2baf9446885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g2baf9446885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3" name="Google Shape;2043;g2baf944688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g2baf9446885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3" name="Google Shape;2053;g2baf9446885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g2baf9446885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3" name="Google Shape;2063;g2baf944688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b97dd26b9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b97dd26b9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b9e1dc482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b9e1dc482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b9e1dc482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b9e1dc482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c9083f5f1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c9083f5f1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b9e1dc4824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b9e1dc4824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b9e1dc4824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b9e1dc482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b9e1dc4824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b9e1dc4824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b9e1dc4824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b9e1dc4824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b97dd26b9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b97dd26b9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b9e1dc4824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b9e1dc4824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b97dd26b9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b97dd26b9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04c9cf8eda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04c9cf8eda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b9e1dc4824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b9e1dc4824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b9e1dc4824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b9e1dc4824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97dd26b91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97dd26b91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b9e1dc4824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b9e1dc4824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b9e1dc4824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b9e1dc4824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b9e1dc4824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b9e1dc4824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b9e1dc4824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b9e1dc4824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b9e1dc4824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b9e1dc4824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b9e1dc4824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b9e1dc4824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b97dd26b91_4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b97dd26b91_4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b9e1dc4824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b9e1dc4824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b9e1dc4824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b9e1dc4824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b9e1dc4824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b9e1dc4824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97dd26b9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97dd26b9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b9e1dc4824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b9e1dc4824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b9e1dc4824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b9e1dc4824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b9e1dc4824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b9e1dc4824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b9e1dc4824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b9e1dc4824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b9e1dc4824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b9e1dc4824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b9e1dc4824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b9e1dc4824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b97dd26b91_7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b97dd26b91_7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b97dd26b91_7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b97dd26b91_7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b97dd26b91_7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b97dd26b91_7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b9e1dc4824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b9e1dc4824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97dd26b91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97dd26b91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ba99ded6a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ba99ded6a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ba99ded6a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ba99ded6a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ba99ded6a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ba99ded6a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2ba99ded6ab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2ba99ded6ab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b97dd26b91_7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b97dd26b91_7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ba99ded6ab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ba99ded6ab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ba99ded6ab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ba99ded6ab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ba99ded6ab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2ba99ded6ab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ba99ded6ab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ba99ded6ab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ba99ded6ab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2ba99ded6ab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9e1dc482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9e1dc482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ba99ded6ab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2ba99ded6ab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ba99ded6ab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2ba99ded6ab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ba99ded6ab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2ba99ded6ab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2ba99ded6ab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2ba99ded6ab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2ba99ded6ab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2ba99ded6ab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2ba99ded6ab_1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2ba99ded6ab_1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ba99ded6ab_1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2ba99ded6ab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ba99ded6ab_1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2ba99ded6ab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2ba99ded6ab_1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2ba99ded6ab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2ba99ded6ab_1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2ba99ded6ab_1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9e1dc482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9e1dc482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2ba99ded6ab_1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2ba99ded6ab_1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ba99ded6ab_1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ba99ded6ab_1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2ba99ded6ab_1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2ba99ded6ab_1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bb469319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bb469319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2ba99ded6ab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2ba99ded6ab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ba99ded6ab_1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ba99ded6ab_1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2ba99ded6ab_1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2ba99ded6ab_1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2ba99ded6ab_1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2ba99ded6ab_1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ba99ded6ab_1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ba99ded6ab_1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2ba99ded6ab_1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2ba99ded6ab_1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9e1dc482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9e1dc482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2ba99ded6ab_1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2ba99ded6ab_1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2ba99ded6ab_1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2ba99ded6ab_1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2ba99ded6ab_1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2ba99ded6ab_1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2ba99ded6ab_1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2ba99ded6ab_1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2ba99ded6ab_1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2ba99ded6ab_1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2ba99ded6ab_1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2ba99ded6ab_1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2ba99ded6ab_1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2ba99ded6ab_1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2b97dd26b91_7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2b97dd26b91_7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204c9cf8eda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204c9cf8eda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2b97dd26b91_7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2b97dd26b91_7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9e1dc482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9e1dc482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204c9cf8eda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204c9cf8eda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204c9cf8eda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204c9cf8eda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2ba99ded6ab_1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2ba99ded6ab_1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2ba99ded6ab_1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2ba99ded6ab_1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2ba99ded6ab_1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2ba99ded6ab_1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2ba99ded6ab_1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2ba99ded6ab_1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2ba99ded6ab_1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2ba99ded6ab_1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2ba99ded6ab_1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2ba99ded6ab_1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2ba99ded6ab_1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2ba99ded6ab_1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2ba99ded6ab_1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2ba99ded6ab_1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7" name="Google Shape;17;p2"/>
          <p:cNvSpPr/>
          <p:nvPr/>
        </p:nvSpPr>
        <p:spPr>
          <a:xfrm rot="-299340">
            <a:off x="-590408" y="1152561"/>
            <a:ext cx="10324917" cy="1868887"/>
          </a:xfrm>
          <a:prstGeom prst="rect">
            <a:avLst/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rot="-298578">
            <a:off x="1850040" y="2929479"/>
            <a:ext cx="5443619" cy="6360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306325" y="1152525"/>
            <a:ext cx="8520600" cy="18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56200" y="3051000"/>
            <a:ext cx="8631600" cy="6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sz="27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Century Gothic"/>
              <a:buNone/>
              <a:defRPr sz="25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" name="Google Shape;29;p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752825"/>
            <a:ext cx="9144000" cy="400200"/>
          </a:xfrm>
          <a:prstGeom prst="rect">
            <a:avLst/>
          </a:prstGeom>
          <a:solidFill>
            <a:srgbClr val="38DAB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Char char="●"/>
              <a:defRPr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Char char="○"/>
              <a:defRPr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Char char="■"/>
              <a:defRPr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Char char="●"/>
              <a:defRPr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Char char="○"/>
              <a:defRPr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Char char="■"/>
              <a:defRPr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Char char="●"/>
              <a:defRPr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Char char="○"/>
              <a:defRPr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Char char="■"/>
              <a:defRPr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573000" y="88575"/>
            <a:ext cx="31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6565900" y="4746600"/>
            <a:ext cx="24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Céline Noël </a:t>
            </a:r>
            <a:r>
              <a:rPr lang="fr" sz="1000">
                <a:solidFill>
                  <a:srgbClr val="E2EE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—</a:t>
            </a:r>
            <a:r>
              <a:rPr lang="fr" sz="1000">
                <a:solidFill>
                  <a:schemeClr val="lt1"/>
                </a:solidFill>
              </a:rPr>
              <a:t> </a:t>
            </a:r>
            <a:r>
              <a:rPr lang="fr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2023/2024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</a:defRPr>
            </a:lvl1pPr>
            <a:lvl2pPr lvl="1" algn="ctr">
              <a:buNone/>
              <a:defRPr sz="1000">
                <a:solidFill>
                  <a:schemeClr val="lt1"/>
                </a:solidFill>
              </a:defRPr>
            </a:lvl2pPr>
            <a:lvl3pPr lvl="2" algn="ctr">
              <a:buNone/>
              <a:defRPr sz="1000">
                <a:solidFill>
                  <a:schemeClr val="lt1"/>
                </a:solidFill>
              </a:defRPr>
            </a:lvl3pPr>
            <a:lvl4pPr lvl="3" algn="ctr">
              <a:buNone/>
              <a:defRPr sz="1000">
                <a:solidFill>
                  <a:schemeClr val="lt1"/>
                </a:solidFill>
              </a:defRPr>
            </a:lvl4pPr>
            <a:lvl5pPr lvl="4" algn="ctr">
              <a:buNone/>
              <a:defRPr sz="1000">
                <a:solidFill>
                  <a:schemeClr val="lt1"/>
                </a:solidFill>
              </a:defRPr>
            </a:lvl5pPr>
            <a:lvl6pPr lvl="5" algn="ctr">
              <a:buNone/>
              <a:defRPr sz="1000">
                <a:solidFill>
                  <a:schemeClr val="lt1"/>
                </a:solidFill>
              </a:defRPr>
            </a:lvl6pPr>
            <a:lvl7pPr lvl="6" algn="ctr">
              <a:buNone/>
              <a:defRPr sz="1000">
                <a:solidFill>
                  <a:schemeClr val="lt1"/>
                </a:solidFill>
              </a:defRPr>
            </a:lvl7pPr>
            <a:lvl8pPr lvl="7" algn="ctr">
              <a:buNone/>
              <a:defRPr sz="1000">
                <a:solidFill>
                  <a:schemeClr val="lt1"/>
                </a:solidFill>
              </a:defRPr>
            </a:lvl8pPr>
            <a:lvl9pPr lvl="8" algn="ctr"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53350" y="158400"/>
            <a:ext cx="1238250" cy="2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4600575" y="476250"/>
            <a:ext cx="42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5.xm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7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odbolt.org/#g:!((g:!((g:!((h:codeEditor,i:(filename:'1',fontScale:14,fontUsePx:'0',j:1,lang:c%2B%2B,selection:(endColumn:1,endLineNumber:11,positionColumn:1,positionLineNumber:11,selectionStartColumn:1,selectionStartLineNumber:11,startColumn:1,startLineNumber:11),source:'%23include+%3Ciostream%3E%0A%23include+%3Cvector%3E%0A%0Aclass+DynamicInt%0A%7B%0Apublic:%0A++++DynamicInt(int+v)%0A++++:+_v+%7B+new+int+%7B+v+%7D+%7D%0A++++%7B%7D%0A%0A++++DynamicInt%26+operator%3D(const+DynamicInt%26+other)%0A++++%7B%0A++++++++//+if+(this+!!%3D+%26other)%0A++++++++//+%7B%0A++++++++++++//+first+release+memory+in+this%0A++++++++++++delete+_v%3B%0A%0A++++++++++++//+then+realloc+a+new+block+with+the+right+value%0A++++++++++++_v+%3D+new+int+%7B+*other._v+%7D%3B%0A++++++++//+%7D%0A%0A++++++++return+*this%3B%0A++++%7D%0A%0A++++int+value()+const%0A++++%7B%0A++++++++return+*_v%3B%0A++++%7D%0A%0Aprivate:%0A++++int*+_v+%3D+nullptr%3B%0A%7D%3B%0A%0Aint+main()%0A%7B%0A++++std::vector%3CDynamicInt%3E+ints+%7B+1,+3,+2,+3,+6+%7D%3B%0A++++%0A++++DynamicInt+max+%3D+0%3B%0A++++for+(const+auto%26+d:+ints)%0A++++%7B%0A++++++++max+%3D+d.value()+%3C+max.value()+%3F+max+:+d%3B+%0A++++%7D%0A%0A++++std::cout+%3C%3C+max.value()+%3C%3C+std::endl%3B+%0A%0A++++return+0%3B%0A%7D%0A'),l:'5',n:'0',o:'C%2B%2B+source+%231',t:'0')),k:50.03265839320705,l:'4',n:'0',o:'',s:0,t:'0'),(g:!((h:executor,i:(argsPanelShown:'0',compilationPanelShown:'1',compiler:g122,compilerName:'',compilerOutShown:'0',execArgs:'',execStdin:'',fontScale:14,fontUsePx:'0',j:1,lang:c%2B%2B,libs:!(),options:'',overrides:!(),runtimeTools:!(),source:1,stdinPanelShown:'1',wrap:'1'),l:'5',n:'0',o:'Executor+x86-64+gcc+12.2+(C%2B%2B,+Editor+%231)',t:'0')),header:(),k:49.96734160679295,l:'4',n:'0',o:'',s:0,t:'0')),l:'2',n:'0',o:'',t:'0')),version:4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8" name="Google Shape;48;p9"/>
          <p:cNvSpPr txBox="1"/>
          <p:nvPr/>
        </p:nvSpPr>
        <p:spPr>
          <a:xfrm rot="-284439">
            <a:off x="1778732" y="1152470"/>
            <a:ext cx="5586511" cy="186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EEEEE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Cours de </a:t>
            </a:r>
            <a:r>
              <a:rPr b="1" lang="fr" sz="5000">
                <a:solidFill>
                  <a:srgbClr val="EEEEE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C++</a:t>
            </a:r>
            <a:endParaRPr b="1" sz="5000">
              <a:solidFill>
                <a:srgbClr val="EEEEE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EEEEEE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Master 1</a:t>
            </a:r>
            <a:endParaRPr sz="3100">
              <a:solidFill>
                <a:srgbClr val="EEEEEE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49" name="Google Shape;49;p9"/>
          <p:cNvSpPr txBox="1"/>
          <p:nvPr/>
        </p:nvSpPr>
        <p:spPr>
          <a:xfrm rot="-319086">
            <a:off x="1778676" y="2910923"/>
            <a:ext cx="5586648" cy="63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2023 / 2024</a:t>
            </a:r>
            <a:endParaRPr sz="27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0" name="Google Shape;5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3642" y="206525"/>
            <a:ext cx="457088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/>
          <p:nvPr/>
        </p:nvSpPr>
        <p:spPr>
          <a:xfrm rot="82515">
            <a:off x="2333093" y="97378"/>
            <a:ext cx="2659768" cy="1481932"/>
          </a:xfrm>
          <a:custGeom>
            <a:rect b="b" l="l" r="r" t="t"/>
            <a:pathLst>
              <a:path extrusionOk="0" h="59278" w="106392">
                <a:moveTo>
                  <a:pt x="5750" y="21418"/>
                </a:moveTo>
                <a:lnTo>
                  <a:pt x="10543" y="43702"/>
                </a:lnTo>
                <a:lnTo>
                  <a:pt x="0" y="47536"/>
                </a:lnTo>
                <a:lnTo>
                  <a:pt x="23483" y="52329"/>
                </a:lnTo>
                <a:lnTo>
                  <a:pt x="85305" y="59278"/>
                </a:lnTo>
                <a:lnTo>
                  <a:pt x="106392" y="43223"/>
                </a:lnTo>
                <a:lnTo>
                  <a:pt x="106152" y="17104"/>
                </a:lnTo>
                <a:lnTo>
                  <a:pt x="72605" y="9197"/>
                </a:lnTo>
                <a:lnTo>
                  <a:pt x="53433" y="0"/>
                </a:lnTo>
                <a:lnTo>
                  <a:pt x="13066" y="353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38DAB3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22000"/>
              </a:srgbClr>
            </a:outerShdw>
          </a:effectLst>
        </p:spPr>
      </p:sp>
      <p:sp>
        <p:nvSpPr>
          <p:cNvPr id="52" name="Google Shape;52;p9"/>
          <p:cNvSpPr txBox="1"/>
          <p:nvPr/>
        </p:nvSpPr>
        <p:spPr>
          <a:xfrm rot="469528">
            <a:off x="2484601" y="305585"/>
            <a:ext cx="2593351" cy="455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434343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Je te force pas hein mais regaaaaarde comment c’est siii beau et si amusant !</a:t>
            </a:r>
            <a:endParaRPr sz="1600">
              <a:solidFill>
                <a:srgbClr val="434343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53" name="Google Shape;53;p9"/>
          <p:cNvSpPr txBox="1"/>
          <p:nvPr/>
        </p:nvSpPr>
        <p:spPr>
          <a:xfrm rot="-1429341">
            <a:off x="250287" y="1180535"/>
            <a:ext cx="535526" cy="455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434343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?</a:t>
            </a:r>
            <a:endParaRPr sz="3100">
              <a:solidFill>
                <a:srgbClr val="434343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54" name="Google Shape;54;p9"/>
          <p:cNvSpPr txBox="1"/>
          <p:nvPr/>
        </p:nvSpPr>
        <p:spPr>
          <a:xfrm rot="-2700000">
            <a:off x="190373" y="1356879"/>
            <a:ext cx="535421" cy="455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rgbClr val="434343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?</a:t>
            </a:r>
            <a:endParaRPr sz="2100">
              <a:solidFill>
                <a:srgbClr val="434343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/>
        </p:nvSpPr>
        <p:spPr>
          <a:xfrm>
            <a:off x="5278825" y="1959100"/>
            <a:ext cx="19377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Value v1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v1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Value v2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18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Construction vs assignation</a:t>
            </a:r>
            <a:endParaRPr/>
          </a:p>
        </p:txBody>
      </p:sp>
      <p:sp>
        <p:nvSpPr>
          <p:cNvPr id="154" name="Google Shape;154;p18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5" name="Google Shape;155;p18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Copie</a:t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512625" y="1028688"/>
            <a:ext cx="3222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Value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operator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v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4253475" y="922800"/>
            <a:ext cx="4660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Quelles fonctions sont appelées par les instructions suivantes ?</a:t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 rot="10800000">
            <a:off x="5178875" y="1981238"/>
            <a:ext cx="2398200" cy="5220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108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std::unique_ptr</a:t>
            </a:r>
            <a:endParaRPr/>
          </a:p>
        </p:txBody>
      </p:sp>
      <p:sp>
        <p:nvSpPr>
          <p:cNvPr id="1286" name="Google Shape;1286;p108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87" name="Google Shape;1287;p108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Pointeurs ownants</a:t>
            </a:r>
            <a:endParaRPr/>
          </a:p>
        </p:txBody>
      </p:sp>
      <p:sp>
        <p:nvSpPr>
          <p:cNvPr id="1288" name="Google Shape;1288;p108"/>
          <p:cNvSpPr txBox="1"/>
          <p:nvPr/>
        </p:nvSpPr>
        <p:spPr>
          <a:xfrm>
            <a:off x="606850" y="789300"/>
            <a:ext cx="7458600" cy="3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create_unique_car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3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model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car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make_unique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car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many_cars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many_cars.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make_unique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"Suzuki-Splash"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tmp_car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create_unique_car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"Tesla-Fusion"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many_cars.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tmp_car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9" name="Google Shape;1289;p108"/>
          <p:cNvSpPr/>
          <p:nvPr/>
        </p:nvSpPr>
        <p:spPr>
          <a:xfrm rot="10800000">
            <a:off x="737550" y="3817525"/>
            <a:ext cx="3180000" cy="3996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108"/>
          <p:cNvSpPr/>
          <p:nvPr/>
        </p:nvSpPr>
        <p:spPr>
          <a:xfrm rot="10800000">
            <a:off x="882200" y="2454550"/>
            <a:ext cx="6161700" cy="11250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108"/>
          <p:cNvSpPr/>
          <p:nvPr/>
        </p:nvSpPr>
        <p:spPr>
          <a:xfrm rot="10800000">
            <a:off x="674750" y="762425"/>
            <a:ext cx="6781500" cy="12117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108"/>
          <p:cNvSpPr/>
          <p:nvPr/>
        </p:nvSpPr>
        <p:spPr>
          <a:xfrm rot="10800000">
            <a:off x="2965175" y="3579600"/>
            <a:ext cx="1021500" cy="1920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108"/>
          <p:cNvSpPr/>
          <p:nvPr/>
        </p:nvSpPr>
        <p:spPr>
          <a:xfrm rot="10800000">
            <a:off x="3117575" y="3732000"/>
            <a:ext cx="1021500" cy="1920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108"/>
          <p:cNvSpPr/>
          <p:nvPr/>
        </p:nvSpPr>
        <p:spPr>
          <a:xfrm rot="10800000">
            <a:off x="4738400" y="3591200"/>
            <a:ext cx="70200" cy="1920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108"/>
          <p:cNvSpPr/>
          <p:nvPr/>
        </p:nvSpPr>
        <p:spPr>
          <a:xfrm>
            <a:off x="3910131" y="4087550"/>
            <a:ext cx="882850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l-value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6" name="Google Shape;1296;p108"/>
          <p:cNvSpPr/>
          <p:nvPr/>
        </p:nvSpPr>
        <p:spPr>
          <a:xfrm rot="-5400000">
            <a:off x="4254954" y="3465162"/>
            <a:ext cx="193200" cy="852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7" name="Google Shape;1297;p108"/>
          <p:cNvSpPr txBox="1"/>
          <p:nvPr/>
        </p:nvSpPr>
        <p:spPr>
          <a:xfrm>
            <a:off x="5068506" y="1459463"/>
            <a:ext cx="42648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tmp_car</a:t>
            </a:r>
            <a:r>
              <a:rPr lang="fr" sz="1500">
                <a:solidFill>
                  <a:srgbClr val="212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est une </a:t>
            </a:r>
            <a:r>
              <a:rPr b="1" lang="fr" sz="1500">
                <a:solidFill>
                  <a:srgbClr val="212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l-value</a:t>
            </a:r>
            <a:r>
              <a:rPr lang="fr" sz="1500">
                <a:solidFill>
                  <a:srgbClr val="212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; si on l’ajoute au tableau directement, le compilateur va essayer de </a:t>
            </a:r>
            <a:r>
              <a:rPr b="1" lang="fr" sz="1500">
                <a:solidFill>
                  <a:srgbClr val="212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copier</a:t>
            </a:r>
            <a:r>
              <a:rPr lang="fr" sz="1500">
                <a:solidFill>
                  <a:srgbClr val="212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 </a:t>
            </a:r>
            <a:r>
              <a:rPr lang="fr" sz="15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endParaRPr sz="15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8" name="Google Shape;1298;p108"/>
          <p:cNvSpPr/>
          <p:nvPr/>
        </p:nvSpPr>
        <p:spPr>
          <a:xfrm>
            <a:off x="2765325" y="1928050"/>
            <a:ext cx="2181525" cy="1559325"/>
          </a:xfrm>
          <a:custGeom>
            <a:rect b="b" l="l" r="r" t="t"/>
            <a:pathLst>
              <a:path extrusionOk="0" h="62373" w="87261">
                <a:moveTo>
                  <a:pt x="87261" y="0"/>
                </a:moveTo>
                <a:cubicBezTo>
                  <a:pt x="68626" y="2327"/>
                  <a:pt x="46826" y="1296"/>
                  <a:pt x="32569" y="13519"/>
                </a:cubicBezTo>
                <a:cubicBezTo>
                  <a:pt x="17710" y="26257"/>
                  <a:pt x="16290" y="51525"/>
                  <a:pt x="0" y="62373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299" name="Google Shape;1299;p108"/>
          <p:cNvSpPr txBox="1"/>
          <p:nvPr/>
        </p:nvSpPr>
        <p:spPr>
          <a:xfrm rot="-894623">
            <a:off x="5484396" y="1721660"/>
            <a:ext cx="2999908" cy="422129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635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⚠ </a:t>
            </a:r>
            <a:r>
              <a:rPr b="1" lang="fr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ERREUR DE COMPILATION </a:t>
            </a:r>
            <a:r>
              <a:rPr lang="fr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⚠</a:t>
            </a:r>
            <a:endParaRPr b="1" sz="1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109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std::unique_ptr</a:t>
            </a:r>
            <a:endParaRPr/>
          </a:p>
        </p:txBody>
      </p:sp>
      <p:sp>
        <p:nvSpPr>
          <p:cNvPr id="1305" name="Google Shape;1305;p109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06" name="Google Shape;1306;p109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Pointeurs ownants</a:t>
            </a:r>
            <a:endParaRPr/>
          </a:p>
        </p:txBody>
      </p:sp>
      <p:sp>
        <p:nvSpPr>
          <p:cNvPr id="1307" name="Google Shape;1307;p109"/>
          <p:cNvSpPr txBox="1"/>
          <p:nvPr/>
        </p:nvSpPr>
        <p:spPr>
          <a:xfrm>
            <a:off x="606850" y="789300"/>
            <a:ext cx="7458600" cy="3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create_unique_car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3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model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car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make_unique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car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many_cars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many_cars.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make_unique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"Suzuki-Splash"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tmp_car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create_unique_car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"Tesla-Fusion"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many_cars.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tmp_car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8" name="Google Shape;1308;p109"/>
          <p:cNvSpPr/>
          <p:nvPr/>
        </p:nvSpPr>
        <p:spPr>
          <a:xfrm rot="10800000">
            <a:off x="737550" y="3817525"/>
            <a:ext cx="3180000" cy="3996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109"/>
          <p:cNvSpPr/>
          <p:nvPr/>
        </p:nvSpPr>
        <p:spPr>
          <a:xfrm rot="10800000">
            <a:off x="882200" y="2454550"/>
            <a:ext cx="6161700" cy="11250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109"/>
          <p:cNvSpPr/>
          <p:nvPr/>
        </p:nvSpPr>
        <p:spPr>
          <a:xfrm rot="10800000">
            <a:off x="674750" y="762425"/>
            <a:ext cx="6781500" cy="12117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109"/>
          <p:cNvSpPr/>
          <p:nvPr/>
        </p:nvSpPr>
        <p:spPr>
          <a:xfrm rot="10800000">
            <a:off x="3117575" y="3732000"/>
            <a:ext cx="1021500" cy="1920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109"/>
          <p:cNvSpPr/>
          <p:nvPr/>
        </p:nvSpPr>
        <p:spPr>
          <a:xfrm>
            <a:off x="3422356" y="4087550"/>
            <a:ext cx="882850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-value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3" name="Google Shape;1313;p109"/>
          <p:cNvSpPr/>
          <p:nvPr/>
        </p:nvSpPr>
        <p:spPr>
          <a:xfrm rot="-5400000">
            <a:off x="3767175" y="2977350"/>
            <a:ext cx="193200" cy="1828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4" name="Google Shape;1314;p109"/>
          <p:cNvSpPr txBox="1"/>
          <p:nvPr/>
        </p:nvSpPr>
        <p:spPr>
          <a:xfrm>
            <a:off x="5338600" y="3825600"/>
            <a:ext cx="36336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</a:t>
            </a: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utilise </a:t>
            </a:r>
            <a:r>
              <a:rPr lang="fr" sz="15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5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5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pour </a:t>
            </a:r>
            <a:r>
              <a:rPr b="1"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déplacer</a:t>
            </a: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 </a:t>
            </a:r>
            <a:r>
              <a:rPr lang="fr" sz="15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dans le tableau</a:t>
            </a:r>
            <a:endParaRPr sz="1500"/>
          </a:p>
        </p:txBody>
      </p:sp>
      <p:sp>
        <p:nvSpPr>
          <p:cNvPr id="1315" name="Google Shape;1315;p109"/>
          <p:cNvSpPr/>
          <p:nvPr/>
        </p:nvSpPr>
        <p:spPr>
          <a:xfrm>
            <a:off x="2650100" y="2590354"/>
            <a:ext cx="3564200" cy="1219625"/>
          </a:xfrm>
          <a:custGeom>
            <a:rect b="b" l="l" r="r" t="t"/>
            <a:pathLst>
              <a:path extrusionOk="0" h="48785" w="142568">
                <a:moveTo>
                  <a:pt x="142568" y="48785"/>
                </a:moveTo>
                <a:cubicBezTo>
                  <a:pt x="141352" y="40266"/>
                  <a:pt x="135078" y="29925"/>
                  <a:pt x="126590" y="28506"/>
                </a:cubicBezTo>
                <a:cubicBezTo>
                  <a:pt x="119617" y="27341"/>
                  <a:pt x="111713" y="32283"/>
                  <a:pt x="105390" y="29121"/>
                </a:cubicBezTo>
                <a:cubicBezTo>
                  <a:pt x="99554" y="26203"/>
                  <a:pt x="96789" y="19295"/>
                  <a:pt x="92177" y="14680"/>
                </a:cubicBezTo>
                <a:cubicBezTo>
                  <a:pt x="84568" y="7066"/>
                  <a:pt x="74015" y="1213"/>
                  <a:pt x="63295" y="239"/>
                </a:cubicBezTo>
                <a:cubicBezTo>
                  <a:pt x="48229" y="-1129"/>
                  <a:pt x="31596" y="4076"/>
                  <a:pt x="19972" y="13758"/>
                </a:cubicBezTo>
                <a:cubicBezTo>
                  <a:pt x="12280" y="20165"/>
                  <a:pt x="7079" y="29109"/>
                  <a:pt x="0" y="36188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110"/>
          <p:cNvSpPr txBox="1"/>
          <p:nvPr/>
        </p:nvSpPr>
        <p:spPr>
          <a:xfrm>
            <a:off x="6160525" y="3825600"/>
            <a:ext cx="28116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b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fr" sz="15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tmp_car</a:t>
            </a: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est désormais </a:t>
            </a:r>
            <a:r>
              <a:rPr b="1"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vide</a:t>
            </a:r>
            <a:endParaRPr b="1" sz="15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1" name="Google Shape;1321;p110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std::unique_ptr</a:t>
            </a:r>
            <a:endParaRPr/>
          </a:p>
        </p:txBody>
      </p:sp>
      <p:sp>
        <p:nvSpPr>
          <p:cNvPr id="1322" name="Google Shape;1322;p110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23" name="Google Shape;1323;p110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Pointeurs ownants</a:t>
            </a:r>
            <a:endParaRPr/>
          </a:p>
        </p:txBody>
      </p:sp>
      <p:sp>
        <p:nvSpPr>
          <p:cNvPr id="1324" name="Google Shape;1324;p110"/>
          <p:cNvSpPr txBox="1"/>
          <p:nvPr/>
        </p:nvSpPr>
        <p:spPr>
          <a:xfrm>
            <a:off x="606850" y="789300"/>
            <a:ext cx="7458600" cy="3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create_unique_car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3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model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car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make_unique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car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many_cars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many_cars.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make_unique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"Suzuki-Splash"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tmp_car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create_unique_car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"Tesla-Fusion"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many_cars.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tmp_car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5" name="Google Shape;1325;p110"/>
          <p:cNvSpPr/>
          <p:nvPr/>
        </p:nvSpPr>
        <p:spPr>
          <a:xfrm rot="10800000">
            <a:off x="737550" y="3817525"/>
            <a:ext cx="3180000" cy="3996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110"/>
          <p:cNvSpPr/>
          <p:nvPr/>
        </p:nvSpPr>
        <p:spPr>
          <a:xfrm rot="10800000">
            <a:off x="882200" y="2454550"/>
            <a:ext cx="6161700" cy="11250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110"/>
          <p:cNvSpPr/>
          <p:nvPr/>
        </p:nvSpPr>
        <p:spPr>
          <a:xfrm rot="10800000">
            <a:off x="674750" y="762425"/>
            <a:ext cx="6781500" cy="12117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110"/>
          <p:cNvSpPr/>
          <p:nvPr/>
        </p:nvSpPr>
        <p:spPr>
          <a:xfrm rot="10800000">
            <a:off x="3117575" y="3732000"/>
            <a:ext cx="1021500" cy="1920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110"/>
          <p:cNvSpPr/>
          <p:nvPr/>
        </p:nvSpPr>
        <p:spPr>
          <a:xfrm>
            <a:off x="4462925" y="3840725"/>
            <a:ext cx="1858900" cy="378150"/>
          </a:xfrm>
          <a:custGeom>
            <a:rect b="b" l="l" r="r" t="t"/>
            <a:pathLst>
              <a:path extrusionOk="0" h="15126" w="74356">
                <a:moveTo>
                  <a:pt x="74356" y="11369"/>
                </a:moveTo>
                <a:cubicBezTo>
                  <a:pt x="65268" y="2281"/>
                  <a:pt x="48626" y="12637"/>
                  <a:pt x="35949" y="14748"/>
                </a:cubicBezTo>
                <a:cubicBezTo>
                  <a:pt x="23173" y="16875"/>
                  <a:pt x="9151" y="9166"/>
                  <a:pt x="0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11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1335" name="Google Shape;1335;p11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6" name="Google Shape;1336;p111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111"/>
          <p:cNvSpPr txBox="1"/>
          <p:nvPr/>
        </p:nvSpPr>
        <p:spPr>
          <a:xfrm>
            <a:off x="311700" y="760813"/>
            <a:ext cx="85206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Copie.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Déplacement.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L-Value et R-Value.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Pointeurs ownants.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Héritage.</a:t>
            </a:r>
            <a:endParaRPr b="1"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AutoNum type="alphaLcPeriod"/>
            </a:pPr>
            <a:r>
              <a:rPr lang="fr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Syntaxe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AutoNum type="alphaLcPeriod"/>
            </a:pPr>
            <a:r>
              <a:rPr lang="fr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Instance d’une classe dérivée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polymorphes.</a:t>
            </a:r>
            <a:endParaRPr sz="18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8" name="Google Shape;1338;p111"/>
          <p:cNvSpPr/>
          <p:nvPr/>
        </p:nvSpPr>
        <p:spPr>
          <a:xfrm rot="10800000">
            <a:off x="0" y="3507775"/>
            <a:ext cx="9144000" cy="12117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111"/>
          <p:cNvSpPr/>
          <p:nvPr/>
        </p:nvSpPr>
        <p:spPr>
          <a:xfrm rot="10800000">
            <a:off x="28725" y="861700"/>
            <a:ext cx="9011100" cy="17721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11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Syntaxe</a:t>
            </a:r>
            <a:endParaRPr/>
          </a:p>
        </p:txBody>
      </p:sp>
      <p:sp>
        <p:nvSpPr>
          <p:cNvPr id="1345" name="Google Shape;1345;p11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46" name="Google Shape;1346;p112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</a:t>
            </a:r>
            <a:r>
              <a:rPr lang="fr"/>
              <a:t>. Héritage</a:t>
            </a:r>
            <a:endParaRPr/>
          </a:p>
        </p:txBody>
      </p:sp>
      <p:sp>
        <p:nvSpPr>
          <p:cNvPr id="1347" name="Google Shape;1347;p112"/>
          <p:cNvSpPr txBox="1"/>
          <p:nvPr/>
        </p:nvSpPr>
        <p:spPr>
          <a:xfrm>
            <a:off x="4460825" y="850200"/>
            <a:ext cx="30414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Derived 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Base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Derived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l,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m,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Base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l </a:t>
            </a:r>
            <a:r>
              <a:rPr lang="fr" sz="11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m, l </a:t>
            </a:r>
            <a:r>
              <a:rPr lang="fr" sz="11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m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, _z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_x </a:t>
            </a:r>
            <a:r>
              <a:rPr lang="fr" sz="11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1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1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 _y = 3;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_z </a:t>
            </a:r>
            <a:r>
              <a:rPr lang="fr" sz="11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8" name="Google Shape;1348;p112"/>
          <p:cNvSpPr txBox="1"/>
          <p:nvPr/>
        </p:nvSpPr>
        <p:spPr>
          <a:xfrm>
            <a:off x="1439125" y="850200"/>
            <a:ext cx="2337300" cy="3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Base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Base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x,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_x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, _y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get_y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_y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_x </a:t>
            </a:r>
            <a:r>
              <a:rPr lang="fr" sz="11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_y </a:t>
            </a:r>
            <a:r>
              <a:rPr lang="fr" sz="11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11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Syntaxe</a:t>
            </a:r>
            <a:endParaRPr/>
          </a:p>
        </p:txBody>
      </p:sp>
      <p:sp>
        <p:nvSpPr>
          <p:cNvPr id="1354" name="Google Shape;1354;p11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55" name="Google Shape;1355;p113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5. Héritage</a:t>
            </a:r>
            <a:endParaRPr/>
          </a:p>
        </p:txBody>
      </p:sp>
      <p:sp>
        <p:nvSpPr>
          <p:cNvPr id="1356" name="Google Shape;1356;p113"/>
          <p:cNvSpPr txBox="1"/>
          <p:nvPr/>
        </p:nvSpPr>
        <p:spPr>
          <a:xfrm>
            <a:off x="4460825" y="850200"/>
            <a:ext cx="30414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Derived 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Base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Derived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l,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m,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Base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l </a:t>
            </a:r>
            <a:r>
              <a:rPr lang="fr" sz="11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m, l </a:t>
            </a:r>
            <a:r>
              <a:rPr lang="fr" sz="11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m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, _z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_x </a:t>
            </a:r>
            <a:r>
              <a:rPr lang="fr" sz="11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1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1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 _y = 3;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_z </a:t>
            </a:r>
            <a:r>
              <a:rPr lang="fr" sz="11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7" name="Google Shape;1357;p113"/>
          <p:cNvSpPr txBox="1"/>
          <p:nvPr/>
        </p:nvSpPr>
        <p:spPr>
          <a:xfrm>
            <a:off x="1439125" y="850200"/>
            <a:ext cx="2337300" cy="3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Base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Base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x,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_x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, _y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get_y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_y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_x </a:t>
            </a:r>
            <a:r>
              <a:rPr lang="fr" sz="11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_y </a:t>
            </a:r>
            <a:r>
              <a:rPr lang="fr" sz="11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8" name="Google Shape;1358;p113"/>
          <p:cNvSpPr/>
          <p:nvPr/>
        </p:nvSpPr>
        <p:spPr>
          <a:xfrm rot="10800000">
            <a:off x="1151800" y="850300"/>
            <a:ext cx="2386500" cy="35025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113"/>
          <p:cNvSpPr/>
          <p:nvPr/>
        </p:nvSpPr>
        <p:spPr>
          <a:xfrm rot="10800000">
            <a:off x="4491050" y="1154725"/>
            <a:ext cx="2742900" cy="24444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113"/>
          <p:cNvSpPr/>
          <p:nvPr/>
        </p:nvSpPr>
        <p:spPr>
          <a:xfrm>
            <a:off x="5747575" y="915000"/>
            <a:ext cx="1254900" cy="2397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113"/>
          <p:cNvSpPr txBox="1"/>
          <p:nvPr/>
        </p:nvSpPr>
        <p:spPr>
          <a:xfrm>
            <a:off x="4900200" y="3825600"/>
            <a:ext cx="40719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toute instance de</a:t>
            </a: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" sz="15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Derived</a:t>
            </a: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peut être considérée comme une instance de </a:t>
            </a:r>
            <a:r>
              <a:rPr lang="fr" sz="15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500"/>
          </a:p>
        </p:txBody>
      </p:sp>
      <p:sp>
        <p:nvSpPr>
          <p:cNvPr id="1362" name="Google Shape;1362;p113"/>
          <p:cNvSpPr/>
          <p:nvPr/>
        </p:nvSpPr>
        <p:spPr>
          <a:xfrm>
            <a:off x="7164375" y="1083726"/>
            <a:ext cx="869400" cy="2660850"/>
          </a:xfrm>
          <a:custGeom>
            <a:rect b="b" l="l" r="r" t="t"/>
            <a:pathLst>
              <a:path extrusionOk="0" h="106434" w="34776">
                <a:moveTo>
                  <a:pt x="8462" y="106434"/>
                </a:moveTo>
                <a:cubicBezTo>
                  <a:pt x="8462" y="95445"/>
                  <a:pt x="9696" y="83147"/>
                  <a:pt x="16395" y="74436"/>
                </a:cubicBezTo>
                <a:cubicBezTo>
                  <a:pt x="21872" y="67315"/>
                  <a:pt x="33652" y="63531"/>
                  <a:pt x="34642" y="54602"/>
                </a:cubicBezTo>
                <a:cubicBezTo>
                  <a:pt x="35710" y="44971"/>
                  <a:pt x="25698" y="37131"/>
                  <a:pt x="23800" y="27628"/>
                </a:cubicBezTo>
                <a:cubicBezTo>
                  <a:pt x="22243" y="19831"/>
                  <a:pt x="28320" y="8919"/>
                  <a:pt x="22213" y="3828"/>
                </a:cubicBezTo>
                <a:cubicBezTo>
                  <a:pt x="16447" y="-979"/>
                  <a:pt x="7506" y="126"/>
                  <a:pt x="0" y="126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11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Syntaxe</a:t>
            </a:r>
            <a:endParaRPr/>
          </a:p>
        </p:txBody>
      </p:sp>
      <p:sp>
        <p:nvSpPr>
          <p:cNvPr id="1368" name="Google Shape;1368;p11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69" name="Google Shape;1369;p11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5. Héritage</a:t>
            </a:r>
            <a:endParaRPr/>
          </a:p>
        </p:txBody>
      </p:sp>
      <p:sp>
        <p:nvSpPr>
          <p:cNvPr id="1370" name="Google Shape;1370;p114"/>
          <p:cNvSpPr txBox="1"/>
          <p:nvPr/>
        </p:nvSpPr>
        <p:spPr>
          <a:xfrm>
            <a:off x="4460825" y="850200"/>
            <a:ext cx="30414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Derived 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Base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Derived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l,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m,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Base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l </a:t>
            </a:r>
            <a:r>
              <a:rPr lang="fr" sz="11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m, l </a:t>
            </a:r>
            <a:r>
              <a:rPr lang="fr" sz="11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m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, _z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_x </a:t>
            </a:r>
            <a:r>
              <a:rPr lang="fr" sz="11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1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1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 _y = 3;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_z </a:t>
            </a:r>
            <a:r>
              <a:rPr lang="fr" sz="11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1" name="Google Shape;1371;p114"/>
          <p:cNvSpPr/>
          <p:nvPr/>
        </p:nvSpPr>
        <p:spPr>
          <a:xfrm rot="10800000">
            <a:off x="4491050" y="763250"/>
            <a:ext cx="2742900" cy="8922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114"/>
          <p:cNvSpPr txBox="1"/>
          <p:nvPr/>
        </p:nvSpPr>
        <p:spPr>
          <a:xfrm>
            <a:off x="1439125" y="850200"/>
            <a:ext cx="2337300" cy="3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Base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Base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x,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_x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, _y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get_y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_y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_x </a:t>
            </a:r>
            <a:r>
              <a:rPr lang="fr" sz="11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_y </a:t>
            </a:r>
            <a:r>
              <a:rPr lang="fr" sz="11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3" name="Google Shape;1373;p114"/>
          <p:cNvSpPr/>
          <p:nvPr/>
        </p:nvSpPr>
        <p:spPr>
          <a:xfrm rot="10800000">
            <a:off x="1151800" y="850300"/>
            <a:ext cx="2386500" cy="35025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114"/>
          <p:cNvSpPr/>
          <p:nvPr/>
        </p:nvSpPr>
        <p:spPr>
          <a:xfrm rot="10800000">
            <a:off x="4491050" y="1866925"/>
            <a:ext cx="2742900" cy="17322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114"/>
          <p:cNvSpPr txBox="1"/>
          <p:nvPr/>
        </p:nvSpPr>
        <p:spPr>
          <a:xfrm>
            <a:off x="5640650" y="3825600"/>
            <a:ext cx="33318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permet d’appeler le</a:t>
            </a:r>
            <a:b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constructeur de la classe-parente</a:t>
            </a:r>
            <a:endParaRPr sz="1500"/>
          </a:p>
        </p:txBody>
      </p:sp>
      <p:sp>
        <p:nvSpPr>
          <p:cNvPr id="1376" name="Google Shape;1376;p114"/>
          <p:cNvSpPr/>
          <p:nvPr/>
        </p:nvSpPr>
        <p:spPr>
          <a:xfrm>
            <a:off x="5007125" y="1642228"/>
            <a:ext cx="1975500" cy="2115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114"/>
          <p:cNvSpPr/>
          <p:nvPr/>
        </p:nvSpPr>
        <p:spPr>
          <a:xfrm>
            <a:off x="6572725" y="2005825"/>
            <a:ext cx="363775" cy="1804850"/>
          </a:xfrm>
          <a:custGeom>
            <a:rect b="b" l="l" r="r" t="t"/>
            <a:pathLst>
              <a:path extrusionOk="0" h="72194" w="14551">
                <a:moveTo>
                  <a:pt x="3971" y="72194"/>
                </a:moveTo>
                <a:cubicBezTo>
                  <a:pt x="767" y="67392"/>
                  <a:pt x="-1902" y="59388"/>
                  <a:pt x="1856" y="55005"/>
                </a:cubicBezTo>
                <a:cubicBezTo>
                  <a:pt x="3909" y="52611"/>
                  <a:pt x="7196" y="50327"/>
                  <a:pt x="10318" y="50774"/>
                </a:cubicBezTo>
                <a:cubicBezTo>
                  <a:pt x="12743" y="51121"/>
                  <a:pt x="15752" y="55389"/>
                  <a:pt x="14020" y="57121"/>
                </a:cubicBezTo>
                <a:cubicBezTo>
                  <a:pt x="11022" y="60119"/>
                  <a:pt x="4016" y="56418"/>
                  <a:pt x="2120" y="52625"/>
                </a:cubicBezTo>
                <a:cubicBezTo>
                  <a:pt x="103" y="48592"/>
                  <a:pt x="177" y="43561"/>
                  <a:pt x="1062" y="39139"/>
                </a:cubicBezTo>
                <a:cubicBezTo>
                  <a:pt x="2906" y="29923"/>
                  <a:pt x="11133" y="22564"/>
                  <a:pt x="12169" y="13223"/>
                </a:cubicBezTo>
                <a:cubicBezTo>
                  <a:pt x="12689" y="8537"/>
                  <a:pt x="8633" y="4474"/>
                  <a:pt x="7145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115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Syntaxe</a:t>
            </a:r>
            <a:endParaRPr/>
          </a:p>
        </p:txBody>
      </p:sp>
      <p:sp>
        <p:nvSpPr>
          <p:cNvPr id="1383" name="Google Shape;1383;p11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84" name="Google Shape;1384;p115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5. Héritage</a:t>
            </a:r>
            <a:endParaRPr/>
          </a:p>
        </p:txBody>
      </p:sp>
      <p:sp>
        <p:nvSpPr>
          <p:cNvPr id="1385" name="Google Shape;1385;p115"/>
          <p:cNvSpPr txBox="1"/>
          <p:nvPr/>
        </p:nvSpPr>
        <p:spPr>
          <a:xfrm>
            <a:off x="4460825" y="850200"/>
            <a:ext cx="30414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Derived 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Base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Derived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l,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m,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Base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l </a:t>
            </a:r>
            <a:r>
              <a:rPr lang="fr" sz="11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m, l </a:t>
            </a:r>
            <a:r>
              <a:rPr lang="fr" sz="11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m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, _z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_x </a:t>
            </a:r>
            <a:r>
              <a:rPr lang="fr" sz="11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1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1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 _y = 3;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_z </a:t>
            </a:r>
            <a:r>
              <a:rPr lang="fr" sz="11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6" name="Google Shape;1386;p115"/>
          <p:cNvSpPr/>
          <p:nvPr/>
        </p:nvSpPr>
        <p:spPr>
          <a:xfrm rot="10800000">
            <a:off x="4491050" y="763175"/>
            <a:ext cx="2742900" cy="28029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115"/>
          <p:cNvSpPr txBox="1"/>
          <p:nvPr/>
        </p:nvSpPr>
        <p:spPr>
          <a:xfrm>
            <a:off x="1439125" y="850200"/>
            <a:ext cx="2337300" cy="3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Base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Base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x,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_x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, _y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get_y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_y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_x </a:t>
            </a:r>
            <a:r>
              <a:rPr lang="fr" sz="11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_y </a:t>
            </a:r>
            <a:r>
              <a:rPr lang="fr" sz="11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8" name="Google Shape;1388;p115"/>
          <p:cNvSpPr/>
          <p:nvPr/>
        </p:nvSpPr>
        <p:spPr>
          <a:xfrm rot="10800000">
            <a:off x="1151800" y="850275"/>
            <a:ext cx="2386500" cy="22464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115"/>
          <p:cNvSpPr txBox="1"/>
          <p:nvPr/>
        </p:nvSpPr>
        <p:spPr>
          <a:xfrm>
            <a:off x="6070400" y="3825600"/>
            <a:ext cx="2902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permet l’accès aux attributs depuis les instances-filles</a:t>
            </a:r>
            <a:endParaRPr sz="1500"/>
          </a:p>
        </p:txBody>
      </p:sp>
      <p:sp>
        <p:nvSpPr>
          <p:cNvPr id="1390" name="Google Shape;1390;p115"/>
          <p:cNvSpPr/>
          <p:nvPr/>
        </p:nvSpPr>
        <p:spPr>
          <a:xfrm rot="10800000">
            <a:off x="1277750" y="3407325"/>
            <a:ext cx="2386500" cy="9759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115"/>
          <p:cNvSpPr/>
          <p:nvPr/>
        </p:nvSpPr>
        <p:spPr>
          <a:xfrm>
            <a:off x="1470125" y="3209100"/>
            <a:ext cx="1017000" cy="2115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115"/>
          <p:cNvSpPr/>
          <p:nvPr/>
        </p:nvSpPr>
        <p:spPr>
          <a:xfrm>
            <a:off x="2632575" y="3294873"/>
            <a:ext cx="3358475" cy="852975"/>
          </a:xfrm>
          <a:custGeom>
            <a:rect b="b" l="l" r="r" t="t"/>
            <a:pathLst>
              <a:path extrusionOk="0" h="34119" w="134339">
                <a:moveTo>
                  <a:pt x="134339" y="34119"/>
                </a:moveTo>
                <a:cubicBezTo>
                  <a:pt x="113585" y="34119"/>
                  <a:pt x="92592" y="32280"/>
                  <a:pt x="72458" y="27244"/>
                </a:cubicBezTo>
                <a:cubicBezTo>
                  <a:pt x="59758" y="24067"/>
                  <a:pt x="49977" y="13818"/>
                  <a:pt x="38874" y="6881"/>
                </a:cubicBezTo>
                <a:cubicBezTo>
                  <a:pt x="27714" y="-91"/>
                  <a:pt x="13159" y="6"/>
                  <a:pt x="0" y="6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16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Syntaxe</a:t>
            </a:r>
            <a:endParaRPr/>
          </a:p>
        </p:txBody>
      </p:sp>
      <p:sp>
        <p:nvSpPr>
          <p:cNvPr id="1398" name="Google Shape;1398;p11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99" name="Google Shape;1399;p116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5. Héritage</a:t>
            </a:r>
            <a:endParaRPr/>
          </a:p>
        </p:txBody>
      </p:sp>
      <p:sp>
        <p:nvSpPr>
          <p:cNvPr id="1400" name="Google Shape;1400;p116"/>
          <p:cNvSpPr txBox="1"/>
          <p:nvPr/>
        </p:nvSpPr>
        <p:spPr>
          <a:xfrm>
            <a:off x="4460825" y="850200"/>
            <a:ext cx="30414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Derived 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Base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Derived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l,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m,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Base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l </a:t>
            </a:r>
            <a:r>
              <a:rPr lang="fr" sz="11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m, l </a:t>
            </a:r>
            <a:r>
              <a:rPr lang="fr" sz="11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m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, _z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_x </a:t>
            </a:r>
            <a:r>
              <a:rPr lang="fr" sz="11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1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1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 _y = 3;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_z </a:t>
            </a:r>
            <a:r>
              <a:rPr lang="fr" sz="11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1" name="Google Shape;1401;p116"/>
          <p:cNvSpPr/>
          <p:nvPr/>
        </p:nvSpPr>
        <p:spPr>
          <a:xfrm rot="10800000">
            <a:off x="4491050" y="763200"/>
            <a:ext cx="2742900" cy="14013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116"/>
          <p:cNvSpPr txBox="1"/>
          <p:nvPr/>
        </p:nvSpPr>
        <p:spPr>
          <a:xfrm>
            <a:off x="1439125" y="850200"/>
            <a:ext cx="2337300" cy="3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Base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Base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x,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_x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, _y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get_y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_y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_x </a:t>
            </a:r>
            <a:r>
              <a:rPr lang="fr" sz="11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_y </a:t>
            </a:r>
            <a:r>
              <a:rPr lang="fr" sz="11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3" name="Google Shape;1403;p116"/>
          <p:cNvSpPr/>
          <p:nvPr/>
        </p:nvSpPr>
        <p:spPr>
          <a:xfrm rot="10800000">
            <a:off x="1151800" y="850275"/>
            <a:ext cx="2386500" cy="22464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116"/>
          <p:cNvSpPr/>
          <p:nvPr/>
        </p:nvSpPr>
        <p:spPr>
          <a:xfrm rot="10800000">
            <a:off x="1277750" y="3737925"/>
            <a:ext cx="2386500" cy="6453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116"/>
          <p:cNvSpPr/>
          <p:nvPr/>
        </p:nvSpPr>
        <p:spPr>
          <a:xfrm rot="10800000">
            <a:off x="4460825" y="2376175"/>
            <a:ext cx="2742900" cy="11304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116"/>
          <p:cNvSpPr/>
          <p:nvPr/>
        </p:nvSpPr>
        <p:spPr>
          <a:xfrm>
            <a:off x="2764775" y="2276875"/>
            <a:ext cx="2042875" cy="1183444"/>
          </a:xfrm>
          <a:custGeom>
            <a:rect b="b" l="l" r="r" t="t"/>
            <a:pathLst>
              <a:path extrusionOk="0" h="44692" w="81715">
                <a:moveTo>
                  <a:pt x="0" y="44692"/>
                </a:moveTo>
                <a:cubicBezTo>
                  <a:pt x="11569" y="40064"/>
                  <a:pt x="24245" y="36049"/>
                  <a:pt x="33056" y="27238"/>
                </a:cubicBezTo>
                <a:cubicBezTo>
                  <a:pt x="39800" y="20494"/>
                  <a:pt x="45484" y="12430"/>
                  <a:pt x="53419" y="7140"/>
                </a:cubicBezTo>
                <a:cubicBezTo>
                  <a:pt x="61513" y="1744"/>
                  <a:pt x="71987" y="0"/>
                  <a:pt x="81715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diamond"/>
            <a:tailEnd len="med" w="med" type="diamond"/>
          </a:ln>
        </p:spPr>
      </p:sp>
      <p:sp>
        <p:nvSpPr>
          <p:cNvPr id="1407" name="Google Shape;1407;p116"/>
          <p:cNvSpPr/>
          <p:nvPr/>
        </p:nvSpPr>
        <p:spPr>
          <a:xfrm>
            <a:off x="547797" y="3198366"/>
            <a:ext cx="802200" cy="486675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accès</a:t>
            </a:r>
            <a:br>
              <a:rPr lang="fr"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fr"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valide</a:t>
            </a:r>
            <a:endParaRPr sz="13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117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Syntaxe</a:t>
            </a:r>
            <a:endParaRPr/>
          </a:p>
        </p:txBody>
      </p:sp>
      <p:sp>
        <p:nvSpPr>
          <p:cNvPr id="1413" name="Google Shape;1413;p117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14" name="Google Shape;1414;p117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5. Héritage</a:t>
            </a:r>
            <a:endParaRPr/>
          </a:p>
        </p:txBody>
      </p:sp>
      <p:sp>
        <p:nvSpPr>
          <p:cNvPr id="1415" name="Google Shape;1415;p117"/>
          <p:cNvSpPr txBox="1"/>
          <p:nvPr/>
        </p:nvSpPr>
        <p:spPr>
          <a:xfrm>
            <a:off x="4460825" y="850200"/>
            <a:ext cx="30414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Derived 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Base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Derived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l,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m,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Base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l </a:t>
            </a:r>
            <a:r>
              <a:rPr lang="fr" sz="11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m, l </a:t>
            </a:r>
            <a:r>
              <a:rPr lang="fr" sz="11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m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, _z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_x </a:t>
            </a:r>
            <a:r>
              <a:rPr lang="fr" sz="11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1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1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 _y = 3;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_z </a:t>
            </a:r>
            <a:r>
              <a:rPr lang="fr" sz="11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6" name="Google Shape;1416;p117"/>
          <p:cNvSpPr/>
          <p:nvPr/>
        </p:nvSpPr>
        <p:spPr>
          <a:xfrm rot="10800000">
            <a:off x="4491050" y="763250"/>
            <a:ext cx="2742900" cy="16062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117"/>
          <p:cNvSpPr txBox="1"/>
          <p:nvPr/>
        </p:nvSpPr>
        <p:spPr>
          <a:xfrm>
            <a:off x="1439125" y="850200"/>
            <a:ext cx="2337300" cy="3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Base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Base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x,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_x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, _y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get_y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_y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_x </a:t>
            </a:r>
            <a:r>
              <a:rPr lang="fr" sz="11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_y </a:t>
            </a:r>
            <a:r>
              <a:rPr lang="fr" sz="11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1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8" name="Google Shape;1418;p117"/>
          <p:cNvSpPr/>
          <p:nvPr/>
        </p:nvSpPr>
        <p:spPr>
          <a:xfrm rot="10800000">
            <a:off x="1151800" y="850325"/>
            <a:ext cx="2386500" cy="28017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117"/>
          <p:cNvSpPr/>
          <p:nvPr/>
        </p:nvSpPr>
        <p:spPr>
          <a:xfrm rot="10800000">
            <a:off x="1277750" y="4121325"/>
            <a:ext cx="2386500" cy="2619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117"/>
          <p:cNvSpPr/>
          <p:nvPr/>
        </p:nvSpPr>
        <p:spPr>
          <a:xfrm rot="10800000">
            <a:off x="4460825" y="2542075"/>
            <a:ext cx="2742900" cy="9645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117"/>
          <p:cNvSpPr/>
          <p:nvPr/>
        </p:nvSpPr>
        <p:spPr>
          <a:xfrm>
            <a:off x="2764775" y="2462000"/>
            <a:ext cx="2042875" cy="1513942"/>
          </a:xfrm>
          <a:custGeom>
            <a:rect b="b" l="l" r="r" t="t"/>
            <a:pathLst>
              <a:path extrusionOk="0" h="44692" w="81715">
                <a:moveTo>
                  <a:pt x="0" y="44692"/>
                </a:moveTo>
                <a:cubicBezTo>
                  <a:pt x="11569" y="40064"/>
                  <a:pt x="24245" y="36049"/>
                  <a:pt x="33056" y="27238"/>
                </a:cubicBezTo>
                <a:cubicBezTo>
                  <a:pt x="39800" y="20494"/>
                  <a:pt x="45484" y="12430"/>
                  <a:pt x="53419" y="7140"/>
                </a:cubicBezTo>
                <a:cubicBezTo>
                  <a:pt x="61513" y="1744"/>
                  <a:pt x="71987" y="0"/>
                  <a:pt x="81715" y="0"/>
                </a:cubicBezTo>
              </a:path>
            </a:pathLst>
          </a:cu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diamond"/>
            <a:tailEnd len="med" w="med" type="diamond"/>
          </a:ln>
        </p:spPr>
      </p:sp>
      <p:sp>
        <p:nvSpPr>
          <p:cNvPr id="1422" name="Google Shape;1422;p117"/>
          <p:cNvSpPr/>
          <p:nvPr/>
        </p:nvSpPr>
        <p:spPr>
          <a:xfrm>
            <a:off x="464100" y="3707425"/>
            <a:ext cx="885900" cy="486675"/>
          </a:xfrm>
          <a:prstGeom prst="flowChartProcess">
            <a:avLst/>
          </a:prstGeom>
          <a:solidFill>
            <a:srgbClr val="E06666"/>
          </a:solidFill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accès</a:t>
            </a:r>
            <a:br>
              <a:rPr lang="fr"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fr"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invalide</a:t>
            </a:r>
            <a:endParaRPr sz="13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/>
        </p:nvSpPr>
        <p:spPr>
          <a:xfrm>
            <a:off x="5278825" y="1959100"/>
            <a:ext cx="19377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Value v1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v1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Value v2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19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Construction vs assignation</a:t>
            </a:r>
            <a:endParaRPr/>
          </a:p>
        </p:txBody>
      </p: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6" name="Google Shape;166;p19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Copie</a:t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512625" y="1028688"/>
            <a:ext cx="3222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Value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operator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v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4253475" y="922800"/>
            <a:ext cx="4660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Quelles fonctions sont appelées par les instructions suivantes ?</a:t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734550" y="1487550"/>
            <a:ext cx="2084400" cy="854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2799500" y="1819134"/>
            <a:ext cx="2473425" cy="807250"/>
          </a:xfrm>
          <a:custGeom>
            <a:rect b="b" l="l" r="r" t="t"/>
            <a:pathLst>
              <a:path extrusionOk="0" h="32290" w="98937">
                <a:moveTo>
                  <a:pt x="98937" y="32290"/>
                </a:moveTo>
                <a:cubicBezTo>
                  <a:pt x="88540" y="30400"/>
                  <a:pt x="77140" y="30463"/>
                  <a:pt x="68076" y="25029"/>
                </a:cubicBezTo>
                <a:cubicBezTo>
                  <a:pt x="57455" y="18662"/>
                  <a:pt x="51702" y="3913"/>
                  <a:pt x="39636" y="1127"/>
                </a:cubicBezTo>
                <a:cubicBezTo>
                  <a:pt x="32242" y="-580"/>
                  <a:pt x="23731" y="-452"/>
                  <a:pt x="16944" y="2942"/>
                </a:cubicBezTo>
                <a:cubicBezTo>
                  <a:pt x="11296" y="5766"/>
                  <a:pt x="6315" y="11414"/>
                  <a:pt x="0" y="11414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71" name="Google Shape;171;p19"/>
          <p:cNvSpPr/>
          <p:nvPr/>
        </p:nvSpPr>
        <p:spPr>
          <a:xfrm rot="10800000">
            <a:off x="5178875" y="1981238"/>
            <a:ext cx="2398200" cy="5220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118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Instance d’une classe dérivée</a:t>
            </a:r>
            <a:endParaRPr/>
          </a:p>
        </p:txBody>
      </p:sp>
      <p:sp>
        <p:nvSpPr>
          <p:cNvPr id="1428" name="Google Shape;1428;p118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29" name="Google Shape;1429;p118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</a:t>
            </a:r>
            <a:r>
              <a:rPr lang="fr"/>
              <a:t>. Héritage</a:t>
            </a:r>
            <a:endParaRPr/>
          </a:p>
        </p:txBody>
      </p:sp>
      <p:sp>
        <p:nvSpPr>
          <p:cNvPr id="1430" name="Google Shape;1430;p118"/>
          <p:cNvSpPr txBox="1"/>
          <p:nvPr>
            <p:ph idx="1" type="body"/>
          </p:nvPr>
        </p:nvSpPr>
        <p:spPr>
          <a:xfrm>
            <a:off x="311700" y="787275"/>
            <a:ext cx="85593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On peut ensuite référence</a:t>
            </a:r>
            <a:r>
              <a:rPr lang="fr"/>
              <a:t>r </a:t>
            </a:r>
            <a:r>
              <a:rPr lang="fr"/>
              <a:t>les instances du type-enfant par le type-parent.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1" name="Google Shape;1431;p118"/>
          <p:cNvSpPr txBox="1"/>
          <p:nvPr/>
        </p:nvSpPr>
        <p:spPr>
          <a:xfrm>
            <a:off x="548850" y="1922225"/>
            <a:ext cx="37488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derived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Derived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 … }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Base</a:t>
            </a:r>
            <a:r>
              <a:rPr lang="fr" sz="14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ref_base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derived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2" name="Google Shape;1432;p118"/>
          <p:cNvSpPr txBox="1"/>
          <p:nvPr/>
        </p:nvSpPr>
        <p:spPr>
          <a:xfrm>
            <a:off x="4594950" y="1463175"/>
            <a:ext cx="39516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fcn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Base</a:t>
            </a:r>
            <a:r>
              <a:rPr lang="fr" sz="14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base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derived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Derived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 … }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fcn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derived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119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Instance d’une classe dérivée</a:t>
            </a:r>
            <a:endParaRPr/>
          </a:p>
        </p:txBody>
      </p:sp>
      <p:sp>
        <p:nvSpPr>
          <p:cNvPr id="1438" name="Google Shape;1438;p119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39" name="Google Shape;1439;p119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5. Héritage</a:t>
            </a:r>
            <a:endParaRPr/>
          </a:p>
        </p:txBody>
      </p:sp>
      <p:sp>
        <p:nvSpPr>
          <p:cNvPr id="1440" name="Google Shape;1440;p119"/>
          <p:cNvSpPr txBox="1"/>
          <p:nvPr/>
        </p:nvSpPr>
        <p:spPr>
          <a:xfrm>
            <a:off x="548850" y="1922225"/>
            <a:ext cx="37488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derived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Derived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 … }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Base</a:t>
            </a:r>
            <a:r>
              <a:rPr lang="fr" sz="14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ref_base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derived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1" name="Google Shape;1441;p119"/>
          <p:cNvSpPr txBox="1"/>
          <p:nvPr/>
        </p:nvSpPr>
        <p:spPr>
          <a:xfrm>
            <a:off x="4594950" y="1463175"/>
            <a:ext cx="39516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fcn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Base</a:t>
            </a:r>
            <a:r>
              <a:rPr lang="fr" sz="14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base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derived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Derived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 … }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fcn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derived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2" name="Google Shape;1442;p119"/>
          <p:cNvSpPr/>
          <p:nvPr/>
        </p:nvSpPr>
        <p:spPr>
          <a:xfrm rot="10800000">
            <a:off x="554825" y="1934700"/>
            <a:ext cx="3791700" cy="7371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119"/>
          <p:cNvSpPr/>
          <p:nvPr/>
        </p:nvSpPr>
        <p:spPr>
          <a:xfrm rot="10800000">
            <a:off x="596450" y="3105225"/>
            <a:ext cx="3326400" cy="5265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119"/>
          <p:cNvSpPr/>
          <p:nvPr/>
        </p:nvSpPr>
        <p:spPr>
          <a:xfrm rot="10800000">
            <a:off x="4502375" y="3628500"/>
            <a:ext cx="3881700" cy="7110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119"/>
          <p:cNvSpPr txBox="1"/>
          <p:nvPr/>
        </p:nvSpPr>
        <p:spPr>
          <a:xfrm>
            <a:off x="596450" y="3794225"/>
            <a:ext cx="34899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derived</a:t>
            </a: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peut être référencé par son type parent 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endParaRPr sz="1500"/>
          </a:p>
        </p:txBody>
      </p:sp>
      <p:sp>
        <p:nvSpPr>
          <p:cNvPr id="1446" name="Google Shape;1446;p119"/>
          <p:cNvSpPr/>
          <p:nvPr/>
        </p:nvSpPr>
        <p:spPr>
          <a:xfrm>
            <a:off x="2450625" y="2987800"/>
            <a:ext cx="286525" cy="806424"/>
          </a:xfrm>
          <a:custGeom>
            <a:rect b="b" l="l" r="r" t="t"/>
            <a:pathLst>
              <a:path extrusionOk="0" h="27736" w="11461">
                <a:moveTo>
                  <a:pt x="0" y="27736"/>
                </a:moveTo>
                <a:cubicBezTo>
                  <a:pt x="0" y="24070"/>
                  <a:pt x="568" y="19795"/>
                  <a:pt x="3160" y="17203"/>
                </a:cubicBezTo>
                <a:cubicBezTo>
                  <a:pt x="5363" y="15000"/>
                  <a:pt x="9490" y="14724"/>
                  <a:pt x="10884" y="11937"/>
                </a:cubicBezTo>
                <a:cubicBezTo>
                  <a:pt x="12754" y="8196"/>
                  <a:pt x="8892" y="3741"/>
                  <a:pt x="7022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447" name="Google Shape;1447;p119"/>
          <p:cNvSpPr/>
          <p:nvPr/>
        </p:nvSpPr>
        <p:spPr>
          <a:xfrm rot="10800000">
            <a:off x="4594950" y="1820338"/>
            <a:ext cx="3881700" cy="15186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119"/>
          <p:cNvSpPr/>
          <p:nvPr/>
        </p:nvSpPr>
        <p:spPr>
          <a:xfrm rot="10800000">
            <a:off x="4633050" y="1486750"/>
            <a:ext cx="977400" cy="3336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9" name="Google Shape;1449;p119"/>
          <p:cNvCxnSpPr/>
          <p:nvPr/>
        </p:nvCxnSpPr>
        <p:spPr>
          <a:xfrm>
            <a:off x="844359" y="2942725"/>
            <a:ext cx="561900" cy="0"/>
          </a:xfrm>
          <a:prstGeom prst="straightConnector1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50" name="Google Shape;1450;p119"/>
          <p:cNvCxnSpPr/>
          <p:nvPr/>
        </p:nvCxnSpPr>
        <p:spPr>
          <a:xfrm>
            <a:off x="5666284" y="1831193"/>
            <a:ext cx="1243200" cy="0"/>
          </a:xfrm>
          <a:prstGeom prst="straightConnector1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51" name="Google Shape;1451;p119"/>
          <p:cNvSpPr/>
          <p:nvPr/>
        </p:nvSpPr>
        <p:spPr>
          <a:xfrm>
            <a:off x="3758450" y="3461775"/>
            <a:ext cx="1026939" cy="650175"/>
          </a:xfrm>
          <a:custGeom>
            <a:rect b="b" l="l" r="r" t="t"/>
            <a:pathLst>
              <a:path extrusionOk="0" h="26007" w="36864">
                <a:moveTo>
                  <a:pt x="0" y="25981"/>
                </a:moveTo>
                <a:cubicBezTo>
                  <a:pt x="5790" y="25981"/>
                  <a:pt x="13379" y="26400"/>
                  <a:pt x="16852" y="21767"/>
                </a:cubicBezTo>
                <a:cubicBezTo>
                  <a:pt x="20227" y="17264"/>
                  <a:pt x="18389" y="10117"/>
                  <a:pt x="21767" y="5617"/>
                </a:cubicBezTo>
                <a:cubicBezTo>
                  <a:pt x="24991" y="1323"/>
                  <a:pt x="31495" y="0"/>
                  <a:pt x="36864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452" name="Google Shape;1452;p119"/>
          <p:cNvSpPr txBox="1"/>
          <p:nvPr>
            <p:ph idx="1" type="body"/>
          </p:nvPr>
        </p:nvSpPr>
        <p:spPr>
          <a:xfrm>
            <a:off x="311700" y="787275"/>
            <a:ext cx="85593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On peut ensuite référencer les instances du type-enfant par le type-parent.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120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Instance d’une classe dérivée</a:t>
            </a:r>
            <a:endParaRPr/>
          </a:p>
        </p:txBody>
      </p:sp>
      <p:sp>
        <p:nvSpPr>
          <p:cNvPr id="1458" name="Google Shape;1458;p120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59" name="Google Shape;1459;p120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5. Héritage</a:t>
            </a:r>
            <a:endParaRPr/>
          </a:p>
        </p:txBody>
      </p:sp>
      <p:sp>
        <p:nvSpPr>
          <p:cNvPr id="1460" name="Google Shape;1460;p120"/>
          <p:cNvSpPr txBox="1"/>
          <p:nvPr>
            <p:ph idx="1" type="body"/>
          </p:nvPr>
        </p:nvSpPr>
        <p:spPr>
          <a:xfrm>
            <a:off x="311700" y="787275"/>
            <a:ext cx="85593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Cela fonctionne aussi avec des </a:t>
            </a:r>
            <a:r>
              <a:rPr lang="fr"/>
              <a:t>pointeurs-</a:t>
            </a:r>
            <a:r>
              <a:rPr b="1" lang="fr"/>
              <a:t>observants</a:t>
            </a:r>
            <a:r>
              <a:rPr lang="fr"/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1" name="Google Shape;1461;p120"/>
          <p:cNvSpPr txBox="1"/>
          <p:nvPr/>
        </p:nvSpPr>
        <p:spPr>
          <a:xfrm>
            <a:off x="548850" y="1922225"/>
            <a:ext cx="37488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derived </a:t>
            </a:r>
            <a:r>
              <a:rPr lang="fr" sz="14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Derived 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… 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Base</a:t>
            </a:r>
            <a:r>
              <a:rPr lang="fr" sz="14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ref_base </a:t>
            </a:r>
            <a:r>
              <a:rPr lang="fr" sz="14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derived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2" name="Google Shape;1462;p120"/>
          <p:cNvSpPr txBox="1"/>
          <p:nvPr/>
        </p:nvSpPr>
        <p:spPr>
          <a:xfrm>
            <a:off x="4594950" y="1463175"/>
            <a:ext cx="39516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fcn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Base</a:t>
            </a:r>
            <a:r>
              <a:rPr lang="fr" sz="14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base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derived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Derived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 … }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fcn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derived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12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Instance d’une classe dérivée</a:t>
            </a:r>
            <a:endParaRPr/>
          </a:p>
        </p:txBody>
      </p:sp>
      <p:sp>
        <p:nvSpPr>
          <p:cNvPr id="1468" name="Google Shape;1468;p12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69" name="Google Shape;1469;p121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5. Héritage</a:t>
            </a:r>
            <a:endParaRPr/>
          </a:p>
        </p:txBody>
      </p:sp>
      <p:sp>
        <p:nvSpPr>
          <p:cNvPr id="1470" name="Google Shape;1470;p121"/>
          <p:cNvSpPr txBox="1"/>
          <p:nvPr/>
        </p:nvSpPr>
        <p:spPr>
          <a:xfrm>
            <a:off x="548850" y="1922225"/>
            <a:ext cx="37488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derived </a:t>
            </a:r>
            <a:r>
              <a:rPr lang="fr" sz="14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Derived 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… 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Base</a:t>
            </a:r>
            <a:r>
              <a:rPr lang="fr" sz="14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ref_base </a:t>
            </a:r>
            <a:r>
              <a:rPr lang="fr" sz="14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derived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1" name="Google Shape;1471;p121"/>
          <p:cNvSpPr txBox="1"/>
          <p:nvPr/>
        </p:nvSpPr>
        <p:spPr>
          <a:xfrm>
            <a:off x="4594950" y="1463175"/>
            <a:ext cx="39516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fcn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Base</a:t>
            </a:r>
            <a:r>
              <a:rPr lang="fr" sz="14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base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derived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Derived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 … }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fcn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derived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2" name="Google Shape;1472;p121"/>
          <p:cNvSpPr/>
          <p:nvPr/>
        </p:nvSpPr>
        <p:spPr>
          <a:xfrm rot="10800000">
            <a:off x="554825" y="1934700"/>
            <a:ext cx="3791700" cy="7371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121"/>
          <p:cNvSpPr/>
          <p:nvPr/>
        </p:nvSpPr>
        <p:spPr>
          <a:xfrm rot="10800000">
            <a:off x="596450" y="3105225"/>
            <a:ext cx="3326400" cy="5265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121"/>
          <p:cNvSpPr/>
          <p:nvPr/>
        </p:nvSpPr>
        <p:spPr>
          <a:xfrm rot="10800000">
            <a:off x="4502375" y="3628500"/>
            <a:ext cx="3881700" cy="7110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121"/>
          <p:cNvSpPr txBox="1"/>
          <p:nvPr/>
        </p:nvSpPr>
        <p:spPr>
          <a:xfrm>
            <a:off x="596450" y="3913925"/>
            <a:ext cx="3489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Derived*</a:t>
            </a: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est convertible en 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Base*</a:t>
            </a:r>
            <a:endParaRPr sz="1500"/>
          </a:p>
        </p:txBody>
      </p:sp>
      <p:sp>
        <p:nvSpPr>
          <p:cNvPr id="1476" name="Google Shape;1476;p121"/>
          <p:cNvSpPr/>
          <p:nvPr/>
        </p:nvSpPr>
        <p:spPr>
          <a:xfrm>
            <a:off x="2450625" y="2987800"/>
            <a:ext cx="286525" cy="965490"/>
          </a:xfrm>
          <a:custGeom>
            <a:rect b="b" l="l" r="r" t="t"/>
            <a:pathLst>
              <a:path extrusionOk="0" h="27736" w="11461">
                <a:moveTo>
                  <a:pt x="0" y="27736"/>
                </a:moveTo>
                <a:cubicBezTo>
                  <a:pt x="0" y="24070"/>
                  <a:pt x="568" y="19795"/>
                  <a:pt x="3160" y="17203"/>
                </a:cubicBezTo>
                <a:cubicBezTo>
                  <a:pt x="5363" y="15000"/>
                  <a:pt x="9490" y="14724"/>
                  <a:pt x="10884" y="11937"/>
                </a:cubicBezTo>
                <a:cubicBezTo>
                  <a:pt x="12754" y="8196"/>
                  <a:pt x="8892" y="3741"/>
                  <a:pt x="7022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477" name="Google Shape;1477;p121"/>
          <p:cNvSpPr/>
          <p:nvPr/>
        </p:nvSpPr>
        <p:spPr>
          <a:xfrm rot="10800000">
            <a:off x="4594950" y="1820338"/>
            <a:ext cx="3881700" cy="15186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121"/>
          <p:cNvSpPr/>
          <p:nvPr/>
        </p:nvSpPr>
        <p:spPr>
          <a:xfrm rot="10800000">
            <a:off x="4633050" y="1486750"/>
            <a:ext cx="977400" cy="3336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9" name="Google Shape;1479;p121"/>
          <p:cNvCxnSpPr/>
          <p:nvPr/>
        </p:nvCxnSpPr>
        <p:spPr>
          <a:xfrm>
            <a:off x="844359" y="2942725"/>
            <a:ext cx="561900" cy="0"/>
          </a:xfrm>
          <a:prstGeom prst="straightConnector1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80" name="Google Shape;1480;p121"/>
          <p:cNvCxnSpPr/>
          <p:nvPr/>
        </p:nvCxnSpPr>
        <p:spPr>
          <a:xfrm>
            <a:off x="5666284" y="1831193"/>
            <a:ext cx="1243200" cy="0"/>
          </a:xfrm>
          <a:prstGeom prst="straightConnector1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81" name="Google Shape;1481;p121"/>
          <p:cNvSpPr/>
          <p:nvPr/>
        </p:nvSpPr>
        <p:spPr>
          <a:xfrm>
            <a:off x="4004200" y="3461775"/>
            <a:ext cx="781240" cy="711031"/>
          </a:xfrm>
          <a:custGeom>
            <a:rect b="b" l="l" r="r" t="t"/>
            <a:pathLst>
              <a:path extrusionOk="0" h="26007" w="36864">
                <a:moveTo>
                  <a:pt x="0" y="25981"/>
                </a:moveTo>
                <a:cubicBezTo>
                  <a:pt x="5790" y="25981"/>
                  <a:pt x="13379" y="26400"/>
                  <a:pt x="16852" y="21767"/>
                </a:cubicBezTo>
                <a:cubicBezTo>
                  <a:pt x="20227" y="17264"/>
                  <a:pt x="18389" y="10117"/>
                  <a:pt x="21767" y="5617"/>
                </a:cubicBezTo>
                <a:cubicBezTo>
                  <a:pt x="24991" y="1323"/>
                  <a:pt x="31495" y="0"/>
                  <a:pt x="36864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482" name="Google Shape;1482;p121"/>
          <p:cNvSpPr txBox="1"/>
          <p:nvPr>
            <p:ph idx="1" type="body"/>
          </p:nvPr>
        </p:nvSpPr>
        <p:spPr>
          <a:xfrm>
            <a:off x="311700" y="787275"/>
            <a:ext cx="85593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Cela fonctionne aussi avec des pointeurs-</a:t>
            </a:r>
            <a:r>
              <a:rPr b="1" lang="fr"/>
              <a:t>observants</a:t>
            </a:r>
            <a:r>
              <a:rPr lang="fr"/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12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Instance d’une classe dérivée</a:t>
            </a:r>
            <a:endParaRPr/>
          </a:p>
        </p:txBody>
      </p:sp>
      <p:sp>
        <p:nvSpPr>
          <p:cNvPr id="1488" name="Google Shape;1488;p12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89" name="Google Shape;1489;p122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5. Héritage</a:t>
            </a:r>
            <a:endParaRPr/>
          </a:p>
        </p:txBody>
      </p:sp>
      <p:sp>
        <p:nvSpPr>
          <p:cNvPr id="1490" name="Google Shape;1490;p122"/>
          <p:cNvSpPr txBox="1"/>
          <p:nvPr>
            <p:ph idx="1" type="body"/>
          </p:nvPr>
        </p:nvSpPr>
        <p:spPr>
          <a:xfrm>
            <a:off x="311700" y="787275"/>
            <a:ext cx="8559300" cy="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On peut appeler les fonctions publiques du type-parent sur les instances-filles.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1" name="Google Shape;1491;p122"/>
          <p:cNvSpPr txBox="1"/>
          <p:nvPr/>
        </p:nvSpPr>
        <p:spPr>
          <a:xfrm>
            <a:off x="1995000" y="1992448"/>
            <a:ext cx="51540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derived </a:t>
            </a:r>
            <a:r>
              <a:rPr lang="fr" sz="14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Derived 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… 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derived.</a:t>
            </a:r>
            <a:r>
              <a:rPr lang="fr" sz="14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get_y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12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Instance d’une classe dérivée</a:t>
            </a:r>
            <a:endParaRPr/>
          </a:p>
        </p:txBody>
      </p:sp>
      <p:sp>
        <p:nvSpPr>
          <p:cNvPr id="1497" name="Google Shape;1497;p12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98" name="Google Shape;1498;p123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</a:t>
            </a:r>
            <a:r>
              <a:rPr lang="fr"/>
              <a:t>. Héritage</a:t>
            </a:r>
            <a:endParaRPr/>
          </a:p>
        </p:txBody>
      </p:sp>
      <p:sp>
        <p:nvSpPr>
          <p:cNvPr id="1499" name="Google Shape;1499;p123"/>
          <p:cNvSpPr txBox="1"/>
          <p:nvPr>
            <p:ph idx="1" type="body"/>
          </p:nvPr>
        </p:nvSpPr>
        <p:spPr>
          <a:xfrm>
            <a:off x="311700" y="787275"/>
            <a:ext cx="8559300" cy="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On peut appeler les fonctions publiques du type-parent sur les instances-filles.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0" name="Google Shape;1500;p123"/>
          <p:cNvSpPr txBox="1"/>
          <p:nvPr/>
        </p:nvSpPr>
        <p:spPr>
          <a:xfrm>
            <a:off x="1995000" y="1992448"/>
            <a:ext cx="51540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derived </a:t>
            </a:r>
            <a:r>
              <a:rPr lang="fr" sz="14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Derived 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… 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derived.</a:t>
            </a:r>
            <a:r>
              <a:rPr lang="fr" sz="14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get_y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1" name="Google Shape;1501;p123"/>
          <p:cNvSpPr/>
          <p:nvPr/>
        </p:nvSpPr>
        <p:spPr>
          <a:xfrm rot="10800000">
            <a:off x="1959050" y="2018782"/>
            <a:ext cx="3844500" cy="7371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123"/>
          <p:cNvSpPr/>
          <p:nvPr/>
        </p:nvSpPr>
        <p:spPr>
          <a:xfrm rot="10800000">
            <a:off x="1830575" y="3057707"/>
            <a:ext cx="3844500" cy="7371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123"/>
          <p:cNvSpPr/>
          <p:nvPr/>
        </p:nvSpPr>
        <p:spPr>
          <a:xfrm rot="10800000">
            <a:off x="2070775" y="2755825"/>
            <a:ext cx="1635000" cy="2934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123"/>
          <p:cNvSpPr/>
          <p:nvPr/>
        </p:nvSpPr>
        <p:spPr>
          <a:xfrm rot="10800000">
            <a:off x="5514000" y="2755825"/>
            <a:ext cx="1635000" cy="2934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123"/>
          <p:cNvSpPr txBox="1"/>
          <p:nvPr/>
        </p:nvSpPr>
        <p:spPr>
          <a:xfrm>
            <a:off x="3398575" y="3794800"/>
            <a:ext cx="50679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4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get_y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est définie dans la partie publique de 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donc on peut l’appeler sur une instance de 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Derived</a:t>
            </a:r>
            <a:endParaRPr sz="1500"/>
          </a:p>
        </p:txBody>
      </p:sp>
      <p:sp>
        <p:nvSpPr>
          <p:cNvPr id="1506" name="Google Shape;1506;p123"/>
          <p:cNvSpPr/>
          <p:nvPr/>
        </p:nvSpPr>
        <p:spPr>
          <a:xfrm>
            <a:off x="4697625" y="3093112"/>
            <a:ext cx="561725" cy="680972"/>
          </a:xfrm>
          <a:custGeom>
            <a:rect b="b" l="l" r="r" t="t"/>
            <a:pathLst>
              <a:path extrusionOk="0" h="31248" w="22469">
                <a:moveTo>
                  <a:pt x="22469" y="31248"/>
                </a:moveTo>
                <a:cubicBezTo>
                  <a:pt x="21148" y="28606"/>
                  <a:pt x="19777" y="25820"/>
                  <a:pt x="17554" y="23875"/>
                </a:cubicBezTo>
                <a:cubicBezTo>
                  <a:pt x="13536" y="20360"/>
                  <a:pt x="5908" y="21430"/>
                  <a:pt x="3159" y="16853"/>
                </a:cubicBezTo>
                <a:cubicBezTo>
                  <a:pt x="989" y="13240"/>
                  <a:pt x="3501" y="8371"/>
                  <a:pt x="2808" y="4214"/>
                </a:cubicBezTo>
                <a:cubicBezTo>
                  <a:pt x="2531" y="2549"/>
                  <a:pt x="533" y="1601"/>
                  <a:pt x="0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12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1512" name="Google Shape;1512;p12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13" name="Google Shape;1513;p12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124"/>
          <p:cNvSpPr txBox="1"/>
          <p:nvPr/>
        </p:nvSpPr>
        <p:spPr>
          <a:xfrm>
            <a:off x="311700" y="760813"/>
            <a:ext cx="85206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Copie.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Déplacement.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L-Value et R-Value.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Pointeurs ownants.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Héritage.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polymorphes.</a:t>
            </a:r>
            <a:endParaRPr b="1"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AutoNum type="alphaLcPeriod"/>
            </a:pPr>
            <a:r>
              <a:rPr lang="fr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Définition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AutoNum type="alphaLcPeriod"/>
            </a:pPr>
            <a:r>
              <a:rPr lang="fr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Redéfinir le comportement d’une classe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AutoNum type="alphaLcPeriod"/>
            </a:pPr>
            <a:r>
              <a:rPr lang="fr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Résolution d’appels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AutoNum type="alphaLcPeriod"/>
            </a:pPr>
            <a:r>
              <a:rPr lang="fr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Fonctions virtuelles pures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5" name="Google Shape;1515;p124"/>
          <p:cNvSpPr/>
          <p:nvPr/>
        </p:nvSpPr>
        <p:spPr>
          <a:xfrm rot="10800000">
            <a:off x="28725" y="861600"/>
            <a:ext cx="9011100" cy="18858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125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</a:t>
            </a:r>
            <a:endParaRPr/>
          </a:p>
        </p:txBody>
      </p:sp>
      <p:sp>
        <p:nvSpPr>
          <p:cNvPr id="1521" name="Google Shape;1521;p12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22" name="Google Shape;1522;p125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</a:t>
            </a:r>
            <a:r>
              <a:rPr lang="fr"/>
              <a:t>. Classes polymorphes</a:t>
            </a:r>
            <a:endParaRPr/>
          </a:p>
        </p:txBody>
      </p:sp>
      <p:sp>
        <p:nvSpPr>
          <p:cNvPr id="1523" name="Google Shape;1523;p125"/>
          <p:cNvSpPr txBox="1"/>
          <p:nvPr>
            <p:ph idx="1" type="body"/>
          </p:nvPr>
        </p:nvSpPr>
        <p:spPr>
          <a:xfrm>
            <a:off x="292350" y="1091550"/>
            <a:ext cx="8559300" cy="32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C++, l’héritage permet de répondre à 2 besoins orthogonaux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éviter la duplication de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spécialiser un comportement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126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</a:t>
            </a:r>
            <a:endParaRPr/>
          </a:p>
        </p:txBody>
      </p:sp>
      <p:sp>
        <p:nvSpPr>
          <p:cNvPr id="1529" name="Google Shape;1529;p12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30" name="Google Shape;1530;p126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531" name="Google Shape;1531;p126"/>
          <p:cNvSpPr txBox="1"/>
          <p:nvPr>
            <p:ph idx="1" type="body"/>
          </p:nvPr>
        </p:nvSpPr>
        <p:spPr>
          <a:xfrm>
            <a:off x="292350" y="1091550"/>
            <a:ext cx="8559300" cy="3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C++, l’héritage permet de répondre à 2 besoins orthogonaux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éviter la duplication de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spécialiser un comportement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fr"/>
            </a:br>
            <a:r>
              <a:rPr lang="fr"/>
              <a:t>Une classe dont on a pu </a:t>
            </a:r>
            <a:r>
              <a:rPr b="1" lang="fr"/>
              <a:t>redéfinir le comportement</a:t>
            </a:r>
            <a:r>
              <a:rPr lang="fr"/>
              <a:t> via héritage est une classe dont les instances peuvent se comporter différemment selon le </a:t>
            </a:r>
            <a:r>
              <a:rPr b="1" lang="fr"/>
              <a:t>type dynamique</a:t>
            </a:r>
            <a:r>
              <a:rPr lang="fr"/>
              <a:t> de l’objet.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On parle de </a:t>
            </a:r>
            <a:r>
              <a:rPr b="1" lang="fr"/>
              <a:t>classes polymorphes</a:t>
            </a:r>
            <a:r>
              <a:rPr lang="fr"/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127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Redéfinir le comportement d’une classe</a:t>
            </a:r>
            <a:endParaRPr/>
          </a:p>
        </p:txBody>
      </p:sp>
      <p:sp>
        <p:nvSpPr>
          <p:cNvPr id="1537" name="Google Shape;1537;p127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38" name="Google Shape;1538;p127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539" name="Google Shape;1539;p127"/>
          <p:cNvSpPr txBox="1"/>
          <p:nvPr/>
        </p:nvSpPr>
        <p:spPr>
          <a:xfrm>
            <a:off x="1590900" y="1208850"/>
            <a:ext cx="61905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3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"???"</a:t>
            </a:r>
            <a:r>
              <a:rPr lang="fr" sz="13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describe</a:t>
            </a:r>
            <a:r>
              <a:rPr lang="fr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std</a:t>
            </a:r>
            <a:r>
              <a:rPr lang="fr" sz="13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"This is a "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3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3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Constructeur de copie</a:t>
            </a:r>
            <a:endParaRPr/>
          </a:p>
        </p:txBody>
      </p:sp>
      <p:sp>
        <p:nvSpPr>
          <p:cNvPr id="177" name="Google Shape;177;p20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311700" y="1675925"/>
            <a:ext cx="85206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Le </a:t>
            </a:r>
            <a:r>
              <a:rPr b="1" lang="fr"/>
              <a:t>constructeur de copie</a:t>
            </a:r>
            <a:r>
              <a:rPr lang="fr"/>
              <a:t> est le constructeur appelé lorsqu’un objet est </a:t>
            </a:r>
            <a:r>
              <a:rPr b="1" lang="fr"/>
              <a:t>instancié</a:t>
            </a:r>
            <a:r>
              <a:rPr lang="fr"/>
              <a:t> et initialisé à partir d’un objet du </a:t>
            </a:r>
            <a:r>
              <a:rPr b="1" lang="fr"/>
              <a:t>même type</a:t>
            </a:r>
            <a:r>
              <a:rPr lang="fr"/>
              <a:t>.</a:t>
            </a:r>
            <a:endParaRPr/>
          </a:p>
        </p:txBody>
      </p:sp>
      <p:sp>
        <p:nvSpPr>
          <p:cNvPr id="179" name="Google Shape;179;p20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Copie</a:t>
            </a:r>
            <a:endParaRPr/>
          </a:p>
        </p:txBody>
      </p:sp>
      <p:sp>
        <p:nvSpPr>
          <p:cNvPr id="180" name="Google Shape;180;p20"/>
          <p:cNvSpPr txBox="1"/>
          <p:nvPr/>
        </p:nvSpPr>
        <p:spPr>
          <a:xfrm>
            <a:off x="2688600" y="2712250"/>
            <a:ext cx="3766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nimal medor_copy 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medor 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128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Redéfinir le comportement d’une classe</a:t>
            </a:r>
            <a:endParaRPr/>
          </a:p>
        </p:txBody>
      </p:sp>
      <p:sp>
        <p:nvSpPr>
          <p:cNvPr id="1545" name="Google Shape;1545;p128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46" name="Google Shape;1546;p128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547" name="Google Shape;1547;p128"/>
          <p:cNvSpPr txBox="1"/>
          <p:nvPr/>
        </p:nvSpPr>
        <p:spPr>
          <a:xfrm>
            <a:off x="1590900" y="1208850"/>
            <a:ext cx="61905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3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"???"</a:t>
            </a:r>
            <a:r>
              <a:rPr lang="fr" sz="13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describe</a:t>
            </a:r>
            <a:r>
              <a:rPr lang="fr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std</a:t>
            </a:r>
            <a:r>
              <a:rPr lang="fr" sz="13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"This is a "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3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3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8" name="Google Shape;1548;p128"/>
          <p:cNvSpPr/>
          <p:nvPr/>
        </p:nvSpPr>
        <p:spPr>
          <a:xfrm rot="10800000">
            <a:off x="1581625" y="1228832"/>
            <a:ext cx="3844500" cy="7371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128"/>
          <p:cNvSpPr/>
          <p:nvPr/>
        </p:nvSpPr>
        <p:spPr>
          <a:xfrm rot="10800000">
            <a:off x="1528950" y="2162500"/>
            <a:ext cx="6363600" cy="20190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128"/>
          <p:cNvSpPr/>
          <p:nvPr/>
        </p:nvSpPr>
        <p:spPr>
          <a:xfrm>
            <a:off x="1827425" y="1917600"/>
            <a:ext cx="834000" cy="236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128"/>
          <p:cNvSpPr txBox="1"/>
          <p:nvPr/>
        </p:nvSpPr>
        <p:spPr>
          <a:xfrm>
            <a:off x="5250584" y="880750"/>
            <a:ext cx="33618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indique que la fonction peut-être redéfinie par les classes-filles</a:t>
            </a:r>
            <a:endParaRPr sz="1500"/>
          </a:p>
        </p:txBody>
      </p:sp>
      <p:sp>
        <p:nvSpPr>
          <p:cNvPr id="1552" name="Google Shape;1552;p128"/>
          <p:cNvSpPr/>
          <p:nvPr/>
        </p:nvSpPr>
        <p:spPr>
          <a:xfrm rot="-6100733">
            <a:off x="3649651" y="289771"/>
            <a:ext cx="590518" cy="2507046"/>
          </a:xfrm>
          <a:custGeom>
            <a:rect b="b" l="l" r="r" t="t"/>
            <a:pathLst>
              <a:path extrusionOk="0" h="72194" w="14551">
                <a:moveTo>
                  <a:pt x="3971" y="72194"/>
                </a:moveTo>
                <a:cubicBezTo>
                  <a:pt x="767" y="67392"/>
                  <a:pt x="-1902" y="59388"/>
                  <a:pt x="1856" y="55005"/>
                </a:cubicBezTo>
                <a:cubicBezTo>
                  <a:pt x="3909" y="52611"/>
                  <a:pt x="7196" y="50327"/>
                  <a:pt x="10318" y="50774"/>
                </a:cubicBezTo>
                <a:cubicBezTo>
                  <a:pt x="12743" y="51121"/>
                  <a:pt x="15752" y="55389"/>
                  <a:pt x="14020" y="57121"/>
                </a:cubicBezTo>
                <a:cubicBezTo>
                  <a:pt x="11022" y="60119"/>
                  <a:pt x="4016" y="56418"/>
                  <a:pt x="2120" y="52625"/>
                </a:cubicBezTo>
                <a:cubicBezTo>
                  <a:pt x="103" y="48592"/>
                  <a:pt x="177" y="43561"/>
                  <a:pt x="1062" y="39139"/>
                </a:cubicBezTo>
                <a:cubicBezTo>
                  <a:pt x="2906" y="29923"/>
                  <a:pt x="11133" y="22564"/>
                  <a:pt x="12169" y="13223"/>
                </a:cubicBezTo>
                <a:cubicBezTo>
                  <a:pt x="12689" y="8537"/>
                  <a:pt x="8633" y="4474"/>
                  <a:pt x="7145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129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Redéfinir le comportement d’une classe</a:t>
            </a:r>
            <a:endParaRPr/>
          </a:p>
        </p:txBody>
      </p:sp>
      <p:sp>
        <p:nvSpPr>
          <p:cNvPr id="1558" name="Google Shape;1558;p129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59" name="Google Shape;1559;p129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560" name="Google Shape;1560;p129"/>
          <p:cNvSpPr txBox="1"/>
          <p:nvPr/>
        </p:nvSpPr>
        <p:spPr>
          <a:xfrm>
            <a:off x="1925550" y="800559"/>
            <a:ext cx="4530900" cy="3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 sz="13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3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3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"piano"</a:t>
            </a:r>
            <a:r>
              <a:rPr lang="fr" sz="13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3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Guitar</a:t>
            </a:r>
            <a:r>
              <a:rPr lang="fr" sz="13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3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3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"guitar"</a:t>
            </a:r>
            <a:r>
              <a:rPr lang="fr" sz="13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3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130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Redéfinir le comportement d’une classe</a:t>
            </a:r>
            <a:endParaRPr/>
          </a:p>
        </p:txBody>
      </p:sp>
      <p:sp>
        <p:nvSpPr>
          <p:cNvPr id="1566" name="Google Shape;1566;p130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67" name="Google Shape;1567;p130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568" name="Google Shape;1568;p130"/>
          <p:cNvSpPr txBox="1"/>
          <p:nvPr/>
        </p:nvSpPr>
        <p:spPr>
          <a:xfrm>
            <a:off x="1925550" y="800559"/>
            <a:ext cx="4530900" cy="3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 sz="13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3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3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"piano"</a:t>
            </a:r>
            <a:r>
              <a:rPr lang="fr" sz="13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3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Guitar</a:t>
            </a:r>
            <a:r>
              <a:rPr lang="fr" sz="13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3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3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"guitar"</a:t>
            </a:r>
            <a:r>
              <a:rPr lang="fr" sz="13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3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9" name="Google Shape;1569;p130"/>
          <p:cNvSpPr/>
          <p:nvPr/>
        </p:nvSpPr>
        <p:spPr>
          <a:xfrm rot="10800000">
            <a:off x="1839275" y="800575"/>
            <a:ext cx="3302400" cy="36618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130"/>
          <p:cNvSpPr/>
          <p:nvPr/>
        </p:nvSpPr>
        <p:spPr>
          <a:xfrm>
            <a:off x="5158749" y="1513850"/>
            <a:ext cx="922200" cy="236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130"/>
          <p:cNvSpPr/>
          <p:nvPr/>
        </p:nvSpPr>
        <p:spPr>
          <a:xfrm>
            <a:off x="5158749" y="3369025"/>
            <a:ext cx="922200" cy="236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130"/>
          <p:cNvSpPr txBox="1"/>
          <p:nvPr/>
        </p:nvSpPr>
        <p:spPr>
          <a:xfrm>
            <a:off x="5206700" y="3836850"/>
            <a:ext cx="36948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demande au compilateur de vérifier que la fonction est bien virtuelle</a:t>
            </a:r>
            <a:endParaRPr sz="1500"/>
          </a:p>
        </p:txBody>
      </p:sp>
      <p:sp>
        <p:nvSpPr>
          <p:cNvPr id="1573" name="Google Shape;1573;p130"/>
          <p:cNvSpPr/>
          <p:nvPr/>
        </p:nvSpPr>
        <p:spPr>
          <a:xfrm>
            <a:off x="6224875" y="1723850"/>
            <a:ext cx="1087520" cy="2062675"/>
          </a:xfrm>
          <a:custGeom>
            <a:rect b="b" l="l" r="r" t="t"/>
            <a:pathLst>
              <a:path extrusionOk="0" h="82507" w="39289">
                <a:moveTo>
                  <a:pt x="37567" y="82507"/>
                </a:moveTo>
                <a:cubicBezTo>
                  <a:pt x="35673" y="73064"/>
                  <a:pt x="32774" y="63062"/>
                  <a:pt x="35109" y="53718"/>
                </a:cubicBezTo>
                <a:cubicBezTo>
                  <a:pt x="37537" y="44001"/>
                  <a:pt x="40584" y="33697"/>
                  <a:pt x="38620" y="23875"/>
                </a:cubicBezTo>
                <a:cubicBezTo>
                  <a:pt x="35652" y="9034"/>
                  <a:pt x="15135" y="0"/>
                  <a:pt x="0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574" name="Google Shape;1574;p130"/>
          <p:cNvSpPr/>
          <p:nvPr/>
        </p:nvSpPr>
        <p:spPr>
          <a:xfrm rot="-649143">
            <a:off x="4937431" y="3725094"/>
            <a:ext cx="212948" cy="526617"/>
          </a:xfrm>
          <a:custGeom>
            <a:rect b="b" l="l" r="r" t="t"/>
            <a:pathLst>
              <a:path extrusionOk="0" h="18608" w="5521">
                <a:moveTo>
                  <a:pt x="5521" y="18608"/>
                </a:moveTo>
                <a:cubicBezTo>
                  <a:pt x="1302" y="17554"/>
                  <a:pt x="-599" y="10936"/>
                  <a:pt x="254" y="6671"/>
                </a:cubicBezTo>
                <a:cubicBezTo>
                  <a:pt x="770" y="4092"/>
                  <a:pt x="3292" y="2353"/>
                  <a:pt x="4467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13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Redéfinir le comportement d’une classe</a:t>
            </a:r>
            <a:endParaRPr/>
          </a:p>
        </p:txBody>
      </p:sp>
      <p:sp>
        <p:nvSpPr>
          <p:cNvPr id="1580" name="Google Shape;1580;p13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81" name="Google Shape;1581;p131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582" name="Google Shape;1582;p131"/>
          <p:cNvSpPr txBox="1"/>
          <p:nvPr/>
        </p:nvSpPr>
        <p:spPr>
          <a:xfrm>
            <a:off x="1087750" y="1023300"/>
            <a:ext cx="6582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Piano piano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Guitar guitar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Instrument</a:t>
            </a:r>
            <a:r>
              <a:rPr lang="fr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instruments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piano, </a:t>
            </a:r>
            <a:r>
              <a:rPr lang="fr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guitar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instruments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std</a:t>
            </a:r>
            <a:r>
              <a:rPr lang="fr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r>
              <a:rPr lang="fr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get_name</a:t>
            </a:r>
            <a:r>
              <a:rPr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13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Redéfinir le comportement d’une classe</a:t>
            </a:r>
            <a:endParaRPr/>
          </a:p>
        </p:txBody>
      </p:sp>
      <p:sp>
        <p:nvSpPr>
          <p:cNvPr id="1588" name="Google Shape;1588;p13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89" name="Google Shape;1589;p132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590" name="Google Shape;1590;p132"/>
          <p:cNvSpPr txBox="1"/>
          <p:nvPr/>
        </p:nvSpPr>
        <p:spPr>
          <a:xfrm>
            <a:off x="1087750" y="1023300"/>
            <a:ext cx="6582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Piano piano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Guitar guitar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Instrument</a:t>
            </a:r>
            <a:r>
              <a:rPr lang="fr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instruments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piano, </a:t>
            </a:r>
            <a:r>
              <a:rPr lang="fr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guitar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instruments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std</a:t>
            </a:r>
            <a:r>
              <a:rPr lang="fr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r>
              <a:rPr lang="fr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get_name</a:t>
            </a:r>
            <a:r>
              <a:rPr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591" name="Google Shape;1591;p132"/>
          <p:cNvSpPr/>
          <p:nvPr/>
        </p:nvSpPr>
        <p:spPr>
          <a:xfrm>
            <a:off x="4416725" y="3338901"/>
            <a:ext cx="1334150" cy="497960"/>
          </a:xfrm>
          <a:custGeom>
            <a:rect b="b" l="l" r="r" t="t"/>
            <a:pathLst>
              <a:path extrusionOk="0" h="18257" w="53366">
                <a:moveTo>
                  <a:pt x="53366" y="18257"/>
                </a:moveTo>
                <a:cubicBezTo>
                  <a:pt x="44413" y="6311"/>
                  <a:pt x="23261" y="17663"/>
                  <a:pt x="8778" y="14043"/>
                </a:cubicBezTo>
                <a:cubicBezTo>
                  <a:pt x="3422" y="12705"/>
                  <a:pt x="2469" y="4937"/>
                  <a:pt x="0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592" name="Google Shape;1592;p132"/>
          <p:cNvSpPr txBox="1"/>
          <p:nvPr/>
        </p:nvSpPr>
        <p:spPr>
          <a:xfrm>
            <a:off x="3477575" y="3836850"/>
            <a:ext cx="5424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comme </a:t>
            </a:r>
            <a:r>
              <a:rPr lang="fr" sz="15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describe</a:t>
            </a: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est </a:t>
            </a:r>
            <a:r>
              <a:rPr b="1"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virtuelle</a:t>
            </a: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on appelle la redéfinition contenue dans le </a:t>
            </a:r>
            <a:r>
              <a:rPr b="1"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 dynamique</a:t>
            </a: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chaque instance</a:t>
            </a:r>
            <a:endParaRPr sz="150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13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Redéfinir le comportement d’une classe</a:t>
            </a:r>
            <a:endParaRPr/>
          </a:p>
        </p:txBody>
      </p:sp>
      <p:sp>
        <p:nvSpPr>
          <p:cNvPr id="1598" name="Google Shape;1598;p13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99" name="Google Shape;1599;p133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600" name="Google Shape;1600;p133"/>
          <p:cNvSpPr txBox="1"/>
          <p:nvPr/>
        </p:nvSpPr>
        <p:spPr>
          <a:xfrm>
            <a:off x="1087750" y="1023300"/>
            <a:ext cx="6582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Piano piano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Guitar guitar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Instrument</a:t>
            </a:r>
            <a:r>
              <a:rPr lang="fr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instruments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piano, </a:t>
            </a:r>
            <a:r>
              <a:rPr lang="fr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guitar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instruments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std</a:t>
            </a:r>
            <a:r>
              <a:rPr lang="fr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r>
              <a:rPr lang="fr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get_name</a:t>
            </a:r>
            <a:r>
              <a:rPr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601" name="Google Shape;1601;p133"/>
          <p:cNvSpPr txBox="1"/>
          <p:nvPr/>
        </p:nvSpPr>
        <p:spPr>
          <a:xfrm>
            <a:off x="3477575" y="3836850"/>
            <a:ext cx="5424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comme </a:t>
            </a:r>
            <a:r>
              <a:rPr lang="fr" sz="15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describe</a:t>
            </a: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est </a:t>
            </a:r>
            <a:r>
              <a:rPr b="1"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virtuelle</a:t>
            </a: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on appelle la redéfinition contenue dans le </a:t>
            </a:r>
            <a:r>
              <a:rPr b="1"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 dynamique</a:t>
            </a: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chaque instance</a:t>
            </a:r>
            <a:endParaRPr sz="1500"/>
          </a:p>
        </p:txBody>
      </p:sp>
      <p:sp>
        <p:nvSpPr>
          <p:cNvPr id="1602" name="Google Shape;1602;p133"/>
          <p:cNvSpPr/>
          <p:nvPr/>
        </p:nvSpPr>
        <p:spPr>
          <a:xfrm>
            <a:off x="4416725" y="3338901"/>
            <a:ext cx="1334150" cy="497960"/>
          </a:xfrm>
          <a:custGeom>
            <a:rect b="b" l="l" r="r" t="t"/>
            <a:pathLst>
              <a:path extrusionOk="0" h="18257" w="53366">
                <a:moveTo>
                  <a:pt x="53366" y="18257"/>
                </a:moveTo>
                <a:cubicBezTo>
                  <a:pt x="44413" y="6311"/>
                  <a:pt x="23261" y="17663"/>
                  <a:pt x="8778" y="14043"/>
                </a:cubicBezTo>
                <a:cubicBezTo>
                  <a:pt x="3422" y="12705"/>
                  <a:pt x="2469" y="4937"/>
                  <a:pt x="0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603" name="Google Shape;1603;p133"/>
          <p:cNvSpPr/>
          <p:nvPr/>
        </p:nvSpPr>
        <p:spPr>
          <a:xfrm>
            <a:off x="5315250" y="2220600"/>
            <a:ext cx="928800" cy="561900"/>
          </a:xfrm>
          <a:prstGeom prst="wedgeRectCallout">
            <a:avLst>
              <a:gd fmla="val -39949" name="adj1"/>
              <a:gd fmla="val 78728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piano</a:t>
            </a:r>
            <a:br>
              <a:rPr b="1" lang="fr" sz="14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4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guitar</a:t>
            </a:r>
            <a:endParaRPr b="1" sz="14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13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d’appels</a:t>
            </a:r>
            <a:endParaRPr/>
          </a:p>
        </p:txBody>
      </p:sp>
      <p:sp>
        <p:nvSpPr>
          <p:cNvPr id="1609" name="Google Shape;1609;p13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10" name="Google Shape;1610;p13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611" name="Google Shape;1611;p134"/>
          <p:cNvSpPr txBox="1"/>
          <p:nvPr>
            <p:ph idx="1" type="body"/>
          </p:nvPr>
        </p:nvSpPr>
        <p:spPr>
          <a:xfrm>
            <a:off x="292350" y="836100"/>
            <a:ext cx="85593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Une fonction virtuelle dans une classe-mère est également virtuelle dans les classes-filles (si elle a la </a:t>
            </a:r>
            <a:r>
              <a:rPr b="1" lang="fr"/>
              <a:t>même signature</a:t>
            </a:r>
            <a:r>
              <a:rPr lang="fr"/>
              <a:t>)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Si une fonction n’est pas virtuelle, on </a:t>
            </a:r>
            <a:r>
              <a:rPr lang="fr"/>
              <a:t>appelle la version définie dans </a:t>
            </a:r>
            <a:r>
              <a:rPr lang="fr"/>
              <a:t>le </a:t>
            </a:r>
            <a:r>
              <a:rPr b="1" lang="fr"/>
              <a:t>type statique </a:t>
            </a:r>
            <a:r>
              <a:rPr lang="fr"/>
              <a:t>de l’objet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Si une fonction est virtuelle, on appelle la version définie dans le </a:t>
            </a:r>
            <a:r>
              <a:rPr b="1" lang="fr"/>
              <a:t>type dynamique</a:t>
            </a:r>
            <a:r>
              <a:rPr lang="fr"/>
              <a:t> de l’objet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L’appel au </a:t>
            </a:r>
            <a:r>
              <a:rPr b="1" lang="fr"/>
              <a:t>destructeur</a:t>
            </a:r>
            <a:r>
              <a:rPr lang="fr"/>
              <a:t> répond aux mêmes règles que les autres fonctions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135"/>
          <p:cNvSpPr txBox="1"/>
          <p:nvPr>
            <p:ph idx="1" type="body"/>
          </p:nvPr>
        </p:nvSpPr>
        <p:spPr>
          <a:xfrm>
            <a:off x="292350" y="836100"/>
            <a:ext cx="85593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Une fonction virtuelle dans une classe-mère est également virtuelle dans les classes-filles (si elle a la </a:t>
            </a:r>
            <a:r>
              <a:rPr b="1" lang="fr"/>
              <a:t>même signature</a:t>
            </a:r>
            <a:r>
              <a:rPr lang="fr"/>
              <a:t>)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Si une fonction n’est pas virtuelle, on appelle la version définie dans le </a:t>
            </a:r>
            <a:r>
              <a:rPr b="1" lang="fr"/>
              <a:t>type statique </a:t>
            </a:r>
            <a:r>
              <a:rPr lang="fr"/>
              <a:t>de l’objet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Si une fonction est virtuelle, on appelle la version définie dans le </a:t>
            </a:r>
            <a:r>
              <a:rPr b="1" lang="fr"/>
              <a:t>type dynamique</a:t>
            </a:r>
            <a:r>
              <a:rPr lang="fr"/>
              <a:t> de l’objet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L’appel au </a:t>
            </a:r>
            <a:r>
              <a:rPr b="1" lang="fr"/>
              <a:t>destructeur</a:t>
            </a:r>
            <a:r>
              <a:rPr lang="fr"/>
              <a:t> répond aux mêmes règles que les autres fonctions</a:t>
            </a:r>
            <a:endParaRPr/>
          </a:p>
        </p:txBody>
      </p:sp>
      <p:sp>
        <p:nvSpPr>
          <p:cNvPr id="1617" name="Google Shape;1617;p135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d’appels</a:t>
            </a:r>
            <a:endParaRPr/>
          </a:p>
        </p:txBody>
      </p:sp>
      <p:sp>
        <p:nvSpPr>
          <p:cNvPr id="1618" name="Google Shape;1618;p13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19" name="Google Shape;1619;p135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620" name="Google Shape;1620;p135"/>
          <p:cNvSpPr/>
          <p:nvPr/>
        </p:nvSpPr>
        <p:spPr>
          <a:xfrm rot="10800000">
            <a:off x="238900" y="1662475"/>
            <a:ext cx="8636700" cy="27999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136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d’appels</a:t>
            </a:r>
            <a:endParaRPr/>
          </a:p>
        </p:txBody>
      </p:sp>
      <p:sp>
        <p:nvSpPr>
          <p:cNvPr id="1626" name="Google Shape;1626;p13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27" name="Google Shape;1627;p136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628" name="Google Shape;1628;p136"/>
          <p:cNvSpPr txBox="1"/>
          <p:nvPr/>
        </p:nvSpPr>
        <p:spPr>
          <a:xfrm>
            <a:off x="466125" y="963500"/>
            <a:ext cx="4547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"???"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/>
          </a:p>
        </p:txBody>
      </p:sp>
      <p:sp>
        <p:nvSpPr>
          <p:cNvPr id="1629" name="Google Shape;1629;p136"/>
          <p:cNvSpPr txBox="1"/>
          <p:nvPr/>
        </p:nvSpPr>
        <p:spPr>
          <a:xfrm>
            <a:off x="4271318" y="2519070"/>
            <a:ext cx="3858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"piano"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70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137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d’appels</a:t>
            </a:r>
            <a:endParaRPr/>
          </a:p>
        </p:txBody>
      </p:sp>
      <p:sp>
        <p:nvSpPr>
          <p:cNvPr id="1635" name="Google Shape;1635;p137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36" name="Google Shape;1636;p137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637" name="Google Shape;1637;p137"/>
          <p:cNvSpPr txBox="1"/>
          <p:nvPr/>
        </p:nvSpPr>
        <p:spPr>
          <a:xfrm>
            <a:off x="466125" y="963500"/>
            <a:ext cx="4547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"???"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/>
          </a:p>
        </p:txBody>
      </p:sp>
      <p:sp>
        <p:nvSpPr>
          <p:cNvPr id="1638" name="Google Shape;1638;p137"/>
          <p:cNvSpPr txBox="1"/>
          <p:nvPr/>
        </p:nvSpPr>
        <p:spPr>
          <a:xfrm>
            <a:off x="4271318" y="2519070"/>
            <a:ext cx="3858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"piano"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700"/>
          </a:p>
        </p:txBody>
      </p:sp>
      <p:sp>
        <p:nvSpPr>
          <p:cNvPr id="1639" name="Google Shape;1639;p137"/>
          <p:cNvSpPr/>
          <p:nvPr/>
        </p:nvSpPr>
        <p:spPr>
          <a:xfrm>
            <a:off x="3744100" y="912775"/>
            <a:ext cx="928800" cy="561900"/>
          </a:xfrm>
          <a:prstGeom prst="wedgeRectCallout">
            <a:avLst>
              <a:gd fmla="val -39949" name="adj1"/>
              <a:gd fmla="val 78728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fonction virtuelle</a:t>
            </a:r>
            <a:endParaRPr sz="14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/>
        </p:nvSpPr>
        <p:spPr>
          <a:xfrm>
            <a:off x="895650" y="800100"/>
            <a:ext cx="73527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Animal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Animal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species, </a:t>
            </a: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_species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species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, _name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Animal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Animal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_species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other._species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, _name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other._name + </a:t>
            </a:r>
            <a:r>
              <a:rPr lang="fr" sz="12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 2 "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std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_name 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 was copied from "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other._name 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_species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_name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21"/>
          <p:cNvSpPr/>
          <p:nvPr/>
        </p:nvSpPr>
        <p:spPr>
          <a:xfrm rot="10800000">
            <a:off x="895625" y="866500"/>
            <a:ext cx="6315900" cy="11991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Constructeur de copie</a:t>
            </a:r>
            <a:endParaRPr/>
          </a:p>
        </p:txBody>
      </p:sp>
      <p:sp>
        <p:nvSpPr>
          <p:cNvPr id="188" name="Google Shape;188;p2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9" name="Google Shape;189;p21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Copie</a:t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1062800" y="2157950"/>
            <a:ext cx="7076100" cy="13206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5933175" y="1697134"/>
            <a:ext cx="2205700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Constructeur de copie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21"/>
          <p:cNvSpPr/>
          <p:nvPr/>
        </p:nvSpPr>
        <p:spPr>
          <a:xfrm rot="10800000">
            <a:off x="895625" y="3570025"/>
            <a:ext cx="6315900" cy="8616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138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d’appels</a:t>
            </a:r>
            <a:endParaRPr/>
          </a:p>
        </p:txBody>
      </p:sp>
      <p:sp>
        <p:nvSpPr>
          <p:cNvPr id="1645" name="Google Shape;1645;p138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46" name="Google Shape;1646;p138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647" name="Google Shape;1647;p138"/>
          <p:cNvSpPr txBox="1"/>
          <p:nvPr/>
        </p:nvSpPr>
        <p:spPr>
          <a:xfrm>
            <a:off x="466125" y="963500"/>
            <a:ext cx="4547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"???"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/>
          </a:p>
        </p:txBody>
      </p:sp>
      <p:sp>
        <p:nvSpPr>
          <p:cNvPr id="1648" name="Google Shape;1648;p138"/>
          <p:cNvSpPr txBox="1"/>
          <p:nvPr/>
        </p:nvSpPr>
        <p:spPr>
          <a:xfrm>
            <a:off x="4271318" y="2519070"/>
            <a:ext cx="3858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"piano"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700"/>
          </a:p>
        </p:txBody>
      </p:sp>
      <p:sp>
        <p:nvSpPr>
          <p:cNvPr id="1649" name="Google Shape;1649;p138"/>
          <p:cNvSpPr/>
          <p:nvPr/>
        </p:nvSpPr>
        <p:spPr>
          <a:xfrm>
            <a:off x="3744100" y="912775"/>
            <a:ext cx="928800" cy="561900"/>
          </a:xfrm>
          <a:prstGeom prst="wedgeRectCallout">
            <a:avLst>
              <a:gd fmla="val -39949" name="adj1"/>
              <a:gd fmla="val 78728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fonction virtuelle</a:t>
            </a:r>
            <a:endParaRPr sz="14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0" name="Google Shape;1650;p138"/>
          <p:cNvSpPr/>
          <p:nvPr/>
        </p:nvSpPr>
        <p:spPr>
          <a:xfrm>
            <a:off x="6880775" y="2478325"/>
            <a:ext cx="1433100" cy="561900"/>
          </a:xfrm>
          <a:prstGeom prst="wedgeRectCallout">
            <a:avLst>
              <a:gd fmla="val -39949" name="adj1"/>
              <a:gd fmla="val 78728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donc v</a:t>
            </a:r>
            <a:r>
              <a:rPr lang="fr" sz="14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irtuelle aussi</a:t>
            </a:r>
            <a:endParaRPr sz="14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139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d’appels</a:t>
            </a:r>
            <a:endParaRPr/>
          </a:p>
        </p:txBody>
      </p:sp>
      <p:sp>
        <p:nvSpPr>
          <p:cNvPr id="1656" name="Google Shape;1656;p139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57" name="Google Shape;1657;p139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658" name="Google Shape;1658;p139"/>
          <p:cNvSpPr txBox="1"/>
          <p:nvPr/>
        </p:nvSpPr>
        <p:spPr>
          <a:xfrm>
            <a:off x="466125" y="963500"/>
            <a:ext cx="4547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"???"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/>
          </a:p>
        </p:txBody>
      </p:sp>
      <p:sp>
        <p:nvSpPr>
          <p:cNvPr id="1659" name="Google Shape;1659;p139"/>
          <p:cNvSpPr txBox="1"/>
          <p:nvPr/>
        </p:nvSpPr>
        <p:spPr>
          <a:xfrm>
            <a:off x="4271327" y="2519075"/>
            <a:ext cx="4665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"piano"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700"/>
          </a:p>
        </p:txBody>
      </p:sp>
      <p:sp>
        <p:nvSpPr>
          <p:cNvPr id="1660" name="Google Shape;1660;p139"/>
          <p:cNvSpPr/>
          <p:nvPr/>
        </p:nvSpPr>
        <p:spPr>
          <a:xfrm>
            <a:off x="3744100" y="912775"/>
            <a:ext cx="928800" cy="561900"/>
          </a:xfrm>
          <a:prstGeom prst="wedgeRectCallout">
            <a:avLst>
              <a:gd fmla="val -39949" name="adj1"/>
              <a:gd fmla="val 78728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fonction virtuelle</a:t>
            </a:r>
            <a:endParaRPr sz="14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1" name="Google Shape;1661;p139"/>
          <p:cNvSpPr txBox="1"/>
          <p:nvPr/>
        </p:nvSpPr>
        <p:spPr>
          <a:xfrm>
            <a:off x="5814275" y="1141375"/>
            <a:ext cx="26361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63500" rtl="0" algn="ctr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2000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⚠ </a:t>
            </a:r>
            <a:r>
              <a:rPr b="1" lang="fr" sz="2000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Attention </a:t>
            </a:r>
            <a:r>
              <a:rPr lang="fr" sz="2000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⚠</a:t>
            </a:r>
            <a:br>
              <a:rPr b="1" lang="fr" sz="2000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fr" sz="2000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aux signatures</a:t>
            </a:r>
            <a:endParaRPr b="1" sz="20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140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d’appels</a:t>
            </a:r>
            <a:endParaRPr/>
          </a:p>
        </p:txBody>
      </p:sp>
      <p:sp>
        <p:nvSpPr>
          <p:cNvPr id="1667" name="Google Shape;1667;p140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68" name="Google Shape;1668;p140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669" name="Google Shape;1669;p140"/>
          <p:cNvSpPr txBox="1"/>
          <p:nvPr/>
        </p:nvSpPr>
        <p:spPr>
          <a:xfrm>
            <a:off x="466125" y="963500"/>
            <a:ext cx="4547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"???"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/>
          </a:p>
        </p:txBody>
      </p:sp>
      <p:sp>
        <p:nvSpPr>
          <p:cNvPr id="1670" name="Google Shape;1670;p140"/>
          <p:cNvSpPr txBox="1"/>
          <p:nvPr/>
        </p:nvSpPr>
        <p:spPr>
          <a:xfrm>
            <a:off x="4271327" y="2519075"/>
            <a:ext cx="4665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"piano"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700"/>
          </a:p>
        </p:txBody>
      </p:sp>
      <p:sp>
        <p:nvSpPr>
          <p:cNvPr id="1671" name="Google Shape;1671;p140"/>
          <p:cNvSpPr/>
          <p:nvPr/>
        </p:nvSpPr>
        <p:spPr>
          <a:xfrm>
            <a:off x="3744100" y="912775"/>
            <a:ext cx="928800" cy="561900"/>
          </a:xfrm>
          <a:prstGeom prst="wedgeRectCallout">
            <a:avLst>
              <a:gd fmla="val -39949" name="adj1"/>
              <a:gd fmla="val 78728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fonction virtuelle</a:t>
            </a:r>
            <a:endParaRPr sz="14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2" name="Google Shape;1672;p140"/>
          <p:cNvSpPr txBox="1"/>
          <p:nvPr/>
        </p:nvSpPr>
        <p:spPr>
          <a:xfrm>
            <a:off x="5814275" y="1141375"/>
            <a:ext cx="26361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63500" rtl="0" algn="ctr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2000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⚠ </a:t>
            </a:r>
            <a:r>
              <a:rPr b="1" lang="fr" sz="2000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Attention </a:t>
            </a:r>
            <a:r>
              <a:rPr lang="fr" sz="2000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⚠</a:t>
            </a:r>
            <a:br>
              <a:rPr b="1" lang="fr" sz="2000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fr" sz="2000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aux signatures</a:t>
            </a:r>
            <a:endParaRPr b="1" sz="20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3" name="Google Shape;1673;p140"/>
          <p:cNvSpPr/>
          <p:nvPr/>
        </p:nvSpPr>
        <p:spPr>
          <a:xfrm>
            <a:off x="6793000" y="2451975"/>
            <a:ext cx="1398000" cy="561900"/>
          </a:xfrm>
          <a:prstGeom prst="wedgeRectCallout">
            <a:avLst>
              <a:gd fmla="val -39949" name="adj1"/>
              <a:gd fmla="val 78728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fonction non virtuelle !</a:t>
            </a:r>
            <a:endParaRPr sz="14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4" name="Google Shape;1674;p140"/>
          <p:cNvSpPr/>
          <p:nvPr/>
        </p:nvSpPr>
        <p:spPr>
          <a:xfrm>
            <a:off x="4026475" y="1706950"/>
            <a:ext cx="646500" cy="2361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14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d’appels</a:t>
            </a:r>
            <a:endParaRPr/>
          </a:p>
        </p:txBody>
      </p:sp>
      <p:sp>
        <p:nvSpPr>
          <p:cNvPr id="1680" name="Google Shape;1680;p14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81" name="Google Shape;1681;p141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682" name="Google Shape;1682;p141"/>
          <p:cNvSpPr txBox="1"/>
          <p:nvPr/>
        </p:nvSpPr>
        <p:spPr>
          <a:xfrm>
            <a:off x="466125" y="963500"/>
            <a:ext cx="4547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"???"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/>
          </a:p>
        </p:txBody>
      </p:sp>
      <p:sp>
        <p:nvSpPr>
          <p:cNvPr id="1683" name="Google Shape;1683;p141"/>
          <p:cNvSpPr txBox="1"/>
          <p:nvPr/>
        </p:nvSpPr>
        <p:spPr>
          <a:xfrm>
            <a:off x="4271327" y="2519075"/>
            <a:ext cx="4665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"piano"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700"/>
          </a:p>
        </p:txBody>
      </p:sp>
      <p:sp>
        <p:nvSpPr>
          <p:cNvPr id="1684" name="Google Shape;1684;p141"/>
          <p:cNvSpPr txBox="1"/>
          <p:nvPr/>
        </p:nvSpPr>
        <p:spPr>
          <a:xfrm>
            <a:off x="5814275" y="1141375"/>
            <a:ext cx="26361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63500" rtl="0" algn="ctr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2000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⚠ </a:t>
            </a:r>
            <a:r>
              <a:rPr b="1" lang="fr" sz="2000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Attention </a:t>
            </a:r>
            <a:r>
              <a:rPr lang="fr" sz="2000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⚠</a:t>
            </a:r>
            <a:br>
              <a:rPr b="1" lang="fr" sz="2000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fr" sz="2000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aux signatures</a:t>
            </a:r>
            <a:endParaRPr b="1" sz="20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5" name="Google Shape;1685;p141"/>
          <p:cNvSpPr txBox="1"/>
          <p:nvPr/>
        </p:nvSpPr>
        <p:spPr>
          <a:xfrm rot="-894596">
            <a:off x="4591457" y="3456552"/>
            <a:ext cx="2061404" cy="422129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635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⚠ </a:t>
            </a:r>
            <a:r>
              <a:rPr b="1" lang="fr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BUG OBSCUR </a:t>
            </a:r>
            <a:r>
              <a:rPr lang="fr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⚠</a:t>
            </a:r>
            <a:endParaRPr b="1" sz="1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6" name="Google Shape;1686;p141"/>
          <p:cNvSpPr/>
          <p:nvPr/>
        </p:nvSpPr>
        <p:spPr>
          <a:xfrm>
            <a:off x="3744100" y="912775"/>
            <a:ext cx="928800" cy="561900"/>
          </a:xfrm>
          <a:prstGeom prst="wedgeRectCallout">
            <a:avLst>
              <a:gd fmla="val -39949" name="adj1"/>
              <a:gd fmla="val 78728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fonction virtuelle</a:t>
            </a:r>
            <a:endParaRPr sz="14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7" name="Google Shape;1687;p141"/>
          <p:cNvSpPr/>
          <p:nvPr/>
        </p:nvSpPr>
        <p:spPr>
          <a:xfrm>
            <a:off x="6793000" y="2451975"/>
            <a:ext cx="1398000" cy="561900"/>
          </a:xfrm>
          <a:prstGeom prst="wedgeRectCallout">
            <a:avLst>
              <a:gd fmla="val -39949" name="adj1"/>
              <a:gd fmla="val 78728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fonction non virtuelle !</a:t>
            </a:r>
            <a:endParaRPr sz="14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8" name="Google Shape;1688;p141"/>
          <p:cNvSpPr/>
          <p:nvPr/>
        </p:nvSpPr>
        <p:spPr>
          <a:xfrm>
            <a:off x="4026475" y="1706950"/>
            <a:ext cx="646500" cy="2361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14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d’appels</a:t>
            </a:r>
            <a:endParaRPr/>
          </a:p>
        </p:txBody>
      </p:sp>
      <p:sp>
        <p:nvSpPr>
          <p:cNvPr id="1694" name="Google Shape;1694;p14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95" name="Google Shape;1695;p142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696" name="Google Shape;1696;p142"/>
          <p:cNvSpPr txBox="1"/>
          <p:nvPr/>
        </p:nvSpPr>
        <p:spPr>
          <a:xfrm>
            <a:off x="466125" y="963500"/>
            <a:ext cx="4547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"???"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/>
          </a:p>
        </p:txBody>
      </p:sp>
      <p:sp>
        <p:nvSpPr>
          <p:cNvPr id="1697" name="Google Shape;1697;p142"/>
          <p:cNvSpPr txBox="1"/>
          <p:nvPr/>
        </p:nvSpPr>
        <p:spPr>
          <a:xfrm>
            <a:off x="4271327" y="2519075"/>
            <a:ext cx="4665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"piano"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700"/>
          </a:p>
        </p:txBody>
      </p:sp>
      <p:sp>
        <p:nvSpPr>
          <p:cNvPr id="1698" name="Google Shape;1698;p142"/>
          <p:cNvSpPr txBox="1"/>
          <p:nvPr/>
        </p:nvSpPr>
        <p:spPr>
          <a:xfrm>
            <a:off x="5814275" y="1141375"/>
            <a:ext cx="26361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63500" rtl="0" algn="ctr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2000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⚠ </a:t>
            </a:r>
            <a:r>
              <a:rPr b="1" lang="fr" sz="2000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Attention </a:t>
            </a:r>
            <a:r>
              <a:rPr lang="fr" sz="2000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⚠</a:t>
            </a:r>
            <a:br>
              <a:rPr b="1" lang="fr" sz="2000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fr" sz="2000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aux signatures</a:t>
            </a:r>
            <a:endParaRPr b="1" sz="20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9" name="Google Shape;1699;p142"/>
          <p:cNvSpPr/>
          <p:nvPr/>
        </p:nvSpPr>
        <p:spPr>
          <a:xfrm>
            <a:off x="6966875" y="3260548"/>
            <a:ext cx="996000" cy="236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142"/>
          <p:cNvSpPr txBox="1"/>
          <p:nvPr/>
        </p:nvSpPr>
        <p:spPr>
          <a:xfrm>
            <a:off x="113627" y="3194325"/>
            <a:ext cx="38268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toujours </a:t>
            </a: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mettre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pour que</a:t>
            </a:r>
            <a:b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 compilateur nous prévienne si on se trompe dans la signature</a:t>
            </a:r>
            <a:endParaRPr sz="1500"/>
          </a:p>
        </p:txBody>
      </p:sp>
      <p:sp>
        <p:nvSpPr>
          <p:cNvPr id="1701" name="Google Shape;1701;p142"/>
          <p:cNvSpPr/>
          <p:nvPr/>
        </p:nvSpPr>
        <p:spPr>
          <a:xfrm>
            <a:off x="3503900" y="3619750"/>
            <a:ext cx="3809350" cy="900850"/>
          </a:xfrm>
          <a:custGeom>
            <a:rect b="b" l="l" r="r" t="t"/>
            <a:pathLst>
              <a:path extrusionOk="0" h="36034" w="152374">
                <a:moveTo>
                  <a:pt x="0" y="14395"/>
                </a:moveTo>
                <a:cubicBezTo>
                  <a:pt x="5866" y="14395"/>
                  <a:pt x="11300" y="18673"/>
                  <a:pt x="15448" y="22821"/>
                </a:cubicBezTo>
                <a:cubicBezTo>
                  <a:pt x="19256" y="26629"/>
                  <a:pt x="20989" y="34089"/>
                  <a:pt x="26332" y="34759"/>
                </a:cubicBezTo>
                <a:cubicBezTo>
                  <a:pt x="32967" y="35591"/>
                  <a:pt x="40135" y="35838"/>
                  <a:pt x="46344" y="33354"/>
                </a:cubicBezTo>
                <a:cubicBezTo>
                  <a:pt x="52418" y="30924"/>
                  <a:pt x="57389" y="25228"/>
                  <a:pt x="63899" y="24577"/>
                </a:cubicBezTo>
                <a:cubicBezTo>
                  <a:pt x="75904" y="23376"/>
                  <a:pt x="86315" y="34480"/>
                  <a:pt x="98306" y="35812"/>
                </a:cubicBezTo>
                <a:cubicBezTo>
                  <a:pt x="106298" y="36700"/>
                  <a:pt x="115839" y="33381"/>
                  <a:pt x="120776" y="27034"/>
                </a:cubicBezTo>
                <a:cubicBezTo>
                  <a:pt x="124167" y="22674"/>
                  <a:pt x="126009" y="16756"/>
                  <a:pt x="130606" y="13693"/>
                </a:cubicBezTo>
                <a:cubicBezTo>
                  <a:pt x="135171" y="10651"/>
                  <a:pt x="142052" y="13354"/>
                  <a:pt x="146756" y="10533"/>
                </a:cubicBezTo>
                <a:cubicBezTo>
                  <a:pt x="150169" y="8487"/>
                  <a:pt x="152374" y="3979"/>
                  <a:pt x="152374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14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d’appels</a:t>
            </a:r>
            <a:endParaRPr/>
          </a:p>
        </p:txBody>
      </p:sp>
      <p:sp>
        <p:nvSpPr>
          <p:cNvPr id="1707" name="Google Shape;1707;p14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08" name="Google Shape;1708;p143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709" name="Google Shape;1709;p143"/>
          <p:cNvSpPr txBox="1"/>
          <p:nvPr/>
        </p:nvSpPr>
        <p:spPr>
          <a:xfrm>
            <a:off x="466125" y="963500"/>
            <a:ext cx="4547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"???"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/>
          </a:p>
        </p:txBody>
      </p:sp>
      <p:sp>
        <p:nvSpPr>
          <p:cNvPr id="1710" name="Google Shape;1710;p143"/>
          <p:cNvSpPr txBox="1"/>
          <p:nvPr/>
        </p:nvSpPr>
        <p:spPr>
          <a:xfrm>
            <a:off x="4271327" y="2519075"/>
            <a:ext cx="4665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"piano"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700"/>
          </a:p>
        </p:txBody>
      </p:sp>
      <p:sp>
        <p:nvSpPr>
          <p:cNvPr id="1711" name="Google Shape;1711;p143"/>
          <p:cNvSpPr txBox="1"/>
          <p:nvPr/>
        </p:nvSpPr>
        <p:spPr>
          <a:xfrm>
            <a:off x="5814275" y="1141375"/>
            <a:ext cx="26361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63500" rtl="0" algn="ctr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2000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⚠ </a:t>
            </a:r>
            <a:r>
              <a:rPr b="1" lang="fr" sz="2000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Attention </a:t>
            </a:r>
            <a:r>
              <a:rPr lang="fr" sz="2000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⚠</a:t>
            </a:r>
            <a:br>
              <a:rPr b="1" lang="fr" sz="2000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fr" sz="2000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aux signatures</a:t>
            </a:r>
            <a:endParaRPr b="1" sz="20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2" name="Google Shape;1712;p143"/>
          <p:cNvSpPr/>
          <p:nvPr/>
        </p:nvSpPr>
        <p:spPr>
          <a:xfrm>
            <a:off x="6966875" y="3260548"/>
            <a:ext cx="996000" cy="236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143"/>
          <p:cNvSpPr txBox="1"/>
          <p:nvPr/>
        </p:nvSpPr>
        <p:spPr>
          <a:xfrm>
            <a:off x="113627" y="3194325"/>
            <a:ext cx="38268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toujours </a:t>
            </a: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mettre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pour que</a:t>
            </a:r>
            <a:b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 compilateur nous prévienne si on se trompe dans la signature</a:t>
            </a:r>
            <a:endParaRPr sz="1500"/>
          </a:p>
        </p:txBody>
      </p:sp>
      <p:sp>
        <p:nvSpPr>
          <p:cNvPr id="1714" name="Google Shape;1714;p143"/>
          <p:cNvSpPr/>
          <p:nvPr/>
        </p:nvSpPr>
        <p:spPr>
          <a:xfrm>
            <a:off x="3503900" y="3619750"/>
            <a:ext cx="3809350" cy="900850"/>
          </a:xfrm>
          <a:custGeom>
            <a:rect b="b" l="l" r="r" t="t"/>
            <a:pathLst>
              <a:path extrusionOk="0" h="36034" w="152374">
                <a:moveTo>
                  <a:pt x="0" y="14395"/>
                </a:moveTo>
                <a:cubicBezTo>
                  <a:pt x="5866" y="14395"/>
                  <a:pt x="11300" y="18673"/>
                  <a:pt x="15448" y="22821"/>
                </a:cubicBezTo>
                <a:cubicBezTo>
                  <a:pt x="19256" y="26629"/>
                  <a:pt x="20989" y="34089"/>
                  <a:pt x="26332" y="34759"/>
                </a:cubicBezTo>
                <a:cubicBezTo>
                  <a:pt x="32967" y="35591"/>
                  <a:pt x="40135" y="35838"/>
                  <a:pt x="46344" y="33354"/>
                </a:cubicBezTo>
                <a:cubicBezTo>
                  <a:pt x="52418" y="30924"/>
                  <a:pt x="57389" y="25228"/>
                  <a:pt x="63899" y="24577"/>
                </a:cubicBezTo>
                <a:cubicBezTo>
                  <a:pt x="75904" y="23376"/>
                  <a:pt x="86315" y="34480"/>
                  <a:pt x="98306" y="35812"/>
                </a:cubicBezTo>
                <a:cubicBezTo>
                  <a:pt x="106298" y="36700"/>
                  <a:pt x="115839" y="33381"/>
                  <a:pt x="120776" y="27034"/>
                </a:cubicBezTo>
                <a:cubicBezTo>
                  <a:pt x="124167" y="22674"/>
                  <a:pt x="126009" y="16756"/>
                  <a:pt x="130606" y="13693"/>
                </a:cubicBezTo>
                <a:cubicBezTo>
                  <a:pt x="135171" y="10651"/>
                  <a:pt x="142052" y="13354"/>
                  <a:pt x="146756" y="10533"/>
                </a:cubicBezTo>
                <a:cubicBezTo>
                  <a:pt x="150169" y="8487"/>
                  <a:pt x="152374" y="3979"/>
                  <a:pt x="152374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715" name="Google Shape;1715;p143"/>
          <p:cNvSpPr txBox="1"/>
          <p:nvPr/>
        </p:nvSpPr>
        <p:spPr>
          <a:xfrm rot="-894759">
            <a:off x="4800899" y="3331556"/>
            <a:ext cx="2654402" cy="422129"/>
          </a:xfrm>
          <a:prstGeom prst="rect">
            <a:avLst/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635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ERREUR DE COMPILATION</a:t>
            </a:r>
            <a:endParaRPr b="1" sz="1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144"/>
          <p:cNvSpPr txBox="1"/>
          <p:nvPr>
            <p:ph idx="1" type="body"/>
          </p:nvPr>
        </p:nvSpPr>
        <p:spPr>
          <a:xfrm>
            <a:off x="292350" y="836100"/>
            <a:ext cx="85593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Une fonction virtuelle dans une classe-mère est également virtuelle dans les classes-filles (si elle a la </a:t>
            </a:r>
            <a:r>
              <a:rPr b="1" lang="fr"/>
              <a:t>même signature</a:t>
            </a:r>
            <a:r>
              <a:rPr lang="fr"/>
              <a:t>)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Si une fonction n’est pas virtuelle, on appelle la version définie dans le </a:t>
            </a:r>
            <a:r>
              <a:rPr b="1" lang="fr"/>
              <a:t>type statique </a:t>
            </a:r>
            <a:r>
              <a:rPr lang="fr"/>
              <a:t>de l’objet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Si une fonction est virtuelle, on appelle la version définie dans le </a:t>
            </a:r>
            <a:r>
              <a:rPr b="1" lang="fr"/>
              <a:t>type dynamique</a:t>
            </a:r>
            <a:r>
              <a:rPr lang="fr"/>
              <a:t> de l’objet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L’appel au </a:t>
            </a:r>
            <a:r>
              <a:rPr b="1" lang="fr"/>
              <a:t>destructeur</a:t>
            </a:r>
            <a:r>
              <a:rPr lang="fr"/>
              <a:t> répond aux mêmes règles que les autres fonctions</a:t>
            </a:r>
            <a:endParaRPr/>
          </a:p>
        </p:txBody>
      </p:sp>
      <p:sp>
        <p:nvSpPr>
          <p:cNvPr id="1721" name="Google Shape;1721;p14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d’appels</a:t>
            </a:r>
            <a:endParaRPr/>
          </a:p>
        </p:txBody>
      </p:sp>
      <p:sp>
        <p:nvSpPr>
          <p:cNvPr id="1722" name="Google Shape;1722;p14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23" name="Google Shape;1723;p14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724" name="Google Shape;1724;p144"/>
          <p:cNvSpPr/>
          <p:nvPr/>
        </p:nvSpPr>
        <p:spPr>
          <a:xfrm rot="10800000">
            <a:off x="238900" y="2662975"/>
            <a:ext cx="8636700" cy="17994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144"/>
          <p:cNvSpPr/>
          <p:nvPr/>
        </p:nvSpPr>
        <p:spPr>
          <a:xfrm rot="10800000">
            <a:off x="292350" y="752700"/>
            <a:ext cx="8636700" cy="9975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145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d’appels</a:t>
            </a:r>
            <a:endParaRPr/>
          </a:p>
        </p:txBody>
      </p:sp>
      <p:sp>
        <p:nvSpPr>
          <p:cNvPr id="1731" name="Google Shape;1731;p14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32" name="Google Shape;1732;p145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733" name="Google Shape;1733;p145"/>
          <p:cNvSpPr txBox="1"/>
          <p:nvPr/>
        </p:nvSpPr>
        <p:spPr>
          <a:xfrm>
            <a:off x="504023" y="811100"/>
            <a:ext cx="4547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"???"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/>
          </a:p>
        </p:txBody>
      </p:sp>
      <p:sp>
        <p:nvSpPr>
          <p:cNvPr id="1734" name="Google Shape;1734;p145"/>
          <p:cNvSpPr txBox="1"/>
          <p:nvPr/>
        </p:nvSpPr>
        <p:spPr>
          <a:xfrm>
            <a:off x="4520265" y="811095"/>
            <a:ext cx="3858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"piano"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/>
          </a:p>
        </p:txBody>
      </p:sp>
      <p:sp>
        <p:nvSpPr>
          <p:cNvPr id="1735" name="Google Shape;1735;p145"/>
          <p:cNvSpPr txBox="1"/>
          <p:nvPr/>
        </p:nvSpPr>
        <p:spPr>
          <a:xfrm>
            <a:off x="504023" y="2710900"/>
            <a:ext cx="6295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Piano piano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Instrument</a:t>
            </a:r>
            <a:r>
              <a:rPr lang="fr" sz="120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instrument </a:t>
            </a:r>
            <a:r>
              <a:rPr lang="f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instrument.</a:t>
            </a:r>
            <a:r>
              <a:rPr lang="fr" sz="120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get_name</a:t>
            </a: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146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d’appels</a:t>
            </a:r>
            <a:endParaRPr/>
          </a:p>
        </p:txBody>
      </p:sp>
      <p:sp>
        <p:nvSpPr>
          <p:cNvPr id="1741" name="Google Shape;1741;p14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42" name="Google Shape;1742;p146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743" name="Google Shape;1743;p146"/>
          <p:cNvSpPr txBox="1"/>
          <p:nvPr/>
        </p:nvSpPr>
        <p:spPr>
          <a:xfrm>
            <a:off x="504023" y="811100"/>
            <a:ext cx="4547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"???"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/>
          </a:p>
        </p:txBody>
      </p:sp>
      <p:sp>
        <p:nvSpPr>
          <p:cNvPr id="1744" name="Google Shape;1744;p146"/>
          <p:cNvSpPr txBox="1"/>
          <p:nvPr/>
        </p:nvSpPr>
        <p:spPr>
          <a:xfrm>
            <a:off x="4520265" y="811095"/>
            <a:ext cx="3858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"piano"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/>
          </a:p>
        </p:txBody>
      </p:sp>
      <p:sp>
        <p:nvSpPr>
          <p:cNvPr id="1745" name="Google Shape;1745;p146"/>
          <p:cNvSpPr txBox="1"/>
          <p:nvPr/>
        </p:nvSpPr>
        <p:spPr>
          <a:xfrm>
            <a:off x="504023" y="2710900"/>
            <a:ext cx="6295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Piano piano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Instrument</a:t>
            </a:r>
            <a:r>
              <a:rPr lang="fr" sz="120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instrument </a:t>
            </a:r>
            <a:r>
              <a:rPr lang="f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instrument.</a:t>
            </a:r>
            <a:r>
              <a:rPr lang="fr" sz="120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get_name</a:t>
            </a: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/>
          </a:p>
        </p:txBody>
      </p:sp>
      <p:sp>
        <p:nvSpPr>
          <p:cNvPr id="1746" name="Google Shape;1746;p146"/>
          <p:cNvSpPr/>
          <p:nvPr/>
        </p:nvSpPr>
        <p:spPr>
          <a:xfrm>
            <a:off x="1151575" y="3073580"/>
            <a:ext cx="1448100" cy="332100"/>
          </a:xfrm>
          <a:prstGeom prst="wedgeRectCallout">
            <a:avLst>
              <a:gd fmla="val -31212" name="adj1"/>
              <a:gd fmla="val 80096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 statique</a:t>
            </a:r>
            <a:endParaRPr sz="14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7" name="Google Shape;1747;p146"/>
          <p:cNvSpPr txBox="1"/>
          <p:nvPr/>
        </p:nvSpPr>
        <p:spPr>
          <a:xfrm>
            <a:off x="5224250" y="4100425"/>
            <a:ext cx="362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12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résout l’appel à </a:t>
            </a:r>
            <a:r>
              <a:rPr lang="fr" sz="15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get_name</a:t>
            </a:r>
            <a:r>
              <a:rPr lang="fr" sz="15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5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8" name="Google Shape;1748;p146"/>
          <p:cNvSpPr/>
          <p:nvPr/>
        </p:nvSpPr>
        <p:spPr>
          <a:xfrm>
            <a:off x="3091375" y="4032300"/>
            <a:ext cx="2580525" cy="372200"/>
          </a:xfrm>
          <a:custGeom>
            <a:rect b="b" l="l" r="r" t="t"/>
            <a:pathLst>
              <a:path extrusionOk="0" h="14888" w="103221">
                <a:moveTo>
                  <a:pt x="103221" y="12639"/>
                </a:moveTo>
                <a:cubicBezTo>
                  <a:pt x="95825" y="12639"/>
                  <a:pt x="88322" y="16002"/>
                  <a:pt x="81102" y="14395"/>
                </a:cubicBezTo>
                <a:cubicBezTo>
                  <a:pt x="73081" y="12610"/>
                  <a:pt x="65684" y="5671"/>
                  <a:pt x="57579" y="7022"/>
                </a:cubicBezTo>
                <a:cubicBezTo>
                  <a:pt x="44404" y="9218"/>
                  <a:pt x="31127" y="14527"/>
                  <a:pt x="17905" y="12639"/>
                </a:cubicBezTo>
                <a:cubicBezTo>
                  <a:pt x="10673" y="11606"/>
                  <a:pt x="5166" y="5166"/>
                  <a:pt x="0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147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d’appels</a:t>
            </a:r>
            <a:endParaRPr/>
          </a:p>
        </p:txBody>
      </p:sp>
      <p:sp>
        <p:nvSpPr>
          <p:cNvPr id="1754" name="Google Shape;1754;p147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55" name="Google Shape;1755;p147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756" name="Google Shape;1756;p147"/>
          <p:cNvSpPr txBox="1"/>
          <p:nvPr/>
        </p:nvSpPr>
        <p:spPr>
          <a:xfrm>
            <a:off x="504023" y="811100"/>
            <a:ext cx="4547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"???"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/>
          </a:p>
        </p:txBody>
      </p:sp>
      <p:sp>
        <p:nvSpPr>
          <p:cNvPr id="1757" name="Google Shape;1757;p147"/>
          <p:cNvSpPr txBox="1"/>
          <p:nvPr/>
        </p:nvSpPr>
        <p:spPr>
          <a:xfrm>
            <a:off x="4520265" y="811095"/>
            <a:ext cx="3858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"piano"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/>
          </a:p>
        </p:txBody>
      </p:sp>
      <p:sp>
        <p:nvSpPr>
          <p:cNvPr id="1758" name="Google Shape;1758;p147"/>
          <p:cNvSpPr txBox="1"/>
          <p:nvPr/>
        </p:nvSpPr>
        <p:spPr>
          <a:xfrm>
            <a:off x="504023" y="2710900"/>
            <a:ext cx="6295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Piano piano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Instrument</a:t>
            </a:r>
            <a:r>
              <a:rPr lang="fr" sz="120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instrument </a:t>
            </a:r>
            <a:r>
              <a:rPr lang="f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instrument.</a:t>
            </a:r>
            <a:r>
              <a:rPr lang="fr" sz="120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get_name</a:t>
            </a: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/>
          </a:p>
        </p:txBody>
      </p:sp>
      <p:sp>
        <p:nvSpPr>
          <p:cNvPr id="1759" name="Google Shape;1759;p147"/>
          <p:cNvSpPr/>
          <p:nvPr/>
        </p:nvSpPr>
        <p:spPr>
          <a:xfrm>
            <a:off x="1151575" y="3073580"/>
            <a:ext cx="1448100" cy="332100"/>
          </a:xfrm>
          <a:prstGeom prst="wedgeRectCallout">
            <a:avLst>
              <a:gd fmla="val -31212" name="adj1"/>
              <a:gd fmla="val 80096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 statique</a:t>
            </a:r>
            <a:endParaRPr sz="14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0" name="Google Shape;1760;p147"/>
          <p:cNvSpPr txBox="1"/>
          <p:nvPr/>
        </p:nvSpPr>
        <p:spPr>
          <a:xfrm>
            <a:off x="5224250" y="4100425"/>
            <a:ext cx="362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12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résout l’appel à </a:t>
            </a:r>
            <a:r>
              <a:rPr lang="fr" sz="15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get_name()</a:t>
            </a:r>
            <a:endParaRPr b="1" sz="15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1" name="Google Shape;1761;p147"/>
          <p:cNvSpPr/>
          <p:nvPr/>
        </p:nvSpPr>
        <p:spPr>
          <a:xfrm>
            <a:off x="3091375" y="4032300"/>
            <a:ext cx="2580525" cy="372200"/>
          </a:xfrm>
          <a:custGeom>
            <a:rect b="b" l="l" r="r" t="t"/>
            <a:pathLst>
              <a:path extrusionOk="0" h="14888" w="103221">
                <a:moveTo>
                  <a:pt x="103221" y="12639"/>
                </a:moveTo>
                <a:cubicBezTo>
                  <a:pt x="95825" y="12639"/>
                  <a:pt x="88322" y="16002"/>
                  <a:pt x="81102" y="14395"/>
                </a:cubicBezTo>
                <a:cubicBezTo>
                  <a:pt x="73081" y="12610"/>
                  <a:pt x="65684" y="5671"/>
                  <a:pt x="57579" y="7022"/>
                </a:cubicBezTo>
                <a:cubicBezTo>
                  <a:pt x="44404" y="9218"/>
                  <a:pt x="31127" y="14527"/>
                  <a:pt x="17905" y="12639"/>
                </a:cubicBezTo>
                <a:cubicBezTo>
                  <a:pt x="10673" y="11606"/>
                  <a:pt x="5166" y="5166"/>
                  <a:pt x="0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762" name="Google Shape;1762;p147"/>
          <p:cNvSpPr/>
          <p:nvPr/>
        </p:nvSpPr>
        <p:spPr>
          <a:xfrm>
            <a:off x="2167382" y="687725"/>
            <a:ext cx="1398000" cy="561900"/>
          </a:xfrm>
          <a:prstGeom prst="wedgeRectCallout">
            <a:avLst>
              <a:gd fmla="val -39949" name="adj1"/>
              <a:gd fmla="val 78728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fonction non virtuelle</a:t>
            </a:r>
            <a:endParaRPr sz="14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/>
        </p:nvSpPr>
        <p:spPr>
          <a:xfrm>
            <a:off x="895650" y="800100"/>
            <a:ext cx="73527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Animal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Animal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species, </a:t>
            </a: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_species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species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, _name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Animal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Animal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_species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other._species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, _name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other._name + </a:t>
            </a:r>
            <a:r>
              <a:rPr lang="fr" sz="12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 2 "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std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_name 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 was copied from "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other._name 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_species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_name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22"/>
          <p:cNvSpPr/>
          <p:nvPr/>
        </p:nvSpPr>
        <p:spPr>
          <a:xfrm rot="10800000">
            <a:off x="895625" y="866500"/>
            <a:ext cx="6315900" cy="11991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Constructeur de copie</a:t>
            </a:r>
            <a:endParaRPr/>
          </a:p>
        </p:txBody>
      </p:sp>
      <p:sp>
        <p:nvSpPr>
          <p:cNvPr id="200" name="Google Shape;200;p2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1" name="Google Shape;201;p22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Copie</a:t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 rot="10800000">
            <a:off x="895750" y="2434825"/>
            <a:ext cx="7304100" cy="19968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4846350" y="3719400"/>
            <a:ext cx="3986100" cy="8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Plus génériquement :</a:t>
            </a:r>
            <a:br>
              <a:rPr lang="fr"/>
            </a:b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 ClassName&amp;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08000"/>
              </a:solidFill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1072825" y="2157964"/>
            <a:ext cx="2757300" cy="332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2738850" y="1705400"/>
            <a:ext cx="1091275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Signature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148"/>
          <p:cNvSpPr txBox="1"/>
          <p:nvPr/>
        </p:nvSpPr>
        <p:spPr>
          <a:xfrm>
            <a:off x="5224250" y="4100425"/>
            <a:ext cx="362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12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réalise un </a:t>
            </a:r>
            <a:r>
              <a:rPr b="1" lang="fr" sz="1500">
                <a:solidFill>
                  <a:srgbClr val="212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appel statique</a:t>
            </a:r>
            <a:endParaRPr b="1" sz="15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8" name="Google Shape;1768;p148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d’appels</a:t>
            </a:r>
            <a:endParaRPr/>
          </a:p>
        </p:txBody>
      </p:sp>
      <p:sp>
        <p:nvSpPr>
          <p:cNvPr id="1769" name="Google Shape;1769;p148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70" name="Google Shape;1770;p148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771" name="Google Shape;1771;p148"/>
          <p:cNvSpPr txBox="1"/>
          <p:nvPr/>
        </p:nvSpPr>
        <p:spPr>
          <a:xfrm>
            <a:off x="504023" y="811100"/>
            <a:ext cx="4547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"???"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/>
          </a:p>
        </p:txBody>
      </p:sp>
      <p:sp>
        <p:nvSpPr>
          <p:cNvPr id="1772" name="Google Shape;1772;p148"/>
          <p:cNvSpPr txBox="1"/>
          <p:nvPr/>
        </p:nvSpPr>
        <p:spPr>
          <a:xfrm>
            <a:off x="4520265" y="811095"/>
            <a:ext cx="3858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"piano"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/>
          </a:p>
        </p:txBody>
      </p:sp>
      <p:sp>
        <p:nvSpPr>
          <p:cNvPr id="1773" name="Google Shape;1773;p148"/>
          <p:cNvSpPr txBox="1"/>
          <p:nvPr/>
        </p:nvSpPr>
        <p:spPr>
          <a:xfrm>
            <a:off x="504023" y="2710900"/>
            <a:ext cx="6295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Piano piano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Instrument</a:t>
            </a:r>
            <a:r>
              <a:rPr lang="fr" sz="120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instrument </a:t>
            </a:r>
            <a:r>
              <a:rPr lang="f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instrument.</a:t>
            </a:r>
            <a:r>
              <a:rPr lang="fr" sz="120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get_name</a:t>
            </a: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/>
          </a:p>
        </p:txBody>
      </p:sp>
      <p:sp>
        <p:nvSpPr>
          <p:cNvPr id="1774" name="Google Shape;1774;p148"/>
          <p:cNvSpPr/>
          <p:nvPr/>
        </p:nvSpPr>
        <p:spPr>
          <a:xfrm>
            <a:off x="1151575" y="3073580"/>
            <a:ext cx="1448100" cy="332100"/>
          </a:xfrm>
          <a:prstGeom prst="wedgeRectCallout">
            <a:avLst>
              <a:gd fmla="val -31212" name="adj1"/>
              <a:gd fmla="val 80096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 statique</a:t>
            </a:r>
            <a:endParaRPr sz="14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5" name="Google Shape;1775;p148"/>
          <p:cNvSpPr/>
          <p:nvPr/>
        </p:nvSpPr>
        <p:spPr>
          <a:xfrm>
            <a:off x="2167382" y="687725"/>
            <a:ext cx="1398000" cy="561900"/>
          </a:xfrm>
          <a:prstGeom prst="wedgeRectCallout">
            <a:avLst>
              <a:gd fmla="val -39949" name="adj1"/>
              <a:gd fmla="val 78728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fonction non virtuelle</a:t>
            </a:r>
            <a:endParaRPr sz="14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6" name="Google Shape;1776;p148"/>
          <p:cNvSpPr/>
          <p:nvPr/>
        </p:nvSpPr>
        <p:spPr>
          <a:xfrm>
            <a:off x="2801725" y="1772375"/>
            <a:ext cx="3273925" cy="2426726"/>
          </a:xfrm>
          <a:custGeom>
            <a:rect b="b" l="l" r="r" t="t"/>
            <a:pathLst>
              <a:path extrusionOk="0" h="94794" w="130957">
                <a:moveTo>
                  <a:pt x="130957" y="94794"/>
                </a:moveTo>
                <a:cubicBezTo>
                  <a:pt x="128516" y="93709"/>
                  <a:pt x="125129" y="93321"/>
                  <a:pt x="123935" y="90932"/>
                </a:cubicBezTo>
                <a:cubicBezTo>
                  <a:pt x="121722" y="86505"/>
                  <a:pt x="122993" y="81069"/>
                  <a:pt x="122180" y="76187"/>
                </a:cubicBezTo>
                <a:cubicBezTo>
                  <a:pt x="121453" y="71823"/>
                  <a:pt x="117645" y="68307"/>
                  <a:pt x="114105" y="65654"/>
                </a:cubicBezTo>
                <a:cubicBezTo>
                  <a:pt x="102455" y="56923"/>
                  <a:pt x="83591" y="68654"/>
                  <a:pt x="70569" y="62143"/>
                </a:cubicBezTo>
                <a:cubicBezTo>
                  <a:pt x="62563" y="58140"/>
                  <a:pt x="66429" y="42886"/>
                  <a:pt x="58983" y="37918"/>
                </a:cubicBezTo>
                <a:cubicBezTo>
                  <a:pt x="46468" y="29569"/>
                  <a:pt x="26847" y="36780"/>
                  <a:pt x="15097" y="27385"/>
                </a:cubicBezTo>
                <a:cubicBezTo>
                  <a:pt x="10610" y="23797"/>
                  <a:pt x="7433" y="18441"/>
                  <a:pt x="5617" y="12990"/>
                </a:cubicBezTo>
                <a:cubicBezTo>
                  <a:pt x="4126" y="8514"/>
                  <a:pt x="4219" y="2110"/>
                  <a:pt x="0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149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d’appels</a:t>
            </a:r>
            <a:endParaRPr/>
          </a:p>
        </p:txBody>
      </p:sp>
      <p:sp>
        <p:nvSpPr>
          <p:cNvPr id="1782" name="Google Shape;1782;p149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83" name="Google Shape;1783;p149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784" name="Google Shape;1784;p149"/>
          <p:cNvSpPr txBox="1"/>
          <p:nvPr/>
        </p:nvSpPr>
        <p:spPr>
          <a:xfrm>
            <a:off x="504023" y="811100"/>
            <a:ext cx="4547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"???"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/>
          </a:p>
        </p:txBody>
      </p:sp>
      <p:sp>
        <p:nvSpPr>
          <p:cNvPr id="1785" name="Google Shape;1785;p149"/>
          <p:cNvSpPr txBox="1"/>
          <p:nvPr/>
        </p:nvSpPr>
        <p:spPr>
          <a:xfrm>
            <a:off x="4520265" y="811095"/>
            <a:ext cx="3858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"piano"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/>
          </a:p>
        </p:txBody>
      </p:sp>
      <p:sp>
        <p:nvSpPr>
          <p:cNvPr id="1786" name="Google Shape;1786;p149"/>
          <p:cNvSpPr txBox="1"/>
          <p:nvPr/>
        </p:nvSpPr>
        <p:spPr>
          <a:xfrm>
            <a:off x="504023" y="2710900"/>
            <a:ext cx="6295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Piano piano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Instrument</a:t>
            </a:r>
            <a:r>
              <a:rPr lang="fr" sz="120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instrument </a:t>
            </a:r>
            <a:r>
              <a:rPr lang="f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instrument.</a:t>
            </a:r>
            <a:r>
              <a:rPr lang="fr" sz="120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get_name</a:t>
            </a: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/>
          </a:p>
        </p:txBody>
      </p:sp>
      <p:sp>
        <p:nvSpPr>
          <p:cNvPr id="1787" name="Google Shape;1787;p149"/>
          <p:cNvSpPr/>
          <p:nvPr/>
        </p:nvSpPr>
        <p:spPr>
          <a:xfrm>
            <a:off x="2822780" y="4088652"/>
            <a:ext cx="548700" cy="332100"/>
          </a:xfrm>
          <a:prstGeom prst="wedgeRectCallout">
            <a:avLst>
              <a:gd fmla="val -29052" name="adj1"/>
              <a:gd fmla="val -80187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???</a:t>
            </a:r>
            <a:endParaRPr b="1" sz="15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150"/>
          <p:cNvSpPr txBox="1"/>
          <p:nvPr>
            <p:ph idx="1" type="body"/>
          </p:nvPr>
        </p:nvSpPr>
        <p:spPr>
          <a:xfrm>
            <a:off x="292350" y="836100"/>
            <a:ext cx="85593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Une fonction virtuelle dans une classe-mère est également virtuelle dans les classes-filles (si elle a la </a:t>
            </a:r>
            <a:r>
              <a:rPr b="1" lang="fr"/>
              <a:t>même signature</a:t>
            </a:r>
            <a:r>
              <a:rPr lang="fr"/>
              <a:t>)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Si une fonction n’est pas virtuelle, on appelle la version définie dans le </a:t>
            </a:r>
            <a:r>
              <a:rPr b="1" lang="fr"/>
              <a:t>type statique </a:t>
            </a:r>
            <a:r>
              <a:rPr lang="fr"/>
              <a:t>de l’objet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Si une fonction est virtuelle, on appelle la version définie dans le </a:t>
            </a:r>
            <a:r>
              <a:rPr b="1" lang="fr"/>
              <a:t>type dynamique</a:t>
            </a:r>
            <a:r>
              <a:rPr lang="fr"/>
              <a:t> de l’objet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L’appel au </a:t>
            </a:r>
            <a:r>
              <a:rPr b="1" lang="fr"/>
              <a:t>destructeur</a:t>
            </a:r>
            <a:r>
              <a:rPr lang="fr"/>
              <a:t> répond aux mêmes règles que les autres fonctions</a:t>
            </a:r>
            <a:endParaRPr/>
          </a:p>
        </p:txBody>
      </p:sp>
      <p:sp>
        <p:nvSpPr>
          <p:cNvPr id="1793" name="Google Shape;1793;p150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d’appels</a:t>
            </a:r>
            <a:endParaRPr/>
          </a:p>
        </p:txBody>
      </p:sp>
      <p:sp>
        <p:nvSpPr>
          <p:cNvPr id="1794" name="Google Shape;1794;p150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95" name="Google Shape;1795;p150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796" name="Google Shape;1796;p150"/>
          <p:cNvSpPr/>
          <p:nvPr/>
        </p:nvSpPr>
        <p:spPr>
          <a:xfrm rot="10800000">
            <a:off x="238900" y="3540775"/>
            <a:ext cx="8636700" cy="9216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150"/>
          <p:cNvSpPr/>
          <p:nvPr/>
        </p:nvSpPr>
        <p:spPr>
          <a:xfrm rot="10800000">
            <a:off x="292350" y="752600"/>
            <a:ext cx="8636700" cy="17700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15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d’appels</a:t>
            </a:r>
            <a:endParaRPr/>
          </a:p>
        </p:txBody>
      </p:sp>
      <p:sp>
        <p:nvSpPr>
          <p:cNvPr id="1803" name="Google Shape;1803;p15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04" name="Google Shape;1804;p151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805" name="Google Shape;1805;p151"/>
          <p:cNvSpPr txBox="1"/>
          <p:nvPr/>
        </p:nvSpPr>
        <p:spPr>
          <a:xfrm>
            <a:off x="504023" y="811100"/>
            <a:ext cx="4547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 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"???"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/>
          </a:p>
        </p:txBody>
      </p:sp>
      <p:sp>
        <p:nvSpPr>
          <p:cNvPr id="1806" name="Google Shape;1806;p151"/>
          <p:cNvSpPr txBox="1"/>
          <p:nvPr/>
        </p:nvSpPr>
        <p:spPr>
          <a:xfrm>
            <a:off x="4520265" y="811095"/>
            <a:ext cx="3858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 override</a:t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"piano"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/>
          </a:p>
        </p:txBody>
      </p:sp>
      <p:sp>
        <p:nvSpPr>
          <p:cNvPr id="1807" name="Google Shape;1807;p151"/>
          <p:cNvSpPr txBox="1"/>
          <p:nvPr/>
        </p:nvSpPr>
        <p:spPr>
          <a:xfrm>
            <a:off x="504023" y="2710900"/>
            <a:ext cx="6295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Piano piano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Instrument</a:t>
            </a:r>
            <a:r>
              <a:rPr lang="fr" sz="120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instrument </a:t>
            </a:r>
            <a:r>
              <a:rPr lang="f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instrument.</a:t>
            </a:r>
            <a:r>
              <a:rPr lang="fr" sz="120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get_name</a:t>
            </a: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15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d’appels</a:t>
            </a:r>
            <a:endParaRPr/>
          </a:p>
        </p:txBody>
      </p:sp>
      <p:sp>
        <p:nvSpPr>
          <p:cNvPr id="1813" name="Google Shape;1813;p15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14" name="Google Shape;1814;p152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815" name="Google Shape;1815;p152"/>
          <p:cNvSpPr txBox="1"/>
          <p:nvPr/>
        </p:nvSpPr>
        <p:spPr>
          <a:xfrm>
            <a:off x="504023" y="811100"/>
            <a:ext cx="4547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 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"???"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/>
          </a:p>
        </p:txBody>
      </p:sp>
      <p:sp>
        <p:nvSpPr>
          <p:cNvPr id="1816" name="Google Shape;1816;p152"/>
          <p:cNvSpPr txBox="1"/>
          <p:nvPr/>
        </p:nvSpPr>
        <p:spPr>
          <a:xfrm>
            <a:off x="4520265" y="811095"/>
            <a:ext cx="3858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 override</a:t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"piano"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/>
          </a:p>
        </p:txBody>
      </p:sp>
      <p:sp>
        <p:nvSpPr>
          <p:cNvPr id="1817" name="Google Shape;1817;p152"/>
          <p:cNvSpPr txBox="1"/>
          <p:nvPr/>
        </p:nvSpPr>
        <p:spPr>
          <a:xfrm>
            <a:off x="504023" y="2710900"/>
            <a:ext cx="6295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Piano piano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Instrument</a:t>
            </a:r>
            <a:r>
              <a:rPr lang="fr" sz="120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instrument </a:t>
            </a:r>
            <a:r>
              <a:rPr lang="f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instrument.</a:t>
            </a:r>
            <a:r>
              <a:rPr lang="fr" sz="120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get_name</a:t>
            </a: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/>
          </a:p>
        </p:txBody>
      </p:sp>
      <p:sp>
        <p:nvSpPr>
          <p:cNvPr id="1818" name="Google Shape;1818;p152"/>
          <p:cNvSpPr/>
          <p:nvPr/>
        </p:nvSpPr>
        <p:spPr>
          <a:xfrm>
            <a:off x="1151575" y="3073580"/>
            <a:ext cx="1448100" cy="332100"/>
          </a:xfrm>
          <a:prstGeom prst="wedgeRectCallout">
            <a:avLst>
              <a:gd fmla="val -31212" name="adj1"/>
              <a:gd fmla="val 80096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 statique</a:t>
            </a:r>
            <a:endParaRPr sz="14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9" name="Google Shape;1819;p152"/>
          <p:cNvSpPr txBox="1"/>
          <p:nvPr/>
        </p:nvSpPr>
        <p:spPr>
          <a:xfrm>
            <a:off x="5224250" y="4100425"/>
            <a:ext cx="362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12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résout l’appel à </a:t>
            </a:r>
            <a:r>
              <a:rPr lang="fr" sz="15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get_name()</a:t>
            </a:r>
            <a:endParaRPr b="1" sz="15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0" name="Google Shape;1820;p152"/>
          <p:cNvSpPr/>
          <p:nvPr/>
        </p:nvSpPr>
        <p:spPr>
          <a:xfrm>
            <a:off x="3091375" y="4032300"/>
            <a:ext cx="2580525" cy="372200"/>
          </a:xfrm>
          <a:custGeom>
            <a:rect b="b" l="l" r="r" t="t"/>
            <a:pathLst>
              <a:path extrusionOk="0" h="14888" w="103221">
                <a:moveTo>
                  <a:pt x="103221" y="12639"/>
                </a:moveTo>
                <a:cubicBezTo>
                  <a:pt x="95825" y="12639"/>
                  <a:pt x="88322" y="16002"/>
                  <a:pt x="81102" y="14395"/>
                </a:cubicBezTo>
                <a:cubicBezTo>
                  <a:pt x="73081" y="12610"/>
                  <a:pt x="65684" y="5671"/>
                  <a:pt x="57579" y="7022"/>
                </a:cubicBezTo>
                <a:cubicBezTo>
                  <a:pt x="44404" y="9218"/>
                  <a:pt x="31127" y="14527"/>
                  <a:pt x="17905" y="12639"/>
                </a:cubicBezTo>
                <a:cubicBezTo>
                  <a:pt x="10673" y="11606"/>
                  <a:pt x="5166" y="5166"/>
                  <a:pt x="0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15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d’appels</a:t>
            </a:r>
            <a:endParaRPr/>
          </a:p>
        </p:txBody>
      </p:sp>
      <p:sp>
        <p:nvSpPr>
          <p:cNvPr id="1826" name="Google Shape;1826;p15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27" name="Google Shape;1827;p153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828" name="Google Shape;1828;p153"/>
          <p:cNvSpPr txBox="1"/>
          <p:nvPr/>
        </p:nvSpPr>
        <p:spPr>
          <a:xfrm>
            <a:off x="504023" y="811100"/>
            <a:ext cx="4547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 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"???"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/>
          </a:p>
        </p:txBody>
      </p:sp>
      <p:sp>
        <p:nvSpPr>
          <p:cNvPr id="1829" name="Google Shape;1829;p153"/>
          <p:cNvSpPr txBox="1"/>
          <p:nvPr/>
        </p:nvSpPr>
        <p:spPr>
          <a:xfrm>
            <a:off x="4520265" y="811095"/>
            <a:ext cx="3858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 override</a:t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"piano"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/>
          </a:p>
        </p:txBody>
      </p:sp>
      <p:sp>
        <p:nvSpPr>
          <p:cNvPr id="1830" name="Google Shape;1830;p153"/>
          <p:cNvSpPr txBox="1"/>
          <p:nvPr/>
        </p:nvSpPr>
        <p:spPr>
          <a:xfrm>
            <a:off x="504023" y="2710900"/>
            <a:ext cx="6295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Piano piano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Instrument</a:t>
            </a:r>
            <a:r>
              <a:rPr lang="fr" sz="120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instrument </a:t>
            </a:r>
            <a:r>
              <a:rPr lang="f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instrument.</a:t>
            </a:r>
            <a:r>
              <a:rPr lang="fr" sz="120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get_name</a:t>
            </a: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/>
          </a:p>
        </p:txBody>
      </p:sp>
      <p:sp>
        <p:nvSpPr>
          <p:cNvPr id="1831" name="Google Shape;1831;p153"/>
          <p:cNvSpPr/>
          <p:nvPr/>
        </p:nvSpPr>
        <p:spPr>
          <a:xfrm>
            <a:off x="2884675" y="705280"/>
            <a:ext cx="1026900" cy="561900"/>
          </a:xfrm>
          <a:prstGeom prst="wedgeRectCallout">
            <a:avLst>
              <a:gd fmla="val -29017" name="adj1"/>
              <a:gd fmla="val 73478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fonction virtuelle</a:t>
            </a:r>
            <a:endParaRPr sz="14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2" name="Google Shape;1832;p153"/>
          <p:cNvSpPr txBox="1"/>
          <p:nvPr/>
        </p:nvSpPr>
        <p:spPr>
          <a:xfrm>
            <a:off x="5224250" y="4100425"/>
            <a:ext cx="362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12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résout l’appel à </a:t>
            </a:r>
            <a:r>
              <a:rPr lang="fr" sz="15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get_name()</a:t>
            </a:r>
            <a:endParaRPr b="1" sz="15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3" name="Google Shape;1833;p153"/>
          <p:cNvSpPr/>
          <p:nvPr/>
        </p:nvSpPr>
        <p:spPr>
          <a:xfrm>
            <a:off x="3091375" y="4032300"/>
            <a:ext cx="2580525" cy="372200"/>
          </a:xfrm>
          <a:custGeom>
            <a:rect b="b" l="l" r="r" t="t"/>
            <a:pathLst>
              <a:path extrusionOk="0" h="14888" w="103221">
                <a:moveTo>
                  <a:pt x="103221" y="12639"/>
                </a:moveTo>
                <a:cubicBezTo>
                  <a:pt x="95825" y="12639"/>
                  <a:pt x="88322" y="16002"/>
                  <a:pt x="81102" y="14395"/>
                </a:cubicBezTo>
                <a:cubicBezTo>
                  <a:pt x="73081" y="12610"/>
                  <a:pt x="65684" y="5671"/>
                  <a:pt x="57579" y="7022"/>
                </a:cubicBezTo>
                <a:cubicBezTo>
                  <a:pt x="44404" y="9218"/>
                  <a:pt x="31127" y="14527"/>
                  <a:pt x="17905" y="12639"/>
                </a:cubicBezTo>
                <a:cubicBezTo>
                  <a:pt x="10673" y="11606"/>
                  <a:pt x="5166" y="5166"/>
                  <a:pt x="0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15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d’appels</a:t>
            </a:r>
            <a:endParaRPr/>
          </a:p>
        </p:txBody>
      </p:sp>
      <p:sp>
        <p:nvSpPr>
          <p:cNvPr id="1839" name="Google Shape;1839;p15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40" name="Google Shape;1840;p15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841" name="Google Shape;1841;p154"/>
          <p:cNvSpPr txBox="1"/>
          <p:nvPr/>
        </p:nvSpPr>
        <p:spPr>
          <a:xfrm>
            <a:off x="504023" y="811100"/>
            <a:ext cx="4547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 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"???"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/>
          </a:p>
        </p:txBody>
      </p:sp>
      <p:sp>
        <p:nvSpPr>
          <p:cNvPr id="1842" name="Google Shape;1842;p154"/>
          <p:cNvSpPr txBox="1"/>
          <p:nvPr/>
        </p:nvSpPr>
        <p:spPr>
          <a:xfrm>
            <a:off x="4520265" y="811095"/>
            <a:ext cx="3858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 override</a:t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"piano"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/>
          </a:p>
        </p:txBody>
      </p:sp>
      <p:sp>
        <p:nvSpPr>
          <p:cNvPr id="1843" name="Google Shape;1843;p154"/>
          <p:cNvSpPr txBox="1"/>
          <p:nvPr/>
        </p:nvSpPr>
        <p:spPr>
          <a:xfrm>
            <a:off x="504023" y="2710900"/>
            <a:ext cx="6295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Piano piano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Instrument</a:t>
            </a:r>
            <a:r>
              <a:rPr lang="fr" sz="120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instrument </a:t>
            </a:r>
            <a:r>
              <a:rPr lang="f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instrument.</a:t>
            </a:r>
            <a:r>
              <a:rPr lang="fr" sz="120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get_name</a:t>
            </a: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/>
          </a:p>
        </p:txBody>
      </p:sp>
      <p:sp>
        <p:nvSpPr>
          <p:cNvPr id="1844" name="Google Shape;1844;p154"/>
          <p:cNvSpPr txBox="1"/>
          <p:nvPr/>
        </p:nvSpPr>
        <p:spPr>
          <a:xfrm>
            <a:off x="5224250" y="4100425"/>
            <a:ext cx="362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12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réalise un </a:t>
            </a:r>
            <a:r>
              <a:rPr b="1" lang="fr" sz="1500">
                <a:solidFill>
                  <a:srgbClr val="212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appel dynamique</a:t>
            </a:r>
            <a:endParaRPr b="1" sz="15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5" name="Google Shape;1845;p154"/>
          <p:cNvSpPr/>
          <p:nvPr/>
        </p:nvSpPr>
        <p:spPr>
          <a:xfrm>
            <a:off x="2884675" y="705280"/>
            <a:ext cx="1026900" cy="561900"/>
          </a:xfrm>
          <a:prstGeom prst="wedgeRectCallout">
            <a:avLst>
              <a:gd fmla="val -29017" name="adj1"/>
              <a:gd fmla="val 73478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fonction virtuelle</a:t>
            </a:r>
            <a:endParaRPr sz="14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6" name="Google Shape;1846;p154"/>
          <p:cNvSpPr/>
          <p:nvPr/>
        </p:nvSpPr>
        <p:spPr>
          <a:xfrm>
            <a:off x="891461" y="2710900"/>
            <a:ext cx="1714800" cy="332100"/>
          </a:xfrm>
          <a:prstGeom prst="wedgeRectCallout">
            <a:avLst>
              <a:gd fmla="val -33295" name="adj1"/>
              <a:gd fmla="val 83597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 dynamique</a:t>
            </a:r>
            <a:endParaRPr sz="14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155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d’appels</a:t>
            </a:r>
            <a:endParaRPr/>
          </a:p>
        </p:txBody>
      </p:sp>
      <p:sp>
        <p:nvSpPr>
          <p:cNvPr id="1852" name="Google Shape;1852;p15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53" name="Google Shape;1853;p155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854" name="Google Shape;1854;p155"/>
          <p:cNvSpPr txBox="1"/>
          <p:nvPr/>
        </p:nvSpPr>
        <p:spPr>
          <a:xfrm>
            <a:off x="504023" y="811100"/>
            <a:ext cx="4547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 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"???"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/>
          </a:p>
        </p:txBody>
      </p:sp>
      <p:sp>
        <p:nvSpPr>
          <p:cNvPr id="1855" name="Google Shape;1855;p155"/>
          <p:cNvSpPr txBox="1"/>
          <p:nvPr/>
        </p:nvSpPr>
        <p:spPr>
          <a:xfrm>
            <a:off x="4520265" y="811095"/>
            <a:ext cx="3858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 override</a:t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"piano"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/>
          </a:p>
        </p:txBody>
      </p:sp>
      <p:sp>
        <p:nvSpPr>
          <p:cNvPr id="1856" name="Google Shape;1856;p155"/>
          <p:cNvSpPr txBox="1"/>
          <p:nvPr/>
        </p:nvSpPr>
        <p:spPr>
          <a:xfrm>
            <a:off x="504023" y="2710900"/>
            <a:ext cx="6295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Piano piano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Instrument</a:t>
            </a:r>
            <a:r>
              <a:rPr lang="fr" sz="120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instrument </a:t>
            </a:r>
            <a:r>
              <a:rPr lang="f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instrument.</a:t>
            </a:r>
            <a:r>
              <a:rPr lang="fr" sz="120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get_name</a:t>
            </a: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/>
          </a:p>
        </p:txBody>
      </p:sp>
      <p:sp>
        <p:nvSpPr>
          <p:cNvPr id="1857" name="Google Shape;1857;p155"/>
          <p:cNvSpPr txBox="1"/>
          <p:nvPr/>
        </p:nvSpPr>
        <p:spPr>
          <a:xfrm>
            <a:off x="5224250" y="4100425"/>
            <a:ext cx="362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12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réalise un </a:t>
            </a:r>
            <a:r>
              <a:rPr b="1" lang="fr" sz="1500">
                <a:solidFill>
                  <a:srgbClr val="212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appel dynamique</a:t>
            </a:r>
            <a:endParaRPr b="1" sz="15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8" name="Google Shape;1858;p155"/>
          <p:cNvSpPr/>
          <p:nvPr/>
        </p:nvSpPr>
        <p:spPr>
          <a:xfrm>
            <a:off x="2884675" y="705280"/>
            <a:ext cx="1026900" cy="561900"/>
          </a:xfrm>
          <a:prstGeom prst="wedgeRectCallout">
            <a:avLst>
              <a:gd fmla="val -29017" name="adj1"/>
              <a:gd fmla="val 73478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fonction virtuelle</a:t>
            </a:r>
            <a:endParaRPr sz="14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9" name="Google Shape;1859;p155"/>
          <p:cNvSpPr/>
          <p:nvPr/>
        </p:nvSpPr>
        <p:spPr>
          <a:xfrm>
            <a:off x="891461" y="2710900"/>
            <a:ext cx="1714800" cy="332100"/>
          </a:xfrm>
          <a:prstGeom prst="wedgeRectCallout">
            <a:avLst>
              <a:gd fmla="val -33295" name="adj1"/>
              <a:gd fmla="val 83597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 dynamique</a:t>
            </a:r>
            <a:endParaRPr sz="14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0" name="Google Shape;1860;p155"/>
          <p:cNvSpPr/>
          <p:nvPr/>
        </p:nvSpPr>
        <p:spPr>
          <a:xfrm>
            <a:off x="6795400" y="1785300"/>
            <a:ext cx="1132100" cy="2299650"/>
          </a:xfrm>
          <a:custGeom>
            <a:rect b="b" l="l" r="r" t="t"/>
            <a:pathLst>
              <a:path extrusionOk="0" h="91986" w="45284">
                <a:moveTo>
                  <a:pt x="28087" y="91986"/>
                </a:moveTo>
                <a:cubicBezTo>
                  <a:pt x="30522" y="84681"/>
                  <a:pt x="42504" y="83492"/>
                  <a:pt x="44939" y="76187"/>
                </a:cubicBezTo>
                <a:cubicBezTo>
                  <a:pt x="47157" y="69532"/>
                  <a:pt x="35979" y="64540"/>
                  <a:pt x="35109" y="57579"/>
                </a:cubicBezTo>
                <a:cubicBezTo>
                  <a:pt x="33975" y="48508"/>
                  <a:pt x="45388" y="40615"/>
                  <a:pt x="43886" y="31598"/>
                </a:cubicBezTo>
                <a:cubicBezTo>
                  <a:pt x="42575" y="23730"/>
                  <a:pt x="28606" y="26574"/>
                  <a:pt x="21767" y="22470"/>
                </a:cubicBezTo>
                <a:cubicBezTo>
                  <a:pt x="17906" y="20154"/>
                  <a:pt x="18632" y="13716"/>
                  <a:pt x="15448" y="10533"/>
                </a:cubicBezTo>
                <a:cubicBezTo>
                  <a:pt x="12597" y="7684"/>
                  <a:pt x="7787" y="7687"/>
                  <a:pt x="4564" y="5267"/>
                </a:cubicBezTo>
                <a:cubicBezTo>
                  <a:pt x="2706" y="3872"/>
                  <a:pt x="2078" y="1039"/>
                  <a:pt x="0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156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d’appels</a:t>
            </a:r>
            <a:endParaRPr/>
          </a:p>
        </p:txBody>
      </p:sp>
      <p:sp>
        <p:nvSpPr>
          <p:cNvPr id="1866" name="Google Shape;1866;p15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67" name="Google Shape;1867;p156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868" name="Google Shape;1868;p156"/>
          <p:cNvSpPr txBox="1"/>
          <p:nvPr/>
        </p:nvSpPr>
        <p:spPr>
          <a:xfrm>
            <a:off x="504023" y="811100"/>
            <a:ext cx="4547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 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"???"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/>
          </a:p>
        </p:txBody>
      </p:sp>
      <p:sp>
        <p:nvSpPr>
          <p:cNvPr id="1869" name="Google Shape;1869;p156"/>
          <p:cNvSpPr txBox="1"/>
          <p:nvPr/>
        </p:nvSpPr>
        <p:spPr>
          <a:xfrm>
            <a:off x="4520265" y="811095"/>
            <a:ext cx="3858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 override</a:t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"piano"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/>
          </a:p>
        </p:txBody>
      </p:sp>
      <p:sp>
        <p:nvSpPr>
          <p:cNvPr id="1870" name="Google Shape;1870;p156"/>
          <p:cNvSpPr txBox="1"/>
          <p:nvPr/>
        </p:nvSpPr>
        <p:spPr>
          <a:xfrm>
            <a:off x="504023" y="2710900"/>
            <a:ext cx="6295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Piano piano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Instrument</a:t>
            </a:r>
            <a:r>
              <a:rPr lang="fr" sz="120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instrument </a:t>
            </a:r>
            <a:r>
              <a:rPr lang="f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instrument.</a:t>
            </a:r>
            <a:r>
              <a:rPr lang="fr" sz="120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get_name</a:t>
            </a: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/>
          </a:p>
        </p:txBody>
      </p:sp>
      <p:sp>
        <p:nvSpPr>
          <p:cNvPr id="1871" name="Google Shape;1871;p156"/>
          <p:cNvSpPr/>
          <p:nvPr/>
        </p:nvSpPr>
        <p:spPr>
          <a:xfrm>
            <a:off x="2787666" y="4088650"/>
            <a:ext cx="751200" cy="332100"/>
          </a:xfrm>
          <a:prstGeom prst="wedgeRectCallout">
            <a:avLst>
              <a:gd fmla="val -29052" name="adj1"/>
              <a:gd fmla="val -80187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piano</a:t>
            </a:r>
            <a:endParaRPr b="1" sz="15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157"/>
          <p:cNvSpPr txBox="1"/>
          <p:nvPr>
            <p:ph idx="1" type="body"/>
          </p:nvPr>
        </p:nvSpPr>
        <p:spPr>
          <a:xfrm>
            <a:off x="292350" y="836100"/>
            <a:ext cx="85593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Une fonction virtuelle dans une classe-mère est également virtuelle dans les classes-filles (si elle a la </a:t>
            </a:r>
            <a:r>
              <a:rPr b="1" lang="fr"/>
              <a:t>même signature</a:t>
            </a:r>
            <a:r>
              <a:rPr lang="fr"/>
              <a:t>)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Si une fonction n’est pas virtuelle, on appelle la version définie dans le </a:t>
            </a:r>
            <a:r>
              <a:rPr b="1" lang="fr"/>
              <a:t>type statique </a:t>
            </a:r>
            <a:r>
              <a:rPr lang="fr"/>
              <a:t>de l’objet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Si une fonction est virtuelle, on appelle la version définie dans le </a:t>
            </a:r>
            <a:r>
              <a:rPr b="1" lang="fr"/>
              <a:t>type dynamique</a:t>
            </a:r>
            <a:r>
              <a:rPr lang="fr"/>
              <a:t> de l’objet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L’appel au </a:t>
            </a:r>
            <a:r>
              <a:rPr b="1" lang="fr"/>
              <a:t>destructeur</a:t>
            </a:r>
            <a:r>
              <a:rPr lang="fr"/>
              <a:t> répond aux mêmes règles que les autres fonctions</a:t>
            </a:r>
            <a:endParaRPr/>
          </a:p>
        </p:txBody>
      </p:sp>
      <p:sp>
        <p:nvSpPr>
          <p:cNvPr id="1877" name="Google Shape;1877;p157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d’appels</a:t>
            </a:r>
            <a:endParaRPr/>
          </a:p>
        </p:txBody>
      </p:sp>
      <p:sp>
        <p:nvSpPr>
          <p:cNvPr id="1878" name="Google Shape;1878;p157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79" name="Google Shape;1879;p157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880" name="Google Shape;1880;p157"/>
          <p:cNvSpPr/>
          <p:nvPr/>
        </p:nvSpPr>
        <p:spPr>
          <a:xfrm rot="10800000">
            <a:off x="292350" y="752775"/>
            <a:ext cx="8636700" cy="27792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/>
        </p:nvSpPr>
        <p:spPr>
          <a:xfrm>
            <a:off x="895650" y="800100"/>
            <a:ext cx="73527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Animal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Animal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species, </a:t>
            </a: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_species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species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, _name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Animal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Animal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_species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other._species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, _name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other._name + </a:t>
            </a:r>
            <a:r>
              <a:rPr lang="fr" sz="12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 2 "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std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_name 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 was copied from "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other._name 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_species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_name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23"/>
          <p:cNvSpPr/>
          <p:nvPr/>
        </p:nvSpPr>
        <p:spPr>
          <a:xfrm rot="10800000">
            <a:off x="895625" y="866375"/>
            <a:ext cx="6315900" cy="15600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Constructeur de copie</a:t>
            </a:r>
            <a:endParaRPr/>
          </a:p>
        </p:txBody>
      </p:sp>
      <p:sp>
        <p:nvSpPr>
          <p:cNvPr id="213" name="Google Shape;213;p2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4" name="Google Shape;214;p23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Copie</a:t>
            </a:r>
            <a:endParaRPr/>
          </a:p>
        </p:txBody>
      </p:sp>
      <p:sp>
        <p:nvSpPr>
          <p:cNvPr id="215" name="Google Shape;215;p23"/>
          <p:cNvSpPr/>
          <p:nvPr/>
        </p:nvSpPr>
        <p:spPr>
          <a:xfrm rot="10800000">
            <a:off x="895750" y="2835925"/>
            <a:ext cx="7304100" cy="15957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"/>
          <p:cNvSpPr txBox="1"/>
          <p:nvPr>
            <p:ph idx="1" type="body"/>
          </p:nvPr>
        </p:nvSpPr>
        <p:spPr>
          <a:xfrm>
            <a:off x="5356025" y="1906300"/>
            <a:ext cx="3453600" cy="8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Les attributs sont initialisés dans la </a:t>
            </a:r>
            <a:r>
              <a:rPr b="1" lang="fr"/>
              <a:t>liste d’initialisation</a:t>
            </a:r>
            <a:endParaRPr b="1">
              <a:solidFill>
                <a:srgbClr val="008000"/>
              </a:solidFill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1280025" y="2376225"/>
            <a:ext cx="3183300" cy="5070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4062325" y="1947003"/>
            <a:ext cx="1278350" cy="395825"/>
          </a:xfrm>
          <a:custGeom>
            <a:rect b="b" l="l" r="r" t="t"/>
            <a:pathLst>
              <a:path extrusionOk="0" h="15833" w="51134">
                <a:moveTo>
                  <a:pt x="51134" y="11154"/>
                </a:moveTo>
                <a:cubicBezTo>
                  <a:pt x="39730" y="12782"/>
                  <a:pt x="29813" y="1553"/>
                  <a:pt x="18382" y="125"/>
                </a:cubicBezTo>
                <a:cubicBezTo>
                  <a:pt x="10384" y="-874"/>
                  <a:pt x="0" y="7773"/>
                  <a:pt x="0" y="15833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158"/>
          <p:cNvSpPr txBox="1"/>
          <p:nvPr/>
        </p:nvSpPr>
        <p:spPr>
          <a:xfrm>
            <a:off x="770225" y="821737"/>
            <a:ext cx="7815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~Instrument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"??? destroyed"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~Piano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"piano destroyed"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Instrument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piano_as_instrument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make_unique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Piano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piano_as_instrument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nullptr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/>
          </a:p>
        </p:txBody>
      </p:sp>
      <p:sp>
        <p:nvSpPr>
          <p:cNvPr id="1886" name="Google Shape;1886;p158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d’appels</a:t>
            </a:r>
            <a:endParaRPr/>
          </a:p>
        </p:txBody>
      </p:sp>
      <p:sp>
        <p:nvSpPr>
          <p:cNvPr id="1887" name="Google Shape;1887;p158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88" name="Google Shape;1888;p158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159"/>
          <p:cNvSpPr txBox="1"/>
          <p:nvPr/>
        </p:nvSpPr>
        <p:spPr>
          <a:xfrm>
            <a:off x="770225" y="821737"/>
            <a:ext cx="7815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~Instrument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"??? destroyed"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~Piano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"piano destroyed"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Instrument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piano_as_instrument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make_unique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Piano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piano_as_instrument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nullptr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/>
          </a:p>
        </p:txBody>
      </p:sp>
      <p:sp>
        <p:nvSpPr>
          <p:cNvPr id="1894" name="Google Shape;1894;p159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d’appels</a:t>
            </a:r>
            <a:endParaRPr/>
          </a:p>
        </p:txBody>
      </p:sp>
      <p:sp>
        <p:nvSpPr>
          <p:cNvPr id="1895" name="Google Shape;1895;p159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96" name="Google Shape;1896;p159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897" name="Google Shape;1897;p159"/>
          <p:cNvSpPr/>
          <p:nvPr/>
        </p:nvSpPr>
        <p:spPr>
          <a:xfrm>
            <a:off x="2678825" y="3020930"/>
            <a:ext cx="1448100" cy="332100"/>
          </a:xfrm>
          <a:prstGeom prst="wedgeRectCallout">
            <a:avLst>
              <a:gd fmla="val -31212" name="adj1"/>
              <a:gd fmla="val 80096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 statique</a:t>
            </a:r>
            <a:endParaRPr sz="14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8" name="Google Shape;1898;p159"/>
          <p:cNvSpPr txBox="1"/>
          <p:nvPr/>
        </p:nvSpPr>
        <p:spPr>
          <a:xfrm>
            <a:off x="5224250" y="4100425"/>
            <a:ext cx="362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12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résout l’appel à</a:t>
            </a:r>
            <a:r>
              <a:rPr lang="fr" sz="1500">
                <a:solidFill>
                  <a:srgbClr val="212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" sz="15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~Instrument()</a:t>
            </a:r>
            <a:endParaRPr b="1" sz="15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9" name="Google Shape;1899;p159"/>
          <p:cNvSpPr/>
          <p:nvPr/>
        </p:nvSpPr>
        <p:spPr>
          <a:xfrm>
            <a:off x="2959700" y="3926975"/>
            <a:ext cx="2247000" cy="458850"/>
          </a:xfrm>
          <a:custGeom>
            <a:rect b="b" l="l" r="r" t="t"/>
            <a:pathLst>
              <a:path extrusionOk="0" h="18354" w="89880">
                <a:moveTo>
                  <a:pt x="89880" y="16852"/>
                </a:moveTo>
                <a:cubicBezTo>
                  <a:pt x="81700" y="15489"/>
                  <a:pt x="73545" y="12074"/>
                  <a:pt x="65303" y="12990"/>
                </a:cubicBezTo>
                <a:cubicBezTo>
                  <a:pt x="55053" y="14128"/>
                  <a:pt x="44871" y="19926"/>
                  <a:pt x="34758" y="17905"/>
                </a:cubicBezTo>
                <a:cubicBezTo>
                  <a:pt x="27555" y="16465"/>
                  <a:pt x="22620" y="9397"/>
                  <a:pt x="15799" y="6670"/>
                </a:cubicBezTo>
                <a:cubicBezTo>
                  <a:pt x="10491" y="4548"/>
                  <a:pt x="2556" y="5113"/>
                  <a:pt x="0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160"/>
          <p:cNvSpPr txBox="1"/>
          <p:nvPr/>
        </p:nvSpPr>
        <p:spPr>
          <a:xfrm>
            <a:off x="770225" y="821737"/>
            <a:ext cx="7815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~Instrument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"??? destroyed"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~Piano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"piano destroyed"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Instrument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piano_as_instrument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make_unique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Piano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piano_as_instrument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nullptr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/>
          </a:p>
        </p:txBody>
      </p:sp>
      <p:sp>
        <p:nvSpPr>
          <p:cNvPr id="1905" name="Google Shape;1905;p160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d’appels</a:t>
            </a:r>
            <a:endParaRPr/>
          </a:p>
        </p:txBody>
      </p:sp>
      <p:sp>
        <p:nvSpPr>
          <p:cNvPr id="1906" name="Google Shape;1906;p160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07" name="Google Shape;1907;p160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908" name="Google Shape;1908;p160"/>
          <p:cNvSpPr txBox="1"/>
          <p:nvPr/>
        </p:nvSpPr>
        <p:spPr>
          <a:xfrm>
            <a:off x="5224250" y="4100425"/>
            <a:ext cx="362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12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résout l’appel à </a:t>
            </a:r>
            <a:r>
              <a:rPr lang="fr" sz="15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~Instrument()</a:t>
            </a:r>
            <a:endParaRPr b="1" sz="15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9" name="Google Shape;1909;p160"/>
          <p:cNvSpPr/>
          <p:nvPr/>
        </p:nvSpPr>
        <p:spPr>
          <a:xfrm>
            <a:off x="2959700" y="3926975"/>
            <a:ext cx="2247000" cy="458850"/>
          </a:xfrm>
          <a:custGeom>
            <a:rect b="b" l="l" r="r" t="t"/>
            <a:pathLst>
              <a:path extrusionOk="0" h="18354" w="89880">
                <a:moveTo>
                  <a:pt x="89880" y="16852"/>
                </a:moveTo>
                <a:cubicBezTo>
                  <a:pt x="81700" y="15489"/>
                  <a:pt x="73545" y="12074"/>
                  <a:pt x="65303" y="12990"/>
                </a:cubicBezTo>
                <a:cubicBezTo>
                  <a:pt x="55053" y="14128"/>
                  <a:pt x="44871" y="19926"/>
                  <a:pt x="34758" y="17905"/>
                </a:cubicBezTo>
                <a:cubicBezTo>
                  <a:pt x="27555" y="16465"/>
                  <a:pt x="22620" y="9397"/>
                  <a:pt x="15799" y="6670"/>
                </a:cubicBezTo>
                <a:cubicBezTo>
                  <a:pt x="10491" y="4548"/>
                  <a:pt x="2556" y="5113"/>
                  <a:pt x="0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910" name="Google Shape;1910;p160"/>
          <p:cNvSpPr/>
          <p:nvPr/>
        </p:nvSpPr>
        <p:spPr>
          <a:xfrm>
            <a:off x="2167382" y="687725"/>
            <a:ext cx="1398000" cy="561900"/>
          </a:xfrm>
          <a:prstGeom prst="wedgeRectCallout">
            <a:avLst>
              <a:gd fmla="val -39949" name="adj1"/>
              <a:gd fmla="val 78728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fonction non virtuelle</a:t>
            </a:r>
            <a:endParaRPr sz="14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1" name="Google Shape;1911;p160"/>
          <p:cNvSpPr/>
          <p:nvPr/>
        </p:nvSpPr>
        <p:spPr>
          <a:xfrm>
            <a:off x="2678825" y="3020930"/>
            <a:ext cx="1448100" cy="332100"/>
          </a:xfrm>
          <a:prstGeom prst="wedgeRectCallout">
            <a:avLst>
              <a:gd fmla="val -31212" name="adj1"/>
              <a:gd fmla="val 80096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 statique</a:t>
            </a:r>
            <a:endParaRPr sz="14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161"/>
          <p:cNvSpPr txBox="1"/>
          <p:nvPr/>
        </p:nvSpPr>
        <p:spPr>
          <a:xfrm>
            <a:off x="770225" y="821737"/>
            <a:ext cx="7815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~Instrument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"??? destroyed"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~Piano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"piano destroyed"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Instrument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piano_as_instrument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make_unique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Piano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piano_as_instrument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nullptr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/>
          </a:p>
        </p:txBody>
      </p:sp>
      <p:sp>
        <p:nvSpPr>
          <p:cNvPr id="1917" name="Google Shape;1917;p16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d’appels</a:t>
            </a:r>
            <a:endParaRPr/>
          </a:p>
        </p:txBody>
      </p:sp>
      <p:sp>
        <p:nvSpPr>
          <p:cNvPr id="1918" name="Google Shape;1918;p16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19" name="Google Shape;1919;p161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920" name="Google Shape;1920;p161"/>
          <p:cNvSpPr txBox="1"/>
          <p:nvPr/>
        </p:nvSpPr>
        <p:spPr>
          <a:xfrm>
            <a:off x="5224250" y="4100425"/>
            <a:ext cx="362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12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réalise un </a:t>
            </a:r>
            <a:r>
              <a:rPr b="1" lang="fr" sz="1500">
                <a:solidFill>
                  <a:srgbClr val="212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appel statique</a:t>
            </a:r>
            <a:endParaRPr b="1" sz="15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1" name="Google Shape;1921;p161"/>
          <p:cNvSpPr/>
          <p:nvPr/>
        </p:nvSpPr>
        <p:spPr>
          <a:xfrm>
            <a:off x="2167382" y="687725"/>
            <a:ext cx="1398000" cy="561900"/>
          </a:xfrm>
          <a:prstGeom prst="wedgeRectCallout">
            <a:avLst>
              <a:gd fmla="val -39949" name="adj1"/>
              <a:gd fmla="val 78728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fonction non virtuelle</a:t>
            </a:r>
            <a:endParaRPr sz="14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2" name="Google Shape;1922;p161"/>
          <p:cNvSpPr/>
          <p:nvPr/>
        </p:nvSpPr>
        <p:spPr>
          <a:xfrm>
            <a:off x="6409175" y="1785300"/>
            <a:ext cx="1988775" cy="2361100"/>
          </a:xfrm>
          <a:custGeom>
            <a:rect b="b" l="l" r="r" t="t"/>
            <a:pathLst>
              <a:path extrusionOk="0" h="94444" w="79551">
                <a:moveTo>
                  <a:pt x="45291" y="94444"/>
                </a:moveTo>
                <a:cubicBezTo>
                  <a:pt x="47678" y="91461"/>
                  <a:pt x="49246" y="87375"/>
                  <a:pt x="52664" y="85667"/>
                </a:cubicBezTo>
                <a:cubicBezTo>
                  <a:pt x="58292" y="82855"/>
                  <a:pt x="65175" y="82935"/>
                  <a:pt x="70570" y="79698"/>
                </a:cubicBezTo>
                <a:cubicBezTo>
                  <a:pt x="75777" y="76574"/>
                  <a:pt x="81251" y="69186"/>
                  <a:pt x="78996" y="63548"/>
                </a:cubicBezTo>
                <a:cubicBezTo>
                  <a:pt x="74680" y="52758"/>
                  <a:pt x="57767" y="53847"/>
                  <a:pt x="48100" y="47398"/>
                </a:cubicBezTo>
                <a:cubicBezTo>
                  <a:pt x="40526" y="42345"/>
                  <a:pt x="46112" y="27855"/>
                  <a:pt x="39674" y="21417"/>
                </a:cubicBezTo>
                <a:cubicBezTo>
                  <a:pt x="35104" y="16847"/>
                  <a:pt x="26739" y="18598"/>
                  <a:pt x="20364" y="19661"/>
                </a:cubicBezTo>
                <a:cubicBezTo>
                  <a:pt x="16756" y="20262"/>
                  <a:pt x="12616" y="22949"/>
                  <a:pt x="9480" y="21066"/>
                </a:cubicBezTo>
                <a:cubicBezTo>
                  <a:pt x="2879" y="17101"/>
                  <a:pt x="3452" y="6883"/>
                  <a:pt x="0" y="0"/>
                </a:cubicBezTo>
              </a:path>
            </a:pathLst>
          </a:cu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923" name="Google Shape;1923;p161"/>
          <p:cNvSpPr/>
          <p:nvPr/>
        </p:nvSpPr>
        <p:spPr>
          <a:xfrm>
            <a:off x="2678825" y="3020930"/>
            <a:ext cx="1448100" cy="332100"/>
          </a:xfrm>
          <a:prstGeom prst="wedgeRectCallout">
            <a:avLst>
              <a:gd fmla="val -31212" name="adj1"/>
              <a:gd fmla="val 80096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 statique</a:t>
            </a:r>
            <a:endParaRPr sz="14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162"/>
          <p:cNvSpPr txBox="1"/>
          <p:nvPr/>
        </p:nvSpPr>
        <p:spPr>
          <a:xfrm>
            <a:off x="770225" y="821737"/>
            <a:ext cx="7815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~Instrument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"??? destroyed"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~Piano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"piano destroyed"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Instrument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piano_as_instrument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make_unique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Piano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piano_as_instrument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nullptr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/>
          </a:p>
        </p:txBody>
      </p:sp>
      <p:sp>
        <p:nvSpPr>
          <p:cNvPr id="1929" name="Google Shape;1929;p16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d’appels</a:t>
            </a:r>
            <a:endParaRPr/>
          </a:p>
        </p:txBody>
      </p:sp>
      <p:sp>
        <p:nvSpPr>
          <p:cNvPr id="1930" name="Google Shape;1930;p16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31" name="Google Shape;1931;p162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932" name="Google Shape;1932;p162"/>
          <p:cNvSpPr/>
          <p:nvPr/>
        </p:nvSpPr>
        <p:spPr>
          <a:xfrm>
            <a:off x="2594183" y="4009650"/>
            <a:ext cx="1556400" cy="332100"/>
          </a:xfrm>
          <a:prstGeom prst="wedgeRectCallout">
            <a:avLst>
              <a:gd fmla="val -29052" name="adj1"/>
              <a:gd fmla="val -80187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??? destroyed</a:t>
            </a:r>
            <a:endParaRPr b="1" sz="15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163"/>
          <p:cNvSpPr txBox="1"/>
          <p:nvPr/>
        </p:nvSpPr>
        <p:spPr>
          <a:xfrm>
            <a:off x="770225" y="821737"/>
            <a:ext cx="7815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 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~Instrument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"??? destroyed"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~Piano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override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"piano destroyed"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Instrument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piano_as_instrument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make_unique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Piano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piano_as_instrument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nullptr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/>
          </a:p>
        </p:txBody>
      </p:sp>
      <p:sp>
        <p:nvSpPr>
          <p:cNvPr id="1938" name="Google Shape;1938;p16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d’appels</a:t>
            </a:r>
            <a:endParaRPr/>
          </a:p>
        </p:txBody>
      </p:sp>
      <p:sp>
        <p:nvSpPr>
          <p:cNvPr id="1939" name="Google Shape;1939;p16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40" name="Google Shape;1940;p163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941" name="Google Shape;1941;p163"/>
          <p:cNvSpPr/>
          <p:nvPr/>
        </p:nvSpPr>
        <p:spPr>
          <a:xfrm rot="10800000">
            <a:off x="690875" y="752850"/>
            <a:ext cx="7421100" cy="7077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163"/>
          <p:cNvSpPr/>
          <p:nvPr/>
        </p:nvSpPr>
        <p:spPr>
          <a:xfrm rot="10800000">
            <a:off x="729450" y="2768400"/>
            <a:ext cx="7421100" cy="16884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p163"/>
          <p:cNvSpPr/>
          <p:nvPr/>
        </p:nvSpPr>
        <p:spPr>
          <a:xfrm rot="10800000">
            <a:off x="835125" y="1679972"/>
            <a:ext cx="7421100" cy="8865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163"/>
          <p:cNvSpPr/>
          <p:nvPr/>
        </p:nvSpPr>
        <p:spPr>
          <a:xfrm rot="10800000">
            <a:off x="1730800" y="1418650"/>
            <a:ext cx="5643900" cy="3039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163"/>
          <p:cNvSpPr/>
          <p:nvPr/>
        </p:nvSpPr>
        <p:spPr>
          <a:xfrm rot="10800000">
            <a:off x="2670200" y="2516875"/>
            <a:ext cx="4853700" cy="3039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163"/>
          <p:cNvSpPr/>
          <p:nvPr/>
        </p:nvSpPr>
        <p:spPr>
          <a:xfrm rot="10800000">
            <a:off x="993125" y="2566450"/>
            <a:ext cx="799200" cy="2019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163"/>
          <p:cNvSpPr/>
          <p:nvPr/>
        </p:nvSpPr>
        <p:spPr>
          <a:xfrm>
            <a:off x="1795075" y="2533075"/>
            <a:ext cx="875100" cy="2715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163"/>
          <p:cNvSpPr/>
          <p:nvPr/>
        </p:nvSpPr>
        <p:spPr>
          <a:xfrm>
            <a:off x="993152" y="1434848"/>
            <a:ext cx="737700" cy="2715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163"/>
          <p:cNvSpPr txBox="1"/>
          <p:nvPr/>
        </p:nvSpPr>
        <p:spPr>
          <a:xfrm>
            <a:off x="5847450" y="679492"/>
            <a:ext cx="298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12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utilise maintenant un destructeur virtuel</a:t>
            </a:r>
            <a:endParaRPr b="1" sz="15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0" name="Google Shape;1950;p163"/>
          <p:cNvSpPr/>
          <p:nvPr/>
        </p:nvSpPr>
        <p:spPr>
          <a:xfrm>
            <a:off x="1897650" y="896275"/>
            <a:ext cx="4520407" cy="481875"/>
          </a:xfrm>
          <a:custGeom>
            <a:rect b="b" l="l" r="r" t="t"/>
            <a:pathLst>
              <a:path extrusionOk="0" h="19275" w="178355">
                <a:moveTo>
                  <a:pt x="178355" y="4665"/>
                </a:moveTo>
                <a:cubicBezTo>
                  <a:pt x="165261" y="4665"/>
                  <a:pt x="152299" y="11732"/>
                  <a:pt x="139383" y="9580"/>
                </a:cubicBezTo>
                <a:cubicBezTo>
                  <a:pt x="133895" y="8666"/>
                  <a:pt x="129213" y="5020"/>
                  <a:pt x="123935" y="3261"/>
                </a:cubicBezTo>
                <a:cubicBezTo>
                  <a:pt x="112819" y="-444"/>
                  <a:pt x="100316" y="-793"/>
                  <a:pt x="88826" y="1505"/>
                </a:cubicBezTo>
                <a:cubicBezTo>
                  <a:pt x="75943" y="4082"/>
                  <a:pt x="66191" y="15860"/>
                  <a:pt x="53366" y="18709"/>
                </a:cubicBezTo>
                <a:cubicBezTo>
                  <a:pt x="42247" y="21179"/>
                  <a:pt x="30981" y="14349"/>
                  <a:pt x="19661" y="13091"/>
                </a:cubicBezTo>
                <a:cubicBezTo>
                  <a:pt x="13000" y="12351"/>
                  <a:pt x="5995" y="14307"/>
                  <a:pt x="0" y="17304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951" name="Google Shape;1951;p163"/>
          <p:cNvSpPr/>
          <p:nvPr/>
        </p:nvSpPr>
        <p:spPr>
          <a:xfrm>
            <a:off x="2792950" y="1276225"/>
            <a:ext cx="4043242" cy="1641323"/>
          </a:xfrm>
          <a:custGeom>
            <a:rect b="b" l="l" r="r" t="t"/>
            <a:pathLst>
              <a:path extrusionOk="0" h="59875" w="159970">
                <a:moveTo>
                  <a:pt x="158694" y="0"/>
                </a:moveTo>
                <a:cubicBezTo>
                  <a:pt x="150556" y="3253"/>
                  <a:pt x="142047" y="13212"/>
                  <a:pt x="143948" y="21768"/>
                </a:cubicBezTo>
                <a:cubicBezTo>
                  <a:pt x="145129" y="27084"/>
                  <a:pt x="153004" y="30562"/>
                  <a:pt x="158343" y="29492"/>
                </a:cubicBezTo>
                <a:cubicBezTo>
                  <a:pt x="160535" y="29053"/>
                  <a:pt x="160195" y="24738"/>
                  <a:pt x="159045" y="22821"/>
                </a:cubicBezTo>
                <a:cubicBezTo>
                  <a:pt x="156814" y="19102"/>
                  <a:pt x="149933" y="21584"/>
                  <a:pt x="146054" y="23523"/>
                </a:cubicBezTo>
                <a:cubicBezTo>
                  <a:pt x="132717" y="30191"/>
                  <a:pt x="122840" y="42459"/>
                  <a:pt x="109892" y="49855"/>
                </a:cubicBezTo>
                <a:cubicBezTo>
                  <a:pt x="101501" y="54648"/>
                  <a:pt x="90744" y="58126"/>
                  <a:pt x="81453" y="55472"/>
                </a:cubicBezTo>
                <a:cubicBezTo>
                  <a:pt x="68869" y="51878"/>
                  <a:pt x="56557" y="43989"/>
                  <a:pt x="43535" y="45291"/>
                </a:cubicBezTo>
                <a:cubicBezTo>
                  <a:pt x="28466" y="46797"/>
                  <a:pt x="13545" y="65054"/>
                  <a:pt x="0" y="58281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16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d’appels</a:t>
            </a:r>
            <a:endParaRPr/>
          </a:p>
        </p:txBody>
      </p:sp>
      <p:sp>
        <p:nvSpPr>
          <p:cNvPr id="1957" name="Google Shape;1957;p16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58" name="Google Shape;1958;p16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959" name="Google Shape;1959;p164"/>
          <p:cNvSpPr/>
          <p:nvPr/>
        </p:nvSpPr>
        <p:spPr>
          <a:xfrm>
            <a:off x="2678825" y="3020930"/>
            <a:ext cx="1448100" cy="332100"/>
          </a:xfrm>
          <a:prstGeom prst="wedgeRectCallout">
            <a:avLst>
              <a:gd fmla="val -31212" name="adj1"/>
              <a:gd fmla="val 80096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 statique</a:t>
            </a:r>
            <a:endParaRPr sz="14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0" name="Google Shape;1960;p164"/>
          <p:cNvSpPr txBox="1"/>
          <p:nvPr/>
        </p:nvSpPr>
        <p:spPr>
          <a:xfrm>
            <a:off x="5224250" y="4100425"/>
            <a:ext cx="362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12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résout l’appel à </a:t>
            </a:r>
            <a:r>
              <a:rPr lang="fr" sz="15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~Instrument()</a:t>
            </a:r>
            <a:endParaRPr b="1" sz="15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1" name="Google Shape;1961;p164"/>
          <p:cNvSpPr/>
          <p:nvPr/>
        </p:nvSpPr>
        <p:spPr>
          <a:xfrm>
            <a:off x="2959700" y="3926975"/>
            <a:ext cx="2247000" cy="458850"/>
          </a:xfrm>
          <a:custGeom>
            <a:rect b="b" l="l" r="r" t="t"/>
            <a:pathLst>
              <a:path extrusionOk="0" h="18354" w="89880">
                <a:moveTo>
                  <a:pt x="89880" y="16852"/>
                </a:moveTo>
                <a:cubicBezTo>
                  <a:pt x="81700" y="15489"/>
                  <a:pt x="73545" y="12074"/>
                  <a:pt x="65303" y="12990"/>
                </a:cubicBezTo>
                <a:cubicBezTo>
                  <a:pt x="55053" y="14128"/>
                  <a:pt x="44871" y="19926"/>
                  <a:pt x="34758" y="17905"/>
                </a:cubicBezTo>
                <a:cubicBezTo>
                  <a:pt x="27555" y="16465"/>
                  <a:pt x="22620" y="9397"/>
                  <a:pt x="15799" y="6670"/>
                </a:cubicBezTo>
                <a:cubicBezTo>
                  <a:pt x="10491" y="4548"/>
                  <a:pt x="2556" y="5113"/>
                  <a:pt x="0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962" name="Google Shape;1962;p164"/>
          <p:cNvSpPr txBox="1"/>
          <p:nvPr/>
        </p:nvSpPr>
        <p:spPr>
          <a:xfrm>
            <a:off x="770225" y="821737"/>
            <a:ext cx="7815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 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~Instrument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"??? destroyed"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~Piano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override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"piano destroyed"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Instrument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piano_as_instrument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make_unique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Piano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piano_as_instrument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nullptr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165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d’appels</a:t>
            </a:r>
            <a:endParaRPr/>
          </a:p>
        </p:txBody>
      </p:sp>
      <p:sp>
        <p:nvSpPr>
          <p:cNvPr id="1968" name="Google Shape;1968;p16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69" name="Google Shape;1969;p165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970" name="Google Shape;1970;p165"/>
          <p:cNvSpPr/>
          <p:nvPr/>
        </p:nvSpPr>
        <p:spPr>
          <a:xfrm>
            <a:off x="2678825" y="3020930"/>
            <a:ext cx="1448100" cy="332100"/>
          </a:xfrm>
          <a:prstGeom prst="wedgeRectCallout">
            <a:avLst>
              <a:gd fmla="val -31212" name="adj1"/>
              <a:gd fmla="val 80096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 statique</a:t>
            </a:r>
            <a:endParaRPr sz="14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1" name="Google Shape;1971;p165"/>
          <p:cNvSpPr txBox="1"/>
          <p:nvPr/>
        </p:nvSpPr>
        <p:spPr>
          <a:xfrm>
            <a:off x="5224250" y="4100425"/>
            <a:ext cx="362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12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résout l’appel à </a:t>
            </a:r>
            <a:r>
              <a:rPr lang="fr" sz="15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~Instrument()</a:t>
            </a:r>
            <a:endParaRPr b="1" sz="15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2" name="Google Shape;1972;p165"/>
          <p:cNvSpPr/>
          <p:nvPr/>
        </p:nvSpPr>
        <p:spPr>
          <a:xfrm>
            <a:off x="2959700" y="3926975"/>
            <a:ext cx="2247000" cy="458850"/>
          </a:xfrm>
          <a:custGeom>
            <a:rect b="b" l="l" r="r" t="t"/>
            <a:pathLst>
              <a:path extrusionOk="0" h="18354" w="89880">
                <a:moveTo>
                  <a:pt x="89880" y="16852"/>
                </a:moveTo>
                <a:cubicBezTo>
                  <a:pt x="81700" y="15489"/>
                  <a:pt x="73545" y="12074"/>
                  <a:pt x="65303" y="12990"/>
                </a:cubicBezTo>
                <a:cubicBezTo>
                  <a:pt x="55053" y="14128"/>
                  <a:pt x="44871" y="19926"/>
                  <a:pt x="34758" y="17905"/>
                </a:cubicBezTo>
                <a:cubicBezTo>
                  <a:pt x="27555" y="16465"/>
                  <a:pt x="22620" y="9397"/>
                  <a:pt x="15799" y="6670"/>
                </a:cubicBezTo>
                <a:cubicBezTo>
                  <a:pt x="10491" y="4548"/>
                  <a:pt x="2556" y="5113"/>
                  <a:pt x="0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973" name="Google Shape;1973;p165"/>
          <p:cNvSpPr txBox="1"/>
          <p:nvPr/>
        </p:nvSpPr>
        <p:spPr>
          <a:xfrm>
            <a:off x="770225" y="821737"/>
            <a:ext cx="7815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 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~Instrument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"??? destroyed"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~Piano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override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"piano destroyed"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Instrument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piano_as_instrument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make_unique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Piano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piano_as_instrument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nullptr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/>
          </a:p>
        </p:txBody>
      </p:sp>
      <p:sp>
        <p:nvSpPr>
          <p:cNvPr id="1974" name="Google Shape;1974;p165"/>
          <p:cNvSpPr/>
          <p:nvPr/>
        </p:nvSpPr>
        <p:spPr>
          <a:xfrm>
            <a:off x="2913027" y="687725"/>
            <a:ext cx="1009500" cy="561900"/>
          </a:xfrm>
          <a:prstGeom prst="wedgeRectCallout">
            <a:avLst>
              <a:gd fmla="val -39949" name="adj1"/>
              <a:gd fmla="val 78728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fonction virtuelle</a:t>
            </a:r>
            <a:endParaRPr sz="14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166"/>
          <p:cNvSpPr txBox="1"/>
          <p:nvPr/>
        </p:nvSpPr>
        <p:spPr>
          <a:xfrm>
            <a:off x="770225" y="821737"/>
            <a:ext cx="7815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 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~Instrument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"??? destroyed"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~Piano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override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"piano destroyed"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Instrument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piano_as_instrument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make_unique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Piano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piano_as_instrument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nullptr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/>
          </a:p>
        </p:txBody>
      </p:sp>
      <p:sp>
        <p:nvSpPr>
          <p:cNvPr id="1980" name="Google Shape;1980;p166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d’appels</a:t>
            </a:r>
            <a:endParaRPr/>
          </a:p>
        </p:txBody>
      </p:sp>
      <p:sp>
        <p:nvSpPr>
          <p:cNvPr id="1981" name="Google Shape;1981;p16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82" name="Google Shape;1982;p166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983" name="Google Shape;1983;p166"/>
          <p:cNvSpPr txBox="1"/>
          <p:nvPr/>
        </p:nvSpPr>
        <p:spPr>
          <a:xfrm>
            <a:off x="5224250" y="4100425"/>
            <a:ext cx="362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12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réalise un </a:t>
            </a:r>
            <a:r>
              <a:rPr b="1" lang="fr" sz="1500">
                <a:solidFill>
                  <a:srgbClr val="212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appel dynamique</a:t>
            </a:r>
            <a:endParaRPr b="1" sz="15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4" name="Google Shape;1984;p166"/>
          <p:cNvSpPr/>
          <p:nvPr/>
        </p:nvSpPr>
        <p:spPr>
          <a:xfrm>
            <a:off x="2913027" y="687725"/>
            <a:ext cx="1009500" cy="561900"/>
          </a:xfrm>
          <a:prstGeom prst="wedgeRectCallout">
            <a:avLst>
              <a:gd fmla="val -39949" name="adj1"/>
              <a:gd fmla="val 78728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fonction virtuelle</a:t>
            </a:r>
            <a:endParaRPr sz="14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5" name="Google Shape;1985;p166"/>
          <p:cNvSpPr/>
          <p:nvPr/>
        </p:nvSpPr>
        <p:spPr>
          <a:xfrm>
            <a:off x="5908875" y="3020925"/>
            <a:ext cx="1714800" cy="332100"/>
          </a:xfrm>
          <a:prstGeom prst="wedgeRectCallout">
            <a:avLst>
              <a:gd fmla="val 32921" name="adj1"/>
              <a:gd fmla="val 74812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 dynamique</a:t>
            </a:r>
            <a:endParaRPr sz="14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167"/>
          <p:cNvSpPr txBox="1"/>
          <p:nvPr/>
        </p:nvSpPr>
        <p:spPr>
          <a:xfrm>
            <a:off x="770225" y="821737"/>
            <a:ext cx="7815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 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~Instrument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"??? destroyed"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~Piano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override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"piano destroyed"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Instrument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piano_as_instrument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make_unique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Piano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piano_as_instrument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nullptr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/>
          </a:p>
        </p:txBody>
      </p:sp>
      <p:sp>
        <p:nvSpPr>
          <p:cNvPr id="1991" name="Google Shape;1991;p167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d’appels</a:t>
            </a:r>
            <a:endParaRPr/>
          </a:p>
        </p:txBody>
      </p:sp>
      <p:sp>
        <p:nvSpPr>
          <p:cNvPr id="1992" name="Google Shape;1992;p167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93" name="Google Shape;1993;p167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1994" name="Google Shape;1994;p167"/>
          <p:cNvSpPr txBox="1"/>
          <p:nvPr/>
        </p:nvSpPr>
        <p:spPr>
          <a:xfrm>
            <a:off x="5224250" y="4100425"/>
            <a:ext cx="362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12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réalise un </a:t>
            </a:r>
            <a:r>
              <a:rPr b="1" lang="fr" sz="1500">
                <a:solidFill>
                  <a:srgbClr val="212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appel dynamique</a:t>
            </a:r>
            <a:endParaRPr b="1" sz="15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5" name="Google Shape;1995;p167"/>
          <p:cNvSpPr/>
          <p:nvPr/>
        </p:nvSpPr>
        <p:spPr>
          <a:xfrm>
            <a:off x="2913027" y="687725"/>
            <a:ext cx="1009500" cy="561900"/>
          </a:xfrm>
          <a:prstGeom prst="wedgeRectCallout">
            <a:avLst>
              <a:gd fmla="val -39949" name="adj1"/>
              <a:gd fmla="val 78728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fonction virtuelle</a:t>
            </a:r>
            <a:endParaRPr sz="14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6" name="Google Shape;1996;p167"/>
          <p:cNvSpPr/>
          <p:nvPr/>
        </p:nvSpPr>
        <p:spPr>
          <a:xfrm>
            <a:off x="5908875" y="3020925"/>
            <a:ext cx="1714800" cy="332100"/>
          </a:xfrm>
          <a:prstGeom prst="wedgeRectCallout">
            <a:avLst>
              <a:gd fmla="val 32921" name="adj1"/>
              <a:gd fmla="val 74812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 dynamique</a:t>
            </a:r>
            <a:endParaRPr sz="14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7" name="Google Shape;1997;p167"/>
          <p:cNvSpPr/>
          <p:nvPr/>
        </p:nvSpPr>
        <p:spPr>
          <a:xfrm>
            <a:off x="7120150" y="2356925"/>
            <a:ext cx="1509772" cy="1710475"/>
          </a:xfrm>
          <a:custGeom>
            <a:rect b="b" l="l" r="r" t="t"/>
            <a:pathLst>
              <a:path extrusionOk="0" h="68419" w="58987">
                <a:moveTo>
                  <a:pt x="40376" y="68419"/>
                </a:moveTo>
                <a:cubicBezTo>
                  <a:pt x="40376" y="64046"/>
                  <a:pt x="40795" y="58872"/>
                  <a:pt x="43887" y="55780"/>
                </a:cubicBezTo>
                <a:cubicBezTo>
                  <a:pt x="49042" y="50625"/>
                  <a:pt x="60937" y="46546"/>
                  <a:pt x="58633" y="39630"/>
                </a:cubicBezTo>
                <a:cubicBezTo>
                  <a:pt x="55347" y="29766"/>
                  <a:pt x="39302" y="30831"/>
                  <a:pt x="31950" y="23479"/>
                </a:cubicBezTo>
                <a:cubicBezTo>
                  <a:pt x="26478" y="18007"/>
                  <a:pt x="30066" y="6356"/>
                  <a:pt x="23875" y="1712"/>
                </a:cubicBezTo>
                <a:cubicBezTo>
                  <a:pt x="17335" y="-3194"/>
                  <a:pt x="7312" y="3673"/>
                  <a:pt x="0" y="7329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/>
        </p:nvSpPr>
        <p:spPr>
          <a:xfrm>
            <a:off x="895650" y="800100"/>
            <a:ext cx="73527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Animal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Animal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species, </a:t>
            </a: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_species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species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, _name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Animal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Animal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_species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other._species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, _name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other._name + </a:t>
            </a:r>
            <a:r>
              <a:rPr lang="fr" sz="12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 2 "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std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_name 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 was copied from "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other._name 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_species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_name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24"/>
          <p:cNvSpPr/>
          <p:nvPr/>
        </p:nvSpPr>
        <p:spPr>
          <a:xfrm rot="10800000">
            <a:off x="895625" y="866450"/>
            <a:ext cx="6315900" cy="19359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Constructeur de copie</a:t>
            </a:r>
            <a:endParaRPr/>
          </a:p>
        </p:txBody>
      </p:sp>
      <p:sp>
        <p:nvSpPr>
          <p:cNvPr id="226" name="Google Shape;226;p2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7" name="Google Shape;227;p2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Copie</a:t>
            </a:r>
            <a:endParaRPr/>
          </a:p>
        </p:txBody>
      </p:sp>
      <p:sp>
        <p:nvSpPr>
          <p:cNvPr id="228" name="Google Shape;228;p24"/>
          <p:cNvSpPr/>
          <p:nvPr/>
        </p:nvSpPr>
        <p:spPr>
          <a:xfrm rot="10800000">
            <a:off x="895750" y="3504325"/>
            <a:ext cx="7304100" cy="9273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5356025" y="1906300"/>
            <a:ext cx="3453600" cy="8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Les instructions additionnelles vont dans le </a:t>
            </a:r>
            <a:r>
              <a:rPr b="1" lang="fr"/>
              <a:t>corps</a:t>
            </a:r>
            <a:endParaRPr b="1">
              <a:solidFill>
                <a:srgbClr val="008000"/>
              </a:solidFill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1114350" y="2802350"/>
            <a:ext cx="6975300" cy="6084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4714050" y="2259275"/>
            <a:ext cx="651700" cy="526375"/>
          </a:xfrm>
          <a:custGeom>
            <a:rect b="b" l="l" r="r" t="t"/>
            <a:pathLst>
              <a:path extrusionOk="0" h="21055" w="26068">
                <a:moveTo>
                  <a:pt x="26068" y="0"/>
                </a:moveTo>
                <a:cubicBezTo>
                  <a:pt x="14898" y="0"/>
                  <a:pt x="3529" y="10457"/>
                  <a:pt x="0" y="21055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168"/>
          <p:cNvSpPr txBox="1"/>
          <p:nvPr/>
        </p:nvSpPr>
        <p:spPr>
          <a:xfrm>
            <a:off x="770225" y="821737"/>
            <a:ext cx="7815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 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~Instrument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"??? destroyed"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~Piano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override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"piano destroyed"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Instrument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piano_as_instrument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make_unique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Piano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piano_as_instrument </a:t>
            </a:r>
            <a:r>
              <a:rPr lang="fr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nullptr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/>
          </a:p>
        </p:txBody>
      </p:sp>
      <p:sp>
        <p:nvSpPr>
          <p:cNvPr id="2003" name="Google Shape;2003;p168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d’appels</a:t>
            </a:r>
            <a:endParaRPr/>
          </a:p>
        </p:txBody>
      </p:sp>
      <p:sp>
        <p:nvSpPr>
          <p:cNvPr id="2004" name="Google Shape;2004;p168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05" name="Google Shape;2005;p168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Classes polymorphes</a:t>
            </a:r>
            <a:endParaRPr/>
          </a:p>
        </p:txBody>
      </p:sp>
      <p:sp>
        <p:nvSpPr>
          <p:cNvPr id="2006" name="Google Shape;2006;p168"/>
          <p:cNvSpPr/>
          <p:nvPr/>
        </p:nvSpPr>
        <p:spPr>
          <a:xfrm>
            <a:off x="2567842" y="4009650"/>
            <a:ext cx="1787400" cy="332100"/>
          </a:xfrm>
          <a:prstGeom prst="wedgeRectCallout">
            <a:avLst>
              <a:gd fmla="val -29052" name="adj1"/>
              <a:gd fmla="val -80187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piano</a:t>
            </a:r>
            <a:r>
              <a:rPr b="1" lang="fr" sz="1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destroyed</a:t>
            </a:r>
            <a:endParaRPr b="1" sz="15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169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d’appels</a:t>
            </a:r>
            <a:endParaRPr/>
          </a:p>
        </p:txBody>
      </p:sp>
      <p:sp>
        <p:nvSpPr>
          <p:cNvPr id="2012" name="Google Shape;2012;p169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13" name="Google Shape;2013;p169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</a:t>
            </a:r>
            <a:r>
              <a:rPr lang="fr"/>
              <a:t>. Héritage</a:t>
            </a:r>
            <a:endParaRPr/>
          </a:p>
        </p:txBody>
      </p:sp>
      <p:sp>
        <p:nvSpPr>
          <p:cNvPr id="2014" name="Google Shape;2014;p169"/>
          <p:cNvSpPr txBox="1"/>
          <p:nvPr>
            <p:ph idx="1" type="body"/>
          </p:nvPr>
        </p:nvSpPr>
        <p:spPr>
          <a:xfrm>
            <a:off x="311700" y="1881850"/>
            <a:ext cx="8559300" cy="23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Pour garantir qu’un objet </a:t>
            </a:r>
            <a:r>
              <a:rPr b="1" lang="fr"/>
              <a:t>polymorphe</a:t>
            </a:r>
            <a:r>
              <a:rPr lang="fr"/>
              <a:t> sera </a:t>
            </a:r>
            <a:r>
              <a:rPr b="1" lang="fr"/>
              <a:t>correctement détruit</a:t>
            </a:r>
            <a:r>
              <a:rPr lang="fr"/>
              <a:t>, en particulier dans le cas d’</a:t>
            </a:r>
            <a:r>
              <a:rPr b="1" lang="fr"/>
              <a:t>allocations dynamiques</a:t>
            </a:r>
            <a:r>
              <a:rPr lang="fr"/>
              <a:t>, il faut donc penser à définir un </a:t>
            </a:r>
            <a:r>
              <a:rPr b="1" lang="fr"/>
              <a:t>destructeur virtuel</a:t>
            </a:r>
            <a:r>
              <a:rPr lang="fr"/>
              <a:t> dans la classe-mère (même s’il ne fait “rien”).</a:t>
            </a:r>
            <a:endParaRPr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170"/>
          <p:cNvSpPr txBox="1"/>
          <p:nvPr>
            <p:ph idx="1" type="body"/>
          </p:nvPr>
        </p:nvSpPr>
        <p:spPr>
          <a:xfrm>
            <a:off x="292350" y="1140900"/>
            <a:ext cx="8559300" cy="29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 une fonction n’a pas de sens à être définie dans la classe-mère, il n’est pas nécessaire de lui fournir une implémentation. On parle de </a:t>
            </a:r>
            <a:r>
              <a:rPr b="1" lang="fr"/>
              <a:t>fonctions virtuelles pures</a:t>
            </a:r>
            <a:r>
              <a:rPr lang="f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Si une classe contient des fonctions virtuelles pures, elle devient </a:t>
            </a:r>
            <a:r>
              <a:rPr b="1" lang="fr"/>
              <a:t>abstraite</a:t>
            </a:r>
            <a:r>
              <a:rPr lang="fr"/>
              <a:t> et n’est plus instanciable.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Les classes-filles doivent </a:t>
            </a:r>
            <a:r>
              <a:rPr b="1" lang="fr"/>
              <a:t>redéfinir toutes les fonctions virtuelles pures</a:t>
            </a:r>
            <a:r>
              <a:rPr lang="fr"/>
              <a:t> des types-parents pour </a:t>
            </a:r>
            <a:r>
              <a:rPr b="1" lang="fr"/>
              <a:t>pouvoir être instanciées</a:t>
            </a:r>
            <a:r>
              <a:rPr lang="fr"/>
              <a:t>.</a:t>
            </a:r>
            <a:endParaRPr/>
          </a:p>
        </p:txBody>
      </p:sp>
      <p:sp>
        <p:nvSpPr>
          <p:cNvPr id="2020" name="Google Shape;2020;p170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 virtuelles pures</a:t>
            </a:r>
            <a:endParaRPr/>
          </a:p>
        </p:txBody>
      </p:sp>
      <p:sp>
        <p:nvSpPr>
          <p:cNvPr id="2021" name="Google Shape;2021;p170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17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 virtuelles pures</a:t>
            </a:r>
            <a:endParaRPr/>
          </a:p>
        </p:txBody>
      </p:sp>
      <p:sp>
        <p:nvSpPr>
          <p:cNvPr id="2027" name="Google Shape;2027;p17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28" name="Google Shape;2028;p171"/>
          <p:cNvSpPr txBox="1"/>
          <p:nvPr/>
        </p:nvSpPr>
        <p:spPr>
          <a:xfrm>
            <a:off x="1551741" y="847913"/>
            <a:ext cx="62751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3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describe</a:t>
            </a: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std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"This is a "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Instrument instrument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17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 virtuelles pures</a:t>
            </a:r>
            <a:endParaRPr/>
          </a:p>
        </p:txBody>
      </p:sp>
      <p:sp>
        <p:nvSpPr>
          <p:cNvPr id="2034" name="Google Shape;2034;p17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35" name="Google Shape;2035;p172"/>
          <p:cNvSpPr txBox="1"/>
          <p:nvPr/>
        </p:nvSpPr>
        <p:spPr>
          <a:xfrm>
            <a:off x="1551741" y="847913"/>
            <a:ext cx="62751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3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describe</a:t>
            </a: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std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"This is a "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Instrument instrument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/>
          </a:p>
        </p:txBody>
      </p:sp>
      <p:sp>
        <p:nvSpPr>
          <p:cNvPr id="2036" name="Google Shape;2036;p172"/>
          <p:cNvSpPr/>
          <p:nvPr/>
        </p:nvSpPr>
        <p:spPr>
          <a:xfrm rot="10800000">
            <a:off x="1318400" y="1908225"/>
            <a:ext cx="6205500" cy="24576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172"/>
          <p:cNvSpPr/>
          <p:nvPr/>
        </p:nvSpPr>
        <p:spPr>
          <a:xfrm rot="10800000">
            <a:off x="1469250" y="884350"/>
            <a:ext cx="6205500" cy="6552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172"/>
          <p:cNvSpPr/>
          <p:nvPr/>
        </p:nvSpPr>
        <p:spPr>
          <a:xfrm>
            <a:off x="5448400" y="1521973"/>
            <a:ext cx="548700" cy="236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9" name="Google Shape;2039;p172"/>
          <p:cNvSpPr txBox="1"/>
          <p:nvPr/>
        </p:nvSpPr>
        <p:spPr>
          <a:xfrm>
            <a:off x="5619237" y="800963"/>
            <a:ext cx="329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définit une fonction </a:t>
            </a:r>
            <a:r>
              <a:rPr b="1"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virtuelle pure</a:t>
            </a:r>
            <a:endParaRPr b="1" sz="15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0" name="Google Shape;2040;p172"/>
          <p:cNvSpPr/>
          <p:nvPr/>
        </p:nvSpPr>
        <p:spPr>
          <a:xfrm>
            <a:off x="6066875" y="1244650"/>
            <a:ext cx="1053283" cy="751480"/>
          </a:xfrm>
          <a:custGeom>
            <a:rect b="b" l="l" r="r" t="t"/>
            <a:pathLst>
              <a:path extrusionOk="0" h="26340" w="40375">
                <a:moveTo>
                  <a:pt x="40375" y="0"/>
                </a:moveTo>
                <a:cubicBezTo>
                  <a:pt x="34746" y="4694"/>
                  <a:pt x="37502" y="14930"/>
                  <a:pt x="33002" y="20715"/>
                </a:cubicBezTo>
                <a:cubicBezTo>
                  <a:pt x="26248" y="29398"/>
                  <a:pt x="9153" y="26817"/>
                  <a:pt x="0" y="20715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17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 virtuelles pures</a:t>
            </a:r>
            <a:endParaRPr/>
          </a:p>
        </p:txBody>
      </p:sp>
      <p:sp>
        <p:nvSpPr>
          <p:cNvPr id="2046" name="Google Shape;2046;p17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47" name="Google Shape;2047;p173"/>
          <p:cNvSpPr txBox="1"/>
          <p:nvPr/>
        </p:nvSpPr>
        <p:spPr>
          <a:xfrm>
            <a:off x="1551741" y="847913"/>
            <a:ext cx="62751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3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describe</a:t>
            </a: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std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"This is a "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Instrument instrument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/>
          </a:p>
        </p:txBody>
      </p:sp>
      <p:sp>
        <p:nvSpPr>
          <p:cNvPr id="2048" name="Google Shape;2048;p173"/>
          <p:cNvSpPr/>
          <p:nvPr/>
        </p:nvSpPr>
        <p:spPr>
          <a:xfrm>
            <a:off x="5448400" y="1521973"/>
            <a:ext cx="548700" cy="236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9" name="Google Shape;2049;p173"/>
          <p:cNvSpPr txBox="1"/>
          <p:nvPr/>
        </p:nvSpPr>
        <p:spPr>
          <a:xfrm>
            <a:off x="5751000" y="800975"/>
            <a:ext cx="315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Instrument</a:t>
            </a: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est donc </a:t>
            </a:r>
            <a:r>
              <a:rPr b="1"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abstraite</a:t>
            </a: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5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0" name="Google Shape;2050;p173"/>
          <p:cNvSpPr/>
          <p:nvPr/>
        </p:nvSpPr>
        <p:spPr>
          <a:xfrm>
            <a:off x="3354675" y="893025"/>
            <a:ext cx="2396315" cy="351625"/>
          </a:xfrm>
          <a:custGeom>
            <a:rect b="b" l="l" r="r" t="t"/>
            <a:pathLst>
              <a:path extrusionOk="0" h="14065" w="99360">
                <a:moveTo>
                  <a:pt x="99360" y="6551"/>
                </a:moveTo>
                <a:cubicBezTo>
                  <a:pt x="91958" y="6551"/>
                  <a:pt x="85165" y="16325"/>
                  <a:pt x="78294" y="13573"/>
                </a:cubicBezTo>
                <a:cubicBezTo>
                  <a:pt x="69926" y="10221"/>
                  <a:pt x="63610" y="-1537"/>
                  <a:pt x="54771" y="231"/>
                </a:cubicBezTo>
                <a:cubicBezTo>
                  <a:pt x="46741" y="1837"/>
                  <a:pt x="41699" y="11094"/>
                  <a:pt x="33705" y="12870"/>
                </a:cubicBezTo>
                <a:cubicBezTo>
                  <a:pt x="27254" y="14303"/>
                  <a:pt x="21584" y="7599"/>
                  <a:pt x="15448" y="5146"/>
                </a:cubicBezTo>
                <a:cubicBezTo>
                  <a:pt x="10662" y="3233"/>
                  <a:pt x="4609" y="3541"/>
                  <a:pt x="0" y="5849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4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p17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 virtuelles pures</a:t>
            </a:r>
            <a:endParaRPr/>
          </a:p>
        </p:txBody>
      </p:sp>
      <p:sp>
        <p:nvSpPr>
          <p:cNvPr id="2056" name="Google Shape;2056;p17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57" name="Google Shape;2057;p174"/>
          <p:cNvSpPr txBox="1"/>
          <p:nvPr/>
        </p:nvSpPr>
        <p:spPr>
          <a:xfrm>
            <a:off x="1551741" y="847913"/>
            <a:ext cx="62751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3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describe</a:t>
            </a: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std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"This is a "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Instrument instrument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/>
          </a:p>
        </p:txBody>
      </p:sp>
      <p:sp>
        <p:nvSpPr>
          <p:cNvPr id="2058" name="Google Shape;2058;p174"/>
          <p:cNvSpPr/>
          <p:nvPr/>
        </p:nvSpPr>
        <p:spPr>
          <a:xfrm>
            <a:off x="5448400" y="1521973"/>
            <a:ext cx="548700" cy="236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9" name="Google Shape;2059;p174"/>
          <p:cNvSpPr txBox="1"/>
          <p:nvPr/>
        </p:nvSpPr>
        <p:spPr>
          <a:xfrm>
            <a:off x="5751000" y="800975"/>
            <a:ext cx="31566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Instrument</a:t>
            </a: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est donc </a:t>
            </a:r>
            <a:r>
              <a:rPr b="1"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abstraite</a:t>
            </a: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… et n’est plus instanciable</a:t>
            </a:r>
            <a:endParaRPr sz="15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0" name="Google Shape;2060;p174"/>
          <p:cNvSpPr/>
          <p:nvPr/>
        </p:nvSpPr>
        <p:spPr>
          <a:xfrm>
            <a:off x="4118300" y="1521975"/>
            <a:ext cx="4025832" cy="1983675"/>
          </a:xfrm>
          <a:custGeom>
            <a:rect b="b" l="l" r="r" t="t"/>
            <a:pathLst>
              <a:path extrusionOk="0" h="79347" w="158217">
                <a:moveTo>
                  <a:pt x="152374" y="0"/>
                </a:moveTo>
                <a:cubicBezTo>
                  <a:pt x="155072" y="6748"/>
                  <a:pt x="158893" y="13855"/>
                  <a:pt x="157992" y="21066"/>
                </a:cubicBezTo>
                <a:cubicBezTo>
                  <a:pt x="157155" y="27765"/>
                  <a:pt x="147711" y="31235"/>
                  <a:pt x="146757" y="37918"/>
                </a:cubicBezTo>
                <a:cubicBezTo>
                  <a:pt x="145897" y="43944"/>
                  <a:pt x="148780" y="50322"/>
                  <a:pt x="147108" y="56175"/>
                </a:cubicBezTo>
                <a:cubicBezTo>
                  <a:pt x="144663" y="64734"/>
                  <a:pt x="135121" y="71280"/>
                  <a:pt x="126393" y="73028"/>
                </a:cubicBezTo>
                <a:cubicBezTo>
                  <a:pt x="113866" y="75536"/>
                  <a:pt x="100822" y="76544"/>
                  <a:pt x="88124" y="75134"/>
                </a:cubicBezTo>
                <a:cubicBezTo>
                  <a:pt x="75280" y="73707"/>
                  <a:pt x="62999" y="68886"/>
                  <a:pt x="50206" y="67059"/>
                </a:cubicBezTo>
                <a:cubicBezTo>
                  <a:pt x="33150" y="64623"/>
                  <a:pt x="12183" y="67164"/>
                  <a:pt x="0" y="79347"/>
                </a:cubicBezTo>
              </a:path>
            </a:pathLst>
          </a:cu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175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 virtuelles pures</a:t>
            </a:r>
            <a:endParaRPr/>
          </a:p>
        </p:txBody>
      </p:sp>
      <p:sp>
        <p:nvSpPr>
          <p:cNvPr id="2066" name="Google Shape;2066;p17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67" name="Google Shape;2067;p175"/>
          <p:cNvSpPr txBox="1"/>
          <p:nvPr/>
        </p:nvSpPr>
        <p:spPr>
          <a:xfrm>
            <a:off x="1551741" y="847913"/>
            <a:ext cx="62751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Instrument</a:t>
            </a:r>
            <a:endParaRPr sz="13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describe</a:t>
            </a: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std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"This is a "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get_name</a:t>
            </a: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Instrument instrument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3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3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/>
          </a:p>
        </p:txBody>
      </p:sp>
      <p:sp>
        <p:nvSpPr>
          <p:cNvPr id="2068" name="Google Shape;2068;p175"/>
          <p:cNvSpPr/>
          <p:nvPr/>
        </p:nvSpPr>
        <p:spPr>
          <a:xfrm>
            <a:off x="5448400" y="1521973"/>
            <a:ext cx="548700" cy="236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175"/>
          <p:cNvSpPr txBox="1"/>
          <p:nvPr/>
        </p:nvSpPr>
        <p:spPr>
          <a:xfrm>
            <a:off x="5751000" y="800975"/>
            <a:ext cx="31566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Instrument</a:t>
            </a: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est donc </a:t>
            </a:r>
            <a:r>
              <a:rPr b="1"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abstraite</a:t>
            </a: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… et n’est plus instanciable</a:t>
            </a:r>
            <a:endParaRPr sz="15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0" name="Google Shape;2070;p175"/>
          <p:cNvSpPr txBox="1"/>
          <p:nvPr/>
        </p:nvSpPr>
        <p:spPr>
          <a:xfrm rot="-894334">
            <a:off x="1300294" y="3456812"/>
            <a:ext cx="3083662" cy="422129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635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⚠ </a:t>
            </a:r>
            <a:r>
              <a:rPr b="1" lang="fr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ERREUR DE COMPILATION</a:t>
            </a:r>
            <a:r>
              <a:rPr b="1" lang="fr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⚠</a:t>
            </a:r>
            <a:endParaRPr b="1" sz="1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Opérateur d’assignation par copie</a:t>
            </a:r>
            <a:endParaRPr/>
          </a:p>
        </p:txBody>
      </p:sp>
      <p:sp>
        <p:nvSpPr>
          <p:cNvPr id="237" name="Google Shape;237;p2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8" name="Google Shape;238;p25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Copie</a:t>
            </a:r>
            <a:endParaRPr/>
          </a:p>
        </p:txBody>
      </p:sp>
      <p:sp>
        <p:nvSpPr>
          <p:cNvPr id="239" name="Google Shape;239;p25"/>
          <p:cNvSpPr txBox="1"/>
          <p:nvPr>
            <p:ph idx="1" type="body"/>
          </p:nvPr>
        </p:nvSpPr>
        <p:spPr>
          <a:xfrm>
            <a:off x="311700" y="1675925"/>
            <a:ext cx="85206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L’</a:t>
            </a:r>
            <a:r>
              <a:rPr b="1" lang="fr"/>
              <a:t>opérateur d’assignation par copie</a:t>
            </a:r>
            <a:r>
              <a:rPr lang="fr"/>
              <a:t> est appelé lorsque la valeur d’un objet est assignée à un objet </a:t>
            </a:r>
            <a:r>
              <a:rPr b="1" lang="fr"/>
              <a:t>pré-existant</a:t>
            </a:r>
            <a:r>
              <a:rPr lang="fr"/>
              <a:t> du </a:t>
            </a:r>
            <a:r>
              <a:rPr b="1" lang="fr"/>
              <a:t>même type</a:t>
            </a:r>
            <a:r>
              <a:rPr lang="fr"/>
              <a:t>.</a:t>
            </a:r>
            <a:endParaRPr/>
          </a:p>
        </p:txBody>
      </p:sp>
      <p:sp>
        <p:nvSpPr>
          <p:cNvPr id="240" name="Google Shape;240;p25"/>
          <p:cNvSpPr txBox="1"/>
          <p:nvPr/>
        </p:nvSpPr>
        <p:spPr>
          <a:xfrm>
            <a:off x="3413100" y="2636050"/>
            <a:ext cx="23178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Animal medor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…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Animal felix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…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medor 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= felix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Opérateur d’assignation par copie</a:t>
            </a:r>
            <a:endParaRPr/>
          </a:p>
        </p:txBody>
      </p:sp>
      <p:sp>
        <p:nvSpPr>
          <p:cNvPr id="246" name="Google Shape;246;p2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47" name="Google Shape;247;p26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Copie</a:t>
            </a:r>
            <a:endParaRPr/>
          </a:p>
        </p:txBody>
      </p:sp>
      <p:sp>
        <p:nvSpPr>
          <p:cNvPr id="248" name="Google Shape;248;p26"/>
          <p:cNvSpPr txBox="1"/>
          <p:nvPr/>
        </p:nvSpPr>
        <p:spPr>
          <a:xfrm>
            <a:off x="2298000" y="913300"/>
            <a:ext cx="4284000" cy="3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Animal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operator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Animal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_name 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other._name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 sz="12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2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26"/>
          <p:cNvSpPr/>
          <p:nvPr/>
        </p:nvSpPr>
        <p:spPr>
          <a:xfrm rot="10800000">
            <a:off x="2199150" y="799600"/>
            <a:ext cx="4252800" cy="10419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6"/>
          <p:cNvSpPr/>
          <p:nvPr/>
        </p:nvSpPr>
        <p:spPr>
          <a:xfrm rot="10800000">
            <a:off x="2313600" y="3600625"/>
            <a:ext cx="4252800" cy="10419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"/>
          <p:cNvSpPr/>
          <p:nvPr/>
        </p:nvSpPr>
        <p:spPr>
          <a:xfrm>
            <a:off x="2473150" y="1905300"/>
            <a:ext cx="3837000" cy="16446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"/>
          <p:cNvSpPr/>
          <p:nvPr/>
        </p:nvSpPr>
        <p:spPr>
          <a:xfrm>
            <a:off x="2977150" y="1444471"/>
            <a:ext cx="3332925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Opérateur </a:t>
            </a: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d’assignation par copie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Opérateur d’assignation par copie</a:t>
            </a:r>
            <a:endParaRPr/>
          </a:p>
        </p:txBody>
      </p:sp>
      <p:sp>
        <p:nvSpPr>
          <p:cNvPr id="258" name="Google Shape;258;p27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9" name="Google Shape;259;p27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Copie</a:t>
            </a:r>
            <a:endParaRPr/>
          </a:p>
        </p:txBody>
      </p:sp>
      <p:sp>
        <p:nvSpPr>
          <p:cNvPr id="260" name="Google Shape;260;p27"/>
          <p:cNvSpPr txBox="1"/>
          <p:nvPr/>
        </p:nvSpPr>
        <p:spPr>
          <a:xfrm>
            <a:off x="2298000" y="913300"/>
            <a:ext cx="4284000" cy="3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Animal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operator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Animal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_name 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other._name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 sz="12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2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27"/>
          <p:cNvSpPr/>
          <p:nvPr/>
        </p:nvSpPr>
        <p:spPr>
          <a:xfrm rot="10800000">
            <a:off x="2199150" y="799600"/>
            <a:ext cx="4252800" cy="10419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 rot="10800000">
            <a:off x="2313600" y="2167225"/>
            <a:ext cx="4252800" cy="24753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>
            <a:off x="5153525" y="1454750"/>
            <a:ext cx="1091275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Signature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p27"/>
          <p:cNvSpPr/>
          <p:nvPr/>
        </p:nvSpPr>
        <p:spPr>
          <a:xfrm rot="10800000">
            <a:off x="2363700" y="1941775"/>
            <a:ext cx="921600" cy="2757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>
            <a:off x="3268575" y="1907325"/>
            <a:ext cx="2976000" cy="332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311700" y="793700"/>
            <a:ext cx="8520600" cy="37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Copie.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Déplacement.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L-Value et R-Value.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Pointeurs ownants.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Héritage.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Classes polymorphes.</a:t>
            </a:r>
            <a:br>
              <a:rPr lang="fr"/>
            </a:br>
            <a:br>
              <a:rPr lang="fr"/>
            </a:br>
            <a:endParaRPr/>
          </a:p>
        </p:txBody>
      </p:sp>
      <p:sp>
        <p:nvSpPr>
          <p:cNvPr id="60" name="Google Shape;60;p10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2" name="Google Shape;62;p10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Opérateur d’assignation par copie</a:t>
            </a:r>
            <a:endParaRPr/>
          </a:p>
        </p:txBody>
      </p:sp>
      <p:sp>
        <p:nvSpPr>
          <p:cNvPr id="271" name="Google Shape;271;p28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2" name="Google Shape;272;p28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Copie</a:t>
            </a:r>
            <a:endParaRPr/>
          </a:p>
        </p:txBody>
      </p:sp>
      <p:sp>
        <p:nvSpPr>
          <p:cNvPr id="273" name="Google Shape;273;p28"/>
          <p:cNvSpPr txBox="1"/>
          <p:nvPr/>
        </p:nvSpPr>
        <p:spPr>
          <a:xfrm>
            <a:off x="2298000" y="913300"/>
            <a:ext cx="4284000" cy="3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Animal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operator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Animal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_name 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other._name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 sz="12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2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28"/>
          <p:cNvSpPr/>
          <p:nvPr/>
        </p:nvSpPr>
        <p:spPr>
          <a:xfrm rot="10800000">
            <a:off x="2199150" y="799700"/>
            <a:ext cx="4252800" cy="13593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8"/>
          <p:cNvSpPr/>
          <p:nvPr/>
        </p:nvSpPr>
        <p:spPr>
          <a:xfrm rot="10800000">
            <a:off x="2313600" y="3696325"/>
            <a:ext cx="4252800" cy="9462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2525959" y="2145650"/>
            <a:ext cx="2865900" cy="14169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8"/>
          <p:cNvSpPr txBox="1"/>
          <p:nvPr>
            <p:ph idx="1" type="body"/>
          </p:nvPr>
        </p:nvSpPr>
        <p:spPr>
          <a:xfrm>
            <a:off x="4297650" y="3729750"/>
            <a:ext cx="4744200" cy="8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Le </a:t>
            </a:r>
            <a:r>
              <a:rPr b="1" lang="fr"/>
              <a:t>corps</a:t>
            </a:r>
            <a:r>
              <a:rPr lang="fr"/>
              <a:t> de la fonction contient les instructions exécutées par l’assignation</a:t>
            </a:r>
            <a:endParaRPr b="1">
              <a:solidFill>
                <a:srgbClr val="008000"/>
              </a:solidFill>
            </a:endParaRPr>
          </a:p>
        </p:txBody>
      </p:sp>
      <p:sp>
        <p:nvSpPr>
          <p:cNvPr id="278" name="Google Shape;278;p28"/>
          <p:cNvSpPr/>
          <p:nvPr/>
        </p:nvSpPr>
        <p:spPr>
          <a:xfrm>
            <a:off x="5407525" y="3391167"/>
            <a:ext cx="1111250" cy="397100"/>
          </a:xfrm>
          <a:custGeom>
            <a:rect b="b" l="l" r="r" t="t"/>
            <a:pathLst>
              <a:path extrusionOk="0" h="15884" w="44450">
                <a:moveTo>
                  <a:pt x="44450" y="15884"/>
                </a:moveTo>
                <a:cubicBezTo>
                  <a:pt x="44450" y="9220"/>
                  <a:pt x="38696" y="1002"/>
                  <a:pt x="32084" y="176"/>
                </a:cubicBezTo>
                <a:cubicBezTo>
                  <a:pt x="21389" y="-1160"/>
                  <a:pt x="10226" y="7592"/>
                  <a:pt x="0" y="4187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Opérateur d’assignation par copie</a:t>
            </a:r>
            <a:endParaRPr/>
          </a:p>
        </p:txBody>
      </p:sp>
      <p:sp>
        <p:nvSpPr>
          <p:cNvPr id="284" name="Google Shape;284;p29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5" name="Google Shape;285;p29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Copie</a:t>
            </a:r>
            <a:endParaRPr/>
          </a:p>
        </p:txBody>
      </p:sp>
      <p:sp>
        <p:nvSpPr>
          <p:cNvPr id="286" name="Google Shape;286;p29"/>
          <p:cNvSpPr txBox="1"/>
          <p:nvPr/>
        </p:nvSpPr>
        <p:spPr>
          <a:xfrm>
            <a:off x="2298000" y="913300"/>
            <a:ext cx="4284000" cy="3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Animal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operator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Animal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_name 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other._name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 sz="12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2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Google Shape;287;p29"/>
          <p:cNvSpPr/>
          <p:nvPr/>
        </p:nvSpPr>
        <p:spPr>
          <a:xfrm rot="10800000">
            <a:off x="2199150" y="799650"/>
            <a:ext cx="4252800" cy="13677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"/>
          <p:cNvSpPr/>
          <p:nvPr/>
        </p:nvSpPr>
        <p:spPr>
          <a:xfrm rot="10800000">
            <a:off x="2313600" y="3612925"/>
            <a:ext cx="4252800" cy="10296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9"/>
          <p:cNvSpPr/>
          <p:nvPr/>
        </p:nvSpPr>
        <p:spPr>
          <a:xfrm rot="10800000">
            <a:off x="2123900" y="2159250"/>
            <a:ext cx="1011000" cy="4008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9"/>
          <p:cNvSpPr/>
          <p:nvPr/>
        </p:nvSpPr>
        <p:spPr>
          <a:xfrm rot="10800000">
            <a:off x="3619525" y="2159250"/>
            <a:ext cx="1011000" cy="4008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9"/>
          <p:cNvSpPr/>
          <p:nvPr/>
        </p:nvSpPr>
        <p:spPr>
          <a:xfrm rot="10800000">
            <a:off x="2351425" y="2571900"/>
            <a:ext cx="2721900" cy="5229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9"/>
          <p:cNvSpPr/>
          <p:nvPr/>
        </p:nvSpPr>
        <p:spPr>
          <a:xfrm>
            <a:off x="3101475" y="2269889"/>
            <a:ext cx="487500" cy="332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9"/>
          <p:cNvSpPr/>
          <p:nvPr/>
        </p:nvSpPr>
        <p:spPr>
          <a:xfrm rot="10800000">
            <a:off x="2190875" y="3040650"/>
            <a:ext cx="1320000" cy="5304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9"/>
          <p:cNvSpPr/>
          <p:nvPr/>
        </p:nvSpPr>
        <p:spPr>
          <a:xfrm rot="10800000">
            <a:off x="3939120" y="3040650"/>
            <a:ext cx="1320000" cy="5304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"/>
          <p:cNvSpPr/>
          <p:nvPr/>
        </p:nvSpPr>
        <p:spPr>
          <a:xfrm>
            <a:off x="3484964" y="3040575"/>
            <a:ext cx="487500" cy="332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"/>
          <p:cNvSpPr txBox="1"/>
          <p:nvPr>
            <p:ph idx="1" type="body"/>
          </p:nvPr>
        </p:nvSpPr>
        <p:spPr>
          <a:xfrm>
            <a:off x="4981400" y="3729750"/>
            <a:ext cx="4060500" cy="8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/>
              <a:t> est un </a:t>
            </a:r>
            <a:r>
              <a:rPr b="1" lang="fr"/>
              <a:t>pointeur</a:t>
            </a:r>
            <a:r>
              <a:rPr lang="fr"/>
              <a:t> permettant d’accéder à l’</a:t>
            </a:r>
            <a:r>
              <a:rPr b="1" lang="fr"/>
              <a:t>instance courante</a:t>
            </a:r>
            <a:endParaRPr b="1">
              <a:solidFill>
                <a:srgbClr val="008000"/>
              </a:solidFill>
            </a:endParaRPr>
          </a:p>
        </p:txBody>
      </p:sp>
      <p:sp>
        <p:nvSpPr>
          <p:cNvPr id="297" name="Google Shape;297;p29"/>
          <p:cNvSpPr/>
          <p:nvPr/>
        </p:nvSpPr>
        <p:spPr>
          <a:xfrm>
            <a:off x="3659988" y="3420650"/>
            <a:ext cx="1313050" cy="732225"/>
          </a:xfrm>
          <a:custGeom>
            <a:rect b="b" l="l" r="r" t="t"/>
            <a:pathLst>
              <a:path extrusionOk="0" h="29289" w="52522">
                <a:moveTo>
                  <a:pt x="52522" y="26737"/>
                </a:moveTo>
                <a:cubicBezTo>
                  <a:pt x="40154" y="30108"/>
                  <a:pt x="25870" y="30450"/>
                  <a:pt x="14088" y="25400"/>
                </a:cubicBezTo>
                <a:cubicBezTo>
                  <a:pt x="5294" y="21631"/>
                  <a:pt x="-2307" y="9077"/>
                  <a:pt x="719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98" name="Google Shape;298;p29"/>
          <p:cNvSpPr/>
          <p:nvPr/>
        </p:nvSpPr>
        <p:spPr>
          <a:xfrm>
            <a:off x="3611150" y="2538347"/>
            <a:ext cx="2305700" cy="1224850"/>
          </a:xfrm>
          <a:custGeom>
            <a:rect b="b" l="l" r="r" t="t"/>
            <a:pathLst>
              <a:path extrusionOk="0" h="48994" w="92228">
                <a:moveTo>
                  <a:pt x="89568" y="48994"/>
                </a:moveTo>
                <a:cubicBezTo>
                  <a:pt x="93639" y="40864"/>
                  <a:pt x="93327" y="27601"/>
                  <a:pt x="86226" y="21923"/>
                </a:cubicBezTo>
                <a:cubicBezTo>
                  <a:pt x="82807" y="19189"/>
                  <a:pt x="77279" y="16328"/>
                  <a:pt x="73526" y="18581"/>
                </a:cubicBezTo>
                <a:cubicBezTo>
                  <a:pt x="71344" y="19891"/>
                  <a:pt x="69572" y="23237"/>
                  <a:pt x="70518" y="25600"/>
                </a:cubicBezTo>
                <a:cubicBezTo>
                  <a:pt x="71804" y="28813"/>
                  <a:pt x="78433" y="28716"/>
                  <a:pt x="80879" y="26268"/>
                </a:cubicBezTo>
                <a:cubicBezTo>
                  <a:pt x="82733" y="24413"/>
                  <a:pt x="83186" y="21125"/>
                  <a:pt x="82550" y="18581"/>
                </a:cubicBezTo>
                <a:cubicBezTo>
                  <a:pt x="80578" y="10701"/>
                  <a:pt x="72313" y="4436"/>
                  <a:pt x="64502" y="2205"/>
                </a:cubicBezTo>
                <a:cubicBezTo>
                  <a:pt x="57847" y="304"/>
                  <a:pt x="50496" y="-810"/>
                  <a:pt x="43781" y="868"/>
                </a:cubicBezTo>
                <a:cubicBezTo>
                  <a:pt x="29589" y="4415"/>
                  <a:pt x="10344" y="14220"/>
                  <a:pt x="0" y="3876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Opérateur d’assignation par copie</a:t>
            </a:r>
            <a:endParaRPr/>
          </a:p>
        </p:txBody>
      </p:sp>
      <p:sp>
        <p:nvSpPr>
          <p:cNvPr id="304" name="Google Shape;304;p30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05" name="Google Shape;305;p30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Copie</a:t>
            </a:r>
            <a:endParaRPr/>
          </a:p>
        </p:txBody>
      </p:sp>
      <p:sp>
        <p:nvSpPr>
          <p:cNvPr id="306" name="Google Shape;306;p30"/>
          <p:cNvSpPr txBox="1"/>
          <p:nvPr/>
        </p:nvSpPr>
        <p:spPr>
          <a:xfrm>
            <a:off x="2298000" y="913300"/>
            <a:ext cx="4284000" cy="3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Animal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operator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Animal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_name 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other._name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 sz="12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2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30"/>
          <p:cNvSpPr/>
          <p:nvPr/>
        </p:nvSpPr>
        <p:spPr>
          <a:xfrm rot="10800000">
            <a:off x="2199150" y="799625"/>
            <a:ext cx="4252800" cy="10920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0"/>
          <p:cNvSpPr/>
          <p:nvPr/>
        </p:nvSpPr>
        <p:spPr>
          <a:xfrm rot="10800000">
            <a:off x="2313600" y="3328825"/>
            <a:ext cx="4252800" cy="13137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0"/>
          <p:cNvSpPr/>
          <p:nvPr/>
        </p:nvSpPr>
        <p:spPr>
          <a:xfrm rot="10800000">
            <a:off x="2297875" y="2195700"/>
            <a:ext cx="3193200" cy="8991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0"/>
          <p:cNvSpPr/>
          <p:nvPr/>
        </p:nvSpPr>
        <p:spPr>
          <a:xfrm rot="10800000">
            <a:off x="3269250" y="1900000"/>
            <a:ext cx="2957100" cy="2757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0"/>
          <p:cNvSpPr txBox="1"/>
          <p:nvPr/>
        </p:nvSpPr>
        <p:spPr>
          <a:xfrm>
            <a:off x="5748875" y="1216400"/>
            <a:ext cx="3312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635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⚠ </a:t>
            </a:r>
            <a:r>
              <a:rPr b="1" lang="fr" sz="1800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Attention !</a:t>
            </a:r>
            <a:endParaRPr sz="1800">
              <a:solidFill>
                <a:srgbClr val="E0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63500" rtl="0" algn="ctr">
              <a:lnSpc>
                <a:spcPct val="110795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valeur de retour</a:t>
            </a:r>
            <a:br>
              <a:rPr lang="fr"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fr"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</a:t>
            </a:r>
            <a:br>
              <a:rPr lang="fr"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fr"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référence</a:t>
            </a:r>
            <a:r>
              <a:rPr lang="fr"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sur</a:t>
            </a:r>
            <a:br>
              <a:rPr lang="fr"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fr"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l’</a:t>
            </a:r>
            <a:r>
              <a:rPr b="1" lang="fr"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instance courante</a:t>
            </a:r>
            <a:endParaRPr b="1" sz="18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2" name="Google Shape;312;p30"/>
          <p:cNvSpPr txBox="1"/>
          <p:nvPr/>
        </p:nvSpPr>
        <p:spPr>
          <a:xfrm>
            <a:off x="4648200" y="3782000"/>
            <a:ext cx="4293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Cela permet de chaîner les appels :</a:t>
            </a:r>
            <a:b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f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felix = medor = ginger;</a:t>
            </a:r>
            <a:endParaRPr/>
          </a:p>
        </p:txBody>
      </p:sp>
      <p:sp>
        <p:nvSpPr>
          <p:cNvPr id="313" name="Google Shape;313;p30"/>
          <p:cNvSpPr/>
          <p:nvPr/>
        </p:nvSpPr>
        <p:spPr>
          <a:xfrm>
            <a:off x="2466475" y="1900000"/>
            <a:ext cx="877200" cy="3321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0"/>
          <p:cNvSpPr/>
          <p:nvPr/>
        </p:nvSpPr>
        <p:spPr>
          <a:xfrm>
            <a:off x="2643950" y="3038325"/>
            <a:ext cx="1468500" cy="3321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Opérateur d’assignation par copie</a:t>
            </a:r>
            <a:endParaRPr/>
          </a:p>
        </p:txBody>
      </p:sp>
      <p:sp>
        <p:nvSpPr>
          <p:cNvPr id="320" name="Google Shape;320;p3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21" name="Google Shape;321;p31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Copie</a:t>
            </a:r>
            <a:endParaRPr/>
          </a:p>
        </p:txBody>
      </p:sp>
      <p:sp>
        <p:nvSpPr>
          <p:cNvPr id="322" name="Google Shape;322;p31"/>
          <p:cNvSpPr txBox="1"/>
          <p:nvPr/>
        </p:nvSpPr>
        <p:spPr>
          <a:xfrm>
            <a:off x="2298000" y="913300"/>
            <a:ext cx="4284000" cy="3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Animal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operator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Animal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_name 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other._name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 sz="12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2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Google Shape;323;p31"/>
          <p:cNvSpPr/>
          <p:nvPr/>
        </p:nvSpPr>
        <p:spPr>
          <a:xfrm rot="10800000">
            <a:off x="2199150" y="799725"/>
            <a:ext cx="4252800" cy="10752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1"/>
          <p:cNvSpPr/>
          <p:nvPr/>
        </p:nvSpPr>
        <p:spPr>
          <a:xfrm rot="10800000">
            <a:off x="2313625" y="2576750"/>
            <a:ext cx="3093900" cy="17379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1"/>
          <p:cNvSpPr txBox="1"/>
          <p:nvPr/>
        </p:nvSpPr>
        <p:spPr>
          <a:xfrm>
            <a:off x="5116725" y="3180375"/>
            <a:ext cx="42840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Cela peut éviter des </a:t>
            </a:r>
            <a:r>
              <a:rPr lang="fr" sz="18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problèmes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lorsqu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’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réassigne un objet à lui-même</a:t>
            </a:r>
            <a:endParaRPr/>
          </a:p>
        </p:txBody>
      </p:sp>
      <p:sp>
        <p:nvSpPr>
          <p:cNvPr id="326" name="Google Shape;326;p31"/>
          <p:cNvSpPr/>
          <p:nvPr/>
        </p:nvSpPr>
        <p:spPr>
          <a:xfrm rot="10800000">
            <a:off x="2199025" y="1874900"/>
            <a:ext cx="3375600" cy="4512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1"/>
          <p:cNvSpPr/>
          <p:nvPr/>
        </p:nvSpPr>
        <p:spPr>
          <a:xfrm rot="10800000">
            <a:off x="6119625" y="1874900"/>
            <a:ext cx="90000" cy="4512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2708775" y="2273171"/>
            <a:ext cx="1939500" cy="3321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1"/>
          <p:cNvSpPr txBox="1"/>
          <p:nvPr/>
        </p:nvSpPr>
        <p:spPr>
          <a:xfrm>
            <a:off x="91425" y="2301950"/>
            <a:ext cx="2636100" cy="23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635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⚠ </a:t>
            </a:r>
            <a:r>
              <a:rPr b="1" lang="fr" sz="1800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Attention !</a:t>
            </a:r>
            <a:endParaRPr sz="1800">
              <a:solidFill>
                <a:srgbClr val="E0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63500" rtl="0" algn="ctr">
              <a:lnSpc>
                <a:spcPct val="110795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vérifiez toujours que l’</a:t>
            </a:r>
            <a:r>
              <a:rPr b="1" lang="fr"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 courant</a:t>
            </a:r>
            <a:r>
              <a:rPr lang="fr"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et l’</a:t>
            </a:r>
            <a:r>
              <a:rPr b="1" lang="fr"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 à copier</a:t>
            </a:r>
            <a:r>
              <a:rPr lang="fr"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sont des </a:t>
            </a:r>
            <a:r>
              <a:rPr b="1" lang="fr"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instances distinctes</a:t>
            </a:r>
            <a:endParaRPr b="1" sz="18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0" name="Google Shape;330;p31"/>
          <p:cNvSpPr/>
          <p:nvPr/>
        </p:nvSpPr>
        <p:spPr>
          <a:xfrm>
            <a:off x="5568275" y="1901025"/>
            <a:ext cx="616200" cy="3321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"/>
          <p:cNvSpPr txBox="1"/>
          <p:nvPr>
            <p:ph idx="1" type="body"/>
          </p:nvPr>
        </p:nvSpPr>
        <p:spPr>
          <a:xfrm>
            <a:off x="311700" y="800100"/>
            <a:ext cx="8520600" cy="37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Si vous copiez un objet mais que vous n’avez pas définit la fonction appropriée (constructeur de copie ou opérateur d’assignation par copie), le </a:t>
            </a:r>
            <a:r>
              <a:rPr b="1" lang="fr"/>
              <a:t>compilateur</a:t>
            </a:r>
            <a:r>
              <a:rPr lang="fr"/>
              <a:t> essaie de générer une </a:t>
            </a:r>
            <a:r>
              <a:rPr b="1" lang="fr"/>
              <a:t>implémentation par défaut</a:t>
            </a:r>
            <a:r>
              <a:rPr lang="fr"/>
              <a:t>.</a:t>
            </a:r>
            <a:endParaRPr/>
          </a:p>
        </p:txBody>
      </p:sp>
      <p:sp>
        <p:nvSpPr>
          <p:cNvPr id="336" name="Google Shape;336;p3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Implémentations par défaut</a:t>
            </a:r>
            <a:endParaRPr/>
          </a:p>
        </p:txBody>
      </p:sp>
      <p:sp>
        <p:nvSpPr>
          <p:cNvPr id="337" name="Google Shape;337;p3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38" name="Google Shape;338;p32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Copie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Implémentations par défaut</a:t>
            </a:r>
            <a:endParaRPr/>
          </a:p>
        </p:txBody>
      </p:sp>
      <p:sp>
        <p:nvSpPr>
          <p:cNvPr id="344" name="Google Shape;344;p3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45" name="Google Shape;345;p33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Copie</a:t>
            </a:r>
            <a:endParaRPr/>
          </a:p>
        </p:txBody>
      </p:sp>
      <p:sp>
        <p:nvSpPr>
          <p:cNvPr id="346" name="Google Shape;346;p33"/>
          <p:cNvSpPr txBox="1"/>
          <p:nvPr/>
        </p:nvSpPr>
        <p:spPr>
          <a:xfrm>
            <a:off x="336750" y="1964355"/>
            <a:ext cx="39609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ClassName</a:t>
            </a:r>
            <a:r>
              <a:rPr lang="fr" sz="13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_attr1 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other._attr1 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, _attr2 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other._attr2 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, ...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Google Shape;347;p33"/>
          <p:cNvSpPr/>
          <p:nvPr/>
        </p:nvSpPr>
        <p:spPr>
          <a:xfrm>
            <a:off x="822170" y="1167271"/>
            <a:ext cx="2718800" cy="519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Implémentation par défaut du constructeur de copie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8" name="Google Shape;348;p33"/>
          <p:cNvSpPr/>
          <p:nvPr/>
        </p:nvSpPr>
        <p:spPr>
          <a:xfrm>
            <a:off x="5031550" y="1167274"/>
            <a:ext cx="3315675" cy="519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Implémentation par défaut de l’opérateur d’assignation par copie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9" name="Google Shape;349;p33"/>
          <p:cNvSpPr txBox="1"/>
          <p:nvPr/>
        </p:nvSpPr>
        <p:spPr>
          <a:xfrm>
            <a:off x="4309338" y="1964349"/>
            <a:ext cx="47601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fr" sz="13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operator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ClassName</a:t>
            </a:r>
            <a:r>
              <a:rPr lang="fr" sz="13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_attr1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other._attr1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_attr2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other._attr2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 sz="13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355" name="Google Shape;355;p3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56" name="Google Shape;356;p3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4"/>
          <p:cNvSpPr txBox="1"/>
          <p:nvPr/>
        </p:nvSpPr>
        <p:spPr>
          <a:xfrm>
            <a:off x="311700" y="760813"/>
            <a:ext cx="85206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Copie.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Déplacement.</a:t>
            </a:r>
            <a:endParaRPr b="1"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AutoNum type="alphaLcPeriod"/>
            </a:pPr>
            <a:r>
              <a:rPr lang="fr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AutoNum type="alphaLcPeriod"/>
            </a:pPr>
            <a:r>
              <a:rPr lang="fr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Constructeur de déplacement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AutoNum type="alphaLcPeriod"/>
            </a:pPr>
            <a:r>
              <a:rPr lang="fr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Opérateur d’assignation par déplacement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AutoNum type="alphaLcPeriod"/>
            </a:pPr>
            <a:r>
              <a:rPr lang="fr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Implémentations par défaut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AutoNum type="alphaLcPeriod"/>
            </a:pPr>
            <a:r>
              <a:rPr lang="fr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Variables de types fondamentaux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L-Value et R-Value.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Pointeurs 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ownants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Héritage.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polymorphes.</a:t>
            </a:r>
            <a:endParaRPr sz="18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8" name="Google Shape;358;p34"/>
          <p:cNvSpPr/>
          <p:nvPr/>
        </p:nvSpPr>
        <p:spPr>
          <a:xfrm rot="10800000">
            <a:off x="0" y="2989975"/>
            <a:ext cx="9144000" cy="17295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4"/>
          <p:cNvSpPr/>
          <p:nvPr/>
        </p:nvSpPr>
        <p:spPr>
          <a:xfrm rot="10800000">
            <a:off x="104850" y="835425"/>
            <a:ext cx="9144000" cy="4674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</a:t>
            </a:r>
            <a:endParaRPr/>
          </a:p>
        </p:txBody>
      </p:sp>
      <p:sp>
        <p:nvSpPr>
          <p:cNvPr id="365" name="Google Shape;365;p3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66" name="Google Shape;366;p35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Déplacement</a:t>
            </a:r>
            <a:endParaRPr/>
          </a:p>
        </p:txBody>
      </p:sp>
      <p:sp>
        <p:nvSpPr>
          <p:cNvPr id="367" name="Google Shape;367;p35"/>
          <p:cNvSpPr txBox="1"/>
          <p:nvPr>
            <p:ph idx="1" type="body"/>
          </p:nvPr>
        </p:nvSpPr>
        <p:spPr>
          <a:xfrm>
            <a:off x="292350" y="840400"/>
            <a:ext cx="8559300" cy="36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Copier certains objets est </a:t>
            </a:r>
            <a:r>
              <a:rPr b="1" lang="fr"/>
              <a:t>coûteux</a:t>
            </a:r>
            <a:r>
              <a:rPr lang="fr"/>
              <a:t>.</a:t>
            </a:r>
            <a:br>
              <a:rPr lang="fr"/>
            </a:br>
            <a:r>
              <a:rPr lang="fr"/>
              <a:t>Même en les passant par référence, certaines copies ne</a:t>
            </a:r>
            <a:br>
              <a:rPr lang="fr"/>
            </a:br>
            <a:r>
              <a:rPr lang="fr"/>
              <a:t>sont pas évitées…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6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</a:t>
            </a:r>
            <a:endParaRPr/>
          </a:p>
        </p:txBody>
      </p:sp>
      <p:sp>
        <p:nvSpPr>
          <p:cNvPr id="373" name="Google Shape;373;p3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74" name="Google Shape;374;p36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Déplacement</a:t>
            </a:r>
            <a:endParaRPr/>
          </a:p>
        </p:txBody>
      </p:sp>
      <p:sp>
        <p:nvSpPr>
          <p:cNvPr id="375" name="Google Shape;375;p36"/>
          <p:cNvSpPr txBox="1"/>
          <p:nvPr>
            <p:ph idx="1" type="body"/>
          </p:nvPr>
        </p:nvSpPr>
        <p:spPr>
          <a:xfrm>
            <a:off x="292350" y="997625"/>
            <a:ext cx="8559300" cy="3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/>
              <a:t>Où se trouve </a:t>
            </a:r>
            <a:r>
              <a:rPr i="1" lang="fr"/>
              <a:t>la copie dans le code suivant ?</a:t>
            </a:r>
            <a:endParaRPr i="1"/>
          </a:p>
        </p:txBody>
      </p:sp>
      <p:sp>
        <p:nvSpPr>
          <p:cNvPr id="376" name="Google Shape;376;p36"/>
          <p:cNvSpPr txBox="1"/>
          <p:nvPr/>
        </p:nvSpPr>
        <p:spPr>
          <a:xfrm>
            <a:off x="4922550" y="1953875"/>
            <a:ext cx="39486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Person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Person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_name 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_name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7" name="Google Shape;377;p36"/>
          <p:cNvSpPr txBox="1"/>
          <p:nvPr/>
        </p:nvSpPr>
        <p:spPr>
          <a:xfrm>
            <a:off x="313125" y="1953875"/>
            <a:ext cx="3469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fr" sz="14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"Celine"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Person      celine 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7"/>
          <p:cNvSpPr txBox="1"/>
          <p:nvPr/>
        </p:nvSpPr>
        <p:spPr>
          <a:xfrm>
            <a:off x="313125" y="1953875"/>
            <a:ext cx="3469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fr" sz="14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"Celine"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Person      celine 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3" name="Google Shape;383;p37"/>
          <p:cNvSpPr/>
          <p:nvPr/>
        </p:nvSpPr>
        <p:spPr>
          <a:xfrm rot="10800000">
            <a:off x="47625" y="1812450"/>
            <a:ext cx="4252800" cy="10752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7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</a:t>
            </a:r>
            <a:endParaRPr/>
          </a:p>
        </p:txBody>
      </p:sp>
      <p:sp>
        <p:nvSpPr>
          <p:cNvPr id="385" name="Google Shape;385;p37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86" name="Google Shape;386;p37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Déplacement</a:t>
            </a:r>
            <a:endParaRPr/>
          </a:p>
        </p:txBody>
      </p:sp>
      <p:sp>
        <p:nvSpPr>
          <p:cNvPr id="387" name="Google Shape;387;p37"/>
          <p:cNvSpPr txBox="1"/>
          <p:nvPr>
            <p:ph idx="1" type="body"/>
          </p:nvPr>
        </p:nvSpPr>
        <p:spPr>
          <a:xfrm>
            <a:off x="292350" y="997625"/>
            <a:ext cx="8559300" cy="3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/>
              <a:t>Où se trouve la copie dans le code suivant ?</a:t>
            </a:r>
            <a:endParaRPr i="1"/>
          </a:p>
        </p:txBody>
      </p:sp>
      <p:sp>
        <p:nvSpPr>
          <p:cNvPr id="388" name="Google Shape;388;p37"/>
          <p:cNvSpPr txBox="1"/>
          <p:nvPr/>
        </p:nvSpPr>
        <p:spPr>
          <a:xfrm>
            <a:off x="4922550" y="1953875"/>
            <a:ext cx="39486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Person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Person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_name 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_name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9" name="Google Shape;389;p37"/>
          <p:cNvSpPr/>
          <p:nvPr/>
        </p:nvSpPr>
        <p:spPr>
          <a:xfrm rot="10800000">
            <a:off x="4865475" y="1844125"/>
            <a:ext cx="4252800" cy="10752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7"/>
          <p:cNvSpPr/>
          <p:nvPr/>
        </p:nvSpPr>
        <p:spPr>
          <a:xfrm rot="10800000">
            <a:off x="5250670" y="2952739"/>
            <a:ext cx="359400" cy="2256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7"/>
          <p:cNvSpPr/>
          <p:nvPr/>
        </p:nvSpPr>
        <p:spPr>
          <a:xfrm rot="10800000">
            <a:off x="4817350" y="3211775"/>
            <a:ext cx="4252800" cy="10752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"/>
          <p:cNvSpPr/>
          <p:nvPr/>
        </p:nvSpPr>
        <p:spPr>
          <a:xfrm>
            <a:off x="5550575" y="2884030"/>
            <a:ext cx="1763100" cy="332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7"/>
          <p:cNvSpPr/>
          <p:nvPr/>
        </p:nvSpPr>
        <p:spPr>
          <a:xfrm rot="-5400000">
            <a:off x="4887825" y="2899500"/>
            <a:ext cx="287400" cy="33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311700" y="793700"/>
            <a:ext cx="8520600" cy="37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Copie.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Déplacement.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L-Value et R-Value.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Pointeurs ownants.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Héritage.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Classes polymorphes.</a:t>
            </a:r>
            <a:br>
              <a:rPr lang="fr"/>
            </a:br>
            <a:br>
              <a:rPr lang="fr"/>
            </a:br>
            <a:endParaRPr/>
          </a:p>
        </p:txBody>
      </p:sp>
      <p:sp>
        <p:nvSpPr>
          <p:cNvPr id="68" name="Google Shape;68;p1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0" name="Google Shape;70;p11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3400550" y="1465625"/>
            <a:ext cx="264000" cy="1224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" name="Google Shape;72;p11"/>
          <p:cNvSpPr txBox="1"/>
          <p:nvPr/>
        </p:nvSpPr>
        <p:spPr>
          <a:xfrm>
            <a:off x="3835425" y="1694375"/>
            <a:ext cx="5188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Sujet du TP5</a:t>
            </a:r>
            <a:b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(pas de cours en ligne pour le moment…)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</a:t>
            </a:r>
            <a:endParaRPr/>
          </a:p>
        </p:txBody>
      </p:sp>
      <p:sp>
        <p:nvSpPr>
          <p:cNvPr id="399" name="Google Shape;399;p38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00" name="Google Shape;400;p38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Déplacement</a:t>
            </a:r>
            <a:endParaRPr/>
          </a:p>
        </p:txBody>
      </p:sp>
      <p:sp>
        <p:nvSpPr>
          <p:cNvPr id="401" name="Google Shape;401;p38"/>
          <p:cNvSpPr txBox="1"/>
          <p:nvPr/>
        </p:nvSpPr>
        <p:spPr>
          <a:xfrm>
            <a:off x="4922550" y="1953875"/>
            <a:ext cx="39486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Person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Person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_name 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_name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Google Shape;402;p38"/>
          <p:cNvSpPr txBox="1"/>
          <p:nvPr/>
        </p:nvSpPr>
        <p:spPr>
          <a:xfrm>
            <a:off x="313125" y="1953875"/>
            <a:ext cx="3469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fr" sz="14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"Celine"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Person      celine 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38"/>
          <p:cNvSpPr/>
          <p:nvPr/>
        </p:nvSpPr>
        <p:spPr>
          <a:xfrm rot="10800000">
            <a:off x="4865475" y="1844350"/>
            <a:ext cx="4252800" cy="19857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8"/>
          <p:cNvSpPr/>
          <p:nvPr/>
        </p:nvSpPr>
        <p:spPr>
          <a:xfrm rot="10800000">
            <a:off x="-28625" y="1812450"/>
            <a:ext cx="1692000" cy="10752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8"/>
          <p:cNvSpPr/>
          <p:nvPr/>
        </p:nvSpPr>
        <p:spPr>
          <a:xfrm rot="10800000">
            <a:off x="5007425" y="3841300"/>
            <a:ext cx="1455900" cy="4650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8"/>
          <p:cNvSpPr/>
          <p:nvPr/>
        </p:nvSpPr>
        <p:spPr>
          <a:xfrm rot="10800000">
            <a:off x="1696700" y="2273950"/>
            <a:ext cx="2241300" cy="2694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8"/>
          <p:cNvSpPr/>
          <p:nvPr/>
        </p:nvSpPr>
        <p:spPr>
          <a:xfrm rot="10800000">
            <a:off x="2254400" y="2033650"/>
            <a:ext cx="1589700" cy="2694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8"/>
          <p:cNvSpPr/>
          <p:nvPr/>
        </p:nvSpPr>
        <p:spPr>
          <a:xfrm rot="10800000">
            <a:off x="7131675" y="3830050"/>
            <a:ext cx="1455900" cy="4650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8"/>
          <p:cNvSpPr/>
          <p:nvPr/>
        </p:nvSpPr>
        <p:spPr>
          <a:xfrm>
            <a:off x="1663375" y="2002300"/>
            <a:ext cx="591000" cy="332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8"/>
          <p:cNvSpPr/>
          <p:nvPr/>
        </p:nvSpPr>
        <p:spPr>
          <a:xfrm>
            <a:off x="6463325" y="3783975"/>
            <a:ext cx="791700" cy="332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8"/>
          <p:cNvSpPr/>
          <p:nvPr/>
        </p:nvSpPr>
        <p:spPr>
          <a:xfrm>
            <a:off x="2323421" y="2317750"/>
            <a:ext cx="4035600" cy="1503950"/>
          </a:xfrm>
          <a:custGeom>
            <a:rect b="b" l="l" r="r" t="t"/>
            <a:pathLst>
              <a:path extrusionOk="0" h="60158" w="161424">
                <a:moveTo>
                  <a:pt x="0" y="0"/>
                </a:moveTo>
                <a:cubicBezTo>
                  <a:pt x="8567" y="0"/>
                  <a:pt x="17212" y="3882"/>
                  <a:pt x="24064" y="9024"/>
                </a:cubicBezTo>
                <a:cubicBezTo>
                  <a:pt x="32582" y="15417"/>
                  <a:pt x="35917" y="26893"/>
                  <a:pt x="43448" y="34424"/>
                </a:cubicBezTo>
                <a:cubicBezTo>
                  <a:pt x="51301" y="42277"/>
                  <a:pt x="65331" y="45624"/>
                  <a:pt x="75866" y="42111"/>
                </a:cubicBezTo>
                <a:cubicBezTo>
                  <a:pt x="78674" y="41175"/>
                  <a:pt x="82372" y="41414"/>
                  <a:pt x="84221" y="39103"/>
                </a:cubicBezTo>
                <a:cubicBezTo>
                  <a:pt x="86258" y="36557"/>
                  <a:pt x="85681" y="31089"/>
                  <a:pt x="82885" y="29411"/>
                </a:cubicBezTo>
                <a:cubicBezTo>
                  <a:pt x="78964" y="27057"/>
                  <a:pt x="72696" y="25815"/>
                  <a:pt x="69182" y="28742"/>
                </a:cubicBezTo>
                <a:cubicBezTo>
                  <a:pt x="63708" y="33302"/>
                  <a:pt x="67235" y="45422"/>
                  <a:pt x="72858" y="49797"/>
                </a:cubicBezTo>
                <a:cubicBezTo>
                  <a:pt x="83384" y="57985"/>
                  <a:pt x="99396" y="55795"/>
                  <a:pt x="112629" y="54142"/>
                </a:cubicBezTo>
                <a:cubicBezTo>
                  <a:pt x="128891" y="52111"/>
                  <a:pt x="145875" y="54980"/>
                  <a:pt x="161424" y="60158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412" name="Google Shape;412;p38"/>
          <p:cNvSpPr txBox="1"/>
          <p:nvPr>
            <p:ph idx="1" type="body"/>
          </p:nvPr>
        </p:nvSpPr>
        <p:spPr>
          <a:xfrm>
            <a:off x="292350" y="815609"/>
            <a:ext cx="8559300" cy="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/>
              <a:t>On aimerait bien pouvoir </a:t>
            </a:r>
            <a:r>
              <a:rPr b="1" i="1" lang="fr"/>
              <a:t>déplacer </a:t>
            </a:r>
            <a:r>
              <a:rPr i="1" lang="fr"/>
              <a:t>le contenu de </a:t>
            </a:r>
            <a:r>
              <a:rPr i="1" lang="fr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br>
              <a:rPr i="1" lang="fr"/>
            </a:br>
            <a:r>
              <a:rPr i="1" lang="fr"/>
              <a:t>à l’intérieur de </a:t>
            </a:r>
            <a:r>
              <a:rPr i="1" lang="fr">
                <a:latin typeface="Courier New"/>
                <a:ea typeface="Courier New"/>
                <a:cs typeface="Courier New"/>
                <a:sym typeface="Courier New"/>
              </a:rPr>
              <a:t>celine._name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9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</a:t>
            </a:r>
            <a:endParaRPr/>
          </a:p>
        </p:txBody>
      </p:sp>
      <p:sp>
        <p:nvSpPr>
          <p:cNvPr id="418" name="Google Shape;418;p39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19" name="Google Shape;419;p39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Déplacement</a:t>
            </a:r>
            <a:endParaRPr/>
          </a:p>
        </p:txBody>
      </p:sp>
      <p:sp>
        <p:nvSpPr>
          <p:cNvPr id="420" name="Google Shape;420;p39"/>
          <p:cNvSpPr txBox="1"/>
          <p:nvPr/>
        </p:nvSpPr>
        <p:spPr>
          <a:xfrm>
            <a:off x="4922550" y="1953875"/>
            <a:ext cx="39486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Person</a:t>
            </a:r>
            <a:endParaRPr sz="1450">
              <a:solidFill>
                <a:srgbClr val="21252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21252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4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21252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Person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21252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4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_name 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4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21252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_name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1" name="Google Shape;421;p39"/>
          <p:cNvSpPr txBox="1"/>
          <p:nvPr/>
        </p:nvSpPr>
        <p:spPr>
          <a:xfrm>
            <a:off x="313125" y="1953875"/>
            <a:ext cx="4934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fr" sz="14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"Celine"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Person      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celine 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4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2" name="Google Shape;422;p39"/>
          <p:cNvSpPr/>
          <p:nvPr/>
        </p:nvSpPr>
        <p:spPr>
          <a:xfrm rot="10800000">
            <a:off x="7131675" y="3830050"/>
            <a:ext cx="1455900" cy="4650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9"/>
          <p:cNvSpPr txBox="1"/>
          <p:nvPr>
            <p:ph idx="1" type="body"/>
          </p:nvPr>
        </p:nvSpPr>
        <p:spPr>
          <a:xfrm>
            <a:off x="292350" y="815609"/>
            <a:ext cx="8559300" cy="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La librairie standard fournit la fonction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std::move</a:t>
            </a:r>
            <a:r>
              <a:rPr lang="fr"/>
              <a:t>,</a:t>
            </a:r>
            <a:br>
              <a:rPr lang="fr"/>
            </a:br>
            <a:r>
              <a:rPr lang="fr"/>
              <a:t>qui permet </a:t>
            </a:r>
            <a:r>
              <a:rPr lang="fr"/>
              <a:t>de </a:t>
            </a:r>
            <a:r>
              <a:rPr b="1" lang="fr"/>
              <a:t>transférer </a:t>
            </a:r>
            <a:r>
              <a:rPr lang="fr"/>
              <a:t>le </a:t>
            </a:r>
            <a:r>
              <a:rPr b="1" lang="fr"/>
              <a:t>contenu </a:t>
            </a:r>
            <a:r>
              <a:rPr lang="fr"/>
              <a:t>d’un objet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4" name="Google Shape;424;p39"/>
          <p:cNvSpPr/>
          <p:nvPr/>
        </p:nvSpPr>
        <p:spPr>
          <a:xfrm rot="10800000">
            <a:off x="327650" y="2033800"/>
            <a:ext cx="2105400" cy="5346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9"/>
          <p:cNvSpPr/>
          <p:nvPr/>
        </p:nvSpPr>
        <p:spPr>
          <a:xfrm rot="10800000">
            <a:off x="2502150" y="1916600"/>
            <a:ext cx="1200900" cy="3363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9"/>
          <p:cNvSpPr/>
          <p:nvPr/>
        </p:nvSpPr>
        <p:spPr>
          <a:xfrm rot="10800000">
            <a:off x="4634750" y="2232100"/>
            <a:ext cx="96000" cy="3363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9"/>
          <p:cNvSpPr/>
          <p:nvPr/>
        </p:nvSpPr>
        <p:spPr>
          <a:xfrm rot="10800000">
            <a:off x="4922550" y="1916650"/>
            <a:ext cx="2105400" cy="7938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9"/>
          <p:cNvSpPr/>
          <p:nvPr/>
        </p:nvSpPr>
        <p:spPr>
          <a:xfrm rot="10800000">
            <a:off x="4922450" y="3501250"/>
            <a:ext cx="2498700" cy="7938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9"/>
          <p:cNvSpPr/>
          <p:nvPr/>
        </p:nvSpPr>
        <p:spPr>
          <a:xfrm rot="10800000">
            <a:off x="5116600" y="2943400"/>
            <a:ext cx="3415800" cy="4689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9"/>
          <p:cNvSpPr/>
          <p:nvPr/>
        </p:nvSpPr>
        <p:spPr>
          <a:xfrm rot="10800000">
            <a:off x="5189000" y="2710600"/>
            <a:ext cx="803400" cy="2505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9"/>
          <p:cNvSpPr/>
          <p:nvPr/>
        </p:nvSpPr>
        <p:spPr>
          <a:xfrm rot="10800000">
            <a:off x="7784175" y="2651325"/>
            <a:ext cx="803400" cy="2505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9"/>
          <p:cNvSpPr txBox="1"/>
          <p:nvPr>
            <p:ph idx="1" type="body"/>
          </p:nvPr>
        </p:nvSpPr>
        <p:spPr>
          <a:xfrm>
            <a:off x="327650" y="3138975"/>
            <a:ext cx="38730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650"/>
              <a:t>On </a:t>
            </a:r>
            <a:r>
              <a:rPr lang="fr" sz="1650"/>
              <a:t>transfère le contenu</a:t>
            </a:r>
            <a:r>
              <a:rPr lang="fr" sz="1650"/>
              <a:t> de</a:t>
            </a:r>
            <a:br>
              <a:rPr lang="fr" sz="1650"/>
            </a:br>
            <a:r>
              <a:rPr lang="fr" sz="165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fr" sz="1650"/>
              <a:t> à l’intérieur du 1er paramètre du constructeur</a:t>
            </a:r>
            <a:endParaRPr sz="165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33" name="Google Shape;433;p39"/>
          <p:cNvCxnSpPr/>
          <p:nvPr/>
        </p:nvCxnSpPr>
        <p:spPr>
          <a:xfrm>
            <a:off x="3820025" y="2542988"/>
            <a:ext cx="484500" cy="0"/>
          </a:xfrm>
          <a:prstGeom prst="straightConnector1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34" name="Google Shape;434;p39"/>
          <p:cNvSpPr/>
          <p:nvPr/>
        </p:nvSpPr>
        <p:spPr>
          <a:xfrm>
            <a:off x="4207935" y="2384087"/>
            <a:ext cx="3222575" cy="434475"/>
          </a:xfrm>
          <a:custGeom>
            <a:rect b="b" l="l" r="r" t="t"/>
            <a:pathLst>
              <a:path extrusionOk="0" h="17379" w="128903">
                <a:moveTo>
                  <a:pt x="232" y="7707"/>
                </a:moveTo>
                <a:cubicBezTo>
                  <a:pt x="-2442" y="18380"/>
                  <a:pt x="21047" y="17945"/>
                  <a:pt x="31982" y="16731"/>
                </a:cubicBezTo>
                <a:cubicBezTo>
                  <a:pt x="53521" y="14339"/>
                  <a:pt x="73141" y="20"/>
                  <a:pt x="94813" y="20"/>
                </a:cubicBezTo>
                <a:cubicBezTo>
                  <a:pt x="106827" y="20"/>
                  <a:pt x="128903" y="-296"/>
                  <a:pt x="128903" y="11718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0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</a:t>
            </a:r>
            <a:endParaRPr/>
          </a:p>
        </p:txBody>
      </p:sp>
      <p:sp>
        <p:nvSpPr>
          <p:cNvPr id="440" name="Google Shape;440;p40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41" name="Google Shape;441;p40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Déplacement</a:t>
            </a:r>
            <a:endParaRPr/>
          </a:p>
        </p:txBody>
      </p:sp>
      <p:sp>
        <p:nvSpPr>
          <p:cNvPr id="442" name="Google Shape;442;p40"/>
          <p:cNvSpPr txBox="1"/>
          <p:nvPr/>
        </p:nvSpPr>
        <p:spPr>
          <a:xfrm>
            <a:off x="4922550" y="1953875"/>
            <a:ext cx="39486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Person</a:t>
            </a:r>
            <a:endParaRPr sz="1450">
              <a:solidFill>
                <a:srgbClr val="21252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21252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4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21252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Person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21252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4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_name 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4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21252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_name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Google Shape;443;p40"/>
          <p:cNvSpPr txBox="1"/>
          <p:nvPr/>
        </p:nvSpPr>
        <p:spPr>
          <a:xfrm>
            <a:off x="313125" y="1953875"/>
            <a:ext cx="4934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fr" sz="14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"Celine"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Person      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celine 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4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4" name="Google Shape;444;p40"/>
          <p:cNvSpPr/>
          <p:nvPr/>
        </p:nvSpPr>
        <p:spPr>
          <a:xfrm rot="10800000">
            <a:off x="7131675" y="3830050"/>
            <a:ext cx="1455900" cy="4650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0"/>
          <p:cNvSpPr txBox="1"/>
          <p:nvPr>
            <p:ph idx="1" type="body"/>
          </p:nvPr>
        </p:nvSpPr>
        <p:spPr>
          <a:xfrm>
            <a:off x="292350" y="815609"/>
            <a:ext cx="8559300" cy="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La librairie standard fournit la fonction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std::move</a:t>
            </a:r>
            <a:r>
              <a:rPr lang="fr"/>
              <a:t>,</a:t>
            </a:r>
            <a:br>
              <a:rPr lang="fr"/>
            </a:br>
            <a:r>
              <a:rPr lang="fr"/>
              <a:t>qui permet de </a:t>
            </a:r>
            <a:r>
              <a:rPr b="1" lang="fr"/>
              <a:t>transférer </a:t>
            </a:r>
            <a:r>
              <a:rPr lang="fr"/>
              <a:t>le </a:t>
            </a:r>
            <a:r>
              <a:rPr b="1" lang="fr"/>
              <a:t>contenu </a:t>
            </a:r>
            <a:r>
              <a:rPr lang="fr"/>
              <a:t>d’un objet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6" name="Google Shape;446;p40"/>
          <p:cNvSpPr/>
          <p:nvPr/>
        </p:nvSpPr>
        <p:spPr>
          <a:xfrm rot="10800000">
            <a:off x="327650" y="2033800"/>
            <a:ext cx="2105400" cy="5346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0"/>
          <p:cNvSpPr/>
          <p:nvPr/>
        </p:nvSpPr>
        <p:spPr>
          <a:xfrm rot="10800000">
            <a:off x="2502150" y="1916600"/>
            <a:ext cx="1200900" cy="3363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0"/>
          <p:cNvSpPr/>
          <p:nvPr/>
        </p:nvSpPr>
        <p:spPr>
          <a:xfrm rot="10800000">
            <a:off x="4634750" y="2232100"/>
            <a:ext cx="96000" cy="3363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0"/>
          <p:cNvSpPr/>
          <p:nvPr/>
        </p:nvSpPr>
        <p:spPr>
          <a:xfrm rot="10800000">
            <a:off x="4922550" y="1916650"/>
            <a:ext cx="2105400" cy="7938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0"/>
          <p:cNvSpPr/>
          <p:nvPr/>
        </p:nvSpPr>
        <p:spPr>
          <a:xfrm rot="10800000">
            <a:off x="4922450" y="3501250"/>
            <a:ext cx="2498700" cy="7938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0"/>
          <p:cNvSpPr/>
          <p:nvPr/>
        </p:nvSpPr>
        <p:spPr>
          <a:xfrm rot="10800000">
            <a:off x="5116600" y="2943400"/>
            <a:ext cx="3415800" cy="4689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0"/>
          <p:cNvSpPr/>
          <p:nvPr/>
        </p:nvSpPr>
        <p:spPr>
          <a:xfrm rot="10800000">
            <a:off x="5189000" y="2710600"/>
            <a:ext cx="803400" cy="2505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0"/>
          <p:cNvSpPr/>
          <p:nvPr/>
        </p:nvSpPr>
        <p:spPr>
          <a:xfrm rot="10800000">
            <a:off x="7784175" y="2651325"/>
            <a:ext cx="803400" cy="2505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0"/>
          <p:cNvSpPr txBox="1"/>
          <p:nvPr>
            <p:ph idx="1" type="body"/>
          </p:nvPr>
        </p:nvSpPr>
        <p:spPr>
          <a:xfrm>
            <a:off x="327650" y="2960463"/>
            <a:ext cx="3873000" cy="14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On ne passe </a:t>
            </a:r>
            <a:r>
              <a:rPr b="1" lang="fr"/>
              <a:t>pas</a:t>
            </a:r>
            <a:br>
              <a:rPr lang="fr"/>
            </a:br>
            <a:r>
              <a:rPr lang="fr"/>
              <a:t>le paramètre par référence, puisqu’on construit un nouvel objet à partir du contenu de l’autre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55" name="Google Shape;455;p40"/>
          <p:cNvCxnSpPr/>
          <p:nvPr/>
        </p:nvCxnSpPr>
        <p:spPr>
          <a:xfrm>
            <a:off x="3820025" y="2542988"/>
            <a:ext cx="484500" cy="0"/>
          </a:xfrm>
          <a:prstGeom prst="straightConnector1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56" name="Google Shape;456;p40"/>
          <p:cNvSpPr/>
          <p:nvPr/>
        </p:nvSpPr>
        <p:spPr>
          <a:xfrm>
            <a:off x="4207935" y="2384087"/>
            <a:ext cx="3222575" cy="434475"/>
          </a:xfrm>
          <a:custGeom>
            <a:rect b="b" l="l" r="r" t="t"/>
            <a:pathLst>
              <a:path extrusionOk="0" h="17379" w="128903">
                <a:moveTo>
                  <a:pt x="232" y="7707"/>
                </a:moveTo>
                <a:cubicBezTo>
                  <a:pt x="-2442" y="18380"/>
                  <a:pt x="21047" y="17945"/>
                  <a:pt x="31982" y="16731"/>
                </a:cubicBezTo>
                <a:cubicBezTo>
                  <a:pt x="53521" y="14339"/>
                  <a:pt x="73141" y="20"/>
                  <a:pt x="94813" y="20"/>
                </a:cubicBezTo>
                <a:cubicBezTo>
                  <a:pt x="106827" y="20"/>
                  <a:pt x="128903" y="-296"/>
                  <a:pt x="128903" y="11718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</a:t>
            </a:r>
            <a:endParaRPr/>
          </a:p>
        </p:txBody>
      </p:sp>
      <p:sp>
        <p:nvSpPr>
          <p:cNvPr id="462" name="Google Shape;462;p4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63" name="Google Shape;463;p41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Déplacement</a:t>
            </a:r>
            <a:endParaRPr/>
          </a:p>
        </p:txBody>
      </p:sp>
      <p:sp>
        <p:nvSpPr>
          <p:cNvPr id="464" name="Google Shape;464;p41"/>
          <p:cNvSpPr txBox="1"/>
          <p:nvPr/>
        </p:nvSpPr>
        <p:spPr>
          <a:xfrm>
            <a:off x="4922550" y="1953875"/>
            <a:ext cx="39486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Person</a:t>
            </a:r>
            <a:endParaRPr sz="1450">
              <a:solidFill>
                <a:srgbClr val="21252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21252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4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21252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Person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21252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4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_name 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4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21252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_name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Google Shape;465;p41"/>
          <p:cNvSpPr txBox="1"/>
          <p:nvPr/>
        </p:nvSpPr>
        <p:spPr>
          <a:xfrm>
            <a:off x="313125" y="1953875"/>
            <a:ext cx="4934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fr" sz="14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"Celine"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Person      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celine 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4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6" name="Google Shape;466;p41"/>
          <p:cNvSpPr txBox="1"/>
          <p:nvPr>
            <p:ph idx="1" type="body"/>
          </p:nvPr>
        </p:nvSpPr>
        <p:spPr>
          <a:xfrm>
            <a:off x="292350" y="815609"/>
            <a:ext cx="8559300" cy="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La librairie standard fournit la fonction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std::move</a:t>
            </a:r>
            <a:r>
              <a:rPr lang="fr"/>
              <a:t>,</a:t>
            </a:r>
            <a:br>
              <a:rPr lang="fr"/>
            </a:br>
            <a:r>
              <a:rPr lang="fr"/>
              <a:t>qui permet de </a:t>
            </a:r>
            <a:r>
              <a:rPr b="1" lang="fr"/>
              <a:t>transférer </a:t>
            </a:r>
            <a:r>
              <a:rPr lang="fr"/>
              <a:t>le </a:t>
            </a:r>
            <a:r>
              <a:rPr b="1" lang="fr"/>
              <a:t>contenu </a:t>
            </a:r>
            <a:r>
              <a:rPr lang="fr"/>
              <a:t>d’un objet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Google Shape;467;p41"/>
          <p:cNvSpPr/>
          <p:nvPr/>
        </p:nvSpPr>
        <p:spPr>
          <a:xfrm rot="10800000">
            <a:off x="327775" y="2033800"/>
            <a:ext cx="4436400" cy="5346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1"/>
          <p:cNvSpPr/>
          <p:nvPr/>
        </p:nvSpPr>
        <p:spPr>
          <a:xfrm rot="10800000">
            <a:off x="4922550" y="1916725"/>
            <a:ext cx="2983200" cy="10026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1"/>
          <p:cNvSpPr/>
          <p:nvPr/>
        </p:nvSpPr>
        <p:spPr>
          <a:xfrm rot="10800000">
            <a:off x="4922575" y="3501250"/>
            <a:ext cx="2699100" cy="7938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1"/>
          <p:cNvSpPr/>
          <p:nvPr/>
        </p:nvSpPr>
        <p:spPr>
          <a:xfrm rot="10800000">
            <a:off x="5116700" y="2952700"/>
            <a:ext cx="483000" cy="4596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1"/>
          <p:cNvSpPr/>
          <p:nvPr/>
        </p:nvSpPr>
        <p:spPr>
          <a:xfrm rot="10800000">
            <a:off x="7784175" y="2651325"/>
            <a:ext cx="803400" cy="2505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1"/>
          <p:cNvSpPr txBox="1"/>
          <p:nvPr>
            <p:ph idx="1" type="body"/>
          </p:nvPr>
        </p:nvSpPr>
        <p:spPr>
          <a:xfrm>
            <a:off x="327650" y="3182498"/>
            <a:ext cx="3873000" cy="11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650"/>
              <a:t>On transfère à nouveau le</a:t>
            </a:r>
            <a:br>
              <a:rPr lang="fr" sz="1650"/>
            </a:br>
            <a:r>
              <a:rPr lang="fr" sz="1650"/>
              <a:t>contenu de </a:t>
            </a:r>
            <a:r>
              <a:rPr lang="fr" sz="165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fr" sz="1650"/>
              <a:t> au constructeur de l’attribut </a:t>
            </a:r>
            <a:r>
              <a:rPr lang="fr" sz="1650">
                <a:latin typeface="Courier New"/>
                <a:ea typeface="Courier New"/>
                <a:cs typeface="Courier New"/>
                <a:sym typeface="Courier New"/>
              </a:rPr>
              <a:t>_name</a:t>
            </a:r>
            <a:endParaRPr sz="165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73" name="Google Shape;473;p41"/>
          <p:cNvCxnSpPr/>
          <p:nvPr/>
        </p:nvCxnSpPr>
        <p:spPr>
          <a:xfrm>
            <a:off x="7655095" y="3182488"/>
            <a:ext cx="484500" cy="0"/>
          </a:xfrm>
          <a:prstGeom prst="straightConnector1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74" name="Google Shape;474;p41"/>
          <p:cNvSpPr/>
          <p:nvPr/>
        </p:nvSpPr>
        <p:spPr>
          <a:xfrm>
            <a:off x="6025825" y="3211775"/>
            <a:ext cx="1888275" cy="460500"/>
          </a:xfrm>
          <a:custGeom>
            <a:rect b="b" l="l" r="r" t="t"/>
            <a:pathLst>
              <a:path extrusionOk="0" h="18420" w="75531">
                <a:moveTo>
                  <a:pt x="75531" y="0"/>
                </a:moveTo>
                <a:cubicBezTo>
                  <a:pt x="75531" y="9723"/>
                  <a:pt x="57085" y="6163"/>
                  <a:pt x="47792" y="9023"/>
                </a:cubicBezTo>
                <a:cubicBezTo>
                  <a:pt x="44102" y="10158"/>
                  <a:pt x="38001" y="13460"/>
                  <a:pt x="39436" y="17044"/>
                </a:cubicBezTo>
                <a:cubicBezTo>
                  <a:pt x="40444" y="19561"/>
                  <a:pt x="46245" y="18131"/>
                  <a:pt x="47458" y="15707"/>
                </a:cubicBezTo>
                <a:cubicBezTo>
                  <a:pt x="48219" y="14186"/>
                  <a:pt x="46363" y="11994"/>
                  <a:pt x="44784" y="11363"/>
                </a:cubicBezTo>
                <a:cubicBezTo>
                  <a:pt x="33819" y="6979"/>
                  <a:pt x="21007" y="12968"/>
                  <a:pt x="9358" y="11028"/>
                </a:cubicBezTo>
                <a:cubicBezTo>
                  <a:pt x="4602" y="10236"/>
                  <a:pt x="0" y="4821"/>
                  <a:pt x="0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</a:t>
            </a:r>
            <a:endParaRPr/>
          </a:p>
        </p:txBody>
      </p:sp>
      <p:sp>
        <p:nvSpPr>
          <p:cNvPr id="480" name="Google Shape;480;p4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81" name="Google Shape;481;p42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Déplacement</a:t>
            </a:r>
            <a:endParaRPr/>
          </a:p>
        </p:txBody>
      </p:sp>
      <p:sp>
        <p:nvSpPr>
          <p:cNvPr id="482" name="Google Shape;482;p42"/>
          <p:cNvSpPr txBox="1"/>
          <p:nvPr/>
        </p:nvSpPr>
        <p:spPr>
          <a:xfrm>
            <a:off x="4922550" y="1953875"/>
            <a:ext cx="39486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Person</a:t>
            </a:r>
            <a:endParaRPr sz="1450">
              <a:solidFill>
                <a:srgbClr val="21252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21252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4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21252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Person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21252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4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_name 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4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21252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_name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3" name="Google Shape;483;p42"/>
          <p:cNvSpPr txBox="1"/>
          <p:nvPr/>
        </p:nvSpPr>
        <p:spPr>
          <a:xfrm>
            <a:off x="313125" y="1953875"/>
            <a:ext cx="4934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fr" sz="14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"Celine"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Person      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celine 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4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" sz="14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 sz="14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00D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"&lt; "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fr" sz="145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 &gt;"</a:t>
            </a:r>
            <a:r>
              <a:rPr lang="fr" sz="14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4" name="Google Shape;484;p42"/>
          <p:cNvSpPr txBox="1"/>
          <p:nvPr>
            <p:ph idx="1" type="body"/>
          </p:nvPr>
        </p:nvSpPr>
        <p:spPr>
          <a:xfrm>
            <a:off x="292350" y="815609"/>
            <a:ext cx="8559300" cy="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/>
              <a:t>Que contient maintenant la variable</a:t>
            </a:r>
            <a:br>
              <a:rPr i="1" lang="fr"/>
            </a:br>
            <a:r>
              <a:rPr i="1" lang="fr"/>
              <a:t>de départ </a:t>
            </a:r>
            <a:r>
              <a:rPr i="1" lang="fr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i="1" lang="fr"/>
              <a:t> ?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</a:t>
            </a:r>
            <a:endParaRPr/>
          </a:p>
        </p:txBody>
      </p:sp>
      <p:sp>
        <p:nvSpPr>
          <p:cNvPr id="490" name="Google Shape;490;p4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91" name="Google Shape;491;p43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Déplacement</a:t>
            </a:r>
            <a:endParaRPr/>
          </a:p>
        </p:txBody>
      </p:sp>
      <p:sp>
        <p:nvSpPr>
          <p:cNvPr id="492" name="Google Shape;492;p43"/>
          <p:cNvSpPr txBox="1"/>
          <p:nvPr/>
        </p:nvSpPr>
        <p:spPr>
          <a:xfrm>
            <a:off x="4922550" y="1953875"/>
            <a:ext cx="39486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Person</a:t>
            </a:r>
            <a:endParaRPr sz="1450">
              <a:solidFill>
                <a:srgbClr val="21252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21252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4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21252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Person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21252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4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_name 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4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21252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_name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3" name="Google Shape;493;p43"/>
          <p:cNvSpPr txBox="1"/>
          <p:nvPr/>
        </p:nvSpPr>
        <p:spPr>
          <a:xfrm>
            <a:off x="313125" y="1953875"/>
            <a:ext cx="4934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fr" sz="14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"Celine"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Person      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celine 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4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" sz="14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 sz="14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00D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"&lt; "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fr" sz="145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4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 &gt;"</a:t>
            </a:r>
            <a:r>
              <a:rPr lang="fr" sz="14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4" name="Google Shape;494;p43"/>
          <p:cNvSpPr txBox="1"/>
          <p:nvPr>
            <p:ph idx="1" type="body"/>
          </p:nvPr>
        </p:nvSpPr>
        <p:spPr>
          <a:xfrm>
            <a:off x="292350" y="815609"/>
            <a:ext cx="8559300" cy="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La variable d’origine est maintenant </a:t>
            </a:r>
            <a:r>
              <a:rPr b="1" lang="fr"/>
              <a:t>vide</a:t>
            </a:r>
            <a:r>
              <a:rPr lang="fr"/>
              <a:t>, puisque son</a:t>
            </a:r>
            <a:br>
              <a:rPr lang="fr"/>
            </a:br>
            <a:r>
              <a:rPr lang="fr"/>
              <a:t>contenu a été déplacé ailleurs 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5" name="Google Shape;495;p43"/>
          <p:cNvSpPr/>
          <p:nvPr/>
        </p:nvSpPr>
        <p:spPr>
          <a:xfrm>
            <a:off x="2490700" y="3223400"/>
            <a:ext cx="707400" cy="332100"/>
          </a:xfrm>
          <a:prstGeom prst="wedgeRectCallout">
            <a:avLst>
              <a:gd fmla="val -38985" name="adj1"/>
              <a:gd fmla="val -93579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  &gt;</a:t>
            </a:r>
            <a:endParaRPr b="1" sz="14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</a:t>
            </a:r>
            <a:endParaRPr/>
          </a:p>
        </p:txBody>
      </p:sp>
      <p:sp>
        <p:nvSpPr>
          <p:cNvPr id="501" name="Google Shape;501;p4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02" name="Google Shape;502;p4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Déplacement</a:t>
            </a:r>
            <a:endParaRPr/>
          </a:p>
        </p:txBody>
      </p:sp>
      <p:sp>
        <p:nvSpPr>
          <p:cNvPr id="503" name="Google Shape;503;p44"/>
          <p:cNvSpPr txBox="1"/>
          <p:nvPr>
            <p:ph idx="1" type="body"/>
          </p:nvPr>
        </p:nvSpPr>
        <p:spPr>
          <a:xfrm>
            <a:off x="292350" y="1345648"/>
            <a:ext cx="855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déplacement consiste donc à </a:t>
            </a:r>
            <a:r>
              <a:rPr b="1" lang="fr"/>
              <a:t>transférer le contenu </a:t>
            </a:r>
            <a:r>
              <a:rPr lang="fr"/>
              <a:t>d’une instance A à l’intérieur d’une instance 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Déplacer A dans B est plus intéressant que copier A dans B si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vous savez que la copie est </a:t>
            </a:r>
            <a:r>
              <a:rPr b="1" lang="fr"/>
              <a:t>coûteuse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fr"/>
              <a:t>vous n’utilisez plus A </a:t>
            </a:r>
            <a:r>
              <a:rPr lang="fr"/>
              <a:t>dans la suite du code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5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Constructeur de </a:t>
            </a:r>
            <a:r>
              <a:rPr lang="fr"/>
              <a:t>déplacement</a:t>
            </a:r>
            <a:endParaRPr/>
          </a:p>
        </p:txBody>
      </p:sp>
      <p:sp>
        <p:nvSpPr>
          <p:cNvPr id="509" name="Google Shape;509;p4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10" name="Google Shape;510;p45"/>
          <p:cNvSpPr txBox="1"/>
          <p:nvPr>
            <p:ph idx="1" type="body"/>
          </p:nvPr>
        </p:nvSpPr>
        <p:spPr>
          <a:xfrm>
            <a:off x="311700" y="1675925"/>
            <a:ext cx="85206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Lorsqu’on déplace un objet pour en </a:t>
            </a:r>
            <a:r>
              <a:rPr b="1" lang="fr"/>
              <a:t>instancier</a:t>
            </a:r>
            <a:r>
              <a:rPr lang="fr"/>
              <a:t> un autre du </a:t>
            </a:r>
            <a:r>
              <a:rPr b="1" lang="fr"/>
              <a:t>même type</a:t>
            </a:r>
            <a:r>
              <a:rPr lang="fr"/>
              <a:t>, c’est le </a:t>
            </a:r>
            <a:r>
              <a:rPr b="1" lang="fr"/>
              <a:t>constructeur de déplacement</a:t>
            </a:r>
            <a:r>
              <a:rPr lang="fr"/>
              <a:t> qui est appelé.</a:t>
            </a:r>
            <a:endParaRPr/>
          </a:p>
        </p:txBody>
      </p:sp>
      <p:sp>
        <p:nvSpPr>
          <p:cNvPr id="511" name="Google Shape;511;p45"/>
          <p:cNvSpPr txBox="1"/>
          <p:nvPr/>
        </p:nvSpPr>
        <p:spPr>
          <a:xfrm>
            <a:off x="2382300" y="2712250"/>
            <a:ext cx="4379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Animal new_medor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medor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2" name="Google Shape;512;p45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Déplacement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6"/>
          <p:cNvSpPr txBox="1"/>
          <p:nvPr/>
        </p:nvSpPr>
        <p:spPr>
          <a:xfrm>
            <a:off x="1955700" y="1203700"/>
            <a:ext cx="52326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Animal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fr" sz="14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_species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other._species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, _name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other._name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8" name="Google Shape;518;p46"/>
          <p:cNvSpPr/>
          <p:nvPr/>
        </p:nvSpPr>
        <p:spPr>
          <a:xfrm rot="10800000">
            <a:off x="1702825" y="1193900"/>
            <a:ext cx="4385100" cy="11991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6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Constructeur de </a:t>
            </a:r>
            <a:r>
              <a:rPr lang="fr"/>
              <a:t>déplacement</a:t>
            </a:r>
            <a:endParaRPr/>
          </a:p>
        </p:txBody>
      </p:sp>
      <p:sp>
        <p:nvSpPr>
          <p:cNvPr id="520" name="Google Shape;520;p4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21" name="Google Shape;521;p46"/>
          <p:cNvSpPr/>
          <p:nvPr/>
        </p:nvSpPr>
        <p:spPr>
          <a:xfrm>
            <a:off x="2148775" y="2351675"/>
            <a:ext cx="4927200" cy="10092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6"/>
          <p:cNvSpPr/>
          <p:nvPr/>
        </p:nvSpPr>
        <p:spPr>
          <a:xfrm>
            <a:off x="4126425" y="1890850"/>
            <a:ext cx="2949650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Constructeur de déplacement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3" name="Google Shape;523;p46"/>
          <p:cNvSpPr/>
          <p:nvPr/>
        </p:nvSpPr>
        <p:spPr>
          <a:xfrm rot="10800000">
            <a:off x="1702875" y="3497250"/>
            <a:ext cx="1511400" cy="7680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6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Déplacement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7"/>
          <p:cNvSpPr txBox="1"/>
          <p:nvPr/>
        </p:nvSpPr>
        <p:spPr>
          <a:xfrm>
            <a:off x="1955700" y="1203700"/>
            <a:ext cx="52326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Animal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fr" sz="14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_species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other._species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, _name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other._name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0" name="Google Shape;530;p47"/>
          <p:cNvSpPr/>
          <p:nvPr/>
        </p:nvSpPr>
        <p:spPr>
          <a:xfrm rot="10800000">
            <a:off x="1702825" y="1193900"/>
            <a:ext cx="4385100" cy="11991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7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Constructeur de déplacement</a:t>
            </a:r>
            <a:endParaRPr/>
          </a:p>
        </p:txBody>
      </p:sp>
      <p:sp>
        <p:nvSpPr>
          <p:cNvPr id="532" name="Google Shape;532;p47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33" name="Google Shape;533;p47"/>
          <p:cNvSpPr/>
          <p:nvPr/>
        </p:nvSpPr>
        <p:spPr>
          <a:xfrm>
            <a:off x="3480650" y="1890850"/>
            <a:ext cx="1301350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Signature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4" name="Google Shape;534;p47"/>
          <p:cNvSpPr/>
          <p:nvPr/>
        </p:nvSpPr>
        <p:spPr>
          <a:xfrm rot="10800000">
            <a:off x="1702750" y="2642850"/>
            <a:ext cx="5273100" cy="16224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7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Déplacement</a:t>
            </a:r>
            <a:endParaRPr/>
          </a:p>
        </p:txBody>
      </p:sp>
      <p:sp>
        <p:nvSpPr>
          <p:cNvPr id="536" name="Google Shape;536;p47"/>
          <p:cNvSpPr/>
          <p:nvPr/>
        </p:nvSpPr>
        <p:spPr>
          <a:xfrm>
            <a:off x="2164926" y="2351675"/>
            <a:ext cx="2616900" cy="332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7"/>
          <p:cNvSpPr txBox="1"/>
          <p:nvPr>
            <p:ph idx="1" type="body"/>
          </p:nvPr>
        </p:nvSpPr>
        <p:spPr>
          <a:xfrm>
            <a:off x="5539025" y="3719400"/>
            <a:ext cx="3293400" cy="8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Plus génériquement :</a:t>
            </a:r>
            <a:br>
              <a:rPr lang="fr"/>
            </a:b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ClassName&amp;&amp;</a:t>
            </a: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9" name="Google Shape;79;p12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 txBox="1"/>
          <p:nvPr/>
        </p:nvSpPr>
        <p:spPr>
          <a:xfrm>
            <a:off x="311700" y="760813"/>
            <a:ext cx="85206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AutoNum type="arabicPeriod"/>
            </a:pPr>
            <a:r>
              <a:rPr b="1" lang="fr"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Copie</a:t>
            </a:r>
            <a:r>
              <a:rPr b="1" lang="fr"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1"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AutoNum type="alphaLcPeriod"/>
            </a:pPr>
            <a:r>
              <a:rPr lang="fr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Construction vs assignation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entury Gothic"/>
              <a:buAutoNum type="alphaLcPeriod"/>
            </a:pPr>
            <a:r>
              <a:rPr lang="fr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Constructeur de copie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AutoNum type="alphaLcPeriod"/>
            </a:pPr>
            <a:r>
              <a:rPr lang="fr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Opérateur d’assignation par copie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AutoNum type="alphaLcPeriod"/>
            </a:pPr>
            <a:r>
              <a:rPr lang="fr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Implémentations par défaut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Déplacement.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L-Value et R-Value.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Pointeurs ownants.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Héritage.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polymorphes.</a:t>
            </a:r>
            <a:endParaRPr sz="18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" name="Google Shape;81;p12"/>
          <p:cNvSpPr/>
          <p:nvPr/>
        </p:nvSpPr>
        <p:spPr>
          <a:xfrm rot="10800000">
            <a:off x="0" y="2535475"/>
            <a:ext cx="9144000" cy="21840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8"/>
          <p:cNvSpPr txBox="1"/>
          <p:nvPr/>
        </p:nvSpPr>
        <p:spPr>
          <a:xfrm>
            <a:off x="381650" y="905037"/>
            <a:ext cx="5232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Animal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fr" sz="14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_species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other._species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, _name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other._name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4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3" name="Google Shape;543;p48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Constructeur de déplacement</a:t>
            </a:r>
            <a:endParaRPr/>
          </a:p>
        </p:txBody>
      </p:sp>
      <p:sp>
        <p:nvSpPr>
          <p:cNvPr id="544" name="Google Shape;544;p48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45" name="Google Shape;545;p48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Déplacement</a:t>
            </a:r>
            <a:endParaRPr/>
          </a:p>
        </p:txBody>
      </p:sp>
      <p:sp>
        <p:nvSpPr>
          <p:cNvPr id="546" name="Google Shape;546;p48"/>
          <p:cNvSpPr txBox="1"/>
          <p:nvPr>
            <p:ph idx="1" type="body"/>
          </p:nvPr>
        </p:nvSpPr>
        <p:spPr>
          <a:xfrm>
            <a:off x="5301450" y="2908925"/>
            <a:ext cx="3473700" cy="16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/>
              <a:t>Quelles sont les valeurs de</a:t>
            </a:r>
            <a:r>
              <a:rPr i="1" lang="fr"/>
              <a:t> :</a:t>
            </a:r>
            <a:br>
              <a:rPr i="1" lang="fr"/>
            </a:br>
            <a:r>
              <a:rPr i="1" lang="fr"/>
              <a:t>- </a:t>
            </a:r>
            <a:r>
              <a:rPr i="1" lang="fr">
                <a:latin typeface="Courier New"/>
                <a:ea typeface="Courier New"/>
                <a:cs typeface="Courier New"/>
                <a:sym typeface="Courier New"/>
              </a:rPr>
              <a:t>medor._species</a:t>
            </a:r>
            <a:r>
              <a:rPr i="1" lang="fr"/>
              <a:t> ?</a:t>
            </a:r>
            <a:br>
              <a:rPr i="1" lang="fr"/>
            </a:br>
            <a:r>
              <a:rPr i="1" lang="fr"/>
              <a:t>- </a:t>
            </a:r>
            <a:r>
              <a:rPr i="1" lang="fr">
                <a:latin typeface="Courier New"/>
                <a:ea typeface="Courier New"/>
                <a:cs typeface="Courier New"/>
                <a:sym typeface="Courier New"/>
              </a:rPr>
              <a:t>medor._name</a:t>
            </a:r>
            <a:r>
              <a:rPr i="1" lang="fr"/>
              <a:t> ?</a:t>
            </a:r>
            <a:br>
              <a:rPr i="1" lang="fr"/>
            </a:br>
            <a:r>
              <a:rPr i="1" lang="fr"/>
              <a:t>- </a:t>
            </a:r>
            <a:r>
              <a:rPr i="1" lang="fr">
                <a:latin typeface="Courier New"/>
                <a:ea typeface="Courier New"/>
                <a:cs typeface="Courier New"/>
                <a:sym typeface="Courier New"/>
              </a:rPr>
              <a:t>new_medor._species</a:t>
            </a:r>
            <a:r>
              <a:rPr i="1" lang="fr"/>
              <a:t> ?</a:t>
            </a:r>
            <a:br>
              <a:rPr i="1" lang="fr"/>
            </a:br>
            <a:r>
              <a:rPr i="1" lang="fr"/>
              <a:t>- </a:t>
            </a:r>
            <a:r>
              <a:rPr i="1" lang="fr">
                <a:latin typeface="Courier New"/>
                <a:ea typeface="Courier New"/>
                <a:cs typeface="Courier New"/>
                <a:sym typeface="Courier New"/>
              </a:rPr>
              <a:t>new_medor._name</a:t>
            </a:r>
            <a:r>
              <a:rPr i="1" lang="fr"/>
              <a:t> ?</a:t>
            </a:r>
            <a:endParaRPr i="1"/>
          </a:p>
        </p:txBody>
      </p:sp>
      <p:sp>
        <p:nvSpPr>
          <p:cNvPr id="547" name="Google Shape;547;p48"/>
          <p:cNvSpPr txBox="1"/>
          <p:nvPr/>
        </p:nvSpPr>
        <p:spPr>
          <a:xfrm>
            <a:off x="4685000" y="905025"/>
            <a:ext cx="4386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Animal medor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"dog"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"medor"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Animal new_medor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medor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9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Opérateur d’assignation par déplacement</a:t>
            </a:r>
            <a:endParaRPr/>
          </a:p>
        </p:txBody>
      </p:sp>
      <p:sp>
        <p:nvSpPr>
          <p:cNvPr id="553" name="Google Shape;553;p49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54" name="Google Shape;554;p49"/>
          <p:cNvSpPr txBox="1"/>
          <p:nvPr>
            <p:ph idx="1" type="body"/>
          </p:nvPr>
        </p:nvSpPr>
        <p:spPr>
          <a:xfrm>
            <a:off x="311700" y="1675925"/>
            <a:ext cx="85206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L’</a:t>
            </a:r>
            <a:r>
              <a:rPr b="1" lang="fr"/>
              <a:t>opérateur d’assignation par déplacement</a:t>
            </a:r>
            <a:r>
              <a:rPr lang="fr"/>
              <a:t> est appelé lorsqu’un objet </a:t>
            </a:r>
            <a:r>
              <a:rPr lang="fr"/>
              <a:t>est déplacé dans une instance </a:t>
            </a:r>
            <a:r>
              <a:rPr b="1" lang="fr"/>
              <a:t>pré-existante</a:t>
            </a:r>
            <a:r>
              <a:rPr lang="fr"/>
              <a:t> du </a:t>
            </a:r>
            <a:r>
              <a:rPr b="1" lang="fr"/>
              <a:t>même type</a:t>
            </a:r>
            <a:r>
              <a:rPr lang="fr"/>
              <a:t>.</a:t>
            </a:r>
            <a:endParaRPr/>
          </a:p>
        </p:txBody>
      </p:sp>
      <p:sp>
        <p:nvSpPr>
          <p:cNvPr id="555" name="Google Shape;555;p49"/>
          <p:cNvSpPr txBox="1"/>
          <p:nvPr/>
        </p:nvSpPr>
        <p:spPr>
          <a:xfrm>
            <a:off x="3019050" y="2636050"/>
            <a:ext cx="31059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Animal medor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…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Animal felix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…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medor = 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felix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6" name="Google Shape;556;p49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Déplacement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0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Opérateur d’assignation par déplacement</a:t>
            </a:r>
            <a:endParaRPr/>
          </a:p>
        </p:txBody>
      </p:sp>
      <p:sp>
        <p:nvSpPr>
          <p:cNvPr id="562" name="Google Shape;562;p50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63" name="Google Shape;563;p50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Déplacement</a:t>
            </a:r>
            <a:endParaRPr/>
          </a:p>
        </p:txBody>
      </p:sp>
      <p:sp>
        <p:nvSpPr>
          <p:cNvPr id="564" name="Google Shape;564;p50"/>
          <p:cNvSpPr txBox="1"/>
          <p:nvPr/>
        </p:nvSpPr>
        <p:spPr>
          <a:xfrm>
            <a:off x="2298000" y="913300"/>
            <a:ext cx="4284000" cy="3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Animal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operator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_name 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other._name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 sz="12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2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5" name="Google Shape;565;p50"/>
          <p:cNvSpPr/>
          <p:nvPr/>
        </p:nvSpPr>
        <p:spPr>
          <a:xfrm rot="10800000">
            <a:off x="2199150" y="799600"/>
            <a:ext cx="4252800" cy="10419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50"/>
          <p:cNvSpPr/>
          <p:nvPr/>
        </p:nvSpPr>
        <p:spPr>
          <a:xfrm rot="10800000">
            <a:off x="2313600" y="3600625"/>
            <a:ext cx="4252800" cy="10419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50"/>
          <p:cNvSpPr/>
          <p:nvPr/>
        </p:nvSpPr>
        <p:spPr>
          <a:xfrm>
            <a:off x="2473150" y="1905300"/>
            <a:ext cx="3837000" cy="16446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50"/>
          <p:cNvSpPr/>
          <p:nvPr/>
        </p:nvSpPr>
        <p:spPr>
          <a:xfrm>
            <a:off x="3900400" y="1251175"/>
            <a:ext cx="2409675" cy="5254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Opérateur d’assignation</a:t>
            </a:r>
            <a:b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 déplacement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Opérateur d’assignation par déplacement</a:t>
            </a:r>
            <a:endParaRPr/>
          </a:p>
        </p:txBody>
      </p:sp>
      <p:sp>
        <p:nvSpPr>
          <p:cNvPr id="574" name="Google Shape;574;p5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75" name="Google Shape;575;p51"/>
          <p:cNvSpPr txBox="1"/>
          <p:nvPr/>
        </p:nvSpPr>
        <p:spPr>
          <a:xfrm>
            <a:off x="2298000" y="913300"/>
            <a:ext cx="4284000" cy="3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Animal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operator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_name 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other._name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 sz="12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2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6" name="Google Shape;576;p51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Déplacement</a:t>
            </a:r>
            <a:endParaRPr/>
          </a:p>
        </p:txBody>
      </p:sp>
      <p:sp>
        <p:nvSpPr>
          <p:cNvPr id="577" name="Google Shape;577;p51"/>
          <p:cNvSpPr/>
          <p:nvPr/>
        </p:nvSpPr>
        <p:spPr>
          <a:xfrm rot="10800000">
            <a:off x="2199150" y="799600"/>
            <a:ext cx="4252800" cy="10419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51"/>
          <p:cNvSpPr/>
          <p:nvPr/>
        </p:nvSpPr>
        <p:spPr>
          <a:xfrm rot="10800000">
            <a:off x="2313600" y="2187625"/>
            <a:ext cx="4252800" cy="24549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51"/>
          <p:cNvSpPr/>
          <p:nvPr/>
        </p:nvSpPr>
        <p:spPr>
          <a:xfrm>
            <a:off x="3270800" y="1921444"/>
            <a:ext cx="2502600" cy="2757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1"/>
          <p:cNvSpPr/>
          <p:nvPr/>
        </p:nvSpPr>
        <p:spPr>
          <a:xfrm rot="10800000">
            <a:off x="2361200" y="1840300"/>
            <a:ext cx="909600" cy="2988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1"/>
          <p:cNvSpPr/>
          <p:nvPr/>
        </p:nvSpPr>
        <p:spPr>
          <a:xfrm>
            <a:off x="4472050" y="1463025"/>
            <a:ext cx="1301350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Signature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Opérateur d’assignation par déplacement</a:t>
            </a:r>
            <a:endParaRPr/>
          </a:p>
        </p:txBody>
      </p:sp>
      <p:sp>
        <p:nvSpPr>
          <p:cNvPr id="587" name="Google Shape;587;p5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88" name="Google Shape;588;p52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Déplacement</a:t>
            </a:r>
            <a:endParaRPr/>
          </a:p>
        </p:txBody>
      </p:sp>
      <p:sp>
        <p:nvSpPr>
          <p:cNvPr id="589" name="Google Shape;589;p52"/>
          <p:cNvSpPr txBox="1"/>
          <p:nvPr/>
        </p:nvSpPr>
        <p:spPr>
          <a:xfrm>
            <a:off x="384925" y="913300"/>
            <a:ext cx="4284000" cy="3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Animal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operator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_name 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other._name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 sz="12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2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0" name="Google Shape;590;p52"/>
          <p:cNvSpPr txBox="1"/>
          <p:nvPr>
            <p:ph idx="1" type="body"/>
          </p:nvPr>
        </p:nvSpPr>
        <p:spPr>
          <a:xfrm>
            <a:off x="4945325" y="1556850"/>
            <a:ext cx="3879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Mêmes contraintes que pour l’assignation par copie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valeur de retour = </a:t>
            </a:r>
            <a:r>
              <a:rPr lang="fr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s’assurer que les instances sont bien distinctes</a:t>
            </a:r>
            <a:endParaRPr/>
          </a:p>
        </p:txBody>
      </p:sp>
      <p:sp>
        <p:nvSpPr>
          <p:cNvPr id="591" name="Google Shape;591;p52"/>
          <p:cNvSpPr/>
          <p:nvPr/>
        </p:nvSpPr>
        <p:spPr>
          <a:xfrm rot="10800000">
            <a:off x="296250" y="800378"/>
            <a:ext cx="4252800" cy="15405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2"/>
          <p:cNvSpPr/>
          <p:nvPr/>
        </p:nvSpPr>
        <p:spPr>
          <a:xfrm rot="10800000">
            <a:off x="410775" y="2585425"/>
            <a:ext cx="3844800" cy="5223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52"/>
          <p:cNvSpPr/>
          <p:nvPr/>
        </p:nvSpPr>
        <p:spPr>
          <a:xfrm>
            <a:off x="805883" y="2281797"/>
            <a:ext cx="1939500" cy="3321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52"/>
          <p:cNvSpPr/>
          <p:nvPr/>
        </p:nvSpPr>
        <p:spPr>
          <a:xfrm rot="10800000">
            <a:off x="296250" y="3290585"/>
            <a:ext cx="3844800" cy="10764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52"/>
          <p:cNvSpPr/>
          <p:nvPr/>
        </p:nvSpPr>
        <p:spPr>
          <a:xfrm>
            <a:off x="805883" y="3036375"/>
            <a:ext cx="1326900" cy="3321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3"/>
          <p:cNvSpPr txBox="1"/>
          <p:nvPr>
            <p:ph idx="1" type="body"/>
          </p:nvPr>
        </p:nvSpPr>
        <p:spPr>
          <a:xfrm>
            <a:off x="292350" y="730838"/>
            <a:ext cx="8559300" cy="3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Comme pour les fonctions de copie, le compilateur peut générer des </a:t>
            </a:r>
            <a:r>
              <a:rPr b="1" lang="fr"/>
              <a:t>implémentations par défaut</a:t>
            </a:r>
            <a:r>
              <a:rPr lang="fr"/>
              <a:t> pour les fonctions de déplacement.</a:t>
            </a:r>
            <a:endParaRPr/>
          </a:p>
        </p:txBody>
      </p:sp>
      <p:sp>
        <p:nvSpPr>
          <p:cNvPr id="601" name="Google Shape;601;p5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Implémentations par défaut</a:t>
            </a:r>
            <a:endParaRPr/>
          </a:p>
        </p:txBody>
      </p:sp>
      <p:sp>
        <p:nvSpPr>
          <p:cNvPr id="602" name="Google Shape;602;p5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03" name="Google Shape;603;p53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Déplacement</a:t>
            </a:r>
            <a:endParaRPr/>
          </a:p>
        </p:txBody>
      </p:sp>
      <p:sp>
        <p:nvSpPr>
          <p:cNvPr id="604" name="Google Shape;604;p53"/>
          <p:cNvSpPr txBox="1"/>
          <p:nvPr/>
        </p:nvSpPr>
        <p:spPr>
          <a:xfrm>
            <a:off x="195335" y="2533913"/>
            <a:ext cx="4110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_attr1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other._attr1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, _attr2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other._attr2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, ...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5" name="Google Shape;605;p53"/>
          <p:cNvSpPr/>
          <p:nvPr/>
        </p:nvSpPr>
        <p:spPr>
          <a:xfrm>
            <a:off x="784025" y="1809486"/>
            <a:ext cx="2932925" cy="519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Implémentation par défaut du constructeur de déplacement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6" name="Google Shape;606;p53"/>
          <p:cNvSpPr/>
          <p:nvPr/>
        </p:nvSpPr>
        <p:spPr>
          <a:xfrm>
            <a:off x="4788869" y="1809486"/>
            <a:ext cx="3833350" cy="519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Implémentation par défaut de l’opérateur d’assignation par déplacement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7" name="Google Shape;607;p53"/>
          <p:cNvSpPr txBox="1"/>
          <p:nvPr/>
        </p:nvSpPr>
        <p:spPr>
          <a:xfrm>
            <a:off x="4477875" y="2533913"/>
            <a:ext cx="44952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operator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ClassName&amp;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other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_attr1 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other._attr1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_attr2 </a:t>
            </a:r>
            <a:r>
              <a:rPr lang="fr" sz="12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other._attr2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 sz="12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12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Déplacement des types fondamentaux</a:t>
            </a:r>
            <a:endParaRPr/>
          </a:p>
        </p:txBody>
      </p:sp>
      <p:sp>
        <p:nvSpPr>
          <p:cNvPr id="613" name="Google Shape;613;p54"/>
          <p:cNvSpPr txBox="1"/>
          <p:nvPr>
            <p:ph idx="1" type="body"/>
          </p:nvPr>
        </p:nvSpPr>
        <p:spPr>
          <a:xfrm>
            <a:off x="292350" y="1113299"/>
            <a:ext cx="8559300" cy="3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/>
              <a:t>Q</a:t>
            </a:r>
            <a:r>
              <a:rPr i="1" lang="fr"/>
              <a:t>ue se passe-t-il lorsque vous déplacez une variable</a:t>
            </a:r>
            <a:br>
              <a:rPr i="1" lang="fr"/>
            </a:br>
            <a:r>
              <a:rPr i="1" lang="fr"/>
              <a:t>de type fondamental dans une autre ?</a:t>
            </a:r>
            <a:endParaRPr i="1"/>
          </a:p>
        </p:txBody>
      </p:sp>
      <p:sp>
        <p:nvSpPr>
          <p:cNvPr id="614" name="Google Shape;614;p5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15" name="Google Shape;615;p5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Déplacement</a:t>
            </a:r>
            <a:endParaRPr/>
          </a:p>
        </p:txBody>
      </p:sp>
      <p:sp>
        <p:nvSpPr>
          <p:cNvPr id="616" name="Google Shape;616;p54"/>
          <p:cNvSpPr txBox="1"/>
          <p:nvPr/>
        </p:nvSpPr>
        <p:spPr>
          <a:xfrm>
            <a:off x="2711700" y="2318500"/>
            <a:ext cx="37206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4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ptr_1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4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ptr_2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ptr_1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5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Déplacement des types fondamentaux</a:t>
            </a:r>
            <a:endParaRPr/>
          </a:p>
        </p:txBody>
      </p:sp>
      <p:sp>
        <p:nvSpPr>
          <p:cNvPr id="622" name="Google Shape;622;p55"/>
          <p:cNvSpPr txBox="1"/>
          <p:nvPr>
            <p:ph idx="1" type="body"/>
          </p:nvPr>
        </p:nvSpPr>
        <p:spPr>
          <a:xfrm>
            <a:off x="252825" y="783850"/>
            <a:ext cx="8559300" cy="3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Lorsque vous déplacez une variable de type fondamental dans une autre, cela équivaut à </a:t>
            </a:r>
            <a:r>
              <a:rPr b="1" lang="fr"/>
              <a:t>faire une copie</a:t>
            </a:r>
            <a:r>
              <a:rPr lang="fr"/>
              <a:t>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 contenu de la </a:t>
            </a:r>
            <a:r>
              <a:rPr b="1" lang="fr"/>
              <a:t>variable source </a:t>
            </a:r>
            <a:r>
              <a:rPr lang="fr"/>
              <a:t>reste donc </a:t>
            </a:r>
            <a:r>
              <a:rPr b="1" lang="fr"/>
              <a:t>inchangé </a:t>
            </a:r>
            <a:r>
              <a:rPr lang="fr"/>
              <a:t>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24" name="Google Shape;624;p55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Déplacement</a:t>
            </a:r>
            <a:endParaRPr/>
          </a:p>
        </p:txBody>
      </p:sp>
      <p:sp>
        <p:nvSpPr>
          <p:cNvPr id="625" name="Google Shape;625;p55"/>
          <p:cNvSpPr txBox="1"/>
          <p:nvPr/>
        </p:nvSpPr>
        <p:spPr>
          <a:xfrm>
            <a:off x="2711700" y="2318500"/>
            <a:ext cx="37206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4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ptr_1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4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ptr_2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ptr_1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6" name="Google Shape;626;p55"/>
          <p:cNvSpPr/>
          <p:nvPr/>
        </p:nvSpPr>
        <p:spPr>
          <a:xfrm>
            <a:off x="5472050" y="2649125"/>
            <a:ext cx="1878900" cy="590100"/>
          </a:xfrm>
          <a:prstGeom prst="wedgeRectCallout">
            <a:avLst>
              <a:gd fmla="val -63487" name="adj1"/>
              <a:gd fmla="val -29969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fr" sz="14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vaut toujours 4,</a:t>
            </a:r>
            <a:br>
              <a:rPr lang="fr" sz="14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fr" sz="14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 0</a:t>
            </a:r>
            <a:endParaRPr sz="14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7" name="Google Shape;627;p55"/>
          <p:cNvSpPr/>
          <p:nvPr/>
        </p:nvSpPr>
        <p:spPr>
          <a:xfrm>
            <a:off x="1089125" y="3923079"/>
            <a:ext cx="1878900" cy="590100"/>
          </a:xfrm>
          <a:prstGeom prst="wedgeRectCallout">
            <a:avLst>
              <a:gd fmla="val 36304" name="adj1"/>
              <a:gd fmla="val -72599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ptr_1</a:t>
            </a:r>
            <a:r>
              <a:rPr lang="fr" sz="14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" sz="14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vaut </a:t>
            </a:r>
            <a:r>
              <a:rPr lang="fr" sz="14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&amp;a</a:t>
            </a:r>
            <a:r>
              <a:rPr lang="fr" sz="14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et non pas nullptr</a:t>
            </a:r>
            <a:endParaRPr sz="14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6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633" name="Google Shape;633;p5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34" name="Google Shape;634;p56"/>
          <p:cNvSpPr txBox="1"/>
          <p:nvPr/>
        </p:nvSpPr>
        <p:spPr>
          <a:xfrm>
            <a:off x="311700" y="760813"/>
            <a:ext cx="85206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Copie.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Déplacement.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L-Value et R-Value.</a:t>
            </a:r>
            <a:endParaRPr b="1"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AutoNum type="alphaLcPeriod"/>
            </a:pPr>
            <a:r>
              <a:rPr lang="fr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Expression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AutoNum type="alphaLcPeriod"/>
            </a:pPr>
            <a:r>
              <a:rPr lang="fr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Catégorisation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AutoNum type="alphaLcPeriod"/>
            </a:pPr>
            <a:r>
              <a:rPr lang="fr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Overloading</a:t>
            </a:r>
            <a:endParaRPr b="1"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Pointeurs 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ownants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Héritage.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polymorphes.</a:t>
            </a:r>
            <a:endParaRPr sz="18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5" name="Google Shape;635;p56"/>
          <p:cNvSpPr/>
          <p:nvPr/>
        </p:nvSpPr>
        <p:spPr>
          <a:xfrm rot="10800000">
            <a:off x="0" y="2989975"/>
            <a:ext cx="9144000" cy="17295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56"/>
          <p:cNvSpPr/>
          <p:nvPr/>
        </p:nvSpPr>
        <p:spPr>
          <a:xfrm rot="10800000">
            <a:off x="104850" y="861641"/>
            <a:ext cx="9144000" cy="10119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7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Expression</a:t>
            </a:r>
            <a:endParaRPr/>
          </a:p>
        </p:txBody>
      </p:sp>
      <p:sp>
        <p:nvSpPr>
          <p:cNvPr id="642" name="Google Shape;642;p57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43" name="Google Shape;643;p57"/>
          <p:cNvSpPr txBox="1"/>
          <p:nvPr>
            <p:ph idx="1" type="body"/>
          </p:nvPr>
        </p:nvSpPr>
        <p:spPr>
          <a:xfrm>
            <a:off x="311700" y="1558400"/>
            <a:ext cx="8520600" cy="24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</a:t>
            </a:r>
            <a:r>
              <a:rPr b="1" lang="fr"/>
              <a:t>expression</a:t>
            </a:r>
            <a:r>
              <a:rPr lang="fr"/>
              <a:t> est une combinaison d</a:t>
            </a:r>
            <a:r>
              <a:rPr lang="fr"/>
              <a:t>’</a:t>
            </a:r>
            <a:r>
              <a:rPr b="1" lang="fr"/>
              <a:t>opérandes</a:t>
            </a:r>
            <a:r>
              <a:rPr lang="fr"/>
              <a:t> et d’</a:t>
            </a:r>
            <a:r>
              <a:rPr b="1" lang="fr"/>
              <a:t>opérateurs</a:t>
            </a:r>
            <a:r>
              <a:rPr lang="fr"/>
              <a:t>, pouvant être </a:t>
            </a:r>
            <a:r>
              <a:rPr b="1" lang="fr"/>
              <a:t>évaluée</a:t>
            </a:r>
            <a:r>
              <a:rPr lang="f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L’</a:t>
            </a:r>
            <a:r>
              <a:rPr b="1" lang="fr"/>
              <a:t>évaluation</a:t>
            </a:r>
            <a:r>
              <a:rPr lang="fr"/>
              <a:t> d’une expression peut </a:t>
            </a:r>
            <a:r>
              <a:rPr b="1" lang="fr"/>
              <a:t>parfois </a:t>
            </a:r>
            <a:r>
              <a:rPr lang="fr"/>
              <a:t>produire une </a:t>
            </a:r>
            <a:r>
              <a:rPr b="1" lang="fr"/>
              <a:t>valeur</a:t>
            </a:r>
            <a:r>
              <a:rPr lang="fr"/>
              <a:t>.</a:t>
            </a:r>
            <a:endParaRPr/>
          </a:p>
        </p:txBody>
      </p:sp>
      <p:sp>
        <p:nvSpPr>
          <p:cNvPr id="644" name="Google Shape;644;p57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L-Value et R-Value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4713200" y="1753238"/>
            <a:ext cx="4062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 on modifie la valeur d’un objet qui existe déjà :</a:t>
            </a:r>
            <a:endParaRPr/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Construction vs assignation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311700" y="787275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Il faut distinguer l’</a:t>
            </a:r>
            <a:r>
              <a:rPr b="1" lang="fr"/>
              <a:t>instanciation</a:t>
            </a:r>
            <a:r>
              <a:rPr lang="fr"/>
              <a:t> d’un objet de sa </a:t>
            </a:r>
            <a:r>
              <a:rPr b="1" lang="fr"/>
              <a:t>réassignation</a:t>
            </a:r>
            <a:r>
              <a:rPr lang="fr"/>
              <a:t>, car ce ne sont pas les mêmes fonctions qui sont appelées.</a:t>
            </a:r>
            <a:endParaRPr/>
          </a:p>
        </p:txBody>
      </p:sp>
      <p:sp>
        <p:nvSpPr>
          <p:cNvPr id="90" name="Google Shape;90;p13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Copie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1122825" y="2648775"/>
            <a:ext cx="2002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 v1 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6090350" y="2648763"/>
            <a:ext cx="13077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v1 </a:t>
            </a:r>
            <a:r>
              <a:rPr lang="fr" sz="14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4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93925" y="1753250"/>
            <a:ext cx="3660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 on instancie un tout nouvel objet : 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5152400" y="3688975"/>
            <a:ext cx="3183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Appel de</a:t>
            </a:r>
            <a:b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l’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opérateur d’assignation</a:t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1980375" y="3248200"/>
            <a:ext cx="287400" cy="33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600500" y="3262613"/>
            <a:ext cx="287400" cy="33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532275" y="3688975"/>
            <a:ext cx="3183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Appel du</a:t>
            </a:r>
            <a:b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constructeur</a:t>
            </a:r>
            <a:endParaRPr b="1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8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Expression</a:t>
            </a:r>
            <a:endParaRPr/>
          </a:p>
        </p:txBody>
      </p:sp>
      <p:sp>
        <p:nvSpPr>
          <p:cNvPr id="650" name="Google Shape;650;p58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51" name="Google Shape;651;p58"/>
          <p:cNvSpPr txBox="1"/>
          <p:nvPr>
            <p:ph idx="1" type="body"/>
          </p:nvPr>
        </p:nvSpPr>
        <p:spPr>
          <a:xfrm>
            <a:off x="311700" y="921225"/>
            <a:ext cx="8520600" cy="30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Exemples :</a:t>
            </a:r>
            <a:endParaRPr/>
          </a:p>
        </p:txBody>
      </p:sp>
      <p:sp>
        <p:nvSpPr>
          <p:cNvPr id="652" name="Google Shape;652;p58"/>
          <p:cNvSpPr txBox="1"/>
          <p:nvPr/>
        </p:nvSpPr>
        <p:spPr>
          <a:xfrm>
            <a:off x="3057600" y="1590575"/>
            <a:ext cx="3028800" cy="1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fr" sz="15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fr" sz="15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5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sz="15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 sz="15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fcn</a:t>
            </a:r>
            <a:r>
              <a:rPr lang="fr" sz="15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r, c </a:t>
            </a:r>
            <a:r>
              <a:rPr lang="fr" sz="15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, t</a:t>
            </a:r>
            <a:r>
              <a:rPr lang="fr" sz="15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fr" sz="15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fr" sz="15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endParaRPr sz="15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lang="fr" sz="15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call</a:t>
            </a:r>
            <a:r>
              <a:rPr lang="fr" sz="15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fr" sz="15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endParaRPr sz="15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5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3" name="Google Shape;653;p58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L-Value et R-Value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9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Expression</a:t>
            </a:r>
            <a:endParaRPr/>
          </a:p>
        </p:txBody>
      </p:sp>
      <p:sp>
        <p:nvSpPr>
          <p:cNvPr id="659" name="Google Shape;659;p59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60" name="Google Shape;660;p59"/>
          <p:cNvSpPr txBox="1"/>
          <p:nvPr>
            <p:ph idx="1" type="body"/>
          </p:nvPr>
        </p:nvSpPr>
        <p:spPr>
          <a:xfrm>
            <a:off x="311700" y="921225"/>
            <a:ext cx="8520600" cy="30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Exemples :</a:t>
            </a:r>
            <a:endParaRPr/>
          </a:p>
        </p:txBody>
      </p:sp>
      <p:sp>
        <p:nvSpPr>
          <p:cNvPr id="661" name="Google Shape;661;p59"/>
          <p:cNvSpPr txBox="1"/>
          <p:nvPr/>
        </p:nvSpPr>
        <p:spPr>
          <a:xfrm>
            <a:off x="3057600" y="1590575"/>
            <a:ext cx="3028800" cy="1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fr" sz="15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fr" sz="15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5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sz="15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 sz="15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fcn</a:t>
            </a:r>
            <a:r>
              <a:rPr lang="fr" sz="15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r, c </a:t>
            </a:r>
            <a:r>
              <a:rPr lang="fr" sz="15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, t</a:t>
            </a:r>
            <a:r>
              <a:rPr lang="fr" sz="15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fr" sz="15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fr" sz="15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endParaRPr sz="15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lang="fr" sz="15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call</a:t>
            </a:r>
            <a:r>
              <a:rPr lang="fr" sz="15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fr" sz="15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endParaRPr sz="15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5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2" name="Google Shape;662;p59"/>
          <p:cNvSpPr txBox="1"/>
          <p:nvPr>
            <p:ph idx="1" type="body"/>
          </p:nvPr>
        </p:nvSpPr>
        <p:spPr>
          <a:xfrm>
            <a:off x="5742300" y="859825"/>
            <a:ext cx="35352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Une expression peut</a:t>
            </a:r>
            <a:br>
              <a:rPr lang="fr"/>
            </a:br>
            <a:r>
              <a:rPr lang="fr"/>
              <a:t>être composée de sous-expressions</a:t>
            </a:r>
            <a:endParaRPr/>
          </a:p>
        </p:txBody>
      </p:sp>
      <p:sp>
        <p:nvSpPr>
          <p:cNvPr id="663" name="Google Shape;663;p59"/>
          <p:cNvSpPr/>
          <p:nvPr/>
        </p:nvSpPr>
        <p:spPr>
          <a:xfrm rot="10800000">
            <a:off x="2932475" y="1596750"/>
            <a:ext cx="2587200" cy="8061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9"/>
          <p:cNvSpPr/>
          <p:nvPr/>
        </p:nvSpPr>
        <p:spPr>
          <a:xfrm rot="10800000">
            <a:off x="3092550" y="2685725"/>
            <a:ext cx="3164100" cy="8061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59"/>
          <p:cNvSpPr/>
          <p:nvPr/>
        </p:nvSpPr>
        <p:spPr>
          <a:xfrm rot="5400000">
            <a:off x="4137859" y="1962573"/>
            <a:ext cx="253200" cy="688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6" name="Google Shape;666;p59"/>
          <p:cNvSpPr/>
          <p:nvPr/>
        </p:nvSpPr>
        <p:spPr>
          <a:xfrm rot="-5400000">
            <a:off x="3592100" y="2592961"/>
            <a:ext cx="160200" cy="301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7" name="Google Shape;667;p59"/>
          <p:cNvSpPr/>
          <p:nvPr/>
        </p:nvSpPr>
        <p:spPr>
          <a:xfrm rot="-5400000">
            <a:off x="4788550" y="2592961"/>
            <a:ext cx="160200" cy="301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8" name="Google Shape;668;p59"/>
          <p:cNvSpPr/>
          <p:nvPr/>
        </p:nvSpPr>
        <p:spPr>
          <a:xfrm>
            <a:off x="4052311" y="1342400"/>
            <a:ext cx="2296475" cy="684300"/>
          </a:xfrm>
          <a:custGeom>
            <a:rect b="b" l="l" r="r" t="t"/>
            <a:pathLst>
              <a:path extrusionOk="0" h="27372" w="91859">
                <a:moveTo>
                  <a:pt x="91859" y="3420"/>
                </a:moveTo>
                <a:cubicBezTo>
                  <a:pt x="88537" y="6740"/>
                  <a:pt x="83037" y="7165"/>
                  <a:pt x="78347" y="7412"/>
                </a:cubicBezTo>
                <a:cubicBezTo>
                  <a:pt x="58683" y="8447"/>
                  <a:pt x="39267" y="-1825"/>
                  <a:pt x="19696" y="349"/>
                </a:cubicBezTo>
                <a:cubicBezTo>
                  <a:pt x="9030" y="1534"/>
                  <a:pt x="-5396" y="19783"/>
                  <a:pt x="2193" y="27372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69" name="Google Shape;669;p59"/>
          <p:cNvSpPr/>
          <p:nvPr/>
        </p:nvSpPr>
        <p:spPr>
          <a:xfrm>
            <a:off x="5074400" y="1995975"/>
            <a:ext cx="1734975" cy="1258825"/>
          </a:xfrm>
          <a:custGeom>
            <a:rect b="b" l="l" r="r" t="t"/>
            <a:pathLst>
              <a:path extrusionOk="0" h="50353" w="69399">
                <a:moveTo>
                  <a:pt x="69399" y="0"/>
                </a:moveTo>
                <a:cubicBezTo>
                  <a:pt x="64212" y="2078"/>
                  <a:pt x="62511" y="9261"/>
                  <a:pt x="61415" y="14740"/>
                </a:cubicBezTo>
                <a:cubicBezTo>
                  <a:pt x="59517" y="24229"/>
                  <a:pt x="56896" y="34612"/>
                  <a:pt x="50053" y="41455"/>
                </a:cubicBezTo>
                <a:cubicBezTo>
                  <a:pt x="38250" y="53258"/>
                  <a:pt x="9259" y="53809"/>
                  <a:pt x="0" y="3992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70" name="Google Shape;670;p59"/>
          <p:cNvSpPr/>
          <p:nvPr/>
        </p:nvSpPr>
        <p:spPr>
          <a:xfrm>
            <a:off x="3679661" y="3117167"/>
            <a:ext cx="2080425" cy="843700"/>
          </a:xfrm>
          <a:custGeom>
            <a:rect b="b" l="l" r="r" t="t"/>
            <a:pathLst>
              <a:path extrusionOk="0" h="33748" w="83217">
                <a:moveTo>
                  <a:pt x="83217" y="5528"/>
                </a:moveTo>
                <a:cubicBezTo>
                  <a:pt x="70857" y="9648"/>
                  <a:pt x="63991" y="23394"/>
                  <a:pt x="52817" y="30094"/>
                </a:cubicBezTo>
                <a:cubicBezTo>
                  <a:pt x="48237" y="32840"/>
                  <a:pt x="42442" y="32715"/>
                  <a:pt x="37156" y="33472"/>
                </a:cubicBezTo>
                <a:cubicBezTo>
                  <a:pt x="26431" y="35008"/>
                  <a:pt x="13831" y="29649"/>
                  <a:pt x="7062" y="21189"/>
                </a:cubicBezTo>
                <a:cubicBezTo>
                  <a:pt x="2411" y="15376"/>
                  <a:pt x="2352" y="7064"/>
                  <a:pt x="0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71" name="Google Shape;671;p59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L-Value et R-Value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0"/>
          <p:cNvSpPr txBox="1"/>
          <p:nvPr>
            <p:ph idx="1" type="body"/>
          </p:nvPr>
        </p:nvSpPr>
        <p:spPr>
          <a:xfrm>
            <a:off x="311700" y="921225"/>
            <a:ext cx="8520600" cy="30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Exemples :</a:t>
            </a:r>
            <a:endParaRPr/>
          </a:p>
        </p:txBody>
      </p:sp>
      <p:sp>
        <p:nvSpPr>
          <p:cNvPr id="677" name="Google Shape;677;p60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Expression</a:t>
            </a:r>
            <a:endParaRPr/>
          </a:p>
        </p:txBody>
      </p:sp>
      <p:sp>
        <p:nvSpPr>
          <p:cNvPr id="678" name="Google Shape;678;p60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79" name="Google Shape;679;p60"/>
          <p:cNvSpPr txBox="1"/>
          <p:nvPr/>
        </p:nvSpPr>
        <p:spPr>
          <a:xfrm>
            <a:off x="3057600" y="1590575"/>
            <a:ext cx="3028800" cy="1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fr" sz="15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fr" sz="15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5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sz="15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 sz="15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fcn</a:t>
            </a:r>
            <a:r>
              <a:rPr lang="fr" sz="15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r, c </a:t>
            </a:r>
            <a:r>
              <a:rPr lang="fr" sz="15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, t</a:t>
            </a:r>
            <a:r>
              <a:rPr lang="fr" sz="15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fr" sz="15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fr" sz="15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endParaRPr sz="15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lang="fr" sz="15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call</a:t>
            </a:r>
            <a:r>
              <a:rPr lang="fr" sz="15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fr" sz="15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endParaRPr sz="15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5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0" name="Google Shape;680;p60"/>
          <p:cNvSpPr/>
          <p:nvPr/>
        </p:nvSpPr>
        <p:spPr>
          <a:xfrm rot="10800000">
            <a:off x="2932475" y="1596750"/>
            <a:ext cx="2587200" cy="8061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60"/>
          <p:cNvSpPr/>
          <p:nvPr/>
        </p:nvSpPr>
        <p:spPr>
          <a:xfrm rot="10800000">
            <a:off x="3092550" y="2685725"/>
            <a:ext cx="3164100" cy="8061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60"/>
          <p:cNvSpPr/>
          <p:nvPr/>
        </p:nvSpPr>
        <p:spPr>
          <a:xfrm rot="-5400000">
            <a:off x="3968281" y="2592961"/>
            <a:ext cx="160200" cy="301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3" name="Google Shape;683;p60"/>
          <p:cNvSpPr/>
          <p:nvPr/>
        </p:nvSpPr>
        <p:spPr>
          <a:xfrm rot="-5400000">
            <a:off x="4412400" y="2592961"/>
            <a:ext cx="160200" cy="301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4" name="Google Shape;684;p60"/>
          <p:cNvSpPr/>
          <p:nvPr/>
        </p:nvSpPr>
        <p:spPr>
          <a:xfrm rot="10800000">
            <a:off x="3109200" y="2402450"/>
            <a:ext cx="744600" cy="2691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60"/>
          <p:cNvSpPr/>
          <p:nvPr/>
        </p:nvSpPr>
        <p:spPr>
          <a:xfrm rot="10800000">
            <a:off x="4572000" y="2383475"/>
            <a:ext cx="744600" cy="2691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60"/>
          <p:cNvSpPr txBox="1"/>
          <p:nvPr>
            <p:ph idx="1" type="body"/>
          </p:nvPr>
        </p:nvSpPr>
        <p:spPr>
          <a:xfrm>
            <a:off x="5742300" y="859825"/>
            <a:ext cx="3535200" cy="3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Une expression peut</a:t>
            </a:r>
            <a:br>
              <a:rPr lang="fr"/>
            </a:br>
            <a:r>
              <a:rPr lang="fr"/>
              <a:t>être composée de sous-expressions</a:t>
            </a:r>
            <a:br>
              <a:rPr lang="fr"/>
            </a:br>
            <a:r>
              <a:rPr lang="fr"/>
              <a:t>…</a:t>
            </a:r>
            <a:br>
              <a:rPr lang="fr"/>
            </a:br>
            <a:r>
              <a:rPr lang="fr"/>
              <a:t>qui peuvent-elles aussi</a:t>
            </a:r>
            <a:br>
              <a:rPr lang="fr"/>
            </a:br>
            <a:r>
              <a:rPr lang="fr"/>
              <a:t>être constituées</a:t>
            </a:r>
            <a:br>
              <a:rPr lang="fr"/>
            </a:br>
            <a:r>
              <a:rPr lang="fr"/>
              <a:t>d’autres sous-expressions</a:t>
            </a:r>
            <a:endParaRPr/>
          </a:p>
        </p:txBody>
      </p:sp>
      <p:sp>
        <p:nvSpPr>
          <p:cNvPr id="687" name="Google Shape;687;p60"/>
          <p:cNvSpPr/>
          <p:nvPr/>
        </p:nvSpPr>
        <p:spPr>
          <a:xfrm>
            <a:off x="4569519" y="2990776"/>
            <a:ext cx="1957025" cy="848875"/>
          </a:xfrm>
          <a:custGeom>
            <a:rect b="b" l="l" r="r" t="t"/>
            <a:pathLst>
              <a:path extrusionOk="0" h="33955" w="78281">
                <a:moveTo>
                  <a:pt x="78281" y="10533"/>
                </a:moveTo>
                <a:cubicBezTo>
                  <a:pt x="78281" y="15354"/>
                  <a:pt x="73141" y="18890"/>
                  <a:pt x="69438" y="21976"/>
                </a:cubicBezTo>
                <a:cubicBezTo>
                  <a:pt x="59951" y="29882"/>
                  <a:pt x="46642" y="34756"/>
                  <a:pt x="34329" y="33809"/>
                </a:cubicBezTo>
                <a:cubicBezTo>
                  <a:pt x="23182" y="32952"/>
                  <a:pt x="11345" y="26101"/>
                  <a:pt x="5591" y="16515"/>
                </a:cubicBezTo>
                <a:cubicBezTo>
                  <a:pt x="2600" y="11532"/>
                  <a:pt x="1836" y="5514"/>
                  <a:pt x="0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88" name="Google Shape;688;p60"/>
          <p:cNvSpPr/>
          <p:nvPr/>
        </p:nvSpPr>
        <p:spPr>
          <a:xfrm>
            <a:off x="4010369" y="3026549"/>
            <a:ext cx="1628675" cy="819850"/>
          </a:xfrm>
          <a:custGeom>
            <a:rect b="b" l="l" r="r" t="t"/>
            <a:pathLst>
              <a:path extrusionOk="0" h="32794" w="65147">
                <a:moveTo>
                  <a:pt x="65147" y="32248"/>
                </a:moveTo>
                <a:cubicBezTo>
                  <a:pt x="56692" y="32248"/>
                  <a:pt x="47961" y="33775"/>
                  <a:pt x="39791" y="31598"/>
                </a:cubicBezTo>
                <a:cubicBezTo>
                  <a:pt x="23425" y="27236"/>
                  <a:pt x="2784" y="16707"/>
                  <a:pt x="0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89" name="Google Shape;689;p60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L-Value et R-Value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Expression</a:t>
            </a:r>
            <a:endParaRPr/>
          </a:p>
        </p:txBody>
      </p:sp>
      <p:sp>
        <p:nvSpPr>
          <p:cNvPr id="695" name="Google Shape;695;p6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96" name="Google Shape;696;p61"/>
          <p:cNvSpPr txBox="1"/>
          <p:nvPr/>
        </p:nvSpPr>
        <p:spPr>
          <a:xfrm>
            <a:off x="3057600" y="1590575"/>
            <a:ext cx="3028800" cy="1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fr" sz="15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fr" sz="15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5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sz="15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 sz="15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fcn</a:t>
            </a:r>
            <a:r>
              <a:rPr lang="fr" sz="15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r, c </a:t>
            </a:r>
            <a:r>
              <a:rPr lang="fr" sz="15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, t</a:t>
            </a:r>
            <a:r>
              <a:rPr lang="fr" sz="15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fr" sz="15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fr" sz="15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endParaRPr sz="15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lang="fr" sz="15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call</a:t>
            </a:r>
            <a:r>
              <a:rPr lang="fr" sz="15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fr" sz="15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endParaRPr sz="15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f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5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7" name="Google Shape;697;p61"/>
          <p:cNvSpPr/>
          <p:nvPr/>
        </p:nvSpPr>
        <p:spPr>
          <a:xfrm rot="10800000">
            <a:off x="2932475" y="1596750"/>
            <a:ext cx="2587200" cy="8061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61"/>
          <p:cNvSpPr/>
          <p:nvPr/>
        </p:nvSpPr>
        <p:spPr>
          <a:xfrm rot="10800000">
            <a:off x="3092550" y="2685725"/>
            <a:ext cx="3164100" cy="8061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61"/>
          <p:cNvSpPr/>
          <p:nvPr/>
        </p:nvSpPr>
        <p:spPr>
          <a:xfrm rot="10800000">
            <a:off x="3533400" y="2383475"/>
            <a:ext cx="1783200" cy="2691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61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L-Value et R-Value</a:t>
            </a:r>
            <a:endParaRPr/>
          </a:p>
        </p:txBody>
      </p:sp>
      <p:sp>
        <p:nvSpPr>
          <p:cNvPr id="701" name="Google Shape;701;p61"/>
          <p:cNvSpPr txBox="1"/>
          <p:nvPr/>
        </p:nvSpPr>
        <p:spPr>
          <a:xfrm>
            <a:off x="214325" y="2301950"/>
            <a:ext cx="2636100" cy="23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635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⚠ </a:t>
            </a:r>
            <a:r>
              <a:rPr b="1" lang="fr" sz="1800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Attention !</a:t>
            </a:r>
            <a:endParaRPr sz="1800">
              <a:solidFill>
                <a:srgbClr val="E0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63500" rtl="0" algn="ctr">
              <a:lnSpc>
                <a:spcPct val="110795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r>
              <a:rPr lang="fr" sz="18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fcn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r>
              <a:rPr lang="fr"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n’est </a:t>
            </a:r>
            <a:r>
              <a:rPr b="1" lang="fr"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 </a:t>
            </a:r>
            <a:r>
              <a:rPr lang="fr"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une expression, car ce symbole seul ne peut pas être évalué</a:t>
            </a:r>
            <a:endParaRPr b="1" sz="18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2" name="Google Shape;702;p61"/>
          <p:cNvSpPr/>
          <p:nvPr/>
        </p:nvSpPr>
        <p:spPr>
          <a:xfrm rot="5400000">
            <a:off x="3245069" y="2039139"/>
            <a:ext cx="216300" cy="529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3" name="Google Shape;703;p61"/>
          <p:cNvSpPr/>
          <p:nvPr/>
        </p:nvSpPr>
        <p:spPr>
          <a:xfrm rot="-424602">
            <a:off x="1421063" y="1158264"/>
            <a:ext cx="2257916" cy="1129620"/>
          </a:xfrm>
          <a:custGeom>
            <a:rect b="b" l="l" r="r" t="t"/>
            <a:pathLst>
              <a:path extrusionOk="0" h="45184" w="90315">
                <a:moveTo>
                  <a:pt x="0" y="45184"/>
                </a:moveTo>
                <a:cubicBezTo>
                  <a:pt x="6445" y="37129"/>
                  <a:pt x="975" y="24411"/>
                  <a:pt x="3687" y="14458"/>
                </a:cubicBezTo>
                <a:cubicBezTo>
                  <a:pt x="5230" y="8794"/>
                  <a:pt x="11197" y="4788"/>
                  <a:pt x="16592" y="2475"/>
                </a:cubicBezTo>
                <a:cubicBezTo>
                  <a:pt x="22617" y="-108"/>
                  <a:pt x="30635" y="-1206"/>
                  <a:pt x="36256" y="2168"/>
                </a:cubicBezTo>
                <a:cubicBezTo>
                  <a:pt x="39449" y="4085"/>
                  <a:pt x="39768" y="8785"/>
                  <a:pt x="42094" y="11693"/>
                </a:cubicBezTo>
                <a:cubicBezTo>
                  <a:pt x="44127" y="14235"/>
                  <a:pt x="47775" y="15284"/>
                  <a:pt x="51005" y="15687"/>
                </a:cubicBezTo>
                <a:cubicBezTo>
                  <a:pt x="63830" y="17289"/>
                  <a:pt x="83941" y="6277"/>
                  <a:pt x="89719" y="17838"/>
                </a:cubicBezTo>
                <a:cubicBezTo>
                  <a:pt x="93211" y="24826"/>
                  <a:pt x="78977" y="29784"/>
                  <a:pt x="76507" y="37195"/>
                </a:cubicBezTo>
              </a:path>
            </a:pathLst>
          </a:cu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04" name="Google Shape;704;p61"/>
          <p:cNvSpPr txBox="1"/>
          <p:nvPr>
            <p:ph idx="1" type="body"/>
          </p:nvPr>
        </p:nvSpPr>
        <p:spPr>
          <a:xfrm>
            <a:off x="311700" y="921225"/>
            <a:ext cx="8520600" cy="30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Exemples :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2"/>
          <p:cNvSpPr txBox="1"/>
          <p:nvPr>
            <p:ph idx="1" type="body"/>
          </p:nvPr>
        </p:nvSpPr>
        <p:spPr>
          <a:xfrm>
            <a:off x="311700" y="1265600"/>
            <a:ext cx="8520600" cy="22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expressions produisant des valeurs peuvent être catégorisées soit en tant que </a:t>
            </a:r>
            <a:r>
              <a:rPr b="1" lang="fr"/>
              <a:t>l-value</a:t>
            </a:r>
            <a:r>
              <a:rPr lang="fr"/>
              <a:t>, soit en tant que </a:t>
            </a:r>
            <a:r>
              <a:rPr b="1" lang="fr"/>
              <a:t>r-value</a:t>
            </a:r>
            <a:r>
              <a:rPr lang="f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6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Catégorisation</a:t>
            </a:r>
            <a:endParaRPr/>
          </a:p>
        </p:txBody>
      </p:sp>
      <p:sp>
        <p:nvSpPr>
          <p:cNvPr id="711" name="Google Shape;711;p6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12" name="Google Shape;712;p62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L-Value et R-Value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3"/>
          <p:cNvSpPr txBox="1"/>
          <p:nvPr>
            <p:ph idx="1" type="body"/>
          </p:nvPr>
        </p:nvSpPr>
        <p:spPr>
          <a:xfrm>
            <a:off x="311700" y="1265600"/>
            <a:ext cx="8520600" cy="24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expressions produisant des valeurs peuvent être catégorisées soit en tant que </a:t>
            </a:r>
            <a:r>
              <a:rPr b="1" lang="fr"/>
              <a:t>l-value</a:t>
            </a:r>
            <a:r>
              <a:rPr lang="fr"/>
              <a:t>, soit en tant que </a:t>
            </a:r>
            <a:r>
              <a:rPr b="1" lang="fr"/>
              <a:t>r-value</a:t>
            </a:r>
            <a:r>
              <a:rPr lang="f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Une </a:t>
            </a:r>
            <a:r>
              <a:rPr b="1" lang="fr"/>
              <a:t>l-value</a:t>
            </a:r>
            <a:r>
              <a:rPr lang="fr"/>
              <a:t> est une expression dont l’évaluation renvoie une donnée ayant déjà une </a:t>
            </a:r>
            <a:r>
              <a:rPr b="1" lang="fr"/>
              <a:t>adresse mémoire</a:t>
            </a:r>
            <a:r>
              <a:rPr lang="fr"/>
              <a:t> (ex: variable, référence, chaîne de caractères littérale).</a:t>
            </a:r>
            <a:endParaRPr/>
          </a:p>
        </p:txBody>
      </p:sp>
      <p:sp>
        <p:nvSpPr>
          <p:cNvPr id="718" name="Google Shape;718;p6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Catégorisation</a:t>
            </a:r>
            <a:endParaRPr/>
          </a:p>
        </p:txBody>
      </p:sp>
      <p:sp>
        <p:nvSpPr>
          <p:cNvPr id="719" name="Google Shape;719;p6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20" name="Google Shape;720;p63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L-Value et R-Value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4"/>
          <p:cNvSpPr txBox="1"/>
          <p:nvPr>
            <p:ph idx="1" type="body"/>
          </p:nvPr>
        </p:nvSpPr>
        <p:spPr>
          <a:xfrm>
            <a:off x="311700" y="1265600"/>
            <a:ext cx="8520600" cy="28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expressions produisant des valeurs peuvent être catégorisées soit en tant que </a:t>
            </a:r>
            <a:r>
              <a:rPr b="1" lang="fr"/>
              <a:t>l-value</a:t>
            </a:r>
            <a:r>
              <a:rPr lang="fr"/>
              <a:t>, soit en tant que </a:t>
            </a:r>
            <a:r>
              <a:rPr b="1" lang="fr"/>
              <a:t>r-value</a:t>
            </a:r>
            <a:r>
              <a:rPr lang="f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Une </a:t>
            </a:r>
            <a:r>
              <a:rPr b="1" lang="fr"/>
              <a:t>r-value</a:t>
            </a:r>
            <a:r>
              <a:rPr lang="fr"/>
              <a:t> est une expression dont l’évaluation produit un </a:t>
            </a:r>
            <a:r>
              <a:rPr b="1" lang="fr"/>
              <a:t>résultat temporaire</a:t>
            </a:r>
            <a:r>
              <a:rPr lang="fr"/>
              <a:t>, qui n’a pas forcément d’emplacement mémoire associé (ex: littéral entier, retour d’une fonction par valeur).</a:t>
            </a:r>
            <a:endParaRPr/>
          </a:p>
        </p:txBody>
      </p:sp>
      <p:sp>
        <p:nvSpPr>
          <p:cNvPr id="726" name="Google Shape;726;p6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Catégorisation</a:t>
            </a:r>
            <a:endParaRPr/>
          </a:p>
        </p:txBody>
      </p:sp>
      <p:sp>
        <p:nvSpPr>
          <p:cNvPr id="727" name="Google Shape;727;p6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28" name="Google Shape;728;p6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L-Value et R-Value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5"/>
          <p:cNvSpPr txBox="1"/>
          <p:nvPr>
            <p:ph idx="1" type="body"/>
          </p:nvPr>
        </p:nvSpPr>
        <p:spPr>
          <a:xfrm>
            <a:off x="292350" y="1252075"/>
            <a:ext cx="8559300" cy="32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/>
              <a:t>l-value ou r-value</a:t>
            </a:r>
            <a:r>
              <a:rPr i="1" lang="fr"/>
              <a:t> ?</a:t>
            </a:r>
            <a:endParaRPr i="1"/>
          </a:p>
        </p:txBody>
      </p:sp>
      <p:sp>
        <p:nvSpPr>
          <p:cNvPr id="734" name="Google Shape;734;p65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Catégorisation</a:t>
            </a:r>
            <a:endParaRPr/>
          </a:p>
        </p:txBody>
      </p:sp>
      <p:sp>
        <p:nvSpPr>
          <p:cNvPr id="735" name="Google Shape;735;p6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36" name="Google Shape;736;p65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L-Value et R-Value</a:t>
            </a:r>
            <a:endParaRPr/>
          </a:p>
        </p:txBody>
      </p:sp>
      <p:sp>
        <p:nvSpPr>
          <p:cNvPr id="737" name="Google Shape;737;p65"/>
          <p:cNvSpPr txBox="1"/>
          <p:nvPr/>
        </p:nvSpPr>
        <p:spPr>
          <a:xfrm>
            <a:off x="1946850" y="2227250"/>
            <a:ext cx="4793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v2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v3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v2 </a:t>
            </a:r>
            <a:r>
              <a:rPr lang="fr" sz="17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v4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7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v5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v4.</a:t>
            </a:r>
            <a:r>
              <a:rPr lang="fr" sz="17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emplace_back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6"/>
          <p:cNvSpPr txBox="1"/>
          <p:nvPr>
            <p:ph idx="1" type="body"/>
          </p:nvPr>
        </p:nvSpPr>
        <p:spPr>
          <a:xfrm>
            <a:off x="292350" y="1252075"/>
            <a:ext cx="85593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/>
              <a:t>l-value ou r-value ?</a:t>
            </a:r>
            <a:endParaRPr i="1"/>
          </a:p>
        </p:txBody>
      </p:sp>
      <p:sp>
        <p:nvSpPr>
          <p:cNvPr id="743" name="Google Shape;743;p66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Catégorisation</a:t>
            </a:r>
            <a:endParaRPr/>
          </a:p>
        </p:txBody>
      </p:sp>
      <p:sp>
        <p:nvSpPr>
          <p:cNvPr id="744" name="Google Shape;744;p6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45" name="Google Shape;745;p66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L-Value et R-Value</a:t>
            </a:r>
            <a:endParaRPr/>
          </a:p>
        </p:txBody>
      </p:sp>
      <p:sp>
        <p:nvSpPr>
          <p:cNvPr id="746" name="Google Shape;746;p66"/>
          <p:cNvSpPr txBox="1"/>
          <p:nvPr/>
        </p:nvSpPr>
        <p:spPr>
          <a:xfrm>
            <a:off x="1946850" y="2227250"/>
            <a:ext cx="4793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v2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v3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v2 </a:t>
            </a:r>
            <a:r>
              <a:rPr lang="fr" sz="17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v4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7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v5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v4.</a:t>
            </a:r>
            <a:r>
              <a:rPr lang="fr" sz="17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emplace_back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7" name="Google Shape;747;p66"/>
          <p:cNvSpPr/>
          <p:nvPr/>
        </p:nvSpPr>
        <p:spPr>
          <a:xfrm rot="10800000">
            <a:off x="1946950" y="2348700"/>
            <a:ext cx="1327200" cy="2691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66"/>
          <p:cNvSpPr/>
          <p:nvPr/>
        </p:nvSpPr>
        <p:spPr>
          <a:xfrm rot="10800000">
            <a:off x="1984125" y="2617850"/>
            <a:ext cx="4731300" cy="11307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66"/>
          <p:cNvSpPr/>
          <p:nvPr/>
        </p:nvSpPr>
        <p:spPr>
          <a:xfrm rot="10800000">
            <a:off x="3534587" y="2341950"/>
            <a:ext cx="223500" cy="2826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66"/>
          <p:cNvSpPr/>
          <p:nvPr/>
        </p:nvSpPr>
        <p:spPr>
          <a:xfrm>
            <a:off x="3312550" y="2295300"/>
            <a:ext cx="268800" cy="332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67"/>
          <p:cNvSpPr txBox="1"/>
          <p:nvPr>
            <p:ph idx="1" type="body"/>
          </p:nvPr>
        </p:nvSpPr>
        <p:spPr>
          <a:xfrm>
            <a:off x="292350" y="1252075"/>
            <a:ext cx="85593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/>
              <a:t>l-value ou r-value ?</a:t>
            </a:r>
            <a:endParaRPr i="1"/>
          </a:p>
        </p:txBody>
      </p:sp>
      <p:sp>
        <p:nvSpPr>
          <p:cNvPr id="756" name="Google Shape;756;p67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Catégorisation</a:t>
            </a:r>
            <a:endParaRPr/>
          </a:p>
        </p:txBody>
      </p:sp>
      <p:sp>
        <p:nvSpPr>
          <p:cNvPr id="757" name="Google Shape;757;p67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58" name="Google Shape;758;p67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L-Value et R-Value</a:t>
            </a:r>
            <a:endParaRPr/>
          </a:p>
        </p:txBody>
      </p:sp>
      <p:sp>
        <p:nvSpPr>
          <p:cNvPr id="759" name="Google Shape;759;p67"/>
          <p:cNvSpPr txBox="1"/>
          <p:nvPr/>
        </p:nvSpPr>
        <p:spPr>
          <a:xfrm>
            <a:off x="1946850" y="2227250"/>
            <a:ext cx="4793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v2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v3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v2 </a:t>
            </a:r>
            <a:r>
              <a:rPr lang="fr" sz="17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v4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7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v5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v4.</a:t>
            </a:r>
            <a:r>
              <a:rPr lang="fr" sz="17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emplace_back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0" name="Google Shape;760;p67"/>
          <p:cNvSpPr/>
          <p:nvPr/>
        </p:nvSpPr>
        <p:spPr>
          <a:xfrm rot="10800000">
            <a:off x="1946950" y="2348700"/>
            <a:ext cx="1327200" cy="2691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67"/>
          <p:cNvSpPr/>
          <p:nvPr/>
        </p:nvSpPr>
        <p:spPr>
          <a:xfrm rot="10800000">
            <a:off x="1984125" y="2617850"/>
            <a:ext cx="4731300" cy="11307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67"/>
          <p:cNvSpPr/>
          <p:nvPr/>
        </p:nvSpPr>
        <p:spPr>
          <a:xfrm rot="10800000">
            <a:off x="3534587" y="2341950"/>
            <a:ext cx="223500" cy="2826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67"/>
          <p:cNvSpPr/>
          <p:nvPr/>
        </p:nvSpPr>
        <p:spPr>
          <a:xfrm>
            <a:off x="3312550" y="2295300"/>
            <a:ext cx="268800" cy="332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67"/>
          <p:cNvSpPr txBox="1"/>
          <p:nvPr>
            <p:ph idx="1" type="body"/>
          </p:nvPr>
        </p:nvSpPr>
        <p:spPr>
          <a:xfrm>
            <a:off x="6183575" y="2074000"/>
            <a:ext cx="27024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5 est un littéral entier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/>
        </p:nvSpPr>
        <p:spPr>
          <a:xfrm>
            <a:off x="5278825" y="1959100"/>
            <a:ext cx="19377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Value v1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v1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Value v2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Construction vs assignation</a:t>
            </a:r>
            <a:endParaRPr/>
          </a:p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5" name="Google Shape;105;p1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Copie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512625" y="1028688"/>
            <a:ext cx="3222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Value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operator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v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4253475" y="922800"/>
            <a:ext cx="4660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Quelles fonctions sont appelées par les instructions suivantes ?</a:t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 rot="10800000">
            <a:off x="5278825" y="2310738"/>
            <a:ext cx="2398200" cy="5220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68"/>
          <p:cNvSpPr txBox="1"/>
          <p:nvPr>
            <p:ph idx="1" type="body"/>
          </p:nvPr>
        </p:nvSpPr>
        <p:spPr>
          <a:xfrm>
            <a:off x="292350" y="1252075"/>
            <a:ext cx="85593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/>
              <a:t>l-value ou r-value ?</a:t>
            </a:r>
            <a:endParaRPr i="1"/>
          </a:p>
        </p:txBody>
      </p:sp>
      <p:sp>
        <p:nvSpPr>
          <p:cNvPr id="770" name="Google Shape;770;p68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Catégorisation</a:t>
            </a:r>
            <a:endParaRPr/>
          </a:p>
        </p:txBody>
      </p:sp>
      <p:sp>
        <p:nvSpPr>
          <p:cNvPr id="771" name="Google Shape;771;p68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72" name="Google Shape;772;p68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L-Value et R-Value</a:t>
            </a:r>
            <a:endParaRPr/>
          </a:p>
        </p:txBody>
      </p:sp>
      <p:sp>
        <p:nvSpPr>
          <p:cNvPr id="773" name="Google Shape;773;p68"/>
          <p:cNvSpPr txBox="1"/>
          <p:nvPr/>
        </p:nvSpPr>
        <p:spPr>
          <a:xfrm>
            <a:off x="1946850" y="2227250"/>
            <a:ext cx="4793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v2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v3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v2 </a:t>
            </a:r>
            <a:r>
              <a:rPr lang="fr" sz="17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v4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7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v5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v4.</a:t>
            </a:r>
            <a:r>
              <a:rPr lang="fr" sz="17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emplace_back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4" name="Google Shape;774;p68"/>
          <p:cNvSpPr/>
          <p:nvPr/>
        </p:nvSpPr>
        <p:spPr>
          <a:xfrm rot="10800000">
            <a:off x="1946950" y="2348700"/>
            <a:ext cx="1327200" cy="2691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68"/>
          <p:cNvSpPr/>
          <p:nvPr/>
        </p:nvSpPr>
        <p:spPr>
          <a:xfrm rot="10800000">
            <a:off x="1984125" y="2617850"/>
            <a:ext cx="4731300" cy="11307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68"/>
          <p:cNvSpPr/>
          <p:nvPr/>
        </p:nvSpPr>
        <p:spPr>
          <a:xfrm rot="10800000">
            <a:off x="3534587" y="2341950"/>
            <a:ext cx="223500" cy="2826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68"/>
          <p:cNvSpPr/>
          <p:nvPr/>
        </p:nvSpPr>
        <p:spPr>
          <a:xfrm>
            <a:off x="3312550" y="2295300"/>
            <a:ext cx="268800" cy="332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68"/>
          <p:cNvSpPr txBox="1"/>
          <p:nvPr>
            <p:ph idx="1" type="body"/>
          </p:nvPr>
        </p:nvSpPr>
        <p:spPr>
          <a:xfrm>
            <a:off x="6183575" y="2074000"/>
            <a:ext cx="27024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5 est un littéral entier</a:t>
            </a:r>
            <a:endParaRPr/>
          </a:p>
        </p:txBody>
      </p:sp>
      <p:sp>
        <p:nvSpPr>
          <p:cNvPr id="779" name="Google Shape;779;p68"/>
          <p:cNvSpPr/>
          <p:nvPr/>
        </p:nvSpPr>
        <p:spPr>
          <a:xfrm>
            <a:off x="7391075" y="2533343"/>
            <a:ext cx="287400" cy="33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0" name="Google Shape;780;p68"/>
          <p:cNvSpPr/>
          <p:nvPr/>
        </p:nvSpPr>
        <p:spPr>
          <a:xfrm>
            <a:off x="7093350" y="3017149"/>
            <a:ext cx="882850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r-value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69"/>
          <p:cNvSpPr txBox="1"/>
          <p:nvPr>
            <p:ph idx="1" type="body"/>
          </p:nvPr>
        </p:nvSpPr>
        <p:spPr>
          <a:xfrm>
            <a:off x="292350" y="1252075"/>
            <a:ext cx="85593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/>
              <a:t>l-value ou r-value ?</a:t>
            </a:r>
            <a:endParaRPr i="1"/>
          </a:p>
        </p:txBody>
      </p:sp>
      <p:sp>
        <p:nvSpPr>
          <p:cNvPr id="786" name="Google Shape;786;p69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Catégorisation</a:t>
            </a:r>
            <a:endParaRPr/>
          </a:p>
        </p:txBody>
      </p:sp>
      <p:sp>
        <p:nvSpPr>
          <p:cNvPr id="787" name="Google Shape;787;p69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88" name="Google Shape;788;p69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L-Value et R-Value</a:t>
            </a:r>
            <a:endParaRPr/>
          </a:p>
        </p:txBody>
      </p:sp>
      <p:sp>
        <p:nvSpPr>
          <p:cNvPr id="789" name="Google Shape;789;p69"/>
          <p:cNvSpPr txBox="1"/>
          <p:nvPr/>
        </p:nvSpPr>
        <p:spPr>
          <a:xfrm>
            <a:off x="1946850" y="2227250"/>
            <a:ext cx="4793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v2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v3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v2 </a:t>
            </a:r>
            <a:r>
              <a:rPr lang="fr" sz="17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v4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7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v5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v4.</a:t>
            </a:r>
            <a:r>
              <a:rPr lang="fr" sz="17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emplace_back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0" name="Google Shape;790;p69"/>
          <p:cNvSpPr/>
          <p:nvPr/>
        </p:nvSpPr>
        <p:spPr>
          <a:xfrm rot="10800000">
            <a:off x="1946950" y="2619050"/>
            <a:ext cx="1327200" cy="2691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69"/>
          <p:cNvSpPr/>
          <p:nvPr/>
        </p:nvSpPr>
        <p:spPr>
          <a:xfrm rot="10800000">
            <a:off x="1984125" y="2888150"/>
            <a:ext cx="4731300" cy="8604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69"/>
          <p:cNvSpPr/>
          <p:nvPr/>
        </p:nvSpPr>
        <p:spPr>
          <a:xfrm rot="10800000">
            <a:off x="3642112" y="2576150"/>
            <a:ext cx="223500" cy="2826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69"/>
          <p:cNvSpPr/>
          <p:nvPr/>
        </p:nvSpPr>
        <p:spPr>
          <a:xfrm rot="10800000">
            <a:off x="2000750" y="2307050"/>
            <a:ext cx="1747800" cy="2691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69"/>
          <p:cNvSpPr/>
          <p:nvPr/>
        </p:nvSpPr>
        <p:spPr>
          <a:xfrm>
            <a:off x="3327900" y="2566763"/>
            <a:ext cx="359100" cy="332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70"/>
          <p:cNvSpPr txBox="1"/>
          <p:nvPr>
            <p:ph idx="1" type="body"/>
          </p:nvPr>
        </p:nvSpPr>
        <p:spPr>
          <a:xfrm>
            <a:off x="292350" y="1252075"/>
            <a:ext cx="85593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/>
              <a:t>l-value ou r-value ?</a:t>
            </a:r>
            <a:endParaRPr i="1"/>
          </a:p>
        </p:txBody>
      </p:sp>
      <p:sp>
        <p:nvSpPr>
          <p:cNvPr id="800" name="Google Shape;800;p70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Catégorisation</a:t>
            </a:r>
            <a:endParaRPr/>
          </a:p>
        </p:txBody>
      </p:sp>
      <p:sp>
        <p:nvSpPr>
          <p:cNvPr id="801" name="Google Shape;801;p70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2" name="Google Shape;802;p70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L-Value et R-Value</a:t>
            </a:r>
            <a:endParaRPr/>
          </a:p>
        </p:txBody>
      </p:sp>
      <p:sp>
        <p:nvSpPr>
          <p:cNvPr id="803" name="Google Shape;803;p70"/>
          <p:cNvSpPr txBox="1"/>
          <p:nvPr/>
        </p:nvSpPr>
        <p:spPr>
          <a:xfrm>
            <a:off x="1946850" y="2227250"/>
            <a:ext cx="4793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v2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v3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v2 </a:t>
            </a:r>
            <a:r>
              <a:rPr lang="fr" sz="17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v4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7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v5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v4.</a:t>
            </a:r>
            <a:r>
              <a:rPr lang="fr" sz="17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emplace_back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4" name="Google Shape;804;p70"/>
          <p:cNvSpPr/>
          <p:nvPr/>
        </p:nvSpPr>
        <p:spPr>
          <a:xfrm rot="10800000">
            <a:off x="1946950" y="2619050"/>
            <a:ext cx="1327200" cy="2691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70"/>
          <p:cNvSpPr/>
          <p:nvPr/>
        </p:nvSpPr>
        <p:spPr>
          <a:xfrm rot="10800000">
            <a:off x="1984125" y="2888150"/>
            <a:ext cx="4731300" cy="8604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70"/>
          <p:cNvSpPr/>
          <p:nvPr/>
        </p:nvSpPr>
        <p:spPr>
          <a:xfrm rot="10800000">
            <a:off x="3642112" y="2576150"/>
            <a:ext cx="223500" cy="2826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70"/>
          <p:cNvSpPr txBox="1"/>
          <p:nvPr>
            <p:ph idx="1" type="body"/>
          </p:nvPr>
        </p:nvSpPr>
        <p:spPr>
          <a:xfrm>
            <a:off x="6183575" y="2074000"/>
            <a:ext cx="27024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v1</a:t>
            </a:r>
            <a:r>
              <a:rPr lang="fr"/>
              <a:t> est une variable</a:t>
            </a:r>
            <a:endParaRPr/>
          </a:p>
        </p:txBody>
      </p:sp>
      <p:sp>
        <p:nvSpPr>
          <p:cNvPr id="808" name="Google Shape;808;p70"/>
          <p:cNvSpPr/>
          <p:nvPr/>
        </p:nvSpPr>
        <p:spPr>
          <a:xfrm rot="10800000">
            <a:off x="2000750" y="2307050"/>
            <a:ext cx="1747800" cy="2691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70"/>
          <p:cNvSpPr/>
          <p:nvPr/>
        </p:nvSpPr>
        <p:spPr>
          <a:xfrm>
            <a:off x="3327900" y="2566763"/>
            <a:ext cx="359100" cy="332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71"/>
          <p:cNvSpPr txBox="1"/>
          <p:nvPr>
            <p:ph idx="1" type="body"/>
          </p:nvPr>
        </p:nvSpPr>
        <p:spPr>
          <a:xfrm>
            <a:off x="292350" y="1252075"/>
            <a:ext cx="85593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/>
              <a:t>l-value ou r-value ?</a:t>
            </a:r>
            <a:endParaRPr i="1"/>
          </a:p>
        </p:txBody>
      </p:sp>
      <p:sp>
        <p:nvSpPr>
          <p:cNvPr id="815" name="Google Shape;815;p7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Catégorisation</a:t>
            </a:r>
            <a:endParaRPr/>
          </a:p>
        </p:txBody>
      </p:sp>
      <p:sp>
        <p:nvSpPr>
          <p:cNvPr id="816" name="Google Shape;816;p7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17" name="Google Shape;817;p71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L-Value et R-Value</a:t>
            </a:r>
            <a:endParaRPr/>
          </a:p>
        </p:txBody>
      </p:sp>
      <p:sp>
        <p:nvSpPr>
          <p:cNvPr id="818" name="Google Shape;818;p71"/>
          <p:cNvSpPr txBox="1"/>
          <p:nvPr/>
        </p:nvSpPr>
        <p:spPr>
          <a:xfrm>
            <a:off x="1946850" y="2227250"/>
            <a:ext cx="4793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v2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v3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v2 </a:t>
            </a:r>
            <a:r>
              <a:rPr lang="fr" sz="17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v4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7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v5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v4.</a:t>
            </a:r>
            <a:r>
              <a:rPr lang="fr" sz="17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emplace_back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9" name="Google Shape;819;p71"/>
          <p:cNvSpPr/>
          <p:nvPr/>
        </p:nvSpPr>
        <p:spPr>
          <a:xfrm rot="10800000">
            <a:off x="1946950" y="2619050"/>
            <a:ext cx="1327200" cy="2691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71"/>
          <p:cNvSpPr/>
          <p:nvPr/>
        </p:nvSpPr>
        <p:spPr>
          <a:xfrm rot="10800000">
            <a:off x="1984125" y="2888150"/>
            <a:ext cx="4731300" cy="8604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71"/>
          <p:cNvSpPr/>
          <p:nvPr/>
        </p:nvSpPr>
        <p:spPr>
          <a:xfrm rot="10800000">
            <a:off x="3642112" y="2576150"/>
            <a:ext cx="223500" cy="2826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71"/>
          <p:cNvSpPr/>
          <p:nvPr/>
        </p:nvSpPr>
        <p:spPr>
          <a:xfrm>
            <a:off x="7391075" y="2533343"/>
            <a:ext cx="287400" cy="33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3" name="Google Shape;823;p71"/>
          <p:cNvSpPr/>
          <p:nvPr/>
        </p:nvSpPr>
        <p:spPr>
          <a:xfrm>
            <a:off x="7093350" y="3017149"/>
            <a:ext cx="882850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</a:t>
            </a: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-value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4" name="Google Shape;824;p71"/>
          <p:cNvSpPr/>
          <p:nvPr/>
        </p:nvSpPr>
        <p:spPr>
          <a:xfrm rot="10800000">
            <a:off x="2000750" y="2307050"/>
            <a:ext cx="1747800" cy="2691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71"/>
          <p:cNvSpPr/>
          <p:nvPr/>
        </p:nvSpPr>
        <p:spPr>
          <a:xfrm>
            <a:off x="3327900" y="2566763"/>
            <a:ext cx="359100" cy="332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71"/>
          <p:cNvSpPr txBox="1"/>
          <p:nvPr>
            <p:ph idx="1" type="body"/>
          </p:nvPr>
        </p:nvSpPr>
        <p:spPr>
          <a:xfrm>
            <a:off x="6183575" y="2074000"/>
            <a:ext cx="27024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v1 est une variable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72"/>
          <p:cNvSpPr txBox="1"/>
          <p:nvPr>
            <p:ph idx="1" type="body"/>
          </p:nvPr>
        </p:nvSpPr>
        <p:spPr>
          <a:xfrm>
            <a:off x="292350" y="1252075"/>
            <a:ext cx="85593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/>
              <a:t>l-value ou r-value ?</a:t>
            </a:r>
            <a:endParaRPr i="1"/>
          </a:p>
        </p:txBody>
      </p:sp>
      <p:sp>
        <p:nvSpPr>
          <p:cNvPr id="832" name="Google Shape;832;p7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Catégorisation</a:t>
            </a:r>
            <a:endParaRPr/>
          </a:p>
        </p:txBody>
      </p:sp>
      <p:sp>
        <p:nvSpPr>
          <p:cNvPr id="833" name="Google Shape;833;p7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34" name="Google Shape;834;p72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L-Value et R-Value</a:t>
            </a:r>
            <a:endParaRPr/>
          </a:p>
        </p:txBody>
      </p:sp>
      <p:sp>
        <p:nvSpPr>
          <p:cNvPr id="835" name="Google Shape;835;p72"/>
          <p:cNvSpPr txBox="1"/>
          <p:nvPr/>
        </p:nvSpPr>
        <p:spPr>
          <a:xfrm>
            <a:off x="1946850" y="2227250"/>
            <a:ext cx="4793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v2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v3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v2 </a:t>
            </a:r>
            <a:r>
              <a:rPr lang="fr" sz="17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v4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7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v5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v4.</a:t>
            </a:r>
            <a:r>
              <a:rPr lang="fr" sz="17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emplace_back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6" name="Google Shape;836;p72"/>
          <p:cNvSpPr/>
          <p:nvPr/>
        </p:nvSpPr>
        <p:spPr>
          <a:xfrm rot="10800000">
            <a:off x="1946950" y="2889950"/>
            <a:ext cx="1327200" cy="2691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72"/>
          <p:cNvSpPr/>
          <p:nvPr/>
        </p:nvSpPr>
        <p:spPr>
          <a:xfrm rot="10800000">
            <a:off x="1984125" y="3134150"/>
            <a:ext cx="4731300" cy="6144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72"/>
          <p:cNvSpPr/>
          <p:nvPr/>
        </p:nvSpPr>
        <p:spPr>
          <a:xfrm rot="10800000">
            <a:off x="4846362" y="2851700"/>
            <a:ext cx="223500" cy="2826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72"/>
          <p:cNvSpPr/>
          <p:nvPr/>
        </p:nvSpPr>
        <p:spPr>
          <a:xfrm rot="10800000">
            <a:off x="2000750" y="2307000"/>
            <a:ext cx="1747800" cy="5505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72"/>
          <p:cNvSpPr/>
          <p:nvPr/>
        </p:nvSpPr>
        <p:spPr>
          <a:xfrm>
            <a:off x="3327900" y="2834631"/>
            <a:ext cx="1572900" cy="332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73"/>
          <p:cNvSpPr txBox="1"/>
          <p:nvPr>
            <p:ph idx="1" type="body"/>
          </p:nvPr>
        </p:nvSpPr>
        <p:spPr>
          <a:xfrm>
            <a:off x="292350" y="1252075"/>
            <a:ext cx="85593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/>
              <a:t>l-value ou r-value ?</a:t>
            </a:r>
            <a:endParaRPr i="1"/>
          </a:p>
        </p:txBody>
      </p:sp>
      <p:sp>
        <p:nvSpPr>
          <p:cNvPr id="846" name="Google Shape;846;p7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Catégorisation</a:t>
            </a:r>
            <a:endParaRPr/>
          </a:p>
        </p:txBody>
      </p:sp>
      <p:sp>
        <p:nvSpPr>
          <p:cNvPr id="847" name="Google Shape;847;p7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48" name="Google Shape;848;p73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L-Value et R-Value</a:t>
            </a:r>
            <a:endParaRPr/>
          </a:p>
        </p:txBody>
      </p:sp>
      <p:sp>
        <p:nvSpPr>
          <p:cNvPr id="849" name="Google Shape;849;p73"/>
          <p:cNvSpPr txBox="1"/>
          <p:nvPr/>
        </p:nvSpPr>
        <p:spPr>
          <a:xfrm>
            <a:off x="1946850" y="2227250"/>
            <a:ext cx="4793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v2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v3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v2 </a:t>
            </a:r>
            <a:r>
              <a:rPr lang="fr" sz="17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v4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7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v5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v4.</a:t>
            </a:r>
            <a:r>
              <a:rPr lang="fr" sz="17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emplace_back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0" name="Google Shape;850;p73"/>
          <p:cNvSpPr/>
          <p:nvPr/>
        </p:nvSpPr>
        <p:spPr>
          <a:xfrm rot="10800000">
            <a:off x="1946950" y="2889950"/>
            <a:ext cx="1327200" cy="2691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73"/>
          <p:cNvSpPr/>
          <p:nvPr/>
        </p:nvSpPr>
        <p:spPr>
          <a:xfrm rot="10800000">
            <a:off x="1984125" y="3134150"/>
            <a:ext cx="4731300" cy="6144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73"/>
          <p:cNvSpPr/>
          <p:nvPr/>
        </p:nvSpPr>
        <p:spPr>
          <a:xfrm rot="10800000">
            <a:off x="4846362" y="2851700"/>
            <a:ext cx="223500" cy="2826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73"/>
          <p:cNvSpPr/>
          <p:nvPr/>
        </p:nvSpPr>
        <p:spPr>
          <a:xfrm rot="10800000">
            <a:off x="2000750" y="2307000"/>
            <a:ext cx="1747800" cy="5505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73"/>
          <p:cNvSpPr/>
          <p:nvPr/>
        </p:nvSpPr>
        <p:spPr>
          <a:xfrm>
            <a:off x="3327900" y="2834631"/>
            <a:ext cx="1572900" cy="332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73"/>
          <p:cNvSpPr txBox="1"/>
          <p:nvPr>
            <p:ph idx="1" type="body"/>
          </p:nvPr>
        </p:nvSpPr>
        <p:spPr>
          <a:xfrm>
            <a:off x="6183575" y="1733556"/>
            <a:ext cx="2702400" cy="12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le résultat du calcul n’est pas encore stocké en mémoire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74"/>
          <p:cNvSpPr txBox="1"/>
          <p:nvPr>
            <p:ph idx="1" type="body"/>
          </p:nvPr>
        </p:nvSpPr>
        <p:spPr>
          <a:xfrm>
            <a:off x="292350" y="1252075"/>
            <a:ext cx="85593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/>
              <a:t>l-value ou r-value ?</a:t>
            </a:r>
            <a:endParaRPr i="1"/>
          </a:p>
        </p:txBody>
      </p:sp>
      <p:sp>
        <p:nvSpPr>
          <p:cNvPr id="861" name="Google Shape;861;p7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Catégorisation</a:t>
            </a:r>
            <a:endParaRPr/>
          </a:p>
        </p:txBody>
      </p:sp>
      <p:sp>
        <p:nvSpPr>
          <p:cNvPr id="862" name="Google Shape;862;p7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63" name="Google Shape;863;p7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L-Value et R-Value</a:t>
            </a:r>
            <a:endParaRPr/>
          </a:p>
        </p:txBody>
      </p:sp>
      <p:sp>
        <p:nvSpPr>
          <p:cNvPr id="864" name="Google Shape;864;p74"/>
          <p:cNvSpPr txBox="1"/>
          <p:nvPr/>
        </p:nvSpPr>
        <p:spPr>
          <a:xfrm>
            <a:off x="1946850" y="2227250"/>
            <a:ext cx="4793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v2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v3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v2 </a:t>
            </a:r>
            <a:r>
              <a:rPr lang="fr" sz="17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v4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7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v5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v4.</a:t>
            </a:r>
            <a:r>
              <a:rPr lang="fr" sz="17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emplace_back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5" name="Google Shape;865;p74"/>
          <p:cNvSpPr/>
          <p:nvPr/>
        </p:nvSpPr>
        <p:spPr>
          <a:xfrm rot="10800000">
            <a:off x="1946950" y="2889950"/>
            <a:ext cx="1327200" cy="2691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74"/>
          <p:cNvSpPr/>
          <p:nvPr/>
        </p:nvSpPr>
        <p:spPr>
          <a:xfrm rot="10800000">
            <a:off x="1984125" y="3134150"/>
            <a:ext cx="4731300" cy="6144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74"/>
          <p:cNvSpPr/>
          <p:nvPr/>
        </p:nvSpPr>
        <p:spPr>
          <a:xfrm rot="10800000">
            <a:off x="4846362" y="2851700"/>
            <a:ext cx="223500" cy="2826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74"/>
          <p:cNvSpPr/>
          <p:nvPr/>
        </p:nvSpPr>
        <p:spPr>
          <a:xfrm>
            <a:off x="7391075" y="2838143"/>
            <a:ext cx="287400" cy="33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7093350" y="3321949"/>
            <a:ext cx="882850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r-value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0" name="Google Shape;870;p74"/>
          <p:cNvSpPr/>
          <p:nvPr/>
        </p:nvSpPr>
        <p:spPr>
          <a:xfrm rot="10800000">
            <a:off x="2000750" y="2307000"/>
            <a:ext cx="1747800" cy="5505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74"/>
          <p:cNvSpPr/>
          <p:nvPr/>
        </p:nvSpPr>
        <p:spPr>
          <a:xfrm>
            <a:off x="3327900" y="2834631"/>
            <a:ext cx="1572900" cy="332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74"/>
          <p:cNvSpPr txBox="1"/>
          <p:nvPr>
            <p:ph idx="1" type="body"/>
          </p:nvPr>
        </p:nvSpPr>
        <p:spPr>
          <a:xfrm>
            <a:off x="6183575" y="1733556"/>
            <a:ext cx="2702400" cy="12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le résultat du calcul n’est pas encore stocké en mémoire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75"/>
          <p:cNvSpPr txBox="1"/>
          <p:nvPr>
            <p:ph idx="1" type="body"/>
          </p:nvPr>
        </p:nvSpPr>
        <p:spPr>
          <a:xfrm>
            <a:off x="292350" y="1252075"/>
            <a:ext cx="85593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/>
              <a:t>l-value ou r-value ?</a:t>
            </a:r>
            <a:endParaRPr i="1"/>
          </a:p>
        </p:txBody>
      </p:sp>
      <p:sp>
        <p:nvSpPr>
          <p:cNvPr id="878" name="Google Shape;878;p75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Catégorisation</a:t>
            </a:r>
            <a:endParaRPr/>
          </a:p>
        </p:txBody>
      </p:sp>
      <p:sp>
        <p:nvSpPr>
          <p:cNvPr id="879" name="Google Shape;879;p7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80" name="Google Shape;880;p75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L-Value et R-Value</a:t>
            </a:r>
            <a:endParaRPr/>
          </a:p>
        </p:txBody>
      </p:sp>
      <p:sp>
        <p:nvSpPr>
          <p:cNvPr id="881" name="Google Shape;881;p75"/>
          <p:cNvSpPr txBox="1"/>
          <p:nvPr/>
        </p:nvSpPr>
        <p:spPr>
          <a:xfrm>
            <a:off x="1946850" y="2227250"/>
            <a:ext cx="4793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v2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v3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v2 </a:t>
            </a:r>
            <a:r>
              <a:rPr lang="fr" sz="17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v4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7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v5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v4.</a:t>
            </a:r>
            <a:r>
              <a:rPr lang="fr" sz="17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emplace_back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2" name="Google Shape;882;p75"/>
          <p:cNvSpPr/>
          <p:nvPr/>
        </p:nvSpPr>
        <p:spPr>
          <a:xfrm rot="10800000">
            <a:off x="1946950" y="3148661"/>
            <a:ext cx="1327200" cy="2691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75"/>
          <p:cNvSpPr/>
          <p:nvPr/>
        </p:nvSpPr>
        <p:spPr>
          <a:xfrm rot="10800000">
            <a:off x="1984125" y="3426050"/>
            <a:ext cx="4731300" cy="3225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75"/>
          <p:cNvSpPr/>
          <p:nvPr/>
        </p:nvSpPr>
        <p:spPr>
          <a:xfrm rot="10800000">
            <a:off x="6451787" y="3110411"/>
            <a:ext cx="223500" cy="2826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75"/>
          <p:cNvSpPr/>
          <p:nvPr/>
        </p:nvSpPr>
        <p:spPr>
          <a:xfrm rot="10800000">
            <a:off x="2000875" y="2307050"/>
            <a:ext cx="3061200" cy="8193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75"/>
          <p:cNvSpPr/>
          <p:nvPr/>
        </p:nvSpPr>
        <p:spPr>
          <a:xfrm>
            <a:off x="3327900" y="3101031"/>
            <a:ext cx="3123900" cy="332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76"/>
          <p:cNvSpPr txBox="1"/>
          <p:nvPr>
            <p:ph idx="1" type="body"/>
          </p:nvPr>
        </p:nvSpPr>
        <p:spPr>
          <a:xfrm>
            <a:off x="292350" y="1252075"/>
            <a:ext cx="85593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/>
              <a:t>l-value ou r-value ?</a:t>
            </a:r>
            <a:endParaRPr i="1"/>
          </a:p>
        </p:txBody>
      </p:sp>
      <p:sp>
        <p:nvSpPr>
          <p:cNvPr id="892" name="Google Shape;892;p76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Catégorisation</a:t>
            </a:r>
            <a:endParaRPr/>
          </a:p>
        </p:txBody>
      </p:sp>
      <p:sp>
        <p:nvSpPr>
          <p:cNvPr id="893" name="Google Shape;893;p7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94" name="Google Shape;894;p76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L-Value et R-Value</a:t>
            </a:r>
            <a:endParaRPr/>
          </a:p>
        </p:txBody>
      </p:sp>
      <p:sp>
        <p:nvSpPr>
          <p:cNvPr id="895" name="Google Shape;895;p76"/>
          <p:cNvSpPr txBox="1"/>
          <p:nvPr/>
        </p:nvSpPr>
        <p:spPr>
          <a:xfrm>
            <a:off x="1946850" y="2227250"/>
            <a:ext cx="4793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v2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v3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v2 </a:t>
            </a:r>
            <a:r>
              <a:rPr lang="fr" sz="17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v4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7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v5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v4.</a:t>
            </a:r>
            <a:r>
              <a:rPr lang="fr" sz="17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emplace_back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6" name="Google Shape;896;p76"/>
          <p:cNvSpPr/>
          <p:nvPr/>
        </p:nvSpPr>
        <p:spPr>
          <a:xfrm rot="10800000">
            <a:off x="1946950" y="3148661"/>
            <a:ext cx="1327200" cy="2691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76"/>
          <p:cNvSpPr/>
          <p:nvPr/>
        </p:nvSpPr>
        <p:spPr>
          <a:xfrm rot="10800000">
            <a:off x="1984125" y="3426050"/>
            <a:ext cx="4731300" cy="3225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76"/>
          <p:cNvSpPr/>
          <p:nvPr/>
        </p:nvSpPr>
        <p:spPr>
          <a:xfrm rot="10800000">
            <a:off x="6451787" y="3110411"/>
            <a:ext cx="223500" cy="2826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76"/>
          <p:cNvSpPr/>
          <p:nvPr/>
        </p:nvSpPr>
        <p:spPr>
          <a:xfrm rot="10800000">
            <a:off x="2000875" y="2307050"/>
            <a:ext cx="3061200" cy="8193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76"/>
          <p:cNvSpPr/>
          <p:nvPr/>
        </p:nvSpPr>
        <p:spPr>
          <a:xfrm>
            <a:off x="3327900" y="3101031"/>
            <a:ext cx="3123900" cy="332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76"/>
          <p:cNvSpPr txBox="1"/>
          <p:nvPr>
            <p:ph idx="1" type="body"/>
          </p:nvPr>
        </p:nvSpPr>
        <p:spPr>
          <a:xfrm>
            <a:off x="6183575" y="1952327"/>
            <a:ext cx="27024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on construit un tout nouvel objet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77"/>
          <p:cNvSpPr txBox="1"/>
          <p:nvPr>
            <p:ph idx="1" type="body"/>
          </p:nvPr>
        </p:nvSpPr>
        <p:spPr>
          <a:xfrm>
            <a:off x="292350" y="1252075"/>
            <a:ext cx="85593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/>
              <a:t>l-value ou r-value ?</a:t>
            </a:r>
            <a:endParaRPr i="1"/>
          </a:p>
        </p:txBody>
      </p:sp>
      <p:sp>
        <p:nvSpPr>
          <p:cNvPr id="907" name="Google Shape;907;p77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Catégorisation</a:t>
            </a:r>
            <a:endParaRPr/>
          </a:p>
        </p:txBody>
      </p:sp>
      <p:sp>
        <p:nvSpPr>
          <p:cNvPr id="908" name="Google Shape;908;p77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09" name="Google Shape;909;p77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L-Value et R-Value</a:t>
            </a:r>
            <a:endParaRPr/>
          </a:p>
        </p:txBody>
      </p:sp>
      <p:sp>
        <p:nvSpPr>
          <p:cNvPr id="910" name="Google Shape;910;p77"/>
          <p:cNvSpPr txBox="1"/>
          <p:nvPr/>
        </p:nvSpPr>
        <p:spPr>
          <a:xfrm>
            <a:off x="1946850" y="2227250"/>
            <a:ext cx="4793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v2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v3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v2 </a:t>
            </a:r>
            <a:r>
              <a:rPr lang="fr" sz="17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v4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7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v5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v4.</a:t>
            </a:r>
            <a:r>
              <a:rPr lang="fr" sz="17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emplace_back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1" name="Google Shape;911;p77"/>
          <p:cNvSpPr/>
          <p:nvPr/>
        </p:nvSpPr>
        <p:spPr>
          <a:xfrm rot="10800000">
            <a:off x="1946950" y="3148661"/>
            <a:ext cx="1327200" cy="2691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77"/>
          <p:cNvSpPr/>
          <p:nvPr/>
        </p:nvSpPr>
        <p:spPr>
          <a:xfrm rot="10800000">
            <a:off x="1984125" y="3426050"/>
            <a:ext cx="4731300" cy="3225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77"/>
          <p:cNvSpPr/>
          <p:nvPr/>
        </p:nvSpPr>
        <p:spPr>
          <a:xfrm rot="10800000">
            <a:off x="6451787" y="3110411"/>
            <a:ext cx="223500" cy="2826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77"/>
          <p:cNvSpPr/>
          <p:nvPr/>
        </p:nvSpPr>
        <p:spPr>
          <a:xfrm>
            <a:off x="7391075" y="2747194"/>
            <a:ext cx="287400" cy="33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5" name="Google Shape;915;p77"/>
          <p:cNvSpPr/>
          <p:nvPr/>
        </p:nvSpPr>
        <p:spPr>
          <a:xfrm>
            <a:off x="7093350" y="3231000"/>
            <a:ext cx="882850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r-value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6" name="Google Shape;916;p77"/>
          <p:cNvSpPr/>
          <p:nvPr/>
        </p:nvSpPr>
        <p:spPr>
          <a:xfrm rot="10800000">
            <a:off x="2000875" y="2307050"/>
            <a:ext cx="3061200" cy="8193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77"/>
          <p:cNvSpPr/>
          <p:nvPr/>
        </p:nvSpPr>
        <p:spPr>
          <a:xfrm>
            <a:off x="3327900" y="3101031"/>
            <a:ext cx="3123900" cy="332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77"/>
          <p:cNvSpPr txBox="1"/>
          <p:nvPr>
            <p:ph idx="1" type="body"/>
          </p:nvPr>
        </p:nvSpPr>
        <p:spPr>
          <a:xfrm>
            <a:off x="6183575" y="1952327"/>
            <a:ext cx="27024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on construit un tout nouvel objet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5278825" y="1959100"/>
            <a:ext cx="19377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Value v1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v1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Value v2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15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Construction vs assignation</a:t>
            </a:r>
            <a:endParaRPr/>
          </a:p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6" name="Google Shape;116;p15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Copie</a:t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512625" y="1028688"/>
            <a:ext cx="3222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Value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operator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v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4253475" y="922800"/>
            <a:ext cx="4660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Quelles fonctions sont appelées par les instructions suivantes ?</a:t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2829775" y="1832150"/>
            <a:ext cx="2382650" cy="509500"/>
          </a:xfrm>
          <a:custGeom>
            <a:rect b="b" l="l" r="r" t="t"/>
            <a:pathLst>
              <a:path extrusionOk="0" h="20380" w="95306">
                <a:moveTo>
                  <a:pt x="95306" y="13010"/>
                </a:moveTo>
                <a:cubicBezTo>
                  <a:pt x="86597" y="11272"/>
                  <a:pt x="74959" y="5824"/>
                  <a:pt x="68680" y="12103"/>
                </a:cubicBezTo>
                <a:cubicBezTo>
                  <a:pt x="66627" y="14156"/>
                  <a:pt x="68825" y="19911"/>
                  <a:pt x="71706" y="20272"/>
                </a:cubicBezTo>
                <a:cubicBezTo>
                  <a:pt x="75149" y="20703"/>
                  <a:pt x="81019" y="17588"/>
                  <a:pt x="80178" y="14221"/>
                </a:cubicBezTo>
                <a:cubicBezTo>
                  <a:pt x="76600" y="-98"/>
                  <a:pt x="50650" y="9368"/>
                  <a:pt x="36004" y="11195"/>
                </a:cubicBezTo>
                <a:cubicBezTo>
                  <a:pt x="23533" y="12751"/>
                  <a:pt x="12568" y="0"/>
                  <a:pt x="0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20" name="Google Shape;120;p15"/>
          <p:cNvSpPr/>
          <p:nvPr/>
        </p:nvSpPr>
        <p:spPr>
          <a:xfrm>
            <a:off x="734550" y="1487550"/>
            <a:ext cx="2084400" cy="854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 rot="10800000">
            <a:off x="5278825" y="2310738"/>
            <a:ext cx="2398200" cy="5220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78"/>
          <p:cNvSpPr txBox="1"/>
          <p:nvPr>
            <p:ph idx="1" type="body"/>
          </p:nvPr>
        </p:nvSpPr>
        <p:spPr>
          <a:xfrm>
            <a:off x="292350" y="1252075"/>
            <a:ext cx="85593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/>
              <a:t>l-value ou r-value ?</a:t>
            </a:r>
            <a:endParaRPr i="1"/>
          </a:p>
        </p:txBody>
      </p:sp>
      <p:sp>
        <p:nvSpPr>
          <p:cNvPr id="924" name="Google Shape;924;p78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Catégorisation</a:t>
            </a:r>
            <a:endParaRPr/>
          </a:p>
        </p:txBody>
      </p:sp>
      <p:sp>
        <p:nvSpPr>
          <p:cNvPr id="925" name="Google Shape;925;p78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26" name="Google Shape;926;p78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L-Value et R-Value</a:t>
            </a:r>
            <a:endParaRPr/>
          </a:p>
        </p:txBody>
      </p:sp>
      <p:sp>
        <p:nvSpPr>
          <p:cNvPr id="927" name="Google Shape;927;p78"/>
          <p:cNvSpPr txBox="1"/>
          <p:nvPr/>
        </p:nvSpPr>
        <p:spPr>
          <a:xfrm>
            <a:off x="1946850" y="2227250"/>
            <a:ext cx="4793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v2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v3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v2 </a:t>
            </a:r>
            <a:r>
              <a:rPr lang="fr" sz="17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v4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7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v5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v4.</a:t>
            </a:r>
            <a:r>
              <a:rPr lang="fr" sz="17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emplace_back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8" name="Google Shape;928;p78"/>
          <p:cNvSpPr/>
          <p:nvPr/>
        </p:nvSpPr>
        <p:spPr>
          <a:xfrm rot="10800000">
            <a:off x="1946950" y="3423350"/>
            <a:ext cx="1327200" cy="2691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78"/>
          <p:cNvSpPr/>
          <p:nvPr/>
        </p:nvSpPr>
        <p:spPr>
          <a:xfrm rot="10800000">
            <a:off x="5791187" y="3385100"/>
            <a:ext cx="223500" cy="2826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78"/>
          <p:cNvSpPr/>
          <p:nvPr/>
        </p:nvSpPr>
        <p:spPr>
          <a:xfrm rot="10800000">
            <a:off x="2001000" y="2307100"/>
            <a:ext cx="4628100" cy="10881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78"/>
          <p:cNvSpPr/>
          <p:nvPr/>
        </p:nvSpPr>
        <p:spPr>
          <a:xfrm>
            <a:off x="3327900" y="3383406"/>
            <a:ext cx="2510100" cy="332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79"/>
          <p:cNvSpPr txBox="1"/>
          <p:nvPr>
            <p:ph idx="1" type="body"/>
          </p:nvPr>
        </p:nvSpPr>
        <p:spPr>
          <a:xfrm>
            <a:off x="292350" y="1252075"/>
            <a:ext cx="85593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/>
              <a:t>l-value ou r-value ?</a:t>
            </a:r>
            <a:endParaRPr i="1"/>
          </a:p>
        </p:txBody>
      </p:sp>
      <p:sp>
        <p:nvSpPr>
          <p:cNvPr id="937" name="Google Shape;937;p79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Catégorisation</a:t>
            </a:r>
            <a:endParaRPr/>
          </a:p>
        </p:txBody>
      </p:sp>
      <p:sp>
        <p:nvSpPr>
          <p:cNvPr id="938" name="Google Shape;938;p79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39" name="Google Shape;939;p79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L-Value et R-Value</a:t>
            </a:r>
            <a:endParaRPr/>
          </a:p>
        </p:txBody>
      </p:sp>
      <p:sp>
        <p:nvSpPr>
          <p:cNvPr id="940" name="Google Shape;940;p79"/>
          <p:cNvSpPr txBox="1"/>
          <p:nvPr/>
        </p:nvSpPr>
        <p:spPr>
          <a:xfrm>
            <a:off x="1946850" y="2227250"/>
            <a:ext cx="4793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v2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v3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v2 </a:t>
            </a:r>
            <a:r>
              <a:rPr lang="fr" sz="17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v4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7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v5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v4.</a:t>
            </a:r>
            <a:r>
              <a:rPr lang="fr" sz="17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emplace_back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1" name="Google Shape;941;p79"/>
          <p:cNvSpPr/>
          <p:nvPr/>
        </p:nvSpPr>
        <p:spPr>
          <a:xfrm rot="10800000">
            <a:off x="1946950" y="3423350"/>
            <a:ext cx="1327200" cy="2691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79"/>
          <p:cNvSpPr/>
          <p:nvPr/>
        </p:nvSpPr>
        <p:spPr>
          <a:xfrm rot="10800000">
            <a:off x="5791187" y="3385100"/>
            <a:ext cx="223500" cy="2826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79"/>
          <p:cNvSpPr/>
          <p:nvPr/>
        </p:nvSpPr>
        <p:spPr>
          <a:xfrm rot="10800000">
            <a:off x="2001000" y="2307100"/>
            <a:ext cx="4628100" cy="10881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79"/>
          <p:cNvSpPr txBox="1"/>
          <p:nvPr>
            <p:ph idx="1" type="body"/>
          </p:nvPr>
        </p:nvSpPr>
        <p:spPr>
          <a:xfrm>
            <a:off x="6183575" y="1669682"/>
            <a:ext cx="2702400" cy="15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on retourne une</a:t>
            </a:r>
            <a:br>
              <a:rPr lang="fr"/>
            </a:br>
            <a:r>
              <a:rPr lang="fr"/>
              <a:t>référence sur l’élément ajouté au tableau</a:t>
            </a:r>
            <a:endParaRPr/>
          </a:p>
        </p:txBody>
      </p:sp>
      <p:sp>
        <p:nvSpPr>
          <p:cNvPr id="945" name="Google Shape;945;p79"/>
          <p:cNvSpPr/>
          <p:nvPr/>
        </p:nvSpPr>
        <p:spPr>
          <a:xfrm>
            <a:off x="3327900" y="3383406"/>
            <a:ext cx="2510100" cy="332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80"/>
          <p:cNvSpPr txBox="1"/>
          <p:nvPr>
            <p:ph idx="1" type="body"/>
          </p:nvPr>
        </p:nvSpPr>
        <p:spPr>
          <a:xfrm>
            <a:off x="292350" y="1252075"/>
            <a:ext cx="85593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/>
              <a:t>l-value ou r-value ?</a:t>
            </a:r>
            <a:endParaRPr i="1"/>
          </a:p>
        </p:txBody>
      </p:sp>
      <p:sp>
        <p:nvSpPr>
          <p:cNvPr id="951" name="Google Shape;951;p80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Catégorisation</a:t>
            </a:r>
            <a:endParaRPr/>
          </a:p>
        </p:txBody>
      </p:sp>
      <p:sp>
        <p:nvSpPr>
          <p:cNvPr id="952" name="Google Shape;952;p80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53" name="Google Shape;953;p80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L-Value et R-Value</a:t>
            </a:r>
            <a:endParaRPr/>
          </a:p>
        </p:txBody>
      </p:sp>
      <p:sp>
        <p:nvSpPr>
          <p:cNvPr id="954" name="Google Shape;954;p80"/>
          <p:cNvSpPr txBox="1"/>
          <p:nvPr/>
        </p:nvSpPr>
        <p:spPr>
          <a:xfrm>
            <a:off x="1946850" y="2227250"/>
            <a:ext cx="4793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v2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v3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v2 </a:t>
            </a:r>
            <a:r>
              <a:rPr lang="fr" sz="17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v4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7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v5 </a:t>
            </a:r>
            <a:r>
              <a:rPr lang="fr" sz="17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7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v4.</a:t>
            </a:r>
            <a:r>
              <a:rPr lang="fr" sz="1750">
                <a:solidFill>
                  <a:srgbClr val="0077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emplace_back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75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7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5" name="Google Shape;955;p80"/>
          <p:cNvSpPr/>
          <p:nvPr/>
        </p:nvSpPr>
        <p:spPr>
          <a:xfrm rot="10800000">
            <a:off x="1946950" y="3423350"/>
            <a:ext cx="1327200" cy="2691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80"/>
          <p:cNvSpPr/>
          <p:nvPr/>
        </p:nvSpPr>
        <p:spPr>
          <a:xfrm rot="10800000">
            <a:off x="5791187" y="3385100"/>
            <a:ext cx="223500" cy="2826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80"/>
          <p:cNvSpPr/>
          <p:nvPr/>
        </p:nvSpPr>
        <p:spPr>
          <a:xfrm>
            <a:off x="7391075" y="3090402"/>
            <a:ext cx="287400" cy="33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8" name="Google Shape;958;p80"/>
          <p:cNvSpPr/>
          <p:nvPr/>
        </p:nvSpPr>
        <p:spPr>
          <a:xfrm>
            <a:off x="7093350" y="3574208"/>
            <a:ext cx="882850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l-value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9" name="Google Shape;959;p80"/>
          <p:cNvSpPr/>
          <p:nvPr/>
        </p:nvSpPr>
        <p:spPr>
          <a:xfrm rot="10800000">
            <a:off x="2001000" y="2307100"/>
            <a:ext cx="4628100" cy="10881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80"/>
          <p:cNvSpPr txBox="1"/>
          <p:nvPr>
            <p:ph idx="1" type="body"/>
          </p:nvPr>
        </p:nvSpPr>
        <p:spPr>
          <a:xfrm>
            <a:off x="6183575" y="1669682"/>
            <a:ext cx="2702400" cy="15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on retourne une</a:t>
            </a:r>
            <a:br>
              <a:rPr lang="fr"/>
            </a:br>
            <a:r>
              <a:rPr lang="fr"/>
              <a:t>référence sur l’élément ajouté au tableau</a:t>
            </a:r>
            <a:endParaRPr/>
          </a:p>
        </p:txBody>
      </p:sp>
      <p:sp>
        <p:nvSpPr>
          <p:cNvPr id="961" name="Google Shape;961;p80"/>
          <p:cNvSpPr/>
          <p:nvPr/>
        </p:nvSpPr>
        <p:spPr>
          <a:xfrm>
            <a:off x="3327900" y="3383406"/>
            <a:ext cx="2510100" cy="3321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81"/>
          <p:cNvSpPr txBox="1"/>
          <p:nvPr>
            <p:ph idx="1" type="body"/>
          </p:nvPr>
        </p:nvSpPr>
        <p:spPr>
          <a:xfrm>
            <a:off x="311700" y="947550"/>
            <a:ext cx="8520600" cy="3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bonne manière d’identifier si une expression est une l-value ou une r-value est de se demander si on peut la placer à </a:t>
            </a:r>
            <a:r>
              <a:rPr b="1" lang="fr"/>
              <a:t>gauche</a:t>
            </a:r>
            <a:r>
              <a:rPr lang="fr"/>
              <a:t> d’un </a:t>
            </a:r>
            <a:r>
              <a:rPr b="1" lang="fr"/>
              <a:t>=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Si oui, c’est une l-value (l comme </a:t>
            </a:r>
            <a:r>
              <a:rPr b="1" lang="fr"/>
              <a:t>left</a:t>
            </a:r>
            <a:r>
              <a:rPr lang="fr"/>
              <a:t>)</a:t>
            </a:r>
            <a:r>
              <a:rPr lang="fr"/>
              <a:t>, si non, c’est une r-value.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Exemple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17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v1 = …           // OK            </a:t>
            </a:r>
            <a:endParaRPr sz="1750">
              <a:solidFill>
                <a:srgbClr val="21252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21252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v2 </a:t>
            </a:r>
            <a:r>
              <a:rPr lang="fr" sz="1750">
                <a:solidFill>
                  <a:srgbClr val="00004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7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D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7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750">
                <a:solidFill>
                  <a:srgbClr val="00004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" sz="175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v1 = …  // Ca n’a pas de sens</a:t>
            </a:r>
            <a:endParaRPr/>
          </a:p>
        </p:txBody>
      </p:sp>
      <p:sp>
        <p:nvSpPr>
          <p:cNvPr id="967" name="Google Shape;967;p8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Catégorisation</a:t>
            </a:r>
            <a:endParaRPr/>
          </a:p>
        </p:txBody>
      </p:sp>
      <p:sp>
        <p:nvSpPr>
          <p:cNvPr id="968" name="Google Shape;968;p8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69" name="Google Shape;969;p81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L-Value et R-Value</a:t>
            </a:r>
            <a:endParaRPr/>
          </a:p>
        </p:txBody>
      </p:sp>
      <p:sp>
        <p:nvSpPr>
          <p:cNvPr id="970" name="Google Shape;970;p81"/>
          <p:cNvSpPr/>
          <p:nvPr/>
        </p:nvSpPr>
        <p:spPr>
          <a:xfrm rot="-5400000">
            <a:off x="6522825" y="3211052"/>
            <a:ext cx="287400" cy="33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1" name="Google Shape;971;p81"/>
          <p:cNvSpPr/>
          <p:nvPr/>
        </p:nvSpPr>
        <p:spPr>
          <a:xfrm>
            <a:off x="7070275" y="3211058"/>
            <a:ext cx="882850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l-value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2" name="Google Shape;972;p81"/>
          <p:cNvSpPr/>
          <p:nvPr/>
        </p:nvSpPr>
        <p:spPr>
          <a:xfrm rot="-5400000">
            <a:off x="6522818" y="3725360"/>
            <a:ext cx="287400" cy="33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3" name="Google Shape;973;p81"/>
          <p:cNvSpPr/>
          <p:nvPr/>
        </p:nvSpPr>
        <p:spPr>
          <a:xfrm>
            <a:off x="7070268" y="3725366"/>
            <a:ext cx="882850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-value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8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Overloading</a:t>
            </a:r>
            <a:endParaRPr/>
          </a:p>
        </p:txBody>
      </p:sp>
      <p:sp>
        <p:nvSpPr>
          <p:cNvPr id="979" name="Google Shape;979;p8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80" name="Google Shape;980;p82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L-Value et R-Value</a:t>
            </a:r>
            <a:endParaRPr/>
          </a:p>
        </p:txBody>
      </p:sp>
      <p:sp>
        <p:nvSpPr>
          <p:cNvPr id="981" name="Google Shape;981;p82"/>
          <p:cNvSpPr txBox="1"/>
          <p:nvPr>
            <p:ph idx="1" type="body"/>
          </p:nvPr>
        </p:nvSpPr>
        <p:spPr>
          <a:xfrm>
            <a:off x="311700" y="1444125"/>
            <a:ext cx="85206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u="sng"/>
              <a:t>Rappel</a:t>
            </a:r>
            <a:endParaRPr i="1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L’</a:t>
            </a:r>
            <a:r>
              <a:rPr b="1" lang="fr"/>
              <a:t>overloading</a:t>
            </a:r>
            <a:r>
              <a:rPr lang="fr"/>
              <a:t> (ou </a:t>
            </a:r>
            <a:r>
              <a:rPr b="1" lang="fr"/>
              <a:t>surcharge</a:t>
            </a:r>
            <a:r>
              <a:rPr lang="fr"/>
              <a:t>) est le mécanisme permettant de définir deux fonctions du même nom si elles ont un </a:t>
            </a:r>
            <a:r>
              <a:rPr b="1" lang="fr"/>
              <a:t>nombre différent</a:t>
            </a:r>
            <a:r>
              <a:rPr lang="fr"/>
              <a:t> de paramètres ou que les paramètres n’ont </a:t>
            </a:r>
            <a:r>
              <a:rPr b="1" lang="fr"/>
              <a:t>pas le même type</a:t>
            </a:r>
            <a:r>
              <a:rPr lang="fr"/>
              <a:t>.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8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Overloading</a:t>
            </a:r>
            <a:endParaRPr/>
          </a:p>
        </p:txBody>
      </p:sp>
      <p:sp>
        <p:nvSpPr>
          <p:cNvPr id="987" name="Google Shape;987;p8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88" name="Google Shape;988;p83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L-Value et R-Value</a:t>
            </a:r>
            <a:endParaRPr/>
          </a:p>
        </p:txBody>
      </p:sp>
      <p:sp>
        <p:nvSpPr>
          <p:cNvPr id="989" name="Google Shape;989;p83"/>
          <p:cNvSpPr txBox="1"/>
          <p:nvPr>
            <p:ph idx="1" type="body"/>
          </p:nvPr>
        </p:nvSpPr>
        <p:spPr>
          <a:xfrm>
            <a:off x="311700" y="1359625"/>
            <a:ext cx="8520600" cy="32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est possible de créer des surcharges à partir de la </a:t>
            </a:r>
            <a:r>
              <a:rPr b="1" lang="fr"/>
              <a:t>catégorie de valeur</a:t>
            </a:r>
            <a:r>
              <a:rPr lang="fr"/>
              <a:t> (l-value ou r-value) des arguments.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8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Overloading</a:t>
            </a:r>
            <a:endParaRPr/>
          </a:p>
        </p:txBody>
      </p:sp>
      <p:sp>
        <p:nvSpPr>
          <p:cNvPr id="995" name="Google Shape;995;p8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96" name="Google Shape;996;p8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L-Value et R-Value</a:t>
            </a:r>
            <a:endParaRPr/>
          </a:p>
        </p:txBody>
      </p:sp>
      <p:sp>
        <p:nvSpPr>
          <p:cNvPr id="997" name="Google Shape;997;p84"/>
          <p:cNvSpPr txBox="1"/>
          <p:nvPr>
            <p:ph idx="1" type="body"/>
          </p:nvPr>
        </p:nvSpPr>
        <p:spPr>
          <a:xfrm>
            <a:off x="311700" y="1359625"/>
            <a:ext cx="8520600" cy="32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est possible de créer des surcharges à partir de la </a:t>
            </a:r>
            <a:r>
              <a:rPr b="1" lang="fr"/>
              <a:t>catégorie de valeur</a:t>
            </a:r>
            <a:r>
              <a:rPr lang="fr"/>
              <a:t> (l-value ou r-value) des arguments.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C’est d’ailleurs ce que nous avons fait plus tôt avec les </a:t>
            </a:r>
            <a:r>
              <a:rPr b="1" lang="fr"/>
              <a:t>constructeurs de copie</a:t>
            </a:r>
            <a:r>
              <a:rPr lang="fr"/>
              <a:t> (qui attendent des </a:t>
            </a:r>
            <a:r>
              <a:rPr b="1" lang="fr"/>
              <a:t>l-values</a:t>
            </a:r>
            <a:r>
              <a:rPr lang="fr"/>
              <a:t>) et les </a:t>
            </a:r>
            <a:r>
              <a:rPr b="1" lang="fr"/>
              <a:t>constructeurs de déplacement</a:t>
            </a:r>
            <a:r>
              <a:rPr lang="fr"/>
              <a:t> (qui attendent des </a:t>
            </a:r>
            <a:r>
              <a:rPr b="1" lang="fr"/>
              <a:t>r-values</a:t>
            </a:r>
            <a:r>
              <a:rPr lang="fr"/>
              <a:t>).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85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Overloading</a:t>
            </a:r>
            <a:endParaRPr/>
          </a:p>
        </p:txBody>
      </p:sp>
      <p:sp>
        <p:nvSpPr>
          <p:cNvPr id="1003" name="Google Shape;1003;p8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04" name="Google Shape;1004;p85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L-Value et R-Value</a:t>
            </a:r>
            <a:endParaRPr/>
          </a:p>
        </p:txBody>
      </p:sp>
      <p:sp>
        <p:nvSpPr>
          <p:cNvPr id="1005" name="Google Shape;1005;p85"/>
          <p:cNvSpPr txBox="1"/>
          <p:nvPr/>
        </p:nvSpPr>
        <p:spPr>
          <a:xfrm>
            <a:off x="845248" y="2559700"/>
            <a:ext cx="4370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str_1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"str"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str_2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str_1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str_3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str_1 </a:t>
            </a:r>
            <a:r>
              <a:rPr lang="fr" sz="14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"_bis"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str_4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str_2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6" name="Google Shape;1006;p85"/>
          <p:cNvSpPr txBox="1"/>
          <p:nvPr>
            <p:ph idx="1" type="body"/>
          </p:nvPr>
        </p:nvSpPr>
        <p:spPr>
          <a:xfrm>
            <a:off x="292350" y="1371300"/>
            <a:ext cx="54765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/>
              <a:t>Quel constructeur est appelé</a:t>
            </a:r>
            <a:br>
              <a:rPr i="1" lang="fr"/>
            </a:br>
            <a:r>
              <a:rPr i="1" lang="fr"/>
              <a:t>à chaque instruction ?</a:t>
            </a:r>
            <a:endParaRPr i="1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86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Overloading</a:t>
            </a:r>
            <a:endParaRPr/>
          </a:p>
        </p:txBody>
      </p:sp>
      <p:sp>
        <p:nvSpPr>
          <p:cNvPr id="1012" name="Google Shape;1012;p8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13" name="Google Shape;1013;p86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L-Value et R-Value</a:t>
            </a:r>
            <a:endParaRPr/>
          </a:p>
        </p:txBody>
      </p:sp>
      <p:sp>
        <p:nvSpPr>
          <p:cNvPr id="1014" name="Google Shape;1014;p86"/>
          <p:cNvSpPr txBox="1"/>
          <p:nvPr/>
        </p:nvSpPr>
        <p:spPr>
          <a:xfrm>
            <a:off x="845248" y="2559700"/>
            <a:ext cx="4370700" cy="10773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str_1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"str"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str_2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str_1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str_3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str_1 </a:t>
            </a:r>
            <a:r>
              <a:rPr lang="fr" sz="14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"_bis"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str_4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str_2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5" name="Google Shape;1015;p86"/>
          <p:cNvSpPr txBox="1"/>
          <p:nvPr>
            <p:ph idx="1" type="body"/>
          </p:nvPr>
        </p:nvSpPr>
        <p:spPr>
          <a:xfrm>
            <a:off x="292350" y="1371300"/>
            <a:ext cx="54765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/>
              <a:t>Quel constructeur est appelé</a:t>
            </a:r>
            <a:br>
              <a:rPr i="1" lang="fr"/>
            </a:br>
            <a:r>
              <a:rPr i="1" lang="fr"/>
              <a:t>à chaque instruction ?</a:t>
            </a:r>
            <a:endParaRPr i="1"/>
          </a:p>
        </p:txBody>
      </p:sp>
      <p:sp>
        <p:nvSpPr>
          <p:cNvPr id="1016" name="Google Shape;1016;p86"/>
          <p:cNvSpPr/>
          <p:nvPr/>
        </p:nvSpPr>
        <p:spPr>
          <a:xfrm rot="10800000">
            <a:off x="808250" y="2895850"/>
            <a:ext cx="4248000" cy="7296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87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Overloading</a:t>
            </a:r>
            <a:endParaRPr/>
          </a:p>
        </p:txBody>
      </p:sp>
      <p:sp>
        <p:nvSpPr>
          <p:cNvPr id="1022" name="Google Shape;1022;p87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3" name="Google Shape;1023;p87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L-Value et R-Value</a:t>
            </a:r>
            <a:endParaRPr/>
          </a:p>
        </p:txBody>
      </p:sp>
      <p:sp>
        <p:nvSpPr>
          <p:cNvPr id="1024" name="Google Shape;1024;p87"/>
          <p:cNvSpPr txBox="1"/>
          <p:nvPr/>
        </p:nvSpPr>
        <p:spPr>
          <a:xfrm>
            <a:off x="5807248" y="2559700"/>
            <a:ext cx="2511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fr" sz="14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5" name="Google Shape;1025;p87"/>
          <p:cNvSpPr txBox="1"/>
          <p:nvPr/>
        </p:nvSpPr>
        <p:spPr>
          <a:xfrm>
            <a:off x="845248" y="2559700"/>
            <a:ext cx="4370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str_1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"str"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str_2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str_1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str_3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str_1 </a:t>
            </a:r>
            <a:r>
              <a:rPr lang="fr" sz="14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"_bis"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str_4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str_2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6" name="Google Shape;1026;p87"/>
          <p:cNvSpPr txBox="1"/>
          <p:nvPr>
            <p:ph idx="1" type="body"/>
          </p:nvPr>
        </p:nvSpPr>
        <p:spPr>
          <a:xfrm>
            <a:off x="292350" y="1371300"/>
            <a:ext cx="54765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/>
              <a:t>Quel constructeur est appelé</a:t>
            </a:r>
            <a:br>
              <a:rPr i="1" lang="fr"/>
            </a:br>
            <a:r>
              <a:rPr i="1" lang="fr"/>
              <a:t>à chaque instruction ?</a:t>
            </a:r>
            <a:endParaRPr i="1"/>
          </a:p>
        </p:txBody>
      </p:sp>
      <p:sp>
        <p:nvSpPr>
          <p:cNvPr id="1027" name="Google Shape;1027;p87"/>
          <p:cNvSpPr/>
          <p:nvPr/>
        </p:nvSpPr>
        <p:spPr>
          <a:xfrm rot="-5400000">
            <a:off x="5379613" y="2613015"/>
            <a:ext cx="287400" cy="33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8" name="Google Shape;1028;p87"/>
          <p:cNvSpPr/>
          <p:nvPr/>
        </p:nvSpPr>
        <p:spPr>
          <a:xfrm rot="10800000">
            <a:off x="808250" y="2895850"/>
            <a:ext cx="4248000" cy="7296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/>
        </p:nvSpPr>
        <p:spPr>
          <a:xfrm>
            <a:off x="5278825" y="1959100"/>
            <a:ext cx="19377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Value v1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v1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Value v2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16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Construction vs assignation</a:t>
            </a:r>
            <a:endParaRPr/>
          </a:p>
        </p:txBody>
      </p: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9" name="Google Shape;129;p16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Copie</a:t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512625" y="1028688"/>
            <a:ext cx="3222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Value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operator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v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4253475" y="922800"/>
            <a:ext cx="4660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Quelles fonctions sont appelées par les instructions suivantes ?</a:t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 rot="10800000">
            <a:off x="5247975" y="1758588"/>
            <a:ext cx="2398200" cy="5220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 rot="10800000">
            <a:off x="5278825" y="2525163"/>
            <a:ext cx="2398200" cy="5220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88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Overloading</a:t>
            </a:r>
            <a:endParaRPr/>
          </a:p>
        </p:txBody>
      </p:sp>
      <p:sp>
        <p:nvSpPr>
          <p:cNvPr id="1034" name="Google Shape;1034;p88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35" name="Google Shape;1035;p88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L-Value et R-Value</a:t>
            </a:r>
            <a:endParaRPr/>
          </a:p>
        </p:txBody>
      </p:sp>
      <p:sp>
        <p:nvSpPr>
          <p:cNvPr id="1036" name="Google Shape;1036;p88"/>
          <p:cNvSpPr txBox="1"/>
          <p:nvPr/>
        </p:nvSpPr>
        <p:spPr>
          <a:xfrm>
            <a:off x="845248" y="2559700"/>
            <a:ext cx="4370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str_1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"str"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str_2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str_1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str_3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str_1 </a:t>
            </a:r>
            <a:r>
              <a:rPr lang="fr" sz="14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"_bis"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str_4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str_2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7" name="Google Shape;1037;p88"/>
          <p:cNvSpPr txBox="1"/>
          <p:nvPr>
            <p:ph idx="1" type="body"/>
          </p:nvPr>
        </p:nvSpPr>
        <p:spPr>
          <a:xfrm>
            <a:off x="292350" y="1371300"/>
            <a:ext cx="54765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/>
              <a:t>Quel constructeur est appelé</a:t>
            </a:r>
            <a:br>
              <a:rPr i="1" lang="fr"/>
            </a:br>
            <a:r>
              <a:rPr i="1" lang="fr"/>
              <a:t>à chaque instruction ?</a:t>
            </a:r>
            <a:endParaRPr i="1"/>
          </a:p>
        </p:txBody>
      </p:sp>
      <p:sp>
        <p:nvSpPr>
          <p:cNvPr id="1038" name="Google Shape;1038;p88"/>
          <p:cNvSpPr/>
          <p:nvPr/>
        </p:nvSpPr>
        <p:spPr>
          <a:xfrm rot="10800000">
            <a:off x="808250" y="2566176"/>
            <a:ext cx="4248000" cy="3249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88"/>
          <p:cNvSpPr/>
          <p:nvPr/>
        </p:nvSpPr>
        <p:spPr>
          <a:xfrm rot="10800000">
            <a:off x="921861" y="3128099"/>
            <a:ext cx="4248000" cy="6819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89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Overloading</a:t>
            </a:r>
            <a:endParaRPr/>
          </a:p>
        </p:txBody>
      </p:sp>
      <p:sp>
        <p:nvSpPr>
          <p:cNvPr id="1045" name="Google Shape;1045;p89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46" name="Google Shape;1046;p89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L-Value et R-Value</a:t>
            </a:r>
            <a:endParaRPr/>
          </a:p>
        </p:txBody>
      </p:sp>
      <p:sp>
        <p:nvSpPr>
          <p:cNvPr id="1047" name="Google Shape;1047;p89"/>
          <p:cNvSpPr txBox="1"/>
          <p:nvPr/>
        </p:nvSpPr>
        <p:spPr>
          <a:xfrm>
            <a:off x="845248" y="2559700"/>
            <a:ext cx="4370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str_1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"str"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str_2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str_1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str_3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str_1 </a:t>
            </a:r>
            <a:r>
              <a:rPr lang="fr" sz="14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"_bis"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str_4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str_2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8" name="Google Shape;1048;p89"/>
          <p:cNvSpPr txBox="1"/>
          <p:nvPr>
            <p:ph idx="1" type="body"/>
          </p:nvPr>
        </p:nvSpPr>
        <p:spPr>
          <a:xfrm>
            <a:off x="292350" y="1371300"/>
            <a:ext cx="54765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/>
              <a:t>Quel constructeur est appelé</a:t>
            </a:r>
            <a:br>
              <a:rPr i="1" lang="fr"/>
            </a:br>
            <a:r>
              <a:rPr i="1" lang="fr"/>
              <a:t>à chaque instruction ?</a:t>
            </a:r>
            <a:endParaRPr i="1"/>
          </a:p>
        </p:txBody>
      </p:sp>
      <p:sp>
        <p:nvSpPr>
          <p:cNvPr id="1049" name="Google Shape;1049;p89"/>
          <p:cNvSpPr/>
          <p:nvPr/>
        </p:nvSpPr>
        <p:spPr>
          <a:xfrm rot="10800000">
            <a:off x="808250" y="2566176"/>
            <a:ext cx="4248000" cy="3249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89"/>
          <p:cNvSpPr/>
          <p:nvPr/>
        </p:nvSpPr>
        <p:spPr>
          <a:xfrm rot="10800000">
            <a:off x="921861" y="3128099"/>
            <a:ext cx="4248000" cy="6819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89"/>
          <p:cNvSpPr/>
          <p:nvPr/>
        </p:nvSpPr>
        <p:spPr>
          <a:xfrm>
            <a:off x="2976075" y="3424752"/>
            <a:ext cx="882850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l-value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2" name="Google Shape;1052;p89"/>
          <p:cNvSpPr/>
          <p:nvPr/>
        </p:nvSpPr>
        <p:spPr>
          <a:xfrm rot="-5400000">
            <a:off x="3320900" y="2886994"/>
            <a:ext cx="193200" cy="688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3" name="Google Shape;1053;p89"/>
          <p:cNvSpPr txBox="1"/>
          <p:nvPr/>
        </p:nvSpPr>
        <p:spPr>
          <a:xfrm>
            <a:off x="4616012" y="3382831"/>
            <a:ext cx="2511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string</a:t>
            </a:r>
            <a:r>
              <a:rPr lang="fr" sz="14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4" name="Google Shape;1054;p89"/>
          <p:cNvSpPr/>
          <p:nvPr/>
        </p:nvSpPr>
        <p:spPr>
          <a:xfrm rot="-5400000">
            <a:off x="4188377" y="3428458"/>
            <a:ext cx="287400" cy="33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90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Overloading</a:t>
            </a:r>
            <a:endParaRPr/>
          </a:p>
        </p:txBody>
      </p:sp>
      <p:sp>
        <p:nvSpPr>
          <p:cNvPr id="1060" name="Google Shape;1060;p90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61" name="Google Shape;1061;p90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L-Value et R-Value</a:t>
            </a:r>
            <a:endParaRPr/>
          </a:p>
        </p:txBody>
      </p:sp>
      <p:sp>
        <p:nvSpPr>
          <p:cNvPr id="1062" name="Google Shape;1062;p90"/>
          <p:cNvSpPr txBox="1"/>
          <p:nvPr/>
        </p:nvSpPr>
        <p:spPr>
          <a:xfrm>
            <a:off x="845248" y="2559700"/>
            <a:ext cx="4370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str_1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"str"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str_2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str_1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str_3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str_1 </a:t>
            </a:r>
            <a:r>
              <a:rPr lang="fr" sz="14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"_bis"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str_4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str_2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3" name="Google Shape;1063;p90"/>
          <p:cNvSpPr txBox="1"/>
          <p:nvPr>
            <p:ph idx="1" type="body"/>
          </p:nvPr>
        </p:nvSpPr>
        <p:spPr>
          <a:xfrm>
            <a:off x="292350" y="1371300"/>
            <a:ext cx="54765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/>
              <a:t>Quel constructeur est appelé</a:t>
            </a:r>
            <a:br>
              <a:rPr i="1" lang="fr"/>
            </a:br>
            <a:r>
              <a:rPr i="1" lang="fr"/>
              <a:t>à chaque instruction ?</a:t>
            </a:r>
            <a:endParaRPr i="1"/>
          </a:p>
        </p:txBody>
      </p:sp>
      <p:sp>
        <p:nvSpPr>
          <p:cNvPr id="1064" name="Google Shape;1064;p90"/>
          <p:cNvSpPr/>
          <p:nvPr/>
        </p:nvSpPr>
        <p:spPr>
          <a:xfrm rot="10800000">
            <a:off x="808250" y="2566199"/>
            <a:ext cx="4248000" cy="5448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90"/>
          <p:cNvSpPr/>
          <p:nvPr/>
        </p:nvSpPr>
        <p:spPr>
          <a:xfrm rot="10800000">
            <a:off x="921850" y="3364500"/>
            <a:ext cx="4248000" cy="4455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9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Overloading</a:t>
            </a:r>
            <a:endParaRPr/>
          </a:p>
        </p:txBody>
      </p:sp>
      <p:sp>
        <p:nvSpPr>
          <p:cNvPr id="1071" name="Google Shape;1071;p9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72" name="Google Shape;1072;p91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L-Value et R-Value</a:t>
            </a:r>
            <a:endParaRPr/>
          </a:p>
        </p:txBody>
      </p:sp>
      <p:sp>
        <p:nvSpPr>
          <p:cNvPr id="1073" name="Google Shape;1073;p91"/>
          <p:cNvSpPr txBox="1"/>
          <p:nvPr/>
        </p:nvSpPr>
        <p:spPr>
          <a:xfrm>
            <a:off x="845248" y="2559700"/>
            <a:ext cx="4370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str_1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"str"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str_2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str_1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str_3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str_1 </a:t>
            </a:r>
            <a:r>
              <a:rPr lang="fr" sz="14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"_bis"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str_4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str_2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4" name="Google Shape;1074;p91"/>
          <p:cNvSpPr txBox="1"/>
          <p:nvPr>
            <p:ph idx="1" type="body"/>
          </p:nvPr>
        </p:nvSpPr>
        <p:spPr>
          <a:xfrm>
            <a:off x="292350" y="1371300"/>
            <a:ext cx="54765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/>
              <a:t>Quel constructeur est appelé</a:t>
            </a:r>
            <a:br>
              <a:rPr i="1" lang="fr"/>
            </a:br>
            <a:r>
              <a:rPr i="1" lang="fr"/>
              <a:t>à chaque instruction ?</a:t>
            </a:r>
            <a:endParaRPr i="1"/>
          </a:p>
        </p:txBody>
      </p:sp>
      <p:sp>
        <p:nvSpPr>
          <p:cNvPr id="1075" name="Google Shape;1075;p91"/>
          <p:cNvSpPr/>
          <p:nvPr/>
        </p:nvSpPr>
        <p:spPr>
          <a:xfrm rot="10800000">
            <a:off x="808250" y="2566199"/>
            <a:ext cx="4248000" cy="5448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91"/>
          <p:cNvSpPr/>
          <p:nvPr/>
        </p:nvSpPr>
        <p:spPr>
          <a:xfrm rot="10800000">
            <a:off x="921850" y="3364500"/>
            <a:ext cx="4248000" cy="4455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91"/>
          <p:cNvSpPr/>
          <p:nvPr/>
        </p:nvSpPr>
        <p:spPr>
          <a:xfrm>
            <a:off x="3463386" y="3706508"/>
            <a:ext cx="882850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r-value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8" name="Google Shape;1078;p91"/>
          <p:cNvSpPr/>
          <p:nvPr/>
        </p:nvSpPr>
        <p:spPr>
          <a:xfrm rot="-5400000">
            <a:off x="3779587" y="2650050"/>
            <a:ext cx="253200" cy="1666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9" name="Google Shape;1079;p91"/>
          <p:cNvSpPr txBox="1"/>
          <p:nvPr/>
        </p:nvSpPr>
        <p:spPr>
          <a:xfrm>
            <a:off x="5103323" y="3664587"/>
            <a:ext cx="2511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0" name="Google Shape;1080;p91"/>
          <p:cNvSpPr/>
          <p:nvPr/>
        </p:nvSpPr>
        <p:spPr>
          <a:xfrm rot="-5400000">
            <a:off x="4675689" y="3710214"/>
            <a:ext cx="287400" cy="33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9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Overloading</a:t>
            </a:r>
            <a:endParaRPr/>
          </a:p>
        </p:txBody>
      </p:sp>
      <p:sp>
        <p:nvSpPr>
          <p:cNvPr id="1086" name="Google Shape;1086;p9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87" name="Google Shape;1087;p92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L-Value et R-Value</a:t>
            </a:r>
            <a:endParaRPr/>
          </a:p>
        </p:txBody>
      </p:sp>
      <p:sp>
        <p:nvSpPr>
          <p:cNvPr id="1088" name="Google Shape;1088;p92"/>
          <p:cNvSpPr txBox="1"/>
          <p:nvPr/>
        </p:nvSpPr>
        <p:spPr>
          <a:xfrm>
            <a:off x="845248" y="2559700"/>
            <a:ext cx="4370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str_1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"str"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str_2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str_1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str_3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str_1 </a:t>
            </a:r>
            <a:r>
              <a:rPr lang="fr" sz="14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"_bis"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str_4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str_2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9" name="Google Shape;1089;p92"/>
          <p:cNvSpPr txBox="1"/>
          <p:nvPr>
            <p:ph idx="1" type="body"/>
          </p:nvPr>
        </p:nvSpPr>
        <p:spPr>
          <a:xfrm>
            <a:off x="292350" y="1371300"/>
            <a:ext cx="54765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/>
              <a:t>Quel constructeur est appelé</a:t>
            </a:r>
            <a:br>
              <a:rPr i="1" lang="fr"/>
            </a:br>
            <a:r>
              <a:rPr i="1" lang="fr"/>
              <a:t>à chaque instruction ?</a:t>
            </a:r>
            <a:endParaRPr i="1"/>
          </a:p>
        </p:txBody>
      </p:sp>
      <p:sp>
        <p:nvSpPr>
          <p:cNvPr id="1090" name="Google Shape;1090;p92"/>
          <p:cNvSpPr/>
          <p:nvPr/>
        </p:nvSpPr>
        <p:spPr>
          <a:xfrm rot="10800000">
            <a:off x="808250" y="2566225"/>
            <a:ext cx="4248000" cy="7752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9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Overloading</a:t>
            </a:r>
            <a:endParaRPr/>
          </a:p>
        </p:txBody>
      </p:sp>
      <p:sp>
        <p:nvSpPr>
          <p:cNvPr id="1096" name="Google Shape;1096;p9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7" name="Google Shape;1097;p93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L-Value et R-Value</a:t>
            </a:r>
            <a:endParaRPr/>
          </a:p>
        </p:txBody>
      </p:sp>
      <p:sp>
        <p:nvSpPr>
          <p:cNvPr id="1098" name="Google Shape;1098;p93"/>
          <p:cNvSpPr txBox="1"/>
          <p:nvPr/>
        </p:nvSpPr>
        <p:spPr>
          <a:xfrm>
            <a:off x="845248" y="2559700"/>
            <a:ext cx="4370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str_1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"str"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str_2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str_1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str_3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str_1 </a:t>
            </a:r>
            <a:r>
              <a:rPr lang="fr" sz="14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"_bis"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str_4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str_2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9" name="Google Shape;1099;p93"/>
          <p:cNvSpPr txBox="1"/>
          <p:nvPr>
            <p:ph idx="1" type="body"/>
          </p:nvPr>
        </p:nvSpPr>
        <p:spPr>
          <a:xfrm>
            <a:off x="292350" y="1371300"/>
            <a:ext cx="54765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/>
              <a:t>Quel constructeur est appelé</a:t>
            </a:r>
            <a:br>
              <a:rPr i="1" lang="fr"/>
            </a:br>
            <a:r>
              <a:rPr i="1" lang="fr"/>
              <a:t>à chaque instruction ?</a:t>
            </a:r>
            <a:endParaRPr i="1"/>
          </a:p>
        </p:txBody>
      </p:sp>
      <p:sp>
        <p:nvSpPr>
          <p:cNvPr id="1100" name="Google Shape;1100;p93"/>
          <p:cNvSpPr/>
          <p:nvPr/>
        </p:nvSpPr>
        <p:spPr>
          <a:xfrm rot="10800000">
            <a:off x="808250" y="2566225"/>
            <a:ext cx="4248000" cy="7752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93"/>
          <p:cNvSpPr txBox="1"/>
          <p:nvPr/>
        </p:nvSpPr>
        <p:spPr>
          <a:xfrm>
            <a:off x="5653525" y="2357775"/>
            <a:ext cx="30447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fonction </a:t>
            </a:r>
            <a:r>
              <a:rPr lang="fr" sz="18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8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8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permet de 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convertir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une 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l-value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 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r-value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2" name="Google Shape;1102;p93"/>
          <p:cNvSpPr/>
          <p:nvPr/>
        </p:nvSpPr>
        <p:spPr>
          <a:xfrm>
            <a:off x="4092168" y="2689282"/>
            <a:ext cx="882850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l-value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3" name="Google Shape;1103;p93"/>
          <p:cNvSpPr/>
          <p:nvPr/>
        </p:nvSpPr>
        <p:spPr>
          <a:xfrm rot="5400000">
            <a:off x="4436993" y="2870340"/>
            <a:ext cx="193200" cy="688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9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Overloading</a:t>
            </a:r>
            <a:endParaRPr/>
          </a:p>
        </p:txBody>
      </p:sp>
      <p:sp>
        <p:nvSpPr>
          <p:cNvPr id="1109" name="Google Shape;1109;p9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10" name="Google Shape;1110;p9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L-Value et R-Value</a:t>
            </a:r>
            <a:endParaRPr/>
          </a:p>
        </p:txBody>
      </p:sp>
      <p:sp>
        <p:nvSpPr>
          <p:cNvPr id="1111" name="Google Shape;1111;p94"/>
          <p:cNvSpPr txBox="1"/>
          <p:nvPr/>
        </p:nvSpPr>
        <p:spPr>
          <a:xfrm>
            <a:off x="845248" y="2559700"/>
            <a:ext cx="4370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str_1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"str"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str_2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str_1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str_3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str_1 </a:t>
            </a:r>
            <a:r>
              <a:rPr lang="fr" sz="14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"_bis"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str_4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str_2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2" name="Google Shape;1112;p94"/>
          <p:cNvSpPr txBox="1"/>
          <p:nvPr>
            <p:ph idx="1" type="body"/>
          </p:nvPr>
        </p:nvSpPr>
        <p:spPr>
          <a:xfrm>
            <a:off x="292350" y="1371300"/>
            <a:ext cx="54765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/>
              <a:t>Quel constructeur est appelé</a:t>
            </a:r>
            <a:br>
              <a:rPr i="1" lang="fr"/>
            </a:br>
            <a:r>
              <a:rPr i="1" lang="fr"/>
              <a:t>à chaque instruction ?</a:t>
            </a:r>
            <a:endParaRPr i="1"/>
          </a:p>
        </p:txBody>
      </p:sp>
      <p:sp>
        <p:nvSpPr>
          <p:cNvPr id="1113" name="Google Shape;1113;p94"/>
          <p:cNvSpPr/>
          <p:nvPr/>
        </p:nvSpPr>
        <p:spPr>
          <a:xfrm rot="10800000">
            <a:off x="808250" y="2566225"/>
            <a:ext cx="4248000" cy="7752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94"/>
          <p:cNvSpPr/>
          <p:nvPr/>
        </p:nvSpPr>
        <p:spPr>
          <a:xfrm>
            <a:off x="3593971" y="3874885"/>
            <a:ext cx="882850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r-value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5" name="Google Shape;1115;p94"/>
          <p:cNvSpPr/>
          <p:nvPr/>
        </p:nvSpPr>
        <p:spPr>
          <a:xfrm rot="-5400000">
            <a:off x="3910225" y="2687768"/>
            <a:ext cx="253200" cy="1927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6" name="Google Shape;1116;p94"/>
          <p:cNvSpPr txBox="1"/>
          <p:nvPr/>
        </p:nvSpPr>
        <p:spPr>
          <a:xfrm>
            <a:off x="5233908" y="3832965"/>
            <a:ext cx="2511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50">
                <a:solidFill>
                  <a:srgbClr val="0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fr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7" name="Google Shape;1117;p94"/>
          <p:cNvSpPr/>
          <p:nvPr/>
        </p:nvSpPr>
        <p:spPr>
          <a:xfrm rot="-5400000">
            <a:off x="4806273" y="3878591"/>
            <a:ext cx="287400" cy="33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8" name="Google Shape;1118;p94"/>
          <p:cNvSpPr txBox="1"/>
          <p:nvPr/>
        </p:nvSpPr>
        <p:spPr>
          <a:xfrm>
            <a:off x="5653525" y="2357775"/>
            <a:ext cx="30447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fonction </a:t>
            </a:r>
            <a:r>
              <a:rPr lang="fr" sz="18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8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8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permet de 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convertir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une 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l-value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 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r-value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9" name="Google Shape;1119;p94"/>
          <p:cNvSpPr/>
          <p:nvPr/>
        </p:nvSpPr>
        <p:spPr>
          <a:xfrm>
            <a:off x="4092168" y="2689282"/>
            <a:ext cx="882850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l-value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0" name="Google Shape;1120;p94"/>
          <p:cNvSpPr/>
          <p:nvPr/>
        </p:nvSpPr>
        <p:spPr>
          <a:xfrm rot="5400000">
            <a:off x="4436993" y="2870340"/>
            <a:ext cx="193200" cy="688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95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1126" name="Google Shape;1126;p9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27" name="Google Shape;1127;p95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95"/>
          <p:cNvSpPr txBox="1"/>
          <p:nvPr/>
        </p:nvSpPr>
        <p:spPr>
          <a:xfrm>
            <a:off x="311700" y="760813"/>
            <a:ext cx="85206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Copie.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Déplacement.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L-Value et R-Value.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Pointeurs ownants.</a:t>
            </a:r>
            <a:endParaRPr b="1"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AutoNum type="alphaLcPeriod"/>
            </a:pPr>
            <a:r>
              <a:rPr lang="fr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Pointeur intelligent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AutoNum type="alphaLcPeriod"/>
            </a:pPr>
            <a:r>
              <a:rPr lang="fr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std::unique_ptr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Héritage.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AutoNum type="arabicPeriod"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polymorphes.</a:t>
            </a:r>
            <a:endParaRPr sz="18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9" name="Google Shape;1129;p95"/>
          <p:cNvSpPr/>
          <p:nvPr/>
        </p:nvSpPr>
        <p:spPr>
          <a:xfrm rot="10800000">
            <a:off x="0" y="3219175"/>
            <a:ext cx="9144000" cy="15003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95"/>
          <p:cNvSpPr/>
          <p:nvPr/>
        </p:nvSpPr>
        <p:spPr>
          <a:xfrm rot="10800000">
            <a:off x="28725" y="861700"/>
            <a:ext cx="9011100" cy="14313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96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r>
              <a:rPr lang="fr"/>
              <a:t>ointeur intelligent</a:t>
            </a:r>
            <a:endParaRPr/>
          </a:p>
        </p:txBody>
      </p:sp>
      <p:sp>
        <p:nvSpPr>
          <p:cNvPr id="1136" name="Google Shape;1136;p9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37" name="Google Shape;1137;p96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</a:t>
            </a:r>
            <a:r>
              <a:rPr lang="fr"/>
              <a:t>. </a:t>
            </a:r>
            <a:r>
              <a:rPr lang="fr"/>
              <a:t>Pointeurs ownants</a:t>
            </a:r>
            <a:endParaRPr/>
          </a:p>
        </p:txBody>
      </p:sp>
      <p:sp>
        <p:nvSpPr>
          <p:cNvPr id="1138" name="Google Shape;1138;p96"/>
          <p:cNvSpPr txBox="1"/>
          <p:nvPr>
            <p:ph idx="1" type="body"/>
          </p:nvPr>
        </p:nvSpPr>
        <p:spPr>
          <a:xfrm>
            <a:off x="311700" y="807013"/>
            <a:ext cx="85593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</a:t>
            </a:r>
            <a:r>
              <a:rPr lang="fr"/>
              <a:t>n </a:t>
            </a:r>
            <a:r>
              <a:rPr b="1" lang="fr"/>
              <a:t>pointeur-intelligent</a:t>
            </a:r>
            <a:r>
              <a:rPr lang="fr"/>
              <a:t> (ou </a:t>
            </a:r>
            <a:r>
              <a:rPr b="1" lang="fr"/>
              <a:t>smart-pointer</a:t>
            </a:r>
            <a:r>
              <a:rPr lang="fr"/>
              <a:t>) est un objet qui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contient un pointeur vers une donnée </a:t>
            </a:r>
            <a:r>
              <a:rPr b="1" lang="fr"/>
              <a:t>allouée dynamiquement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désalloue automatiquement</a:t>
            </a:r>
            <a:r>
              <a:rPr lang="fr"/>
              <a:t> la donnée lorsqu’il est détruit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gère de manière cohérente sa </a:t>
            </a:r>
            <a:r>
              <a:rPr b="1" lang="fr"/>
              <a:t>copie</a:t>
            </a:r>
            <a:r>
              <a:rPr lang="fr"/>
              <a:t> et son </a:t>
            </a:r>
            <a:r>
              <a:rPr b="1" lang="fr"/>
              <a:t>déplacement</a:t>
            </a:r>
            <a:br>
              <a:rPr b="1" lang="fr"/>
            </a:b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/>
              <a:t>Dans du code moderne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tous </a:t>
            </a:r>
            <a:r>
              <a:rPr lang="fr"/>
              <a:t>les </a:t>
            </a:r>
            <a:r>
              <a:rPr b="1" lang="fr"/>
              <a:t>pointeurs-ownants</a:t>
            </a:r>
            <a:r>
              <a:rPr lang="fr"/>
              <a:t> doivent être encapsulés dans des instances de </a:t>
            </a:r>
            <a:r>
              <a:rPr b="1" lang="fr"/>
              <a:t>smart-pointers</a:t>
            </a:r>
            <a:r>
              <a:rPr lang="fr"/>
              <a:t> 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les </a:t>
            </a:r>
            <a:r>
              <a:rPr b="1" lang="fr"/>
              <a:t>pointeurs-nus </a:t>
            </a:r>
            <a:r>
              <a:rPr lang="fr"/>
              <a:t>sont nécessairement des </a:t>
            </a:r>
            <a:r>
              <a:rPr b="1" lang="fr"/>
              <a:t>pointeurs-observants</a:t>
            </a:r>
            <a:r>
              <a:rPr lang="fr"/>
              <a:t>.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97"/>
          <p:cNvSpPr txBox="1"/>
          <p:nvPr>
            <p:ph idx="1" type="body"/>
          </p:nvPr>
        </p:nvSpPr>
        <p:spPr>
          <a:xfrm>
            <a:off x="311700" y="1522050"/>
            <a:ext cx="8559300" cy="29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pointeurs intelligents fournis par la librairie standard sont</a:t>
            </a:r>
            <a:r>
              <a:rPr lang="fr"/>
              <a:t>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std::unique_ptr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std::shared_ptr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Dans ce cours, nous nous intéresserons uniquement au premier.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4" name="Google Shape;1144;p97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Pointeur intelligent</a:t>
            </a:r>
            <a:endParaRPr/>
          </a:p>
        </p:txBody>
      </p:sp>
      <p:sp>
        <p:nvSpPr>
          <p:cNvPr id="1145" name="Google Shape;1145;p97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46" name="Google Shape;1146;p97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Pointeurs ownants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/>
        </p:nvSpPr>
        <p:spPr>
          <a:xfrm>
            <a:off x="5278825" y="1959100"/>
            <a:ext cx="19377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Value v1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v1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Value v2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17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Construction vs assignation</a:t>
            </a:r>
            <a:endParaRPr/>
          </a:p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1" name="Google Shape;141;p17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Copie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512625" y="1028688"/>
            <a:ext cx="3222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Value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operator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v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lang="fr" sz="14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4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4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4253475" y="922800"/>
            <a:ext cx="4660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Quelles fonctions sont appelées par les instructions suivantes ?</a:t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734550" y="2391900"/>
            <a:ext cx="2912100" cy="10134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3646675" y="2388277"/>
            <a:ext cx="1626250" cy="549525"/>
          </a:xfrm>
          <a:custGeom>
            <a:rect b="b" l="l" r="r" t="t"/>
            <a:pathLst>
              <a:path extrusionOk="0" h="21981" w="65050">
                <a:moveTo>
                  <a:pt x="65050" y="145"/>
                </a:moveTo>
                <a:cubicBezTo>
                  <a:pt x="58632" y="145"/>
                  <a:pt x="51492" y="-435"/>
                  <a:pt x="45989" y="2868"/>
                </a:cubicBezTo>
                <a:cubicBezTo>
                  <a:pt x="41572" y="5519"/>
                  <a:pt x="38025" y="12305"/>
                  <a:pt x="39938" y="17088"/>
                </a:cubicBezTo>
                <a:cubicBezTo>
                  <a:pt x="41454" y="20880"/>
                  <a:pt x="47782" y="23151"/>
                  <a:pt x="51435" y="21324"/>
                </a:cubicBezTo>
                <a:cubicBezTo>
                  <a:pt x="54917" y="19583"/>
                  <a:pt x="57256" y="13119"/>
                  <a:pt x="54763" y="10129"/>
                </a:cubicBezTo>
                <a:cubicBezTo>
                  <a:pt x="51098" y="5732"/>
                  <a:pt x="43675" y="4503"/>
                  <a:pt x="38122" y="5893"/>
                </a:cubicBezTo>
                <a:cubicBezTo>
                  <a:pt x="29917" y="7947"/>
                  <a:pt x="23905" y="15124"/>
                  <a:pt x="16338" y="18903"/>
                </a:cubicBezTo>
                <a:cubicBezTo>
                  <a:pt x="11425" y="21357"/>
                  <a:pt x="5492" y="21021"/>
                  <a:pt x="0" y="21021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46" name="Google Shape;146;p17"/>
          <p:cNvSpPr/>
          <p:nvPr/>
        </p:nvSpPr>
        <p:spPr>
          <a:xfrm rot="10800000">
            <a:off x="5226475" y="1735563"/>
            <a:ext cx="2398200" cy="5220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 rot="10800000">
            <a:off x="5338398" y="2509811"/>
            <a:ext cx="2398200" cy="5220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98"/>
          <p:cNvSpPr txBox="1"/>
          <p:nvPr>
            <p:ph idx="1" type="body"/>
          </p:nvPr>
        </p:nvSpPr>
        <p:spPr>
          <a:xfrm>
            <a:off x="311700" y="787275"/>
            <a:ext cx="8559300" cy="35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On utilise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std::make_unique&lt;type&gt;</a:t>
            </a:r>
            <a:r>
              <a:rPr lang="fr"/>
              <a:t> pour créer un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unique_ptr&lt;type&gt;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</a:t>
            </a:r>
            <a:r>
              <a:rPr lang="fr"/>
              <a:t>a copie </a:t>
            </a:r>
            <a:r>
              <a:rPr b="1" lang="fr"/>
              <a:t>n’est pas possible</a:t>
            </a:r>
            <a:r>
              <a:rPr lang="fr"/>
              <a:t> (d’où le terme </a:t>
            </a:r>
            <a:r>
              <a:rPr lang="fr"/>
              <a:t>“unique”)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std::move</a:t>
            </a:r>
            <a:r>
              <a:rPr lang="fr"/>
              <a:t> permet de déplacer le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/>
              <a:t> si besoin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Disponible dans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&lt;memory&gt;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2" name="Google Shape;1152;p98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std::unique_ptr</a:t>
            </a:r>
            <a:endParaRPr/>
          </a:p>
        </p:txBody>
      </p:sp>
      <p:sp>
        <p:nvSpPr>
          <p:cNvPr id="1153" name="Google Shape;1153;p98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4" name="Google Shape;1154;p98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Pointeurs ownants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99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std::unique_ptr</a:t>
            </a:r>
            <a:endParaRPr/>
          </a:p>
        </p:txBody>
      </p:sp>
      <p:sp>
        <p:nvSpPr>
          <p:cNvPr id="1160" name="Google Shape;1160;p99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61" name="Google Shape;1161;p99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Pointeurs ownants</a:t>
            </a:r>
            <a:endParaRPr/>
          </a:p>
        </p:txBody>
      </p:sp>
      <p:sp>
        <p:nvSpPr>
          <p:cNvPr id="1162" name="Google Shape;1162;p99"/>
          <p:cNvSpPr txBox="1"/>
          <p:nvPr/>
        </p:nvSpPr>
        <p:spPr>
          <a:xfrm>
            <a:off x="606850" y="789300"/>
            <a:ext cx="7458600" cy="3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create_unique_car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3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model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car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make_unique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car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many_cars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many_cars.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make_unique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"Suzuki-Splash"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tmp_car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create_unique_car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"Tesla-Fusion"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many_cars.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tmp_car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00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std::unique_ptr</a:t>
            </a:r>
            <a:endParaRPr/>
          </a:p>
        </p:txBody>
      </p:sp>
      <p:sp>
        <p:nvSpPr>
          <p:cNvPr id="1168" name="Google Shape;1168;p100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69" name="Google Shape;1169;p100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Pointeurs ownants</a:t>
            </a:r>
            <a:endParaRPr/>
          </a:p>
        </p:txBody>
      </p:sp>
      <p:sp>
        <p:nvSpPr>
          <p:cNvPr id="1170" name="Google Shape;1170;p100"/>
          <p:cNvSpPr txBox="1"/>
          <p:nvPr/>
        </p:nvSpPr>
        <p:spPr>
          <a:xfrm>
            <a:off x="606850" y="789300"/>
            <a:ext cx="7458600" cy="3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create_unique_car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3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model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car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make_unique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car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many_cars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many_cars.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make_unique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"Suzuki-Splash"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tmp_car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create_unique_car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"Tesla-Fusion"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many_cars.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tmp_car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1" name="Google Shape;1171;p100"/>
          <p:cNvSpPr/>
          <p:nvPr/>
        </p:nvSpPr>
        <p:spPr>
          <a:xfrm rot="10800000">
            <a:off x="607000" y="860850"/>
            <a:ext cx="6636600" cy="11517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100"/>
          <p:cNvSpPr/>
          <p:nvPr/>
        </p:nvSpPr>
        <p:spPr>
          <a:xfrm rot="10800000">
            <a:off x="737425" y="2806825"/>
            <a:ext cx="6781500" cy="14103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100"/>
          <p:cNvSpPr txBox="1"/>
          <p:nvPr/>
        </p:nvSpPr>
        <p:spPr>
          <a:xfrm>
            <a:off x="6145150" y="3825600"/>
            <a:ext cx="28269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</a:t>
            </a: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instancie un </a:t>
            </a:r>
            <a:r>
              <a:rPr lang="fr" sz="15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fr" sz="15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 sz="15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5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5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500"/>
          </a:p>
        </p:txBody>
      </p:sp>
      <p:sp>
        <p:nvSpPr>
          <p:cNvPr id="1174" name="Google Shape;1174;p100"/>
          <p:cNvSpPr/>
          <p:nvPr/>
        </p:nvSpPr>
        <p:spPr>
          <a:xfrm>
            <a:off x="5999225" y="2083797"/>
            <a:ext cx="1406825" cy="1726200"/>
          </a:xfrm>
          <a:custGeom>
            <a:rect b="b" l="l" r="r" t="t"/>
            <a:pathLst>
              <a:path extrusionOk="0" h="69048" w="56273">
                <a:moveTo>
                  <a:pt x="54384" y="69048"/>
                </a:moveTo>
                <a:cubicBezTo>
                  <a:pt x="44242" y="55529"/>
                  <a:pt x="62468" y="32840"/>
                  <a:pt x="53770" y="18350"/>
                </a:cubicBezTo>
                <a:cubicBezTo>
                  <a:pt x="47830" y="8455"/>
                  <a:pt x="35757" y="1370"/>
                  <a:pt x="24273" y="222"/>
                </a:cubicBezTo>
                <a:cubicBezTo>
                  <a:pt x="15383" y="-666"/>
                  <a:pt x="2823" y="3114"/>
                  <a:pt x="0" y="11591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0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std::unique_ptr</a:t>
            </a:r>
            <a:endParaRPr/>
          </a:p>
        </p:txBody>
      </p:sp>
      <p:sp>
        <p:nvSpPr>
          <p:cNvPr id="1180" name="Google Shape;1180;p10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81" name="Google Shape;1181;p101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Pointeurs ownants</a:t>
            </a:r>
            <a:endParaRPr/>
          </a:p>
        </p:txBody>
      </p:sp>
      <p:sp>
        <p:nvSpPr>
          <p:cNvPr id="1182" name="Google Shape;1182;p101"/>
          <p:cNvSpPr txBox="1"/>
          <p:nvPr/>
        </p:nvSpPr>
        <p:spPr>
          <a:xfrm>
            <a:off x="606850" y="789300"/>
            <a:ext cx="7458600" cy="3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create_unique_car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3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model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car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make_unique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car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many_cars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many_cars.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make_unique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"Suzuki-Splash"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tmp_car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create_unique_car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"Tesla-Fusion"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many_cars.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tmp_car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3" name="Google Shape;1183;p101"/>
          <p:cNvSpPr/>
          <p:nvPr/>
        </p:nvSpPr>
        <p:spPr>
          <a:xfrm rot="10800000">
            <a:off x="607000" y="860850"/>
            <a:ext cx="6636600" cy="11517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101"/>
          <p:cNvSpPr/>
          <p:nvPr/>
        </p:nvSpPr>
        <p:spPr>
          <a:xfrm rot="10800000">
            <a:off x="737425" y="3287725"/>
            <a:ext cx="6781500" cy="9294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101"/>
          <p:cNvSpPr txBox="1"/>
          <p:nvPr/>
        </p:nvSpPr>
        <p:spPr>
          <a:xfrm>
            <a:off x="5907025" y="3825600"/>
            <a:ext cx="3065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alloue dynamiquement un </a:t>
            </a:r>
            <a:r>
              <a:rPr lang="fr" sz="15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avec </a:t>
            </a:r>
            <a:r>
              <a:rPr lang="fr" sz="15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make_unique</a:t>
            </a:r>
            <a:endParaRPr sz="1500"/>
          </a:p>
        </p:txBody>
      </p:sp>
      <p:sp>
        <p:nvSpPr>
          <p:cNvPr id="1186" name="Google Shape;1186;p101"/>
          <p:cNvSpPr/>
          <p:nvPr/>
        </p:nvSpPr>
        <p:spPr>
          <a:xfrm rot="10800000">
            <a:off x="882200" y="2454300"/>
            <a:ext cx="6161700" cy="4032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101"/>
          <p:cNvSpPr/>
          <p:nvPr/>
        </p:nvSpPr>
        <p:spPr>
          <a:xfrm rot="10800000">
            <a:off x="882075" y="2871025"/>
            <a:ext cx="2067600" cy="4032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101"/>
          <p:cNvSpPr/>
          <p:nvPr/>
        </p:nvSpPr>
        <p:spPr>
          <a:xfrm rot="10800000">
            <a:off x="6873699" y="2871025"/>
            <a:ext cx="293100" cy="4032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101"/>
          <p:cNvSpPr/>
          <p:nvPr/>
        </p:nvSpPr>
        <p:spPr>
          <a:xfrm>
            <a:off x="4866451" y="3310700"/>
            <a:ext cx="917675" cy="837275"/>
          </a:xfrm>
          <a:custGeom>
            <a:rect b="b" l="l" r="r" t="t"/>
            <a:pathLst>
              <a:path extrusionOk="0" h="33491" w="36707">
                <a:moveTo>
                  <a:pt x="36707" y="33491"/>
                </a:moveTo>
                <a:cubicBezTo>
                  <a:pt x="27863" y="33491"/>
                  <a:pt x="7831" y="27800"/>
                  <a:pt x="13356" y="20894"/>
                </a:cubicBezTo>
                <a:cubicBezTo>
                  <a:pt x="14777" y="19119"/>
                  <a:pt x="18004" y="19127"/>
                  <a:pt x="20115" y="19972"/>
                </a:cubicBezTo>
                <a:cubicBezTo>
                  <a:pt x="22054" y="20748"/>
                  <a:pt x="22004" y="24135"/>
                  <a:pt x="21344" y="26117"/>
                </a:cubicBezTo>
                <a:cubicBezTo>
                  <a:pt x="19457" y="31783"/>
                  <a:pt x="8492" y="31274"/>
                  <a:pt x="3523" y="27961"/>
                </a:cubicBezTo>
                <a:cubicBezTo>
                  <a:pt x="-4261" y="22770"/>
                  <a:pt x="3018" y="8874"/>
                  <a:pt x="5982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10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std::unique_ptr</a:t>
            </a:r>
            <a:endParaRPr/>
          </a:p>
        </p:txBody>
      </p:sp>
      <p:sp>
        <p:nvSpPr>
          <p:cNvPr id="1195" name="Google Shape;1195;p10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96" name="Google Shape;1196;p102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Pointeurs ownants</a:t>
            </a:r>
            <a:endParaRPr/>
          </a:p>
        </p:txBody>
      </p:sp>
      <p:sp>
        <p:nvSpPr>
          <p:cNvPr id="1197" name="Google Shape;1197;p102"/>
          <p:cNvSpPr txBox="1"/>
          <p:nvPr/>
        </p:nvSpPr>
        <p:spPr>
          <a:xfrm>
            <a:off x="606850" y="789300"/>
            <a:ext cx="7458600" cy="3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create_unique_car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3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model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car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make_unique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car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many_cars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many_cars.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make_unique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"Suzuki-Splash"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tmp_car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create_unique_car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"Tesla-Fusion"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many_cars.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tmp_car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8" name="Google Shape;1198;p102"/>
          <p:cNvSpPr/>
          <p:nvPr/>
        </p:nvSpPr>
        <p:spPr>
          <a:xfrm rot="10800000">
            <a:off x="607000" y="860850"/>
            <a:ext cx="6636600" cy="11517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102"/>
          <p:cNvSpPr/>
          <p:nvPr/>
        </p:nvSpPr>
        <p:spPr>
          <a:xfrm rot="10800000">
            <a:off x="737425" y="3287725"/>
            <a:ext cx="6781500" cy="9294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102"/>
          <p:cNvSpPr txBox="1"/>
          <p:nvPr/>
        </p:nvSpPr>
        <p:spPr>
          <a:xfrm>
            <a:off x="6198925" y="3825600"/>
            <a:ext cx="2773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l’élément est </a:t>
            </a:r>
            <a:r>
              <a:rPr b="1"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déplacé</a:t>
            </a: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dans le tableau</a:t>
            </a:r>
            <a:endParaRPr sz="1500"/>
          </a:p>
        </p:txBody>
      </p:sp>
      <p:sp>
        <p:nvSpPr>
          <p:cNvPr id="1201" name="Google Shape;1201;p102"/>
          <p:cNvSpPr/>
          <p:nvPr/>
        </p:nvSpPr>
        <p:spPr>
          <a:xfrm rot="10800000">
            <a:off x="882200" y="2454300"/>
            <a:ext cx="6161700" cy="4032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102"/>
          <p:cNvSpPr/>
          <p:nvPr/>
        </p:nvSpPr>
        <p:spPr>
          <a:xfrm>
            <a:off x="2195671" y="3279975"/>
            <a:ext cx="3911075" cy="897775"/>
          </a:xfrm>
          <a:custGeom>
            <a:rect b="b" l="l" r="r" t="t"/>
            <a:pathLst>
              <a:path extrusionOk="0" h="35911" w="156443">
                <a:moveTo>
                  <a:pt x="156443" y="34106"/>
                </a:moveTo>
                <a:cubicBezTo>
                  <a:pt x="150872" y="26304"/>
                  <a:pt x="138587" y="23836"/>
                  <a:pt x="129097" y="25195"/>
                </a:cubicBezTo>
                <a:cubicBezTo>
                  <a:pt x="117259" y="26890"/>
                  <a:pt x="106570" y="34016"/>
                  <a:pt x="94684" y="35335"/>
                </a:cubicBezTo>
                <a:cubicBezTo>
                  <a:pt x="86262" y="36270"/>
                  <a:pt x="76674" y="36448"/>
                  <a:pt x="69489" y="31955"/>
                </a:cubicBezTo>
                <a:cubicBezTo>
                  <a:pt x="61443" y="26924"/>
                  <a:pt x="55554" y="16850"/>
                  <a:pt x="46138" y="15670"/>
                </a:cubicBezTo>
                <a:cubicBezTo>
                  <a:pt x="38713" y="14740"/>
                  <a:pt x="31089" y="15362"/>
                  <a:pt x="23708" y="16592"/>
                </a:cubicBezTo>
                <a:cubicBezTo>
                  <a:pt x="16630" y="17771"/>
                  <a:pt x="8353" y="21207"/>
                  <a:pt x="2200" y="17514"/>
                </a:cubicBezTo>
                <a:cubicBezTo>
                  <a:pt x="-2833" y="14493"/>
                  <a:pt x="2188" y="5570"/>
                  <a:pt x="4043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203" name="Google Shape;1203;p102"/>
          <p:cNvSpPr/>
          <p:nvPr/>
        </p:nvSpPr>
        <p:spPr>
          <a:xfrm>
            <a:off x="4440118" y="2315688"/>
            <a:ext cx="882850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-value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4" name="Google Shape;1204;p102"/>
          <p:cNvSpPr/>
          <p:nvPr/>
        </p:nvSpPr>
        <p:spPr>
          <a:xfrm rot="5400000">
            <a:off x="4784950" y="896575"/>
            <a:ext cx="193200" cy="3894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10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std::unique_ptr</a:t>
            </a:r>
            <a:endParaRPr/>
          </a:p>
        </p:txBody>
      </p:sp>
      <p:sp>
        <p:nvSpPr>
          <p:cNvPr id="1210" name="Google Shape;1210;p10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11" name="Google Shape;1211;p103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Pointeurs ownants</a:t>
            </a:r>
            <a:endParaRPr/>
          </a:p>
        </p:txBody>
      </p:sp>
      <p:sp>
        <p:nvSpPr>
          <p:cNvPr id="1212" name="Google Shape;1212;p103"/>
          <p:cNvSpPr txBox="1"/>
          <p:nvPr/>
        </p:nvSpPr>
        <p:spPr>
          <a:xfrm>
            <a:off x="606850" y="789300"/>
            <a:ext cx="7458600" cy="3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create_unique_car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3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model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car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make_unique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car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many_cars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many_cars.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make_unique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"Suzuki-Splash"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tmp_car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create_unique_car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"Tesla-Fusion"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many_cars.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tmp_car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3" name="Google Shape;1213;p103"/>
          <p:cNvSpPr/>
          <p:nvPr/>
        </p:nvSpPr>
        <p:spPr>
          <a:xfrm rot="10800000">
            <a:off x="606925" y="768075"/>
            <a:ext cx="6798000" cy="12291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103"/>
          <p:cNvSpPr/>
          <p:nvPr/>
        </p:nvSpPr>
        <p:spPr>
          <a:xfrm rot="10800000">
            <a:off x="737425" y="3610225"/>
            <a:ext cx="6781500" cy="6069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103"/>
          <p:cNvSpPr txBox="1"/>
          <p:nvPr/>
        </p:nvSpPr>
        <p:spPr>
          <a:xfrm>
            <a:off x="6198925" y="3825600"/>
            <a:ext cx="2773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appelle </a:t>
            </a:r>
            <a:r>
              <a:rPr lang="fr" sz="15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create_unique_car</a:t>
            </a:r>
            <a:endParaRPr sz="1500"/>
          </a:p>
        </p:txBody>
      </p:sp>
      <p:sp>
        <p:nvSpPr>
          <p:cNvPr id="1216" name="Google Shape;1216;p103"/>
          <p:cNvSpPr/>
          <p:nvPr/>
        </p:nvSpPr>
        <p:spPr>
          <a:xfrm rot="10800000">
            <a:off x="882200" y="2454375"/>
            <a:ext cx="6161700" cy="7872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103"/>
          <p:cNvSpPr/>
          <p:nvPr/>
        </p:nvSpPr>
        <p:spPr>
          <a:xfrm rot="10800000">
            <a:off x="882225" y="3275300"/>
            <a:ext cx="1514400" cy="2889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103"/>
          <p:cNvSpPr/>
          <p:nvPr/>
        </p:nvSpPr>
        <p:spPr>
          <a:xfrm rot="10800000">
            <a:off x="5850900" y="3281450"/>
            <a:ext cx="1514400" cy="2889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103"/>
          <p:cNvSpPr/>
          <p:nvPr/>
        </p:nvSpPr>
        <p:spPr>
          <a:xfrm>
            <a:off x="3932900" y="3656375"/>
            <a:ext cx="2143125" cy="569125"/>
          </a:xfrm>
          <a:custGeom>
            <a:rect b="b" l="l" r="r" t="t"/>
            <a:pathLst>
              <a:path extrusionOk="0" h="22765" w="85725">
                <a:moveTo>
                  <a:pt x="85725" y="18743"/>
                </a:moveTo>
                <a:cubicBezTo>
                  <a:pt x="71771" y="7106"/>
                  <a:pt x="49485" y="21473"/>
                  <a:pt x="31340" y="22430"/>
                </a:cubicBezTo>
                <a:cubicBezTo>
                  <a:pt x="24845" y="22773"/>
                  <a:pt x="17693" y="23086"/>
                  <a:pt x="11983" y="19972"/>
                </a:cubicBezTo>
                <a:cubicBezTo>
                  <a:pt x="5167" y="16255"/>
                  <a:pt x="0" y="7764"/>
                  <a:pt x="0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10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std::unique_ptr</a:t>
            </a:r>
            <a:endParaRPr/>
          </a:p>
        </p:txBody>
      </p:sp>
      <p:sp>
        <p:nvSpPr>
          <p:cNvPr id="1225" name="Google Shape;1225;p10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26" name="Google Shape;1226;p10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Pointeurs ownants</a:t>
            </a:r>
            <a:endParaRPr/>
          </a:p>
        </p:txBody>
      </p:sp>
      <p:sp>
        <p:nvSpPr>
          <p:cNvPr id="1227" name="Google Shape;1227;p104"/>
          <p:cNvSpPr txBox="1"/>
          <p:nvPr/>
        </p:nvSpPr>
        <p:spPr>
          <a:xfrm>
            <a:off x="606850" y="789300"/>
            <a:ext cx="7458600" cy="3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create_unique_car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3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model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car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make_unique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car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many_cars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many_cars.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make_unique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"Suzuki-Splash"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tmp_car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create_unique_car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"Tesla-Fusion"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many_cars.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tmp_car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8" name="Google Shape;1228;p104"/>
          <p:cNvSpPr/>
          <p:nvPr/>
        </p:nvSpPr>
        <p:spPr>
          <a:xfrm rot="10800000">
            <a:off x="607000" y="1544075"/>
            <a:ext cx="6636600" cy="1689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104"/>
          <p:cNvSpPr/>
          <p:nvPr/>
        </p:nvSpPr>
        <p:spPr>
          <a:xfrm rot="10800000">
            <a:off x="507025" y="3610325"/>
            <a:ext cx="7011900" cy="8910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104"/>
          <p:cNvSpPr/>
          <p:nvPr/>
        </p:nvSpPr>
        <p:spPr>
          <a:xfrm rot="10800000">
            <a:off x="553100" y="2066175"/>
            <a:ext cx="6490800" cy="11754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104"/>
          <p:cNvSpPr/>
          <p:nvPr/>
        </p:nvSpPr>
        <p:spPr>
          <a:xfrm rot="10800000">
            <a:off x="882250" y="3275300"/>
            <a:ext cx="5186100" cy="2889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104"/>
          <p:cNvSpPr txBox="1"/>
          <p:nvPr/>
        </p:nvSpPr>
        <p:spPr>
          <a:xfrm>
            <a:off x="5907025" y="3825600"/>
            <a:ext cx="3065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alloue dynamiquement un </a:t>
            </a:r>
            <a:r>
              <a:rPr lang="fr" sz="15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avec </a:t>
            </a:r>
            <a:r>
              <a:rPr lang="fr" sz="15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make_unique</a:t>
            </a:r>
            <a:endParaRPr sz="1500"/>
          </a:p>
        </p:txBody>
      </p:sp>
      <p:sp>
        <p:nvSpPr>
          <p:cNvPr id="1233" name="Google Shape;1233;p104"/>
          <p:cNvSpPr/>
          <p:nvPr/>
        </p:nvSpPr>
        <p:spPr>
          <a:xfrm>
            <a:off x="3164750" y="1582375"/>
            <a:ext cx="4480050" cy="2196900"/>
          </a:xfrm>
          <a:custGeom>
            <a:rect b="b" l="l" r="r" t="t"/>
            <a:pathLst>
              <a:path extrusionOk="0" h="87876" w="179202">
                <a:moveTo>
                  <a:pt x="172987" y="87876"/>
                </a:moveTo>
                <a:cubicBezTo>
                  <a:pt x="183283" y="77580"/>
                  <a:pt x="179362" y="56049"/>
                  <a:pt x="170836" y="44245"/>
                </a:cubicBezTo>
                <a:cubicBezTo>
                  <a:pt x="162021" y="32041"/>
                  <a:pt x="146459" y="24994"/>
                  <a:pt x="131814" y="21508"/>
                </a:cubicBezTo>
                <a:cubicBezTo>
                  <a:pt x="105442" y="15231"/>
                  <a:pt x="77807" y="15670"/>
                  <a:pt x="50698" y="15670"/>
                </a:cubicBezTo>
                <a:cubicBezTo>
                  <a:pt x="33010" y="15670"/>
                  <a:pt x="5604" y="16777"/>
                  <a:pt x="0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105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std::unique_ptr</a:t>
            </a:r>
            <a:endParaRPr/>
          </a:p>
        </p:txBody>
      </p:sp>
      <p:sp>
        <p:nvSpPr>
          <p:cNvPr id="1239" name="Google Shape;1239;p10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40" name="Google Shape;1240;p105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Pointeurs ownants</a:t>
            </a:r>
            <a:endParaRPr/>
          </a:p>
        </p:txBody>
      </p:sp>
      <p:sp>
        <p:nvSpPr>
          <p:cNvPr id="1241" name="Google Shape;1241;p105"/>
          <p:cNvSpPr txBox="1"/>
          <p:nvPr/>
        </p:nvSpPr>
        <p:spPr>
          <a:xfrm>
            <a:off x="606850" y="789300"/>
            <a:ext cx="7458600" cy="3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create_unique_car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3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model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car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make_unique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car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many_cars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many_cars.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make_unique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"Suzuki-Splash"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tmp_car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create_unique_car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"Tesla-Fusion"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many_cars.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tmp_car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2" name="Google Shape;1242;p105"/>
          <p:cNvSpPr/>
          <p:nvPr/>
        </p:nvSpPr>
        <p:spPr>
          <a:xfrm rot="10800000">
            <a:off x="507025" y="3610325"/>
            <a:ext cx="7011900" cy="8910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105"/>
          <p:cNvSpPr/>
          <p:nvPr/>
        </p:nvSpPr>
        <p:spPr>
          <a:xfrm rot="10800000">
            <a:off x="882250" y="3275300"/>
            <a:ext cx="5186100" cy="2889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105"/>
          <p:cNvSpPr txBox="1"/>
          <p:nvPr/>
        </p:nvSpPr>
        <p:spPr>
          <a:xfrm>
            <a:off x="6606050" y="3825600"/>
            <a:ext cx="2366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renvoie le </a:t>
            </a:r>
            <a:r>
              <a:rPr lang="fr" sz="15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 valeur</a:t>
            </a:r>
            <a:endParaRPr sz="1500"/>
          </a:p>
        </p:txBody>
      </p:sp>
      <p:sp>
        <p:nvSpPr>
          <p:cNvPr id="1245" name="Google Shape;1245;p105"/>
          <p:cNvSpPr/>
          <p:nvPr/>
        </p:nvSpPr>
        <p:spPr>
          <a:xfrm rot="10800000">
            <a:off x="882250" y="1247150"/>
            <a:ext cx="5186100" cy="2889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105"/>
          <p:cNvSpPr/>
          <p:nvPr/>
        </p:nvSpPr>
        <p:spPr>
          <a:xfrm rot="10800000">
            <a:off x="553100" y="2066175"/>
            <a:ext cx="6490800" cy="11754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105"/>
          <p:cNvSpPr/>
          <p:nvPr/>
        </p:nvSpPr>
        <p:spPr>
          <a:xfrm>
            <a:off x="2066300" y="1820500"/>
            <a:ext cx="4439900" cy="2312125"/>
          </a:xfrm>
          <a:custGeom>
            <a:rect b="b" l="l" r="r" t="t"/>
            <a:pathLst>
              <a:path extrusionOk="0" h="92485" w="177596">
                <a:moveTo>
                  <a:pt x="177596" y="92485"/>
                </a:moveTo>
                <a:cubicBezTo>
                  <a:pt x="166740" y="92485"/>
                  <a:pt x="152219" y="88208"/>
                  <a:pt x="148406" y="78044"/>
                </a:cubicBezTo>
                <a:cubicBezTo>
                  <a:pt x="145420" y="70082"/>
                  <a:pt x="149191" y="60929"/>
                  <a:pt x="147792" y="52541"/>
                </a:cubicBezTo>
                <a:cubicBezTo>
                  <a:pt x="146750" y="46292"/>
                  <a:pt x="142861" y="39367"/>
                  <a:pt x="137038" y="36871"/>
                </a:cubicBezTo>
                <a:cubicBezTo>
                  <a:pt x="121517" y="30218"/>
                  <a:pt x="102517" y="37419"/>
                  <a:pt x="86647" y="31648"/>
                </a:cubicBezTo>
                <a:cubicBezTo>
                  <a:pt x="78681" y="28751"/>
                  <a:pt x="74560" y="19723"/>
                  <a:pt x="69133" y="13212"/>
                </a:cubicBezTo>
                <a:cubicBezTo>
                  <a:pt x="66076" y="9545"/>
                  <a:pt x="60573" y="8756"/>
                  <a:pt x="55921" y="7682"/>
                </a:cubicBezTo>
                <a:cubicBezTo>
                  <a:pt x="37588" y="3450"/>
                  <a:pt x="13304" y="13304"/>
                  <a:pt x="0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106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std::unique_ptr</a:t>
            </a:r>
            <a:endParaRPr/>
          </a:p>
        </p:txBody>
      </p:sp>
      <p:sp>
        <p:nvSpPr>
          <p:cNvPr id="1253" name="Google Shape;1253;p10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54" name="Google Shape;1254;p106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Pointeurs ownants</a:t>
            </a:r>
            <a:endParaRPr/>
          </a:p>
        </p:txBody>
      </p:sp>
      <p:sp>
        <p:nvSpPr>
          <p:cNvPr id="1255" name="Google Shape;1255;p106"/>
          <p:cNvSpPr txBox="1"/>
          <p:nvPr/>
        </p:nvSpPr>
        <p:spPr>
          <a:xfrm>
            <a:off x="606850" y="789300"/>
            <a:ext cx="7458600" cy="3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create_unique_car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3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model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car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make_unique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car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many_cars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many_cars.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make_unique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"Suzuki-Splash"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tmp_car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create_unique_car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"Tesla-Fusion"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many_cars.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tmp_car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6" name="Google Shape;1256;p106"/>
          <p:cNvSpPr/>
          <p:nvPr/>
        </p:nvSpPr>
        <p:spPr>
          <a:xfrm rot="10800000">
            <a:off x="737425" y="3610225"/>
            <a:ext cx="6781500" cy="6069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106"/>
          <p:cNvSpPr/>
          <p:nvPr/>
        </p:nvSpPr>
        <p:spPr>
          <a:xfrm rot="10800000">
            <a:off x="882200" y="2454375"/>
            <a:ext cx="6161700" cy="7872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106"/>
          <p:cNvSpPr/>
          <p:nvPr/>
        </p:nvSpPr>
        <p:spPr>
          <a:xfrm rot="10800000">
            <a:off x="674750" y="762425"/>
            <a:ext cx="6781500" cy="12117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106"/>
          <p:cNvSpPr/>
          <p:nvPr/>
        </p:nvSpPr>
        <p:spPr>
          <a:xfrm>
            <a:off x="3695024" y="2745862"/>
            <a:ext cx="882850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r-value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0" name="Google Shape;1260;p106"/>
          <p:cNvSpPr/>
          <p:nvPr/>
        </p:nvSpPr>
        <p:spPr>
          <a:xfrm rot="5400000">
            <a:off x="4039851" y="1534194"/>
            <a:ext cx="193200" cy="347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1" name="Google Shape;1261;p106"/>
          <p:cNvSpPr txBox="1"/>
          <p:nvPr/>
        </p:nvSpPr>
        <p:spPr>
          <a:xfrm>
            <a:off x="5715000" y="3825600"/>
            <a:ext cx="32574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valeur de retour </a:t>
            </a: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 </a:t>
            </a:r>
            <a:r>
              <a:rPr b="1"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déplacée</a:t>
            </a:r>
            <a:r>
              <a:rPr lang="fr" sz="1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dans la variable </a:t>
            </a:r>
            <a:r>
              <a:rPr lang="fr" sz="15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tmp_car</a:t>
            </a:r>
            <a:endParaRPr sz="1500"/>
          </a:p>
        </p:txBody>
      </p:sp>
      <p:sp>
        <p:nvSpPr>
          <p:cNvPr id="1262" name="Google Shape;1262;p106"/>
          <p:cNvSpPr/>
          <p:nvPr/>
        </p:nvSpPr>
        <p:spPr>
          <a:xfrm>
            <a:off x="2304425" y="3633325"/>
            <a:ext cx="3310725" cy="588950"/>
          </a:xfrm>
          <a:custGeom>
            <a:rect b="b" l="l" r="r" t="t"/>
            <a:pathLst>
              <a:path extrusionOk="0" h="23558" w="132429">
                <a:moveTo>
                  <a:pt x="132429" y="20279"/>
                </a:moveTo>
                <a:cubicBezTo>
                  <a:pt x="120945" y="18514"/>
                  <a:pt x="109256" y="24638"/>
                  <a:pt x="97708" y="23352"/>
                </a:cubicBezTo>
                <a:cubicBezTo>
                  <a:pt x="90008" y="22495"/>
                  <a:pt x="83628" y="16880"/>
                  <a:pt x="76508" y="13827"/>
                </a:cubicBezTo>
                <a:cubicBezTo>
                  <a:pt x="70045" y="11055"/>
                  <a:pt x="62858" y="10373"/>
                  <a:pt x="55921" y="9218"/>
                </a:cubicBezTo>
                <a:cubicBezTo>
                  <a:pt x="37286" y="6114"/>
                  <a:pt x="13359" y="13359"/>
                  <a:pt x="0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107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std::unique_ptr</a:t>
            </a:r>
            <a:endParaRPr/>
          </a:p>
        </p:txBody>
      </p:sp>
      <p:sp>
        <p:nvSpPr>
          <p:cNvPr id="1268" name="Google Shape;1268;p107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69" name="Google Shape;1269;p107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Pointeurs ownants</a:t>
            </a:r>
            <a:endParaRPr/>
          </a:p>
        </p:txBody>
      </p:sp>
      <p:sp>
        <p:nvSpPr>
          <p:cNvPr id="1270" name="Google Shape;1270;p107"/>
          <p:cNvSpPr txBox="1"/>
          <p:nvPr/>
        </p:nvSpPr>
        <p:spPr>
          <a:xfrm>
            <a:off x="606850" y="789300"/>
            <a:ext cx="7458600" cy="3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create_unique_car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350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model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car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make_unique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car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many_cars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many_cars.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make_unique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"Suzuki-Splash"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tmp_car </a:t>
            </a:r>
            <a:r>
              <a:rPr lang="fr" sz="13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create_unique_car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"Tesla-Fusion"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many_cars.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35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tmp_car</a:t>
            </a: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3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5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35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1" name="Google Shape;1271;p107"/>
          <p:cNvSpPr/>
          <p:nvPr/>
        </p:nvSpPr>
        <p:spPr>
          <a:xfrm rot="10800000">
            <a:off x="737550" y="3817525"/>
            <a:ext cx="3180000" cy="3996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107"/>
          <p:cNvSpPr/>
          <p:nvPr/>
        </p:nvSpPr>
        <p:spPr>
          <a:xfrm rot="10800000">
            <a:off x="882200" y="2454550"/>
            <a:ext cx="6161700" cy="1125000"/>
          </a:xfrm>
          <a:prstGeom prst="rect">
            <a:avLst/>
          </a:prstGeom>
          <a:solidFill>
            <a:srgbClr val="FFFFFF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107"/>
          <p:cNvSpPr/>
          <p:nvPr/>
        </p:nvSpPr>
        <p:spPr>
          <a:xfrm rot="10800000">
            <a:off x="674750" y="762425"/>
            <a:ext cx="6781500" cy="12117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107"/>
          <p:cNvSpPr txBox="1"/>
          <p:nvPr/>
        </p:nvSpPr>
        <p:spPr>
          <a:xfrm>
            <a:off x="5068506" y="1459463"/>
            <a:ext cx="42648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tmp_car</a:t>
            </a:r>
            <a:r>
              <a:rPr lang="fr" sz="1500">
                <a:solidFill>
                  <a:srgbClr val="212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est une </a:t>
            </a:r>
            <a:r>
              <a:rPr b="1" lang="fr" sz="1500">
                <a:solidFill>
                  <a:srgbClr val="212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l-value</a:t>
            </a:r>
            <a:r>
              <a:rPr lang="fr" sz="1500">
                <a:solidFill>
                  <a:srgbClr val="212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; si on l’ajoute au tableau directement, le compilateur va essayer de </a:t>
            </a:r>
            <a:r>
              <a:rPr b="1" lang="fr" sz="1500">
                <a:solidFill>
                  <a:srgbClr val="212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copier</a:t>
            </a:r>
            <a:r>
              <a:rPr lang="fr" sz="1500">
                <a:solidFill>
                  <a:srgbClr val="2125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 </a:t>
            </a:r>
            <a:r>
              <a:rPr lang="fr" sz="1500">
                <a:solidFill>
                  <a:srgbClr val="007788"/>
                </a:solidFill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endParaRPr sz="15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5" name="Google Shape;1275;p107"/>
          <p:cNvSpPr/>
          <p:nvPr/>
        </p:nvSpPr>
        <p:spPr>
          <a:xfrm rot="10800000">
            <a:off x="2965175" y="3579600"/>
            <a:ext cx="1021500" cy="1920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107"/>
          <p:cNvSpPr/>
          <p:nvPr/>
        </p:nvSpPr>
        <p:spPr>
          <a:xfrm rot="10800000">
            <a:off x="3117575" y="3732000"/>
            <a:ext cx="1021500" cy="1920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107"/>
          <p:cNvSpPr/>
          <p:nvPr/>
        </p:nvSpPr>
        <p:spPr>
          <a:xfrm rot="10800000">
            <a:off x="4738400" y="3591200"/>
            <a:ext cx="70200" cy="1920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107"/>
          <p:cNvSpPr/>
          <p:nvPr/>
        </p:nvSpPr>
        <p:spPr>
          <a:xfrm>
            <a:off x="3910131" y="4087550"/>
            <a:ext cx="882850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l-value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9" name="Google Shape;1279;p107"/>
          <p:cNvSpPr/>
          <p:nvPr/>
        </p:nvSpPr>
        <p:spPr>
          <a:xfrm rot="-5400000">
            <a:off x="4254954" y="3465162"/>
            <a:ext cx="193200" cy="852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0" name="Google Shape;1280;p107"/>
          <p:cNvSpPr/>
          <p:nvPr/>
        </p:nvSpPr>
        <p:spPr>
          <a:xfrm>
            <a:off x="2765325" y="1928050"/>
            <a:ext cx="2181525" cy="1559325"/>
          </a:xfrm>
          <a:custGeom>
            <a:rect b="b" l="l" r="r" t="t"/>
            <a:pathLst>
              <a:path extrusionOk="0" h="62373" w="87261">
                <a:moveTo>
                  <a:pt x="87261" y="0"/>
                </a:moveTo>
                <a:cubicBezTo>
                  <a:pt x="68626" y="2327"/>
                  <a:pt x="46826" y="1296"/>
                  <a:pt x="32569" y="13519"/>
                </a:cubicBezTo>
                <a:cubicBezTo>
                  <a:pt x="17710" y="26257"/>
                  <a:pt x="16290" y="51525"/>
                  <a:pt x="0" y="62373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2D2D7F"/>
      </a:dk1>
      <a:lt1>
        <a:srgbClr val="FFFFFF"/>
      </a:lt1>
      <a:dk2>
        <a:srgbClr val="595959"/>
      </a:dk2>
      <a:lt2>
        <a:srgbClr val="EEEEEE"/>
      </a:lt2>
      <a:accent1>
        <a:srgbClr val="17C4DD"/>
      </a:accent1>
      <a:accent2>
        <a:srgbClr val="212121"/>
      </a:accent2>
      <a:accent3>
        <a:srgbClr val="78909C"/>
      </a:accent3>
      <a:accent4>
        <a:srgbClr val="93C0C5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