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</p:sldIdLst>
  <p:sldSz cy="5143500" cx="9144000"/>
  <p:notesSz cx="6858000" cy="9144000"/>
  <p:embeddedFontLst>
    <p:embeddedFont>
      <p:font typeface="Walter Turncoat"/>
      <p:regular r:id="rId154"/>
    </p:embeddedFont>
    <p:embeddedFont>
      <p:font typeface="Comfortaa Medium"/>
      <p:regular r:id="rId155"/>
      <p:bold r:id="rId156"/>
    </p:embeddedFont>
    <p:embeddedFont>
      <p:font typeface="Century Gothic"/>
      <p:regular r:id="rId157"/>
      <p:bold r:id="rId158"/>
      <p:italic r:id="rId159"/>
      <p:boldItalic r:id="rId1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160" Type="http://schemas.openxmlformats.org/officeDocument/2006/relationships/font" Target="fonts/CenturyGothic-boldItalic.fntdata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font" Target="fonts/CenturyGothic-italic.fntdata"/><Relationship Id="rId59" Type="http://schemas.openxmlformats.org/officeDocument/2006/relationships/slide" Target="slides/slide54.xml"/><Relationship Id="rId154" Type="http://schemas.openxmlformats.org/officeDocument/2006/relationships/font" Target="fonts/WalterTurncoat-regular.fntdata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font" Target="fonts/CenturyGothic-bold.fntdata"/><Relationship Id="rId157" Type="http://schemas.openxmlformats.org/officeDocument/2006/relationships/font" Target="fonts/CenturyGothic-regular.fntdata"/><Relationship Id="rId156" Type="http://schemas.openxmlformats.org/officeDocument/2006/relationships/font" Target="fonts/ComfortaaMedium-bold.fntdata"/><Relationship Id="rId155" Type="http://schemas.openxmlformats.org/officeDocument/2006/relationships/font" Target="fonts/Comfortaa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c4be5432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c4be5432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4b6408fa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4b6408fa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c4b6408faa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c4b6408faa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c4b6408faa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c4b6408faa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c4b6408faa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c4b6408faa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c4b6408faa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c4b6408faa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c4b6408faa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c4b6408faa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c4b6408faa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c4b6408faa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c4b6408faa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2c4b6408faa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c4b6408faa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c4b6408faa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c4b6408faa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c4b6408faa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c4b6408faa_0_1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c4b6408faa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4b6408fa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4b6408fa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c4b6408faa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c4b6408faa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c4b6408faa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c4b6408faa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c4b6408faa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c4b6408faa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c4b6408faa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c4b6408faa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c4b6408faa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c4b6408faa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c4b6408faa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c4b6408faa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c4b6408faa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c4b6408faa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c4b6408faa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c4b6408faa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2c4b6408faa_0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2c4b6408faa_0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c4b6408faa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2c4b6408faa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4b6408fa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4b6408fa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c4b6408faa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c4b6408faa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c4b6408faa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2c4b6408faa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c4b6408faa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c4b6408faa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c4b6408faa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c4b6408faa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c4b6408faa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2c4b6408faa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c4b6408faa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c4b6408faa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c4b6408f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c4b6408f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c4b6408faa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c4b6408faa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c4b6408faa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c4b6408faa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c4b6408faa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c4b6408fa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4b6408fa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4b6408fa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c4b6408faa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c4b6408fa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c4b6408faa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c4b6408faa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2c4b6408faa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2c4b6408faa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c4b6408faa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c4b6408faa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c4b6408faa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c4b6408faa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c4b6408faa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c4b6408faa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c4b6408faa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c4b6408faa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c4b6408faa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2c4b6408faa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c4b6408faa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c4b6408fa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c4b6408fa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c4b6408fa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4b6408fa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4b6408fa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2c4b6408faa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2c4b6408faa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c4b6408faa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c4b6408faa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2c4b6408faa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2c4b6408faa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c4b6408faa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c4b6408faa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c4b6408faa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c4b6408faa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c4b6408fa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2c4b6408fa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c4b6408faa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c4b6408faa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2c4b6408fa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2c4b6408fa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2c4b6408faa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2c4b6408faa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4b6408fa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4b6408fa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4b6408fa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4b6408fa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4b6408fa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4b6408fa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4b6408fa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4b6408fa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4b6408fa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4b6408fa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9083f5f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9083f5f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4b6408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4b6408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b6408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4b6408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4b6408fa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4b6408fa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4b6408fa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4b6408fa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4b6408fa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4b6408fa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4b6408f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4b6408f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4b6408faa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4b6408faa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4b6408faa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4b6408faa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4b6408faa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4b6408faa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4b6408faa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c4b6408faa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97dd26b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97dd26b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4b6408faa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4b6408faa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4b6408faa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4b6408faa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4b6408faa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4b6408faa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4b6408faa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4b6408faa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4b6408faa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4b6408faa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4b6408faa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c4b6408faa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4b6408faa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4b6408faa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c4b6408faa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c4b6408faa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c4b6408faa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c4b6408faa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4b6408faa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4b6408faa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97dd26b9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97dd26b9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c4b6408faa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c4b6408faa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4b6408faa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c4b6408faa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4b6408faa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c4b6408faa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c4b6408faa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c4b6408faa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c4b6408faa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c4b6408faa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c4b6408faa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c4b6408faa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c4b6408faa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c4b6408faa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c4b6408faa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c4b6408faa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4b6408faa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4b6408faa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c4b6408faa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c4b6408faa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4b6408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4b6408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c4b6408faa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c4b6408faa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c4b6408faa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c4b6408faa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c4b6408faa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c4b6408faa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c4b6408faa_0_1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c4b6408faa_0_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4b6408faa_0_1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4b6408faa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c4b6408faa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c4b6408faa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c4b6408faa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c4b6408faa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c4b6408faa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c4b6408faa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c4b6408faa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c4b6408faa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c4b6408faa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c4b6408faa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4b6408fa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4b6408f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c4b6408faa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c4b6408faa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c4b6408faa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c4b6408faa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c4b6408faa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c4b6408faa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c4b6408faa_0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c4b6408faa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c4b6408faa_0_2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c4b6408faa_0_2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c4b6408faa_0_2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c4b6408faa_0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c4b6408faa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c4b6408faa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c4b6408faa_0_2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c4b6408faa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c4b6408faa_0_2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c4b6408faa_0_2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c4b6408faa_0_2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c4b6408faa_0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b6408fa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b6408fa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c4b6408faa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c4b6408faa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c4b6408faa_0_2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c4b6408faa_0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c4b6408faa_0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c4b6408faa_0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c4b6408faa_0_2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c4b6408faa_0_2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c4b6408faa_0_2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c4b6408faa_0_2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c4b6408faa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c4b6408faa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c4b6408faa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c4b6408faa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c4b6408faa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c4b6408faa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c4b6408f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c4b6408f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c4b6408faa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c4b6408faa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4b6408fa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4b6408fa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c4b6408faa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c4b6408faa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c502b07b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c502b07b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c502b07b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c502b07b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c502b07b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c502b07b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c4b6408faa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c4b6408faa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c502b07b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c502b07b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c502b07b3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c502b07b3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c502b07b3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c502b07b3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c502b07b3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c502b07b3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c502b07b3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c502b07b3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4b6408fa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4b6408fa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c502b07b3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c502b07b3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c502b07b3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c502b07b3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c4b6408faa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c4b6408faa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c4b6408faa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c4b6408faa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c4b6408faa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c4b6408faa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c4b6408faa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c4b6408faa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c4b6408faa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c4b6408faa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c4b6408faa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c4b6408faa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c4b6408faa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c4b6408faa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c4b6408faa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c4b6408faa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" name="Google Shape;17;p2"/>
          <p:cNvSpPr/>
          <p:nvPr/>
        </p:nvSpPr>
        <p:spPr>
          <a:xfrm rot="-299340">
            <a:off x="-590408" y="1152561"/>
            <a:ext cx="10324917" cy="1868887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98578">
            <a:off x="1850040" y="2929479"/>
            <a:ext cx="5443619" cy="6360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06325" y="1152525"/>
            <a:ext cx="8520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6200" y="3051000"/>
            <a:ext cx="86316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Century Gothic"/>
              <a:buNone/>
              <a:defRPr sz="25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52825"/>
            <a:ext cx="9144000" cy="400200"/>
          </a:xfrm>
          <a:prstGeom prst="rect">
            <a:avLst/>
          </a:prstGeom>
          <a:solidFill>
            <a:srgbClr val="38DAB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●"/>
              <a:defRPr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●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●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573000" y="88575"/>
            <a:ext cx="31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565900" y="4746600"/>
            <a:ext cx="24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Céline Noël </a:t>
            </a:r>
            <a:r>
              <a:rPr lang="fr" sz="1000">
                <a:solidFill>
                  <a:srgbClr val="E2EE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—</a:t>
            </a:r>
            <a:r>
              <a:rPr lang="fr" sz="1000">
                <a:solidFill>
                  <a:schemeClr val="lt1"/>
                </a:solidFill>
              </a:rPr>
              <a:t> </a:t>
            </a: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2023/2024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</a:defRPr>
            </a:lvl1pPr>
            <a:lvl2pPr lvl="1" algn="ctr">
              <a:buNone/>
              <a:defRPr sz="1000">
                <a:solidFill>
                  <a:schemeClr val="lt1"/>
                </a:solidFill>
              </a:defRPr>
            </a:lvl2pPr>
            <a:lvl3pPr lvl="2" algn="ctr">
              <a:buNone/>
              <a:defRPr sz="1000">
                <a:solidFill>
                  <a:schemeClr val="lt1"/>
                </a:solidFill>
              </a:defRPr>
            </a:lvl3pPr>
            <a:lvl4pPr lvl="3" algn="ctr">
              <a:buNone/>
              <a:defRPr sz="1000">
                <a:solidFill>
                  <a:schemeClr val="lt1"/>
                </a:solidFill>
              </a:defRPr>
            </a:lvl4pPr>
            <a:lvl5pPr lvl="4" algn="ctr">
              <a:buNone/>
              <a:defRPr sz="1000">
                <a:solidFill>
                  <a:schemeClr val="lt1"/>
                </a:solidFill>
              </a:defRPr>
            </a:lvl5pPr>
            <a:lvl6pPr lvl="5" algn="ctr">
              <a:buNone/>
              <a:defRPr sz="1000">
                <a:solidFill>
                  <a:schemeClr val="lt1"/>
                </a:solidFill>
              </a:defRPr>
            </a:lvl6pPr>
            <a:lvl7pPr lvl="6" algn="ctr">
              <a:buNone/>
              <a:defRPr sz="1000">
                <a:solidFill>
                  <a:schemeClr val="lt1"/>
                </a:solidFill>
              </a:defRPr>
            </a:lvl7pPr>
            <a:lvl8pPr lvl="7" algn="ctr">
              <a:buNone/>
              <a:defRPr sz="1000">
                <a:solidFill>
                  <a:schemeClr val="lt1"/>
                </a:solidFill>
              </a:defRPr>
            </a:lvl8pPr>
            <a:lvl9pPr lvl="8" algn="ct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53350" y="158400"/>
            <a:ext cx="1238250" cy="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600575" y="476250"/>
            <a:ext cx="42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godbolt.org/z/GG4ed91Kc" TargetMode="External"/><Relationship Id="rId4" Type="http://schemas.openxmlformats.org/officeDocument/2006/relationships/hyperlink" Target="https://godbolt.org/z/GG4ed91Kc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s://godbolt.org/z/vczrsfeqP" TargetMode="External"/><Relationship Id="rId4" Type="http://schemas.openxmlformats.org/officeDocument/2006/relationships/hyperlink" Target="https://godbolt.org/z/TM1W7shGz" TargetMode="Externa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5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5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5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5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5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5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hyperlink" Target="https://godbolt.org/z/GKsW6xh3z" TargetMode="External"/><Relationship Id="rId4" Type="http://schemas.openxmlformats.org/officeDocument/2006/relationships/hyperlink" Target="https://godbolt.org/z/GKsW6xh3z" TargetMode="External"/><Relationship Id="rId5" Type="http://schemas.openxmlformats.org/officeDocument/2006/relationships/hyperlink" Target="https://godbolt.org/z/e79E4389d" TargetMode="Externa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isocpp.github.io/CppCoreGuidelines/CppCoreGuidelin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 rot="-284439">
            <a:off x="1778732" y="1152470"/>
            <a:ext cx="5586511" cy="186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EEEEE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 de </a:t>
            </a:r>
            <a:r>
              <a:rPr b="1" lang="fr" sz="5000">
                <a:solidFill>
                  <a:srgbClr val="EEEEE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</a:t>
            </a:r>
            <a:endParaRPr b="1" sz="5000">
              <a:solidFill>
                <a:srgbClr val="EEEEE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Master 1</a:t>
            </a:r>
            <a:endParaRPr sz="3100">
              <a:solidFill>
                <a:srgbClr val="EEEEEE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9" name="Google Shape;49;p9"/>
          <p:cNvSpPr txBox="1"/>
          <p:nvPr/>
        </p:nvSpPr>
        <p:spPr>
          <a:xfrm rot="-319086">
            <a:off x="1778676" y="2910923"/>
            <a:ext cx="5586648" cy="63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2023 / 2024</a:t>
            </a:r>
            <a:endParaRPr sz="27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1471150" y="200025"/>
            <a:ext cx="2226751" cy="1531947"/>
          </a:xfrm>
          <a:custGeom>
            <a:rect b="b" l="l" r="r" t="t"/>
            <a:pathLst>
              <a:path extrusionOk="0" h="54610" w="79378">
                <a:moveTo>
                  <a:pt x="79378" y="30163"/>
                </a:moveTo>
                <a:lnTo>
                  <a:pt x="62233" y="54610"/>
                </a:lnTo>
                <a:lnTo>
                  <a:pt x="27308" y="50483"/>
                </a:lnTo>
                <a:lnTo>
                  <a:pt x="17148" y="43815"/>
                </a:lnTo>
                <a:lnTo>
                  <a:pt x="4766" y="41592"/>
                </a:lnTo>
                <a:lnTo>
                  <a:pt x="14608" y="35877"/>
                </a:lnTo>
                <a:lnTo>
                  <a:pt x="0" y="16358"/>
                </a:lnTo>
                <a:lnTo>
                  <a:pt x="12068" y="3492"/>
                </a:lnTo>
                <a:lnTo>
                  <a:pt x="62233" y="0"/>
                </a:lnTo>
                <a:lnTo>
                  <a:pt x="78743" y="762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38DAB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sp>
      <p:sp>
        <p:nvSpPr>
          <p:cNvPr id="51" name="Google Shape;51;p9"/>
          <p:cNvSpPr txBox="1"/>
          <p:nvPr/>
        </p:nvSpPr>
        <p:spPr>
          <a:xfrm rot="346593">
            <a:off x="1422885" y="382529"/>
            <a:ext cx="2593168" cy="454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Oh non ça y est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on est foutus !!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Qu’est-ce que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tu vois ?!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1300400" y="3302450"/>
            <a:ext cx="1706550" cy="1531925"/>
          </a:xfrm>
          <a:custGeom>
            <a:rect b="b" l="l" r="r" t="t"/>
            <a:pathLst>
              <a:path extrusionOk="0" h="61277" w="68262">
                <a:moveTo>
                  <a:pt x="65087" y="21590"/>
                </a:moveTo>
                <a:lnTo>
                  <a:pt x="64452" y="38100"/>
                </a:lnTo>
                <a:lnTo>
                  <a:pt x="60642" y="55880"/>
                </a:lnTo>
                <a:lnTo>
                  <a:pt x="33655" y="61277"/>
                </a:lnTo>
                <a:lnTo>
                  <a:pt x="2222" y="61277"/>
                </a:lnTo>
                <a:lnTo>
                  <a:pt x="3492" y="35242"/>
                </a:lnTo>
                <a:lnTo>
                  <a:pt x="0" y="15240"/>
                </a:lnTo>
                <a:lnTo>
                  <a:pt x="26352" y="4762"/>
                </a:lnTo>
                <a:lnTo>
                  <a:pt x="54927" y="14922"/>
                </a:lnTo>
                <a:lnTo>
                  <a:pt x="682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38DAB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sp>
      <p:sp>
        <p:nvSpPr>
          <p:cNvPr id="53" name="Google Shape;53;p9"/>
          <p:cNvSpPr txBox="1"/>
          <p:nvPr/>
        </p:nvSpPr>
        <p:spPr>
          <a:xfrm rot="346593">
            <a:off x="813260" y="3590854"/>
            <a:ext cx="2593168" cy="454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Y’a écrit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“templates”...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“lambdas”...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j’ai peur !!!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-25674" l="3623" r="-32125" t="-2827"/>
          <a:stretch/>
        </p:blipFill>
        <p:spPr>
          <a:xfrm>
            <a:off x="-586775" y="-309750"/>
            <a:ext cx="55054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069775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5699924" y="2513100"/>
            <a:ext cx="30012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cela signifie que</a:t>
            </a:r>
            <a:r>
              <a:rPr lang="fr" sz="1600"/>
              <a:t> les éléments peuvent avoir été déplacés en mémoire</a:t>
            </a:r>
            <a:endParaRPr b="1" sz="1600">
              <a:solidFill>
                <a:srgbClr val="008000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281795">
            <a:off x="6246949" y="1828448"/>
            <a:ext cx="292431" cy="733017"/>
          </a:xfrm>
          <a:custGeom>
            <a:rect b="b" l="l" r="r" t="t"/>
            <a:pathLst>
              <a:path extrusionOk="0" h="25797" w="9200">
                <a:moveTo>
                  <a:pt x="468" y="0"/>
                </a:moveTo>
                <a:cubicBezTo>
                  <a:pt x="468" y="1323"/>
                  <a:pt x="-468" y="3033"/>
                  <a:pt x="468" y="3969"/>
                </a:cubicBezTo>
                <a:cubicBezTo>
                  <a:pt x="1991" y="5492"/>
                  <a:pt x="6297" y="3070"/>
                  <a:pt x="6818" y="5160"/>
                </a:cubicBezTo>
                <a:cubicBezTo>
                  <a:pt x="7664" y="8549"/>
                  <a:pt x="3301" y="11297"/>
                  <a:pt x="2453" y="14685"/>
                </a:cubicBezTo>
                <a:cubicBezTo>
                  <a:pt x="1401" y="18889"/>
                  <a:pt x="5324" y="23859"/>
                  <a:pt x="9200" y="25797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0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81" name="Google Shape;1181;p108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82" name="Google Shape;1182;p108"/>
          <p:cNvGrpSpPr/>
          <p:nvPr/>
        </p:nvGrpSpPr>
        <p:grpSpPr>
          <a:xfrm>
            <a:off x="4993200" y="1349948"/>
            <a:ext cx="3721325" cy="2729527"/>
            <a:chOff x="4993200" y="1045148"/>
            <a:chExt cx="3721325" cy="2729527"/>
          </a:xfrm>
        </p:grpSpPr>
        <p:pic>
          <p:nvPicPr>
            <p:cNvPr id="1183" name="Google Shape;1183;p1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4525" y="1045148"/>
              <a:ext cx="1780000" cy="177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4" name="Google Shape;1184;p108"/>
            <p:cNvSpPr/>
            <p:nvPr/>
          </p:nvSpPr>
          <p:spPr>
            <a:xfrm>
              <a:off x="4993200" y="3095175"/>
              <a:ext cx="3305100" cy="679500"/>
            </a:xfrm>
            <a:prstGeom prst="wedgeRoundRectCallout">
              <a:avLst>
                <a:gd fmla="val 22178" name="adj1"/>
                <a:gd fmla="val -72156" name="adj2"/>
                <a:gd fmla="val 0" name="adj3"/>
              </a:avLst>
            </a:prstGeom>
            <a:solidFill>
              <a:srgbClr val="38D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Est-ce que je connais une fonction </a:t>
              </a:r>
              <a:r>
                <a:rPr lang="fr" sz="17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min</a:t>
              </a:r>
              <a:r>
                <a:rPr lang="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à 2 paramètres ?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85" name="Google Shape;1185;p108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6" name="Google Shape;1186;p10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187" name="Google Shape;1187;p10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0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3" name="Google Shape;1193;p109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4" name="Google Shape;119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109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6" name="Google Shape;1196;p10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197" name="Google Shape;1197;p109"/>
          <p:cNvSpPr/>
          <p:nvPr/>
        </p:nvSpPr>
        <p:spPr>
          <a:xfrm>
            <a:off x="6791925" y="3479200"/>
            <a:ext cx="10719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 !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8" name="Google Shape;1198;p10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4" name="Google Shape;1204;p110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5" name="Google Shape;1205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110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7" name="Google Shape;1207;p11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08" name="Google Shape;1208;p110"/>
          <p:cNvSpPr/>
          <p:nvPr/>
        </p:nvSpPr>
        <p:spPr>
          <a:xfrm>
            <a:off x="3973325" y="3399975"/>
            <a:ext cx="4324800" cy="679500"/>
          </a:xfrm>
          <a:prstGeom prst="wedgeRoundRectCallout">
            <a:avLst>
              <a:gd fmla="val 28508" name="adj1"/>
              <a:gd fmla="val -72399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je connais une fonction-template </a:t>
            </a:r>
            <a:r>
              <a:rPr lang="fr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fr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2 paramètres ?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9" name="Google Shape;1209;p11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11"/>
          <p:cNvSpPr/>
          <p:nvPr/>
        </p:nvSpPr>
        <p:spPr>
          <a:xfrm>
            <a:off x="1578425" y="3521975"/>
            <a:ext cx="3860100" cy="99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1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6" name="Google Shape;1216;p111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7" name="Google Shape;121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11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9" name="Google Shape;1219;p111"/>
          <p:cNvSpPr txBox="1"/>
          <p:nvPr/>
        </p:nvSpPr>
        <p:spPr>
          <a:xfrm>
            <a:off x="1849250" y="3663125"/>
            <a:ext cx="378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min(T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20" name="Google Shape;1220;p111"/>
          <p:cNvCxnSpPr/>
          <p:nvPr/>
        </p:nvCxnSpPr>
        <p:spPr>
          <a:xfrm flipH="1" rot="-5400000">
            <a:off x="1795750" y="1928975"/>
            <a:ext cx="2223000" cy="112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1" name="Google Shape;1221;p11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22" name="Google Shape;1222;p111"/>
          <p:cNvSpPr/>
          <p:nvPr/>
        </p:nvSpPr>
        <p:spPr>
          <a:xfrm>
            <a:off x="6791925" y="3479200"/>
            <a:ext cx="10719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OUI</a:t>
            </a:r>
            <a:r>
              <a:rPr b="1" lang="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!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3" name="Google Shape;1223;p11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2"/>
          <p:cNvSpPr/>
          <p:nvPr/>
        </p:nvSpPr>
        <p:spPr>
          <a:xfrm>
            <a:off x="1578425" y="3521975"/>
            <a:ext cx="3860100" cy="99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12"/>
          <p:cNvSpPr txBox="1"/>
          <p:nvPr/>
        </p:nvSpPr>
        <p:spPr>
          <a:xfrm>
            <a:off x="1849250" y="3663125"/>
            <a:ext cx="378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min(T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0" name="Google Shape;1230;p112"/>
          <p:cNvCxnSpPr/>
          <p:nvPr/>
        </p:nvCxnSpPr>
        <p:spPr>
          <a:xfrm flipH="1" rot="-5400000">
            <a:off x="1795750" y="1928975"/>
            <a:ext cx="2223000" cy="112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11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32" name="Google Shape;1232;p112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3" name="Google Shape;123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112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5" name="Google Shape;1235;p11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36" name="Google Shape;1236;p112"/>
          <p:cNvSpPr/>
          <p:nvPr/>
        </p:nvSpPr>
        <p:spPr>
          <a:xfrm>
            <a:off x="4297650" y="3399975"/>
            <a:ext cx="4000500" cy="949200"/>
          </a:xfrm>
          <a:prstGeom prst="wedgeRoundRectCallout">
            <a:avLst>
              <a:gd fmla="val 28508" name="adj1"/>
              <a:gd fmla="val -72399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les types des arguments me permettent de déduire les paramètres du template ?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7" name="Google Shape;1237;p11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1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43" name="Google Shape;1243;p113"/>
          <p:cNvSpPr/>
          <p:nvPr/>
        </p:nvSpPr>
        <p:spPr>
          <a:xfrm>
            <a:off x="1578425" y="3521975"/>
            <a:ext cx="3860100" cy="99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1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45" name="Google Shape;1245;p113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6" name="Google Shape;124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3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8" name="Google Shape;1248;p113"/>
          <p:cNvSpPr txBox="1"/>
          <p:nvPr/>
        </p:nvSpPr>
        <p:spPr>
          <a:xfrm>
            <a:off x="1849250" y="3663125"/>
            <a:ext cx="378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min(T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9" name="Google Shape;1249;p113"/>
          <p:cNvCxnSpPr/>
          <p:nvPr/>
        </p:nvCxnSpPr>
        <p:spPr>
          <a:xfrm flipH="1" rot="-5400000">
            <a:off x="1795750" y="1928975"/>
            <a:ext cx="2223000" cy="112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113"/>
          <p:cNvSpPr/>
          <p:nvPr/>
        </p:nvSpPr>
        <p:spPr>
          <a:xfrm>
            <a:off x="2871075" y="1685025"/>
            <a:ext cx="1071900" cy="400200"/>
          </a:xfrm>
          <a:prstGeom prst="wedgeRoundRectCallout">
            <a:avLst>
              <a:gd fmla="val 32354" name="adj1"/>
              <a:gd fmla="val 8799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 b="1"/>
          </a:p>
        </p:txBody>
      </p:sp>
      <p:sp>
        <p:nvSpPr>
          <p:cNvPr id="1251" name="Google Shape;1251;p113"/>
          <p:cNvSpPr/>
          <p:nvPr/>
        </p:nvSpPr>
        <p:spPr>
          <a:xfrm>
            <a:off x="4200525" y="1685025"/>
            <a:ext cx="687000" cy="400200"/>
          </a:xfrm>
          <a:prstGeom prst="wedgeRoundRectCallout">
            <a:avLst>
              <a:gd fmla="val -37132" name="adj1"/>
              <a:gd fmla="val 930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/>
          </a:p>
        </p:txBody>
      </p:sp>
      <p:sp>
        <p:nvSpPr>
          <p:cNvPr id="1252" name="Google Shape;1252;p113"/>
          <p:cNvSpPr/>
          <p:nvPr/>
        </p:nvSpPr>
        <p:spPr>
          <a:xfrm>
            <a:off x="1669375" y="4512275"/>
            <a:ext cx="1515300" cy="400200"/>
          </a:xfrm>
          <a:prstGeom prst="wedgeRoundRectCallout">
            <a:avLst>
              <a:gd fmla="val 28023" name="adj1"/>
              <a:gd fmla="val -882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T = double</a:t>
            </a:r>
            <a:endParaRPr b="1"/>
          </a:p>
        </p:txBody>
      </p:sp>
      <p:sp>
        <p:nvSpPr>
          <p:cNvPr id="1253" name="Google Shape;1253;p113"/>
          <p:cNvSpPr/>
          <p:nvPr/>
        </p:nvSpPr>
        <p:spPr>
          <a:xfrm>
            <a:off x="3644850" y="4512275"/>
            <a:ext cx="1201500" cy="400200"/>
          </a:xfrm>
          <a:prstGeom prst="wedgeRoundRectCallout">
            <a:avLst>
              <a:gd fmla="val -42846" name="adj1"/>
              <a:gd fmla="val -8316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T = int</a:t>
            </a:r>
            <a:endParaRPr b="1"/>
          </a:p>
        </p:txBody>
      </p:sp>
      <p:sp>
        <p:nvSpPr>
          <p:cNvPr id="1254" name="Google Shape;1254;p113"/>
          <p:cNvSpPr/>
          <p:nvPr/>
        </p:nvSpPr>
        <p:spPr>
          <a:xfrm>
            <a:off x="6791925" y="3479200"/>
            <a:ext cx="10719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 !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5" name="Google Shape;1255;p11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1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1" name="Google Shape;1261;p114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2" name="Google Shape;126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4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4" name="Google Shape;1264;p114"/>
          <p:cNvSpPr/>
          <p:nvPr/>
        </p:nvSpPr>
        <p:spPr>
          <a:xfrm>
            <a:off x="5266775" y="3479200"/>
            <a:ext cx="31224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J’insulte le développeur !!</a:t>
            </a:r>
            <a:endParaRPr b="1"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5" name="Google Shape;1265;p11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66" name="Google Shape;1266;p11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1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72" name="Google Shape;1272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15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4" name="Google Shape;1274;p115"/>
          <p:cNvSpPr txBox="1"/>
          <p:nvPr/>
        </p:nvSpPr>
        <p:spPr>
          <a:xfrm>
            <a:off x="104850" y="813713"/>
            <a:ext cx="72879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&lt;source&gt;: In function 'int main()':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7BF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&lt;source&gt;:23:13: </a:t>
            </a:r>
            <a:r>
              <a:rPr lang="fr" sz="900">
                <a:solidFill>
                  <a:srgbClr val="AA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error: </a:t>
            </a:r>
            <a:r>
              <a:rPr lang="fr" sz="900">
                <a:solidFill>
                  <a:srgbClr val="007BF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 matching function for call to 'min(double, int)'</a:t>
            </a:r>
            <a:endParaRPr sz="900">
              <a:solidFill>
                <a:srgbClr val="007BF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23 |     </a:t>
            </a:r>
            <a:r>
              <a:rPr lang="fr" sz="900">
                <a:solidFill>
                  <a:srgbClr val="AA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std::min(1.3, 4)</a:t>
            </a: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|     </a:t>
            </a:r>
            <a:r>
              <a:rPr lang="fr" sz="900">
                <a:solidFill>
                  <a:srgbClr val="AA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~~~~~~~~^~~~~~~~</a:t>
            </a:r>
            <a:endParaRPr sz="900">
              <a:solidFill>
                <a:srgbClr val="AA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file included from /opt/compiler-explorer/gcc-12.2.0/include/c++/12.2.0/string:50,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from /opt/compiler-explorer/gcc-12.2.0/include/c++/12.2.0/bits/locale_classes.h:40,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from /opt/compiler-explorer/gcc-12.2.0/include/c++/12.2.0/bits/ios_base.h:41,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from /opt/compiler-explorer/gcc-12.2.0/include/c++/12.2.0/ios:42,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from /opt/compiler-explorer/gcc-12.2.0/include/c++/12.2.0/ostream:38,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from /opt/compiler-explorer/gcc-12.2.0/include/c++/12.2.0/iostream:39,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from &lt;source&gt;:1: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/opt/compiler-explorer/gcc-12.2.0/include/c++/12.2.0/bits/stl_algobase.h:230:5: </a:t>
            </a:r>
            <a:r>
              <a:rPr lang="fr" sz="900">
                <a:solidFill>
                  <a:srgbClr val="00AA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candidate: 'template&lt;class _Tp&gt; constexpr const _Tp&amp; std::min(const _Tp&amp;, const _Tp&amp;)'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230 |     </a:t>
            </a:r>
            <a:r>
              <a:rPr lang="fr" sz="900">
                <a:solidFill>
                  <a:srgbClr val="00AA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_Tp&amp; __a, const _Tp&amp; __b)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|     </a:t>
            </a:r>
            <a:r>
              <a:rPr lang="fr" sz="900">
                <a:solidFill>
                  <a:srgbClr val="00AA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^~~</a:t>
            </a:r>
            <a:endParaRPr sz="900">
              <a:solidFill>
                <a:srgbClr val="00AA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/opt/compiler-explorer/gcc-12.2.0/include/c++/12.2.0/bits/stl_algobase.h:230:5: </a:t>
            </a:r>
            <a:r>
              <a:rPr lang="fr" sz="900">
                <a:solidFill>
                  <a:srgbClr val="00AA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 argument deduction/substitution failed: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7BF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&lt;source&gt;:23:13: </a:t>
            </a:r>
            <a:r>
              <a:rPr lang="fr" sz="900">
                <a:solidFill>
                  <a:srgbClr val="00AA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fr" sz="900">
                <a:solidFill>
                  <a:srgbClr val="007BF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deduced conflicting types for parameter 'const _Tp' ('double' and 'int')</a:t>
            </a:r>
            <a:endParaRPr sz="900">
              <a:solidFill>
                <a:srgbClr val="007BF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23 |     </a:t>
            </a:r>
            <a:r>
              <a:rPr lang="fr" sz="900">
                <a:solidFill>
                  <a:srgbClr val="00AA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std::min(1.3, 4)</a:t>
            </a: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|     </a:t>
            </a:r>
            <a:r>
              <a:rPr lang="fr" sz="900">
                <a:solidFill>
                  <a:srgbClr val="00AA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~~~~~~~~^~~~~~~~</a:t>
            </a:r>
            <a:endParaRPr sz="900">
              <a:solidFill>
                <a:srgbClr val="00AA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5" name="Google Shape;1275;p115"/>
          <p:cNvSpPr/>
          <p:nvPr/>
        </p:nvSpPr>
        <p:spPr>
          <a:xfrm>
            <a:off x="1709750" y="1028725"/>
            <a:ext cx="3648000" cy="212100"/>
          </a:xfrm>
          <a:prstGeom prst="rect">
            <a:avLst/>
          </a:prstGeom>
          <a:noFill/>
          <a:ln cap="flat" cmpd="sng" w="28575">
            <a:solidFill>
              <a:srgbClr val="BA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15"/>
          <p:cNvSpPr/>
          <p:nvPr/>
        </p:nvSpPr>
        <p:spPr>
          <a:xfrm>
            <a:off x="1709750" y="3555800"/>
            <a:ext cx="5093100" cy="212100"/>
          </a:xfrm>
          <a:prstGeom prst="rect">
            <a:avLst/>
          </a:prstGeom>
          <a:noFill/>
          <a:ln cap="flat" cmpd="sng" w="28575">
            <a:solidFill>
              <a:srgbClr val="BA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1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78" name="Google Shape;1278;p11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1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84" name="Google Shape;1284;p116"/>
          <p:cNvSpPr txBox="1"/>
          <p:nvPr/>
        </p:nvSpPr>
        <p:spPr>
          <a:xfrm>
            <a:off x="2657050" y="1763813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Fraction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dividende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diviseur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5" name="Google Shape;1285;p11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86" name="Google Shape;1286;p11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</a:t>
            </a:r>
            <a:r>
              <a:rPr lang="fr"/>
              <a:t>s-template</a:t>
            </a:r>
            <a:endParaRPr/>
          </a:p>
        </p:txBody>
      </p:sp>
      <p:sp>
        <p:nvSpPr>
          <p:cNvPr id="1287" name="Google Shape;1287;p116"/>
          <p:cNvSpPr txBox="1"/>
          <p:nvPr>
            <p:ph idx="1" type="body"/>
          </p:nvPr>
        </p:nvSpPr>
        <p:spPr>
          <a:xfrm>
            <a:off x="311700" y="756900"/>
            <a:ext cx="85206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Syntaxe</a:t>
            </a:r>
            <a:endParaRPr b="1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1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93" name="Google Shape;1293;p117"/>
          <p:cNvSpPr txBox="1"/>
          <p:nvPr/>
        </p:nvSpPr>
        <p:spPr>
          <a:xfrm>
            <a:off x="2657050" y="1763813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Fraction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dividende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diviseur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437925" y="954900"/>
            <a:ext cx="2809200" cy="697200"/>
          </a:xfrm>
          <a:prstGeom prst="wedgeRoundRectCallout">
            <a:avLst>
              <a:gd fmla="val 10397" name="adj1"/>
              <a:gd fmla="val 774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mot-clef pour indiquer qu’on définit un template</a:t>
            </a:r>
            <a:endParaRPr/>
          </a:p>
        </p:txBody>
      </p:sp>
      <p:sp>
        <p:nvSpPr>
          <p:cNvPr id="1295" name="Google Shape;1295;p117"/>
          <p:cNvSpPr/>
          <p:nvPr/>
        </p:nvSpPr>
        <p:spPr>
          <a:xfrm>
            <a:off x="4795825" y="2333025"/>
            <a:ext cx="2196900" cy="697200"/>
          </a:xfrm>
          <a:prstGeom prst="wedgeRoundRectCallout">
            <a:avLst>
              <a:gd fmla="val -39602" name="adj1"/>
              <a:gd fmla="val -72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liste de paramètres du template</a:t>
            </a:r>
            <a:endParaRPr/>
          </a:p>
        </p:txBody>
      </p:sp>
      <p:sp>
        <p:nvSpPr>
          <p:cNvPr id="1296" name="Google Shape;1296;p117"/>
          <p:cNvSpPr/>
          <p:nvPr/>
        </p:nvSpPr>
        <p:spPr>
          <a:xfrm>
            <a:off x="1799725" y="2652550"/>
            <a:ext cx="2085600" cy="438300"/>
          </a:xfrm>
          <a:prstGeom prst="wedgeRoundRectCallout">
            <a:avLst>
              <a:gd fmla="val 45013" name="adj1"/>
              <a:gd fmla="val -9171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nom du template</a:t>
            </a:r>
            <a:endParaRPr/>
          </a:p>
        </p:txBody>
      </p:sp>
      <p:sp>
        <p:nvSpPr>
          <p:cNvPr id="1297" name="Google Shape;1297;p11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298" name="Google Shape;1298;p11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Classes-template</a:t>
            </a:r>
            <a:endParaRPr/>
          </a:p>
        </p:txBody>
      </p:sp>
      <p:sp>
        <p:nvSpPr>
          <p:cNvPr id="1299" name="Google Shape;1299;p117"/>
          <p:cNvSpPr txBox="1"/>
          <p:nvPr>
            <p:ph idx="1" type="body"/>
          </p:nvPr>
        </p:nvSpPr>
        <p:spPr>
          <a:xfrm>
            <a:off x="311700" y="756900"/>
            <a:ext cx="85206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Syntaxe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069775"/>
            <a:ext cx="85206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000600" y="2652725"/>
            <a:ext cx="54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vec = std::vector&lt;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 {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vec.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(vec.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900"/>
          </a:p>
        </p:txBody>
      </p:sp>
      <p:sp>
        <p:nvSpPr>
          <p:cNvPr id="151" name="Google Shape;151;p19"/>
          <p:cNvSpPr/>
          <p:nvPr/>
        </p:nvSpPr>
        <p:spPr>
          <a:xfrm rot="-5400000">
            <a:off x="1639372" y="2744325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1189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5752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0315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4878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826075"/>
            <a:ext cx="8520600" cy="3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Fraction&lt;int&gt;</a:t>
            </a:r>
            <a:r>
              <a:rPr lang="fr" sz="1500"/>
              <a:t> et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Fraction&lt;double&gt;</a:t>
            </a:r>
            <a:r>
              <a:rPr lang="fr" sz="1500"/>
              <a:t> sont des instances du template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Fraction</a:t>
            </a:r>
            <a:r>
              <a:rPr lang="fr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Fraction&lt;int&gt;</a:t>
            </a:r>
            <a:r>
              <a:rPr lang="fr" sz="1500"/>
              <a:t> et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Fraction&lt;double&gt;</a:t>
            </a:r>
            <a:r>
              <a:rPr lang="fr" sz="1500"/>
              <a:t> sont des types, mais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Fraction</a:t>
            </a:r>
            <a:r>
              <a:rPr lang="fr" sz="1500"/>
              <a:t> n’est pas un type.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/>
              <a:t>Comme pour les fonctions-templates, afin d’instancier une classe-template, on peut utiliser une instance du template. Attention, pour que cela fonctionne, il faut que le compilateur ait eu connaissance du template. Pensez donc bien à mettre tout le code de vos templates dans les </a:t>
            </a:r>
            <a:r>
              <a:rPr b="1" lang="fr" sz="1500"/>
              <a:t>headers</a:t>
            </a:r>
            <a:r>
              <a:rPr lang="fr" sz="1500"/>
              <a:t>.</a:t>
            </a:r>
            <a:endParaRPr sz="1500"/>
          </a:p>
        </p:txBody>
      </p:sp>
      <p:sp>
        <p:nvSpPr>
          <p:cNvPr id="1305" name="Google Shape;1305;p11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6" name="Google Shape;1306;p11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07" name="Google Shape;1307;p11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Classes-template</a:t>
            </a:r>
            <a:endParaRPr/>
          </a:p>
        </p:txBody>
      </p:sp>
      <p:sp>
        <p:nvSpPr>
          <p:cNvPr id="1308" name="Google Shape;1308;p118"/>
          <p:cNvSpPr txBox="1"/>
          <p:nvPr>
            <p:ph idx="1" type="body"/>
          </p:nvPr>
        </p:nvSpPr>
        <p:spPr>
          <a:xfrm>
            <a:off x="311700" y="756900"/>
            <a:ext cx="85206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Instanciation</a:t>
            </a:r>
            <a:endParaRPr b="1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1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4" name="Google Shape;1314;p119"/>
          <p:cNvSpPr txBox="1"/>
          <p:nvPr/>
        </p:nvSpPr>
        <p:spPr>
          <a:xfrm>
            <a:off x="584550" y="1078650"/>
            <a:ext cx="797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quote(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printer.quote(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5.2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5" name="Google Shape;1315;p119"/>
          <p:cNvSpPr/>
          <p:nvPr/>
        </p:nvSpPr>
        <p:spPr>
          <a:xfrm>
            <a:off x="204225" y="1078650"/>
            <a:ext cx="339900" cy="161700"/>
          </a:xfrm>
          <a:prstGeom prst="chevron">
            <a:avLst>
              <a:gd fmla="val 50000" name="adj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1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17" name="Google Shape;1317;p11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Classes-template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2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3" name="Google Shape;1323;p120"/>
          <p:cNvSpPr/>
          <p:nvPr/>
        </p:nvSpPr>
        <p:spPr>
          <a:xfrm>
            <a:off x="2548025" y="381450"/>
            <a:ext cx="3926700" cy="697200"/>
          </a:xfrm>
          <a:prstGeom prst="wedgeRoundRectCallout">
            <a:avLst>
              <a:gd fmla="val -33920" name="adj1"/>
              <a:gd fmla="val 7884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le compilateur enregistre le template dans sa base de données</a:t>
            </a:r>
            <a:endParaRPr/>
          </a:p>
        </p:txBody>
      </p:sp>
      <p:sp>
        <p:nvSpPr>
          <p:cNvPr id="1324" name="Google Shape;1324;p120"/>
          <p:cNvSpPr txBox="1"/>
          <p:nvPr/>
        </p:nvSpPr>
        <p:spPr>
          <a:xfrm>
            <a:off x="584550" y="1078650"/>
            <a:ext cx="797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quote(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printer.quote(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5.2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5" name="Google Shape;1325;p120"/>
          <p:cNvSpPr/>
          <p:nvPr/>
        </p:nvSpPr>
        <p:spPr>
          <a:xfrm>
            <a:off x="204225" y="2695450"/>
            <a:ext cx="339900" cy="161700"/>
          </a:xfrm>
          <a:prstGeom prst="chevron">
            <a:avLst>
              <a:gd fmla="val 50000" name="adj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2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27" name="Google Shape;1327;p12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Classes-template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3" name="Google Shape;1333;p121"/>
          <p:cNvSpPr txBox="1"/>
          <p:nvPr/>
        </p:nvSpPr>
        <p:spPr>
          <a:xfrm>
            <a:off x="584550" y="1078650"/>
            <a:ext cx="797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quote(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printer.quote(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5.2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p121"/>
          <p:cNvSpPr/>
          <p:nvPr/>
        </p:nvSpPr>
        <p:spPr>
          <a:xfrm rot="10800000">
            <a:off x="3235725" y="3237450"/>
            <a:ext cx="2132100" cy="343800"/>
          </a:xfrm>
          <a:prstGeom prst="rect">
            <a:avLst/>
          </a:prstGeom>
          <a:noFill/>
          <a:ln cap="flat" cmpd="sng" w="28575">
            <a:solidFill>
              <a:srgbClr val="BA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21"/>
          <p:cNvSpPr/>
          <p:nvPr/>
        </p:nvSpPr>
        <p:spPr>
          <a:xfrm>
            <a:off x="5153100" y="3782550"/>
            <a:ext cx="3764100" cy="970200"/>
          </a:xfrm>
          <a:prstGeom prst="wedgeRoundRectCallout">
            <a:avLst>
              <a:gd fmla="val -39195" name="adj1"/>
              <a:gd fmla="val -6866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le compilateur va générer le type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Printer&lt;double&gt;</a:t>
            </a:r>
            <a:r>
              <a:rPr lang="fr" sz="1800">
                <a:solidFill>
                  <a:schemeClr val="dk2"/>
                </a:solidFill>
              </a:rPr>
              <a:t> à partir du modèle = instanciation</a:t>
            </a:r>
            <a:endParaRPr/>
          </a:p>
        </p:txBody>
      </p:sp>
      <p:sp>
        <p:nvSpPr>
          <p:cNvPr id="1336" name="Google Shape;1336;p121"/>
          <p:cNvSpPr/>
          <p:nvPr/>
        </p:nvSpPr>
        <p:spPr>
          <a:xfrm>
            <a:off x="4135725" y="2844160"/>
            <a:ext cx="332100" cy="332100"/>
          </a:xfrm>
          <a:prstGeom prst="mathPlus">
            <a:avLst>
              <a:gd fmla="val 23520" name="adj1"/>
            </a:avLst>
          </a:prstGeom>
          <a:solidFill>
            <a:srgbClr val="BA21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21"/>
          <p:cNvSpPr/>
          <p:nvPr/>
        </p:nvSpPr>
        <p:spPr>
          <a:xfrm>
            <a:off x="538400" y="1078650"/>
            <a:ext cx="7974900" cy="1704300"/>
          </a:xfrm>
          <a:prstGeom prst="rect">
            <a:avLst/>
          </a:prstGeom>
          <a:noFill/>
          <a:ln cap="flat" cmpd="sng" w="28575">
            <a:solidFill>
              <a:srgbClr val="BA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21"/>
          <p:cNvSpPr/>
          <p:nvPr/>
        </p:nvSpPr>
        <p:spPr>
          <a:xfrm>
            <a:off x="204225" y="3328500"/>
            <a:ext cx="339900" cy="161700"/>
          </a:xfrm>
          <a:prstGeom prst="chevron">
            <a:avLst>
              <a:gd fmla="val 50000" name="adj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2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40" name="Google Shape;1340;p12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Classes-template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2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46" name="Google Shape;1346;p122"/>
          <p:cNvSpPr txBox="1"/>
          <p:nvPr/>
        </p:nvSpPr>
        <p:spPr>
          <a:xfrm>
            <a:off x="584550" y="1078650"/>
            <a:ext cx="797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quote(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printer.quote(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5.2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7" name="Google Shape;1347;p122"/>
          <p:cNvSpPr/>
          <p:nvPr/>
        </p:nvSpPr>
        <p:spPr>
          <a:xfrm>
            <a:off x="5108700" y="3630975"/>
            <a:ext cx="3764100" cy="970200"/>
          </a:xfrm>
          <a:prstGeom prst="wedgeRoundRectCallout">
            <a:avLst>
              <a:gd fmla="val -56539" name="adj1"/>
              <a:gd fmla="val -4783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les fonctions-membres sont générées uniquement au moment de leur utilisation</a:t>
            </a:r>
            <a:endParaRPr/>
          </a:p>
        </p:txBody>
      </p:sp>
      <p:grpSp>
        <p:nvGrpSpPr>
          <p:cNvPr id="1348" name="Google Shape;1348;p122"/>
          <p:cNvGrpSpPr/>
          <p:nvPr/>
        </p:nvGrpSpPr>
        <p:grpSpPr>
          <a:xfrm>
            <a:off x="2518200" y="1078649"/>
            <a:ext cx="6354600" cy="1874700"/>
            <a:chOff x="2124100" y="1595474"/>
            <a:chExt cx="6354600" cy="1874700"/>
          </a:xfrm>
        </p:grpSpPr>
        <p:sp>
          <p:nvSpPr>
            <p:cNvPr id="1349" name="Google Shape;1349;p122"/>
            <p:cNvSpPr/>
            <p:nvPr/>
          </p:nvSpPr>
          <p:spPr>
            <a:xfrm>
              <a:off x="2124100" y="1595474"/>
              <a:ext cx="6354600" cy="1874700"/>
            </a:xfrm>
            <a:prstGeom prst="horizontalScroll">
              <a:avLst>
                <a:gd fmla="val 9092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22"/>
            <p:cNvSpPr txBox="1"/>
            <p:nvPr/>
          </p:nvSpPr>
          <p:spPr>
            <a:xfrm>
              <a:off x="2425425" y="1902150"/>
              <a:ext cx="5913600" cy="13392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fr" sz="1500">
                  <a:solidFill>
                    <a:srgbClr val="BBBBB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fr" sz="15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Printer</a:t>
              </a:r>
              <a:r>
                <a:rPr lang="fr" sz="15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fr" sz="1500">
                  <a:solidFill>
                    <a:srgbClr val="B0004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lang="fr" sz="15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5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5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fr" sz="1500">
                  <a:solidFill>
                    <a:srgbClr val="6666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5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BBBBB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fr" sz="1500">
                  <a:latin typeface="Courier New"/>
                  <a:ea typeface="Courier New"/>
                  <a:cs typeface="Courier New"/>
                  <a:sym typeface="Courier New"/>
                </a:rPr>
                <a:t>Printer()</a:t>
              </a:r>
              <a:r>
                <a:rPr lang="fr" sz="1500">
                  <a:solidFill>
                    <a:srgbClr val="BBBBB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fr" sz="1500"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r>
                <a:rPr lang="fr" sz="1500">
                  <a:solidFill>
                    <a:srgbClr val="BBBBB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i="1" lang="fr" sz="1500">
                  <a:solidFill>
                    <a:srgbClr val="3D7B7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constructeur généré par défaut</a:t>
              </a:r>
              <a:endParaRPr sz="15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63500" rtl="0" algn="l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sz="15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351" name="Google Shape;1351;p122"/>
          <p:cNvSpPr/>
          <p:nvPr/>
        </p:nvSpPr>
        <p:spPr>
          <a:xfrm>
            <a:off x="204225" y="3328500"/>
            <a:ext cx="339900" cy="161700"/>
          </a:xfrm>
          <a:prstGeom prst="chevron">
            <a:avLst>
              <a:gd fmla="val 50000" name="adj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2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53" name="Google Shape;1353;p12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Classes-template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2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9" name="Google Shape;1359;p123"/>
          <p:cNvSpPr txBox="1"/>
          <p:nvPr/>
        </p:nvSpPr>
        <p:spPr>
          <a:xfrm>
            <a:off x="584550" y="1078650"/>
            <a:ext cx="797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quote(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'"'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printer.quote(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5.2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0" name="Google Shape;1360;p123"/>
          <p:cNvSpPr/>
          <p:nvPr/>
        </p:nvSpPr>
        <p:spPr>
          <a:xfrm>
            <a:off x="5108700" y="3630975"/>
            <a:ext cx="3764100" cy="970200"/>
          </a:xfrm>
          <a:prstGeom prst="wedgeRoundRectCallout">
            <a:avLst>
              <a:gd fmla="val -56539" name="adj1"/>
              <a:gd fmla="val -4783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les fonctions-membres sont générées uniquement au moment de leur utilisation</a:t>
            </a:r>
            <a:endParaRPr/>
          </a:p>
        </p:txBody>
      </p:sp>
      <p:sp>
        <p:nvSpPr>
          <p:cNvPr id="1361" name="Google Shape;1361;p123"/>
          <p:cNvSpPr/>
          <p:nvPr/>
        </p:nvSpPr>
        <p:spPr>
          <a:xfrm>
            <a:off x="204225" y="3571025"/>
            <a:ext cx="339900" cy="161700"/>
          </a:xfrm>
          <a:prstGeom prst="chevron">
            <a:avLst>
              <a:gd fmla="val 50000" name="adj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23"/>
          <p:cNvSpPr/>
          <p:nvPr/>
        </p:nvSpPr>
        <p:spPr>
          <a:xfrm>
            <a:off x="2518200" y="1078650"/>
            <a:ext cx="6354600" cy="2068200"/>
          </a:xfrm>
          <a:prstGeom prst="horizontalScroll">
            <a:avLst>
              <a:gd fmla="val 7329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23"/>
          <p:cNvSpPr txBox="1"/>
          <p:nvPr/>
        </p:nvSpPr>
        <p:spPr>
          <a:xfrm>
            <a:off x="2819525" y="1385313"/>
            <a:ext cx="565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Printer()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quote(</a:t>
            </a: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...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4" name="Google Shape;1364;p12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65" name="Google Shape;1365;p12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Classes-template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24"/>
          <p:cNvSpPr txBox="1"/>
          <p:nvPr/>
        </p:nvSpPr>
        <p:spPr>
          <a:xfrm>
            <a:off x="339150" y="1977925"/>
            <a:ext cx="8670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Diviseur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divide_by(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(dividende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Diviseur)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&lt;0&gt;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"Cannot divide "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by 0!"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1" name="Google Shape;1371;p12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  <p:sp>
        <p:nvSpPr>
          <p:cNvPr id="1372" name="Google Shape;1372;p12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73" name="Google Shape;1373;p124"/>
          <p:cNvSpPr txBox="1"/>
          <p:nvPr>
            <p:ph idx="1" type="body"/>
          </p:nvPr>
        </p:nvSpPr>
        <p:spPr>
          <a:xfrm>
            <a:off x="311700" y="822200"/>
            <a:ext cx="85206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spécialisation permet, pour une liste d’arguments de template spécifiques, d’utiliser un autre modèle de code que celui du template au moment de l’instanciation.</a:t>
            </a:r>
            <a:endParaRPr/>
          </a:p>
        </p:txBody>
      </p:sp>
      <p:sp>
        <p:nvSpPr>
          <p:cNvPr id="1374" name="Google Shape;1374;p12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25"/>
          <p:cNvSpPr txBox="1"/>
          <p:nvPr>
            <p:ph idx="1" type="body"/>
          </p:nvPr>
        </p:nvSpPr>
        <p:spPr>
          <a:xfrm>
            <a:off x="311700" y="822200"/>
            <a:ext cx="85206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spécialisation permet, pour une liste d’arguments de template spécifiques, d’utiliser un autre modèle de code que celui du template au moment de l’instanciation.</a:t>
            </a:r>
            <a:endParaRPr/>
          </a:p>
        </p:txBody>
      </p:sp>
      <p:sp>
        <p:nvSpPr>
          <p:cNvPr id="1380" name="Google Shape;1380;p12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1" name="Google Shape;1381;p125"/>
          <p:cNvSpPr/>
          <p:nvPr/>
        </p:nvSpPr>
        <p:spPr>
          <a:xfrm>
            <a:off x="3478500" y="1670600"/>
            <a:ext cx="1195500" cy="438300"/>
          </a:xfrm>
          <a:prstGeom prst="wedgeRoundRectCallout">
            <a:avLst>
              <a:gd fmla="val -72003" name="adj1"/>
              <a:gd fmla="val 6776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template</a:t>
            </a:r>
            <a:endParaRPr/>
          </a:p>
        </p:txBody>
      </p:sp>
      <p:sp>
        <p:nvSpPr>
          <p:cNvPr id="1382" name="Google Shape;1382;p125"/>
          <p:cNvSpPr txBox="1"/>
          <p:nvPr/>
        </p:nvSpPr>
        <p:spPr>
          <a:xfrm>
            <a:off x="339150" y="1977925"/>
            <a:ext cx="8670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Diviseur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divide_by(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(dividende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Diviseur)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&lt;0&gt;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"Cannot divide "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by 0!"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3" name="Google Shape;1383;p125"/>
          <p:cNvSpPr/>
          <p:nvPr/>
        </p:nvSpPr>
        <p:spPr>
          <a:xfrm>
            <a:off x="4479525" y="3445725"/>
            <a:ext cx="2666700" cy="438300"/>
          </a:xfrm>
          <a:prstGeom prst="wedgeRoundRectCallout">
            <a:avLst>
              <a:gd fmla="val -59889" name="adj1"/>
              <a:gd fmla="val 3164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spécialisation pour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&lt;0&gt;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4" name="Google Shape;1384;p12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85" name="Google Shape;1385;p12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26"/>
          <p:cNvSpPr txBox="1"/>
          <p:nvPr/>
        </p:nvSpPr>
        <p:spPr>
          <a:xfrm>
            <a:off x="339150" y="1977925"/>
            <a:ext cx="8670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Diviseur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divide_by(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(dividende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Diviseur)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&lt;0&gt;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"Cannot divide "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dividende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by 0!"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1" name="Google Shape;1391;p126"/>
          <p:cNvSpPr txBox="1"/>
          <p:nvPr>
            <p:ph idx="1" type="body"/>
          </p:nvPr>
        </p:nvSpPr>
        <p:spPr>
          <a:xfrm>
            <a:off x="311700" y="822200"/>
            <a:ext cx="85206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spécialisation permet, pour une liste d’arguments de template spécifiques, d’utiliser un autre modèle de code que celui du template au moment de l’instanciation.</a:t>
            </a:r>
            <a:endParaRPr/>
          </a:p>
        </p:txBody>
      </p:sp>
      <p:sp>
        <p:nvSpPr>
          <p:cNvPr id="1392" name="Google Shape;1392;p12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93" name="Google Shape;1393;p126"/>
          <p:cNvSpPr txBox="1"/>
          <p:nvPr/>
        </p:nvSpPr>
        <p:spPr>
          <a:xfrm>
            <a:off x="6334200" y="1232550"/>
            <a:ext cx="2572200" cy="133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&lt;3&gt;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divide_by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&lt;0&gt;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94" name="Google Shape;1394;p126"/>
          <p:cNvCxnSpPr/>
          <p:nvPr/>
        </p:nvCxnSpPr>
        <p:spPr>
          <a:xfrm flipH="1">
            <a:off x="3801625" y="1934125"/>
            <a:ext cx="2930400" cy="505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126"/>
          <p:cNvCxnSpPr/>
          <p:nvPr/>
        </p:nvCxnSpPr>
        <p:spPr>
          <a:xfrm flipH="1">
            <a:off x="4215825" y="2136225"/>
            <a:ext cx="2526300" cy="1657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6" name="Google Shape;1396;p12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397" name="Google Shape;1397;p12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27"/>
          <p:cNvSpPr txBox="1"/>
          <p:nvPr>
            <p:ph idx="1" type="body"/>
          </p:nvPr>
        </p:nvSpPr>
        <p:spPr>
          <a:xfrm>
            <a:off x="311700" y="822200"/>
            <a:ext cx="85206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spécialise une fonction-template, il faut indiquer les valeurs pour </a:t>
            </a:r>
            <a:r>
              <a:rPr b="1" lang="fr"/>
              <a:t>TOUS </a:t>
            </a:r>
            <a:r>
              <a:rPr lang="fr"/>
              <a:t>les paramètres de template. On parle de </a:t>
            </a:r>
            <a:r>
              <a:rPr b="1" lang="fr"/>
              <a:t>spécialisation totale</a:t>
            </a:r>
            <a:r>
              <a:rPr lang="fr"/>
              <a:t>.</a:t>
            </a:r>
            <a:endParaRPr/>
          </a:p>
        </p:txBody>
      </p:sp>
      <p:sp>
        <p:nvSpPr>
          <p:cNvPr id="1403" name="Google Shape;1403;p127"/>
          <p:cNvSpPr txBox="1"/>
          <p:nvPr/>
        </p:nvSpPr>
        <p:spPr>
          <a:xfrm>
            <a:off x="487800" y="1801075"/>
            <a:ext cx="816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add(T1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(v1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str1,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4" name="Google Shape;1404;p12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405" name="Google Shape;1405;p12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11700" y="106977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3" name="Google Shape;163;p2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2000600" y="2652725"/>
            <a:ext cx="54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vec = std::vector&lt;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 {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vec.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(vec.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900"/>
          </a:p>
        </p:txBody>
      </p:sp>
      <p:sp>
        <p:nvSpPr>
          <p:cNvPr id="165" name="Google Shape;165;p20"/>
          <p:cNvSpPr/>
          <p:nvPr/>
        </p:nvSpPr>
        <p:spPr>
          <a:xfrm rot="-5400000">
            <a:off x="1639372" y="2972925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647750" y="3434184"/>
            <a:ext cx="35796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vector::erase invalide l’itérateur courant et tous les suivants</a:t>
            </a:r>
            <a:endParaRPr b="1" sz="1600">
              <a:solidFill>
                <a:srgbClr val="008000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978550" y="3347650"/>
            <a:ext cx="1855375" cy="307575"/>
          </a:xfrm>
          <a:custGeom>
            <a:rect b="b" l="l" r="r" t="t"/>
            <a:pathLst>
              <a:path extrusionOk="0" h="12303" w="74215">
                <a:moveTo>
                  <a:pt x="74215" y="12303"/>
                </a:moveTo>
                <a:cubicBezTo>
                  <a:pt x="71545" y="6956"/>
                  <a:pt x="62332" y="10715"/>
                  <a:pt x="56356" y="10715"/>
                </a:cubicBezTo>
                <a:cubicBezTo>
                  <a:pt x="51417" y="10715"/>
                  <a:pt x="46089" y="10941"/>
                  <a:pt x="41672" y="8731"/>
                </a:cubicBezTo>
                <a:cubicBezTo>
                  <a:pt x="38284" y="7036"/>
                  <a:pt x="35141" y="3968"/>
                  <a:pt x="31353" y="3968"/>
                </a:cubicBezTo>
                <a:cubicBezTo>
                  <a:pt x="20819" y="3968"/>
                  <a:pt x="5847" y="876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8" name="Google Shape;168;p20"/>
          <p:cNvSpPr/>
          <p:nvPr/>
        </p:nvSpPr>
        <p:spPr>
          <a:xfrm>
            <a:off x="21189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25752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0315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3487800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28"/>
          <p:cNvSpPr txBox="1"/>
          <p:nvPr>
            <p:ph idx="1" type="body"/>
          </p:nvPr>
        </p:nvSpPr>
        <p:spPr>
          <a:xfrm>
            <a:off x="311700" y="822200"/>
            <a:ext cx="85206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spécialise une fonction-template, il faut indiquer les valeurs pour </a:t>
            </a:r>
            <a:r>
              <a:rPr b="1" lang="fr"/>
              <a:t>TOUS </a:t>
            </a:r>
            <a:r>
              <a:rPr lang="fr"/>
              <a:t>les paramètres de template. On parle de </a:t>
            </a:r>
            <a:r>
              <a:rPr b="1" lang="fr"/>
              <a:t>spécialisation totale</a:t>
            </a:r>
            <a:r>
              <a:rPr lang="fr"/>
              <a:t>.</a:t>
            </a:r>
            <a:endParaRPr/>
          </a:p>
        </p:txBody>
      </p:sp>
      <p:sp>
        <p:nvSpPr>
          <p:cNvPr id="1411" name="Google Shape;1411;p128"/>
          <p:cNvSpPr txBox="1"/>
          <p:nvPr/>
        </p:nvSpPr>
        <p:spPr>
          <a:xfrm>
            <a:off x="487800" y="1801075"/>
            <a:ext cx="816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add(T1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(v1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str1,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2" name="Google Shape;1412;p128"/>
          <p:cNvSpPr/>
          <p:nvPr/>
        </p:nvSpPr>
        <p:spPr>
          <a:xfrm>
            <a:off x="2144625" y="2854650"/>
            <a:ext cx="4496400" cy="438300"/>
          </a:xfrm>
          <a:prstGeom prst="wedgeRoundRectCallout">
            <a:avLst>
              <a:gd fmla="val -55672" name="adj1"/>
              <a:gd fmla="val 3738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on n’a plus aucun paramètre de template</a:t>
            </a:r>
            <a:endParaRPr/>
          </a:p>
        </p:txBody>
      </p:sp>
      <p:sp>
        <p:nvSpPr>
          <p:cNvPr id="1413" name="Google Shape;1413;p12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414" name="Google Shape;1414;p12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9"/>
          <p:cNvSpPr txBox="1"/>
          <p:nvPr>
            <p:ph idx="1" type="body"/>
          </p:nvPr>
        </p:nvSpPr>
        <p:spPr>
          <a:xfrm>
            <a:off x="311700" y="822200"/>
            <a:ext cx="85206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spécialise une fonction-template, il faut indiquer les valeurs pour </a:t>
            </a:r>
            <a:r>
              <a:rPr b="1" lang="fr"/>
              <a:t>TOUS </a:t>
            </a:r>
            <a:r>
              <a:rPr lang="fr"/>
              <a:t>les paramètres de template. On parle de </a:t>
            </a:r>
            <a:r>
              <a:rPr b="1" lang="fr"/>
              <a:t>spécialisation totale</a:t>
            </a:r>
            <a:r>
              <a:rPr lang="fr"/>
              <a:t>.</a:t>
            </a:r>
            <a:endParaRPr/>
          </a:p>
        </p:txBody>
      </p:sp>
      <p:sp>
        <p:nvSpPr>
          <p:cNvPr id="1420" name="Google Shape;1420;p129"/>
          <p:cNvSpPr txBox="1"/>
          <p:nvPr/>
        </p:nvSpPr>
        <p:spPr>
          <a:xfrm>
            <a:off x="487800" y="1801075"/>
            <a:ext cx="816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add(T1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(v1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*&gt;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str1,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str2;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1" name="Google Shape;1421;p129"/>
          <p:cNvSpPr/>
          <p:nvPr/>
        </p:nvSpPr>
        <p:spPr>
          <a:xfrm>
            <a:off x="3670475" y="3925950"/>
            <a:ext cx="3172800" cy="585000"/>
          </a:xfrm>
          <a:prstGeom prst="wedgeRoundRectCallout">
            <a:avLst>
              <a:gd fmla="val -22619" name="adj1"/>
              <a:gd fmla="val -8819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on a bien spécifié les valeurs des 3 paramètres ici</a:t>
            </a:r>
            <a:endParaRPr/>
          </a:p>
        </p:txBody>
      </p:sp>
      <p:sp>
        <p:nvSpPr>
          <p:cNvPr id="1422" name="Google Shape;1422;p12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423" name="Google Shape;1423;p12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30"/>
          <p:cNvSpPr txBox="1"/>
          <p:nvPr>
            <p:ph idx="1" type="body"/>
          </p:nvPr>
        </p:nvSpPr>
        <p:spPr>
          <a:xfrm>
            <a:off x="311700" y="1404475"/>
            <a:ext cx="8520600" cy="24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On peut spécialiser une classe-template de trois manières différentes 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Spécialisation totale de classe-template.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Spécialisation partielle de classe-template.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Spécialisation de fonction-membre (forcément totale, puisque c’est une spécialisation de fonction)</a:t>
            </a:r>
            <a:endParaRPr sz="1600"/>
          </a:p>
        </p:txBody>
      </p:sp>
      <p:sp>
        <p:nvSpPr>
          <p:cNvPr id="1429" name="Google Shape;1429;p13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430" name="Google Shape;1430;p13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31"/>
          <p:cNvSpPr txBox="1"/>
          <p:nvPr>
            <p:ph idx="1" type="body"/>
          </p:nvPr>
        </p:nvSpPr>
        <p:spPr>
          <a:xfrm>
            <a:off x="311700" y="822200"/>
            <a:ext cx="8520600" cy="3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Lorsqu’on spécialise une classe-template, il faut réécrire </a:t>
            </a:r>
            <a:r>
              <a:rPr b="1" lang="fr" sz="1600"/>
              <a:t>l’intégralité</a:t>
            </a:r>
            <a:r>
              <a:rPr lang="fr" sz="1600"/>
              <a:t> de la classe-template, pas uniquement les morceaux qui nous intéressent (attributs + fonctions-membres + implémentation de ces fonctions).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Cela permet d’adapter le type d’attributs à un cas donné (par exemple, pour optimiser le code, ou gérer des cas particulier).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std::vector&lt;bool&gt;</a:t>
            </a:r>
            <a:r>
              <a:rPr lang="fr" sz="1600"/>
              <a:t> est une spécialisation de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fr" sz="1600"/>
              <a:t>, car l’implémentation peut-être optimisée en passant par des masques de bits.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Exemple</a:t>
            </a:r>
            <a:r>
              <a:rPr lang="fr" sz="1600"/>
              <a:t> : 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https://godbolt.org/z/GG4ed91K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c</a:t>
            </a:r>
            <a:endParaRPr sz="1600"/>
          </a:p>
        </p:txBody>
      </p:sp>
      <p:sp>
        <p:nvSpPr>
          <p:cNvPr id="1436" name="Google Shape;1436;p13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437" name="Google Shape;1437;p13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32"/>
          <p:cNvSpPr txBox="1"/>
          <p:nvPr>
            <p:ph idx="1" type="body"/>
          </p:nvPr>
        </p:nvSpPr>
        <p:spPr>
          <a:xfrm>
            <a:off x="311700" y="931650"/>
            <a:ext cx="8493600" cy="3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On peut également faire des spécialisations </a:t>
            </a:r>
            <a:r>
              <a:rPr b="1" lang="fr" sz="1500"/>
              <a:t>partielles</a:t>
            </a:r>
            <a:r>
              <a:rPr lang="fr" sz="1500"/>
              <a:t>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Contrairement aux spécialisations totales dans lesquelles on s’attend à ce que les premiers chevrons de la spécialisation soient vides, on peut laisser une partie des paramètres non spécifiés, voire en utiliser certains pour construire les paramètres finaux du template.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Par exemple, « je veux que ma spécialisation concerne tous les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std::vector&lt;qqch&gt;</a:t>
            </a:r>
            <a:r>
              <a:rPr lang="fr" sz="1500"/>
              <a:t> »,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qqch</a:t>
            </a:r>
            <a:r>
              <a:rPr lang="fr" sz="1500"/>
              <a:t> est un paramètre de template de la spécialisation.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/>
              <a:t>Exemple 1</a:t>
            </a:r>
            <a:r>
              <a:rPr lang="fr" sz="1500"/>
              <a:t> : </a:t>
            </a:r>
            <a:r>
              <a:rPr lang="fr" sz="1500" u="sng">
                <a:solidFill>
                  <a:schemeClr val="hlink"/>
                </a:solidFill>
                <a:hlinkClick r:id="rId3"/>
              </a:rPr>
              <a:t>https://godbolt.org/z/vczrsfeqP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500"/>
              <a:t>Exemple 2</a:t>
            </a:r>
            <a:r>
              <a:rPr lang="fr" sz="1500"/>
              <a:t> : </a:t>
            </a:r>
            <a:r>
              <a:rPr lang="fr" sz="1500" u="sng">
                <a:solidFill>
                  <a:schemeClr val="hlink"/>
                </a:solidFill>
                <a:hlinkClick r:id="rId4"/>
              </a:rPr>
              <a:t>https://godbolt.org/z/TM1W7shGz</a:t>
            </a:r>
            <a:endParaRPr sz="1500"/>
          </a:p>
        </p:txBody>
      </p:sp>
      <p:sp>
        <p:nvSpPr>
          <p:cNvPr id="1443" name="Google Shape;1443;p13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444" name="Google Shape;1444;p13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33"/>
          <p:cNvSpPr txBox="1"/>
          <p:nvPr>
            <p:ph idx="1" type="body"/>
          </p:nvPr>
        </p:nvSpPr>
        <p:spPr>
          <a:xfrm>
            <a:off x="311700" y="822200"/>
            <a:ext cx="8520600" cy="3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également spécialiser seulement certaines fonctions d’une classe-template. Dans ce cas, la spécialisation doit être totale, puisqu’il s’agit d’une spécialisation de fonctions-template.</a:t>
            </a:r>
            <a:endParaRPr/>
          </a:p>
        </p:txBody>
      </p:sp>
      <p:sp>
        <p:nvSpPr>
          <p:cNvPr id="1450" name="Google Shape;1450;p13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451" name="Google Shape;1451;p13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Spécialisations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34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Plages d’éléments et opérations.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Templates.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Bonne pratiques.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Expressivité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Uniformisation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Compilation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Autres bonnes pratiques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Synthèse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7" name="Google Shape;1457;p13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58" name="Google Shape;1458;p13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59" name="Google Shape;1459;p13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34"/>
          <p:cNvSpPr/>
          <p:nvPr/>
        </p:nvSpPr>
        <p:spPr>
          <a:xfrm rot="10800000">
            <a:off x="171000" y="906150"/>
            <a:ext cx="9144000" cy="1405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Expressivité</a:t>
            </a:r>
            <a:endParaRPr/>
          </a:p>
        </p:txBody>
      </p:sp>
      <p:sp>
        <p:nvSpPr>
          <p:cNvPr id="1466" name="Google Shape;1466;p13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7" name="Google Shape;1467;p13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468" name="Google Shape;1468;p135"/>
          <p:cNvSpPr txBox="1"/>
          <p:nvPr/>
        </p:nvSpPr>
        <p:spPr>
          <a:xfrm>
            <a:off x="681950" y="1837800"/>
            <a:ext cx="5712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a;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fcn(a,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b)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9" name="Google Shape;1469;p135"/>
          <p:cNvSpPr txBox="1"/>
          <p:nvPr>
            <p:ph idx="1" type="body"/>
          </p:nvPr>
        </p:nvSpPr>
        <p:spPr>
          <a:xfrm>
            <a:off x="311700" y="878400"/>
            <a:ext cx="85206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Selon vous, que fait ce programme ?</a:t>
            </a:r>
            <a:endParaRPr sz="2200"/>
          </a:p>
        </p:txBody>
      </p:sp>
      <p:pic>
        <p:nvPicPr>
          <p:cNvPr id="1470" name="Google Shape;1470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44" y="786875"/>
            <a:ext cx="2444950" cy="2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3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Expressivité</a:t>
            </a:r>
            <a:endParaRPr/>
          </a:p>
        </p:txBody>
      </p:sp>
      <p:sp>
        <p:nvSpPr>
          <p:cNvPr id="1476" name="Google Shape;1476;p13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7" name="Google Shape;1477;p13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478" name="Google Shape;1478;p136"/>
          <p:cNvSpPr txBox="1"/>
          <p:nvPr/>
        </p:nvSpPr>
        <p:spPr>
          <a:xfrm>
            <a:off x="681950" y="1837800"/>
            <a:ext cx="5712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a;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fcn(a,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b)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9" name="Google Shape;1479;p136"/>
          <p:cNvSpPr txBox="1"/>
          <p:nvPr>
            <p:ph idx="1" type="body"/>
          </p:nvPr>
        </p:nvSpPr>
        <p:spPr>
          <a:xfrm>
            <a:off x="311700" y="878400"/>
            <a:ext cx="85206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Selon vous, que fait ce programme ?</a:t>
            </a:r>
            <a:endParaRPr sz="2200"/>
          </a:p>
        </p:txBody>
      </p:sp>
      <p:pic>
        <p:nvPicPr>
          <p:cNvPr id="1480" name="Google Shape;1480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44" y="786875"/>
            <a:ext cx="2444950" cy="24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36"/>
          <p:cNvSpPr/>
          <p:nvPr/>
        </p:nvSpPr>
        <p:spPr>
          <a:xfrm rot="-830314">
            <a:off x="904841" y="2757583"/>
            <a:ext cx="3859323" cy="438386"/>
          </a:xfrm>
          <a:prstGeom prst="rect">
            <a:avLst/>
          </a:prstGeom>
          <a:solidFill>
            <a:srgbClr val="D73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SAIT PAS C’EST TOUT MAL NOMME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3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Expressivité</a:t>
            </a:r>
            <a:endParaRPr/>
          </a:p>
        </p:txBody>
      </p:sp>
      <p:sp>
        <p:nvSpPr>
          <p:cNvPr id="1487" name="Google Shape;1487;p13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8" name="Google Shape;1488;p13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489" name="Google Shape;1489;p137"/>
          <p:cNvSpPr/>
          <p:nvPr/>
        </p:nvSpPr>
        <p:spPr>
          <a:xfrm rot="-984">
            <a:off x="3523948" y="889546"/>
            <a:ext cx="2096100" cy="438300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EXPRESSIVITE ++</a:t>
            </a:r>
            <a:endParaRPr b="1"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0" name="Google Shape;1490;p137"/>
          <p:cNvSpPr txBox="1"/>
          <p:nvPr/>
        </p:nvSpPr>
        <p:spPr>
          <a:xfrm>
            <a:off x="681950" y="1456800"/>
            <a:ext cx="8359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repetition_count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word_to_repeat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br>
              <a:rPr lang="fr" sz="1700"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word_to_repeat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repetition_count;</a:t>
            </a:r>
            <a:br>
              <a:rPr lang="fr" sz="1700"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repeat_word(word_to_repeat,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repetition_count)</a:t>
            </a:r>
            <a:b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1" name="Google Shape;1491;p137"/>
          <p:cNvSpPr/>
          <p:nvPr/>
        </p:nvSpPr>
        <p:spPr>
          <a:xfrm>
            <a:off x="2690800" y="1174750"/>
            <a:ext cx="694550" cy="843320"/>
          </a:xfrm>
          <a:custGeom>
            <a:rect b="b" l="l" r="r" t="t"/>
            <a:pathLst>
              <a:path extrusionOk="0" h="28575" w="27782">
                <a:moveTo>
                  <a:pt x="27782" y="0"/>
                </a:moveTo>
                <a:cubicBezTo>
                  <a:pt x="24920" y="954"/>
                  <a:pt x="21370" y="2629"/>
                  <a:pt x="20638" y="5556"/>
                </a:cubicBezTo>
                <a:cubicBezTo>
                  <a:pt x="19630" y="9586"/>
                  <a:pt x="25559" y="14922"/>
                  <a:pt x="22622" y="17859"/>
                </a:cubicBezTo>
                <a:cubicBezTo>
                  <a:pt x="16722" y="23759"/>
                  <a:pt x="0" y="20231"/>
                  <a:pt x="0" y="28575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92" name="Google Shape;1492;p137"/>
          <p:cNvSpPr/>
          <p:nvPr/>
        </p:nvSpPr>
        <p:spPr>
          <a:xfrm>
            <a:off x="4069950" y="1482325"/>
            <a:ext cx="1428500" cy="1845552"/>
          </a:xfrm>
          <a:custGeom>
            <a:rect b="b" l="l" r="r" t="t"/>
            <a:pathLst>
              <a:path extrusionOk="0" h="80963" w="57140">
                <a:moveTo>
                  <a:pt x="41672" y="0"/>
                </a:moveTo>
                <a:cubicBezTo>
                  <a:pt x="46105" y="6654"/>
                  <a:pt x="59282" y="11068"/>
                  <a:pt x="56753" y="18653"/>
                </a:cubicBezTo>
                <a:cubicBezTo>
                  <a:pt x="53843" y="27379"/>
                  <a:pt x="39831" y="28286"/>
                  <a:pt x="35719" y="36513"/>
                </a:cubicBezTo>
                <a:cubicBezTo>
                  <a:pt x="31568" y="44817"/>
                  <a:pt x="43273" y="56867"/>
                  <a:pt x="37703" y="64294"/>
                </a:cubicBezTo>
                <a:cubicBezTo>
                  <a:pt x="29458" y="75287"/>
                  <a:pt x="6145" y="68673"/>
                  <a:pt x="0" y="80963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106977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2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2000600" y="2652725"/>
            <a:ext cx="54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vec = std::vector&lt;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 {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vec.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(vec.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900"/>
          </a:p>
        </p:txBody>
      </p:sp>
      <p:sp>
        <p:nvSpPr>
          <p:cNvPr id="181" name="Google Shape;181;p21"/>
          <p:cNvSpPr/>
          <p:nvPr/>
        </p:nvSpPr>
        <p:spPr>
          <a:xfrm rot="-5400000">
            <a:off x="1639372" y="2972925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647750" y="3434184"/>
            <a:ext cx="35796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vector::erase invalide l’itérateur courant et tous les suivants</a:t>
            </a:r>
            <a:endParaRPr b="1" sz="1600">
              <a:solidFill>
                <a:srgbClr val="008000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118891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2575191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031491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3487791" y="37679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978550" y="3347650"/>
            <a:ext cx="1855375" cy="307575"/>
          </a:xfrm>
          <a:custGeom>
            <a:rect b="b" l="l" r="r" t="t"/>
            <a:pathLst>
              <a:path extrusionOk="0" h="12303" w="74215">
                <a:moveTo>
                  <a:pt x="74215" y="12303"/>
                </a:moveTo>
                <a:cubicBezTo>
                  <a:pt x="71545" y="6956"/>
                  <a:pt x="62332" y="10715"/>
                  <a:pt x="56356" y="10715"/>
                </a:cubicBezTo>
                <a:cubicBezTo>
                  <a:pt x="51417" y="10715"/>
                  <a:pt x="46089" y="10941"/>
                  <a:pt x="41672" y="8731"/>
                </a:cubicBezTo>
                <a:cubicBezTo>
                  <a:pt x="38284" y="7036"/>
                  <a:pt x="35141" y="3968"/>
                  <a:pt x="31353" y="3968"/>
                </a:cubicBezTo>
                <a:cubicBezTo>
                  <a:pt x="20819" y="3968"/>
                  <a:pt x="5847" y="876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38"/>
          <p:cNvSpPr txBox="1"/>
          <p:nvPr>
            <p:ph idx="1" type="body"/>
          </p:nvPr>
        </p:nvSpPr>
        <p:spPr>
          <a:xfrm>
            <a:off x="311700" y="878400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Améliorer l’</a:t>
            </a:r>
            <a:r>
              <a:rPr b="1" lang="fr" sz="2200"/>
              <a:t>expressivité</a:t>
            </a:r>
            <a:r>
              <a:rPr lang="fr" sz="2200"/>
              <a:t> du code permet de le comprendre plus rapidement.</a:t>
            </a:r>
            <a:br>
              <a:rPr lang="fr" sz="2200"/>
            </a:br>
            <a:br>
              <a:rPr lang="fr" sz="2200"/>
            </a:br>
            <a:r>
              <a:rPr lang="fr" sz="2200"/>
              <a:t>3 bonnes pratiques à appliquer 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découper le code en </a:t>
            </a:r>
            <a:r>
              <a:rPr b="1" lang="fr" sz="2200"/>
              <a:t>fonctions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fr" sz="2200"/>
              <a:t>définir des types</a:t>
            </a:r>
            <a:r>
              <a:rPr lang="fr" sz="2200"/>
              <a:t>, via des alias ou des classes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fr" sz="2200"/>
              <a:t>nommer</a:t>
            </a:r>
            <a:r>
              <a:rPr lang="fr" sz="2200"/>
              <a:t> explicitement les symboles (variables, types et fonctions)</a:t>
            </a:r>
            <a:endParaRPr sz="2200"/>
          </a:p>
        </p:txBody>
      </p:sp>
      <p:sp>
        <p:nvSpPr>
          <p:cNvPr id="1498" name="Google Shape;1498;p13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Expressivité</a:t>
            </a:r>
            <a:endParaRPr/>
          </a:p>
        </p:txBody>
      </p:sp>
      <p:sp>
        <p:nvSpPr>
          <p:cNvPr id="1499" name="Google Shape;1499;p13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00" name="Google Shape;1500;p13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3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Expressivité</a:t>
            </a:r>
            <a:endParaRPr/>
          </a:p>
        </p:txBody>
      </p:sp>
      <p:sp>
        <p:nvSpPr>
          <p:cNvPr id="1506" name="Google Shape;1506;p13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07" name="Google Shape;1507;p13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508" name="Google Shape;1508;p139"/>
          <p:cNvSpPr txBox="1"/>
          <p:nvPr>
            <p:ph idx="1" type="body"/>
          </p:nvPr>
        </p:nvSpPr>
        <p:spPr>
          <a:xfrm>
            <a:off x="311700" y="1244200"/>
            <a:ext cx="85206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Autres manières de rendre le code plus expressif 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définir des </a:t>
            </a:r>
            <a:r>
              <a:rPr b="1" lang="fr" sz="2200"/>
              <a:t>opérateurs</a:t>
            </a:r>
            <a:r>
              <a:rPr lang="fr" sz="2200"/>
              <a:t> pour les opérations arithmétiques par exemple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créer des variables pour </a:t>
            </a:r>
            <a:r>
              <a:rPr b="1" lang="fr" sz="2200"/>
              <a:t>nommer des conditions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définir des </a:t>
            </a:r>
            <a:r>
              <a:rPr b="1" lang="fr" sz="2200"/>
              <a:t>énumérations</a:t>
            </a:r>
            <a:r>
              <a:rPr lang="fr" sz="2200"/>
              <a:t> pour nommer des entiers</a:t>
            </a:r>
            <a:endParaRPr sz="22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4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Expressivité</a:t>
            </a:r>
            <a:endParaRPr/>
          </a:p>
        </p:txBody>
      </p:sp>
      <p:sp>
        <p:nvSpPr>
          <p:cNvPr id="1514" name="Google Shape;1514;p14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15" name="Google Shape;1515;p14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516" name="Google Shape;1516;p140"/>
          <p:cNvSpPr txBox="1"/>
          <p:nvPr>
            <p:ph idx="1" type="body"/>
          </p:nvPr>
        </p:nvSpPr>
        <p:spPr>
          <a:xfrm>
            <a:off x="469350" y="1581550"/>
            <a:ext cx="82053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Du code doit pouvoir se comprendre </a:t>
            </a:r>
            <a:r>
              <a:rPr b="1" lang="fr" sz="2200"/>
              <a:t>sans commentaires</a:t>
            </a:r>
            <a:r>
              <a:rPr lang="fr" sz="2200"/>
              <a:t>.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lang="fr" sz="2200"/>
            </a:br>
            <a:r>
              <a:rPr lang="fr" sz="2200"/>
              <a:t>Si ce n’est pas le cas, vous pouvez le réécrire de manière </a:t>
            </a:r>
            <a:r>
              <a:rPr b="1" lang="fr" sz="2200"/>
              <a:t>plus expressive</a:t>
            </a:r>
            <a:r>
              <a:rPr lang="fr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4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Uniformisation</a:t>
            </a:r>
            <a:endParaRPr/>
          </a:p>
        </p:txBody>
      </p:sp>
      <p:sp>
        <p:nvSpPr>
          <p:cNvPr id="1522" name="Google Shape;1522;p14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23" name="Google Shape;1523;p14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524" name="Google Shape;1524;p141"/>
          <p:cNvSpPr txBox="1"/>
          <p:nvPr>
            <p:ph idx="1" type="body"/>
          </p:nvPr>
        </p:nvSpPr>
        <p:spPr>
          <a:xfrm>
            <a:off x="311700" y="8784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Selon vous, cette fonction fait-elle bien ce qu’elle dit ?</a:t>
            </a:r>
            <a:endParaRPr sz="2200"/>
          </a:p>
        </p:txBody>
      </p:sp>
      <p:pic>
        <p:nvPicPr>
          <p:cNvPr id="1525" name="Google Shape;1525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344" y="1745200"/>
            <a:ext cx="2444950" cy="24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41"/>
          <p:cNvSpPr txBox="1"/>
          <p:nvPr/>
        </p:nvSpPr>
        <p:spPr>
          <a:xfrm>
            <a:off x="487100" y="1590475"/>
            <a:ext cx="578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compute_Exponent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nb,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Exp) 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(Exp &lt;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(Exp ==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 = nb;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(Exp &gt;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          --Exp;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res *= nb;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4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Uniformisation</a:t>
            </a:r>
            <a:endParaRPr/>
          </a:p>
        </p:txBody>
      </p:sp>
      <p:sp>
        <p:nvSpPr>
          <p:cNvPr id="1532" name="Google Shape;1532;p14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3" name="Google Shape;1533;p14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534" name="Google Shape;1534;p142"/>
          <p:cNvSpPr txBox="1"/>
          <p:nvPr>
            <p:ph idx="1" type="body"/>
          </p:nvPr>
        </p:nvSpPr>
        <p:spPr>
          <a:xfrm>
            <a:off x="311700" y="8784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Et celle-ci ?</a:t>
            </a:r>
            <a:endParaRPr sz="2200"/>
          </a:p>
        </p:txBody>
      </p:sp>
      <p:pic>
        <p:nvPicPr>
          <p:cNvPr id="1535" name="Google Shape;1535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7619" y="1838975"/>
            <a:ext cx="2444950" cy="24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142"/>
          <p:cNvSpPr txBox="1"/>
          <p:nvPr/>
        </p:nvSpPr>
        <p:spPr>
          <a:xfrm>
            <a:off x="4442025" y="954741"/>
            <a:ext cx="5875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compute_factorial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nb)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(nb &lt;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res = nb;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(nb &gt;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--nb;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 *= nb;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res;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4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Uniformisation</a:t>
            </a:r>
            <a:endParaRPr/>
          </a:p>
        </p:txBody>
      </p:sp>
      <p:sp>
        <p:nvSpPr>
          <p:cNvPr id="1542" name="Google Shape;1542;p14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43" name="Google Shape;1543;p14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544" name="Google Shape;1544;p143"/>
          <p:cNvSpPr txBox="1"/>
          <p:nvPr/>
        </p:nvSpPr>
        <p:spPr>
          <a:xfrm>
            <a:off x="744150" y="218272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urier New"/>
              <a:buAutoNum type="arabicPeriod"/>
            </a:pPr>
            <a:r>
              <a:rPr lang="fr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get_value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urier New"/>
              <a:buAutoNum type="arabicPeriod"/>
            </a:pPr>
            <a:r>
              <a:rPr lang="fr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urier New"/>
              <a:buAutoNum type="arabicPeriod"/>
            </a:pPr>
            <a:r>
              <a:rPr lang="fr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urier New"/>
              <a:buAutoNum type="arabicPeriod"/>
            </a:pPr>
            <a:r>
              <a:rPr lang="fr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urier New"/>
              <a:buAutoNum type="arabicPeriod"/>
            </a:pPr>
            <a:r>
              <a:rPr lang="fr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animal_3</a:t>
            </a:r>
            <a:endParaRPr sz="2100"/>
          </a:p>
        </p:txBody>
      </p:sp>
      <p:sp>
        <p:nvSpPr>
          <p:cNvPr id="1545" name="Google Shape;1545;p143"/>
          <p:cNvSpPr txBox="1"/>
          <p:nvPr>
            <p:ph idx="1" type="body"/>
          </p:nvPr>
        </p:nvSpPr>
        <p:spPr>
          <a:xfrm>
            <a:off x="311700" y="8784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Selon vous, les symboles ci-dessous seraient plutôt des fonctions, des types ou des variables ?</a:t>
            </a:r>
            <a:endParaRPr sz="2200"/>
          </a:p>
        </p:txBody>
      </p:sp>
      <p:pic>
        <p:nvPicPr>
          <p:cNvPr id="1546" name="Google Shape;1546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344" y="1745200"/>
            <a:ext cx="2444950" cy="2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44"/>
          <p:cNvSpPr txBox="1"/>
          <p:nvPr>
            <p:ph idx="1" type="body"/>
          </p:nvPr>
        </p:nvSpPr>
        <p:spPr>
          <a:xfrm>
            <a:off x="311700" y="1283900"/>
            <a:ext cx="85206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Avoir du code écrit de </a:t>
            </a:r>
            <a:r>
              <a:rPr b="1" lang="fr" sz="2200"/>
              <a:t>manière uniforme </a:t>
            </a:r>
            <a:r>
              <a:rPr lang="fr" sz="2200"/>
              <a:t>permet de</a:t>
            </a:r>
            <a:br>
              <a:rPr lang="fr" sz="2200"/>
            </a:br>
            <a:r>
              <a:rPr lang="fr" sz="2200"/>
              <a:t>le lire et le décrypter </a:t>
            </a:r>
            <a:r>
              <a:rPr b="1" lang="fr" sz="2200"/>
              <a:t>plus rapidement</a:t>
            </a:r>
            <a:r>
              <a:rPr lang="fr" sz="2200"/>
              <a:t>.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/>
              <a:t>Pour faciliter l’uniformisation du code, on peut mettre en place des </a:t>
            </a:r>
            <a:r>
              <a:rPr b="1" lang="fr" sz="2200"/>
              <a:t>conventions de codage</a:t>
            </a:r>
            <a:r>
              <a:rPr lang="fr" sz="2200"/>
              <a:t> relative au </a:t>
            </a:r>
            <a:r>
              <a:rPr b="1" lang="fr" sz="2200"/>
              <a:t>style</a:t>
            </a:r>
            <a:r>
              <a:rPr lang="fr" sz="2200"/>
              <a:t>.</a:t>
            </a:r>
            <a:endParaRPr sz="2200"/>
          </a:p>
        </p:txBody>
      </p:sp>
      <p:sp>
        <p:nvSpPr>
          <p:cNvPr id="1552" name="Google Shape;1552;p14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Uniformisation</a:t>
            </a:r>
            <a:endParaRPr/>
          </a:p>
        </p:txBody>
      </p:sp>
      <p:sp>
        <p:nvSpPr>
          <p:cNvPr id="1553" name="Google Shape;1553;p14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54" name="Google Shape;1554;p14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45"/>
          <p:cNvSpPr txBox="1"/>
          <p:nvPr>
            <p:ph idx="1" type="body"/>
          </p:nvPr>
        </p:nvSpPr>
        <p:spPr>
          <a:xfrm>
            <a:off x="311700" y="1144975"/>
            <a:ext cx="85206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Ce qui définit le </a:t>
            </a:r>
            <a:r>
              <a:rPr b="1" lang="fr" sz="2200"/>
              <a:t>style</a:t>
            </a:r>
            <a:r>
              <a:rPr lang="fr" sz="2200"/>
              <a:t> 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PascalCase, camelCase, snake_case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Tabs / Spaces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Saut de ligne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Indentation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etc.</a:t>
            </a:r>
            <a:endParaRPr sz="2200"/>
          </a:p>
        </p:txBody>
      </p:sp>
      <p:sp>
        <p:nvSpPr>
          <p:cNvPr id="1560" name="Google Shape;1560;p14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Uniformisation</a:t>
            </a:r>
            <a:endParaRPr/>
          </a:p>
        </p:txBody>
      </p:sp>
      <p:sp>
        <p:nvSpPr>
          <p:cNvPr id="1561" name="Google Shape;1561;p14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2" name="Google Shape;1562;p14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46"/>
          <p:cNvSpPr txBox="1"/>
          <p:nvPr>
            <p:ph idx="1" type="body"/>
          </p:nvPr>
        </p:nvSpPr>
        <p:spPr>
          <a:xfrm>
            <a:off x="311700" y="1277275"/>
            <a:ext cx="8520600" cy="3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/>
              <a:t>Il n’y a pas forcément une convention de style meilleure qu’une autre. Ce qui compte, c’est qu’on utilise les </a:t>
            </a:r>
            <a:r>
              <a:rPr b="1" lang="fr" sz="2200"/>
              <a:t>mêmes conventions </a:t>
            </a:r>
            <a:r>
              <a:rPr lang="fr" sz="2200"/>
              <a:t>sur </a:t>
            </a:r>
            <a:r>
              <a:rPr b="1" lang="fr" sz="2200"/>
              <a:t>toute la base</a:t>
            </a:r>
            <a:r>
              <a:rPr lang="fr" sz="2200"/>
              <a:t> de code.</a:t>
            </a:r>
            <a:endParaRPr sz="2200"/>
          </a:p>
        </p:txBody>
      </p:sp>
      <p:sp>
        <p:nvSpPr>
          <p:cNvPr id="1568" name="Google Shape;1568;p14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Uniformisation</a:t>
            </a:r>
            <a:endParaRPr/>
          </a:p>
        </p:txBody>
      </p:sp>
      <p:sp>
        <p:nvSpPr>
          <p:cNvPr id="1569" name="Google Shape;1569;p14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70" name="Google Shape;1570;p14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4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Compilation</a:t>
            </a:r>
            <a:endParaRPr/>
          </a:p>
        </p:txBody>
      </p:sp>
      <p:sp>
        <p:nvSpPr>
          <p:cNvPr id="1576" name="Google Shape;1576;p14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77" name="Google Shape;1577;p14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578" name="Google Shape;1578;p147"/>
          <p:cNvSpPr txBox="1"/>
          <p:nvPr/>
        </p:nvSpPr>
        <p:spPr>
          <a:xfrm>
            <a:off x="436550" y="2113375"/>
            <a:ext cx="669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print_reverse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&gt;&amp; vec)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 = vec.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 i &gt;= </a:t>
            </a:r>
            <a:r>
              <a:rPr lang="fr" sz="15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 --i)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std::cout &lt;&lt; vec[i] &lt;&lt; std::endl;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1579" name="Google Shape;1579;p147"/>
          <p:cNvSpPr txBox="1"/>
          <p:nvPr>
            <p:ph idx="1" type="body"/>
          </p:nvPr>
        </p:nvSpPr>
        <p:spPr>
          <a:xfrm>
            <a:off x="311700" y="1047075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Y a-t-il un problème dans cette fonction </a:t>
            </a:r>
            <a:r>
              <a:rPr lang="fr" sz="2200"/>
              <a:t>?</a:t>
            </a:r>
            <a:endParaRPr sz="2200"/>
          </a:p>
        </p:txBody>
      </p:sp>
      <p:pic>
        <p:nvPicPr>
          <p:cNvPr id="1580" name="Google Shape;1580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97" y="1943200"/>
            <a:ext cx="2444950" cy="2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1700" y="106977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5" name="Google Shape;195;p2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877966" y="2652725"/>
            <a:ext cx="54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list = std::list&lt;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 {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900"/>
          </a:p>
        </p:txBody>
      </p:sp>
      <p:sp>
        <p:nvSpPr>
          <p:cNvPr id="197" name="Google Shape;197;p22"/>
          <p:cNvSpPr/>
          <p:nvPr/>
        </p:nvSpPr>
        <p:spPr>
          <a:xfrm rot="-5400000">
            <a:off x="1516738" y="2734403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388241" y="387707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259591" y="347687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2630266" y="41681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1" name="Google Shape;201;p22"/>
          <p:cNvCxnSpPr>
            <a:stCxn id="198" idx="3"/>
            <a:endCxn id="199" idx="1"/>
          </p:cNvCxnSpPr>
          <p:nvPr/>
        </p:nvCxnSpPr>
        <p:spPr>
          <a:xfrm flipH="1" rot="10800000">
            <a:off x="1844541" y="3676972"/>
            <a:ext cx="415200" cy="40020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2" name="Google Shape;202;p22"/>
          <p:cNvCxnSpPr>
            <a:stCxn id="199" idx="2"/>
            <a:endCxn id="200" idx="0"/>
          </p:cNvCxnSpPr>
          <p:nvPr/>
        </p:nvCxnSpPr>
        <p:spPr>
          <a:xfrm>
            <a:off x="2487741" y="3877072"/>
            <a:ext cx="370800" cy="29100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4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Compilation</a:t>
            </a:r>
            <a:endParaRPr/>
          </a:p>
        </p:txBody>
      </p:sp>
      <p:sp>
        <p:nvSpPr>
          <p:cNvPr id="1586" name="Google Shape;1586;p14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87" name="Google Shape;1587;p14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588" name="Google Shape;1588;p148"/>
          <p:cNvSpPr txBox="1"/>
          <p:nvPr/>
        </p:nvSpPr>
        <p:spPr>
          <a:xfrm>
            <a:off x="436550" y="2113375"/>
            <a:ext cx="669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print_reverse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&gt;&amp; vec)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 = vec.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 i &gt;= </a:t>
            </a:r>
            <a:r>
              <a:rPr lang="fr" sz="15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 --i)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std::cout &lt;&lt; vec[i] &lt;&lt; std::endl;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1589" name="Google Shape;1589;p148"/>
          <p:cNvSpPr txBox="1"/>
          <p:nvPr>
            <p:ph idx="1" type="body"/>
          </p:nvPr>
        </p:nvSpPr>
        <p:spPr>
          <a:xfrm>
            <a:off x="311700" y="1047075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Y a-t-il un problème dans cette fonction ?</a:t>
            </a:r>
            <a:endParaRPr sz="2200"/>
          </a:p>
        </p:txBody>
      </p:sp>
      <p:pic>
        <p:nvPicPr>
          <p:cNvPr id="1590" name="Google Shape;1590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97" y="1943200"/>
            <a:ext cx="2444950" cy="24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48"/>
          <p:cNvSpPr/>
          <p:nvPr/>
        </p:nvSpPr>
        <p:spPr>
          <a:xfrm rot="-830132">
            <a:off x="1498552" y="2794632"/>
            <a:ext cx="3136296" cy="438386"/>
          </a:xfrm>
          <a:prstGeom prst="rect">
            <a:avLst/>
          </a:prstGeom>
          <a:solidFill>
            <a:srgbClr val="D73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BOUCLE INFINIE A L’EXECUTION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4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Compilation</a:t>
            </a:r>
            <a:endParaRPr/>
          </a:p>
        </p:txBody>
      </p:sp>
      <p:sp>
        <p:nvSpPr>
          <p:cNvPr id="1597" name="Google Shape;1597;p149"/>
          <p:cNvSpPr txBox="1"/>
          <p:nvPr>
            <p:ph idx="1" type="body"/>
          </p:nvPr>
        </p:nvSpPr>
        <p:spPr>
          <a:xfrm>
            <a:off x="311700" y="993525"/>
            <a:ext cx="8520600" cy="3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Un certain nombre </a:t>
            </a:r>
            <a:r>
              <a:rPr lang="fr" sz="2200"/>
              <a:t>d’</a:t>
            </a:r>
            <a:r>
              <a:rPr b="1" lang="fr" sz="2200"/>
              <a:t>erreurs de programmation</a:t>
            </a:r>
            <a:r>
              <a:rPr lang="fr" sz="2200"/>
              <a:t> peuvent</a:t>
            </a:r>
            <a:br>
              <a:rPr lang="fr" sz="2200"/>
            </a:br>
            <a:r>
              <a:rPr lang="fr" sz="2200"/>
              <a:t>être détectées dès la </a:t>
            </a:r>
            <a:r>
              <a:rPr b="1" lang="fr" sz="2200"/>
              <a:t>compilation</a:t>
            </a:r>
            <a:r>
              <a:rPr lang="fr" sz="2200"/>
              <a:t>.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/>
              <a:t>Il suffit de fournir les </a:t>
            </a:r>
            <a:r>
              <a:rPr b="1" lang="fr" sz="2200"/>
              <a:t>flags</a:t>
            </a:r>
            <a:r>
              <a:rPr lang="fr" sz="2200"/>
              <a:t> suivants au compilateur pour</a:t>
            </a:r>
            <a:br>
              <a:rPr lang="fr" sz="2200"/>
            </a:br>
            <a:r>
              <a:rPr lang="fr" sz="2200"/>
              <a:t>qu’il détecte des problèmes potentiels (variables non utilisées, casts implicits, etc) et interrompt la compilation :</a:t>
            </a:r>
            <a:br>
              <a:rPr lang="fr" sz="2200"/>
            </a:br>
            <a:r>
              <a:rPr lang="fr" sz="2200">
                <a:latin typeface="Courier New"/>
                <a:ea typeface="Courier New"/>
                <a:cs typeface="Courier New"/>
                <a:sym typeface="Courier New"/>
              </a:rPr>
              <a:t>-Wall -Wextra -Werror</a:t>
            </a:r>
            <a:endParaRPr sz="2200"/>
          </a:p>
        </p:txBody>
      </p:sp>
      <p:sp>
        <p:nvSpPr>
          <p:cNvPr id="1598" name="Google Shape;1598;p14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9" name="Google Shape;1599;p14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5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Compilation</a:t>
            </a:r>
            <a:endParaRPr/>
          </a:p>
        </p:txBody>
      </p:sp>
      <p:sp>
        <p:nvSpPr>
          <p:cNvPr id="1605" name="Google Shape;1605;p15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06" name="Google Shape;1606;p15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607" name="Google Shape;1607;p150"/>
          <p:cNvSpPr txBox="1"/>
          <p:nvPr/>
        </p:nvSpPr>
        <p:spPr>
          <a:xfrm>
            <a:off x="436550" y="2113375"/>
            <a:ext cx="669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print_reverse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&gt;&amp; vec)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 = vec.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 i &gt;= </a:t>
            </a:r>
            <a:r>
              <a:rPr lang="fr" sz="15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 --i)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std::cout &lt;&lt; vec[i] &lt;&lt; std::endl;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1608" name="Google Shape;1608;p150"/>
          <p:cNvSpPr txBox="1"/>
          <p:nvPr>
            <p:ph idx="1" type="body"/>
          </p:nvPr>
        </p:nvSpPr>
        <p:spPr>
          <a:xfrm>
            <a:off x="311700" y="1047075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Grâce aux flags, le compilateur prévient le programmeur de l’erreur.</a:t>
            </a:r>
            <a:endParaRPr/>
          </a:p>
        </p:txBody>
      </p:sp>
      <p:sp>
        <p:nvSpPr>
          <p:cNvPr id="1609" name="Google Shape;1609;p150"/>
          <p:cNvSpPr txBox="1"/>
          <p:nvPr/>
        </p:nvSpPr>
        <p:spPr>
          <a:xfrm>
            <a:off x="2065500" y="3914275"/>
            <a:ext cx="6766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AA0000"/>
                </a:solidFill>
                <a:latin typeface="Consolas"/>
                <a:ea typeface="Consolas"/>
                <a:cs typeface="Consolas"/>
                <a:sym typeface="Consolas"/>
              </a:rPr>
              <a:t>error: </a:t>
            </a:r>
            <a:r>
              <a:rPr lang="fr" sz="1350">
                <a:solidFill>
                  <a:srgbClr val="007BFD"/>
                </a:solidFill>
                <a:latin typeface="Consolas"/>
                <a:ea typeface="Consolas"/>
                <a:cs typeface="Consolas"/>
                <a:sym typeface="Consolas"/>
              </a:rPr>
              <a:t>comparison of unsigned expression in '&gt;= 0' is always true</a:t>
            </a:r>
            <a:endParaRPr sz="1700"/>
          </a:p>
        </p:txBody>
      </p:sp>
      <p:sp>
        <p:nvSpPr>
          <p:cNvPr id="1610" name="Google Shape;1610;p150"/>
          <p:cNvSpPr/>
          <p:nvPr/>
        </p:nvSpPr>
        <p:spPr>
          <a:xfrm>
            <a:off x="4327925" y="2930924"/>
            <a:ext cx="452725" cy="952546"/>
          </a:xfrm>
          <a:custGeom>
            <a:rect b="b" l="l" r="r" t="t"/>
            <a:pathLst>
              <a:path extrusionOk="0" h="35322" w="18109">
                <a:moveTo>
                  <a:pt x="17859" y="35322"/>
                </a:moveTo>
                <a:cubicBezTo>
                  <a:pt x="17859" y="33189"/>
                  <a:pt x="18771" y="30252"/>
                  <a:pt x="17065" y="28972"/>
                </a:cubicBezTo>
                <a:cubicBezTo>
                  <a:pt x="12646" y="25656"/>
                  <a:pt x="4255" y="28805"/>
                  <a:pt x="1190" y="24209"/>
                </a:cubicBezTo>
                <a:cubicBezTo>
                  <a:pt x="-1417" y="20301"/>
                  <a:pt x="5409" y="15625"/>
                  <a:pt x="8731" y="12303"/>
                </a:cubicBezTo>
                <a:cubicBezTo>
                  <a:pt x="12287" y="8747"/>
                  <a:pt x="0" y="5029"/>
                  <a:pt x="0" y="0"/>
                </a:cubicBezTo>
              </a:path>
            </a:pathLst>
          </a:custGeom>
          <a:noFill/>
          <a:ln cap="flat" cmpd="sng" w="19050">
            <a:solidFill>
              <a:srgbClr val="D73A49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5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Compilation</a:t>
            </a:r>
            <a:endParaRPr/>
          </a:p>
        </p:txBody>
      </p:sp>
      <p:sp>
        <p:nvSpPr>
          <p:cNvPr id="1616" name="Google Shape;1616;p15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7" name="Google Shape;1617;p151"/>
          <p:cNvSpPr txBox="1"/>
          <p:nvPr>
            <p:ph idx="1" type="body"/>
          </p:nvPr>
        </p:nvSpPr>
        <p:spPr>
          <a:xfrm>
            <a:off x="311700" y="179982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Il existe également des </a:t>
            </a:r>
            <a:r>
              <a:rPr b="1" lang="fr" sz="2200"/>
              <a:t>mots-clés</a:t>
            </a:r>
            <a:r>
              <a:rPr lang="fr" sz="2200"/>
              <a:t> permettant de s’assurer que le code est utilisé (ou se comportera) comme prévu : </a:t>
            </a:r>
            <a:r>
              <a:rPr b="1" lang="fr" sz="2200"/>
              <a:t>const</a:t>
            </a:r>
            <a:r>
              <a:rPr lang="fr" sz="2200"/>
              <a:t>, </a:t>
            </a:r>
            <a:r>
              <a:rPr b="1" lang="fr" sz="2200"/>
              <a:t>override</a:t>
            </a:r>
            <a:r>
              <a:rPr lang="fr" sz="2200"/>
              <a:t>, mais aussi </a:t>
            </a:r>
            <a:r>
              <a:rPr b="1" lang="fr" sz="2200"/>
              <a:t>[[nodiscard]]</a:t>
            </a:r>
            <a:r>
              <a:rPr lang="fr" sz="2200"/>
              <a:t> ou </a:t>
            </a:r>
            <a:r>
              <a:rPr b="1" lang="fr" sz="2200"/>
              <a:t>explicit</a:t>
            </a:r>
            <a:r>
              <a:rPr lang="fr" sz="2200"/>
              <a:t>.</a:t>
            </a:r>
            <a:endParaRPr sz="2200"/>
          </a:p>
        </p:txBody>
      </p:sp>
      <p:sp>
        <p:nvSpPr>
          <p:cNvPr id="1618" name="Google Shape;1618;p15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5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Compilation</a:t>
            </a:r>
            <a:endParaRPr/>
          </a:p>
        </p:txBody>
      </p:sp>
      <p:sp>
        <p:nvSpPr>
          <p:cNvPr id="1624" name="Google Shape;1624;p15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25" name="Google Shape;1625;p15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626" name="Google Shape;1626;p152"/>
          <p:cNvSpPr txBox="1"/>
          <p:nvPr/>
        </p:nvSpPr>
        <p:spPr>
          <a:xfrm>
            <a:off x="359175" y="1600425"/>
            <a:ext cx="828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 sz="1800">
                <a:latin typeface="Century Gothic"/>
                <a:ea typeface="Century Gothic"/>
                <a:cs typeface="Century Gothic"/>
                <a:sym typeface="Century Gothic"/>
              </a:rPr>
              <a:t>Exemple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[[nodiscard]]</a:t>
            </a:r>
            <a:br>
              <a:rPr lang="fr" sz="1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latin typeface="Century Gothic"/>
                <a:ea typeface="Century Gothic"/>
                <a:cs typeface="Century Gothic"/>
                <a:sym typeface="Century Gothic"/>
              </a:rPr>
              <a:t>→  </a:t>
            </a:r>
            <a:r>
              <a:rPr lang="fr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</a:t>
            </a:r>
            <a:r>
              <a:rPr lang="fr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ttps://godbolt.org/z/GKsW6xh3z</a:t>
            </a:r>
            <a:br>
              <a:rPr lang="fr" sz="1800"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 sz="1800">
                <a:latin typeface="Century Gothic"/>
                <a:ea typeface="Century Gothic"/>
                <a:cs typeface="Century Gothic"/>
                <a:sym typeface="Century Gothic"/>
              </a:rPr>
              <a:t>Exemple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explicit</a:t>
            </a:r>
            <a:br>
              <a:rPr lang="fr" sz="1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latin typeface="Century Gothic"/>
                <a:ea typeface="Century Gothic"/>
                <a:cs typeface="Century Gothic"/>
                <a:sym typeface="Century Gothic"/>
              </a:rPr>
              <a:t>→  </a:t>
            </a:r>
            <a:r>
              <a:rPr lang="fr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https://godbolt.org/z/e79E4389d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5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bonnes pratiques</a:t>
            </a:r>
            <a:endParaRPr/>
          </a:p>
        </p:txBody>
      </p:sp>
      <p:sp>
        <p:nvSpPr>
          <p:cNvPr id="1632" name="Google Shape;1632;p153"/>
          <p:cNvSpPr txBox="1"/>
          <p:nvPr>
            <p:ph idx="1" type="body"/>
          </p:nvPr>
        </p:nvSpPr>
        <p:spPr>
          <a:xfrm>
            <a:off x="311700" y="929400"/>
            <a:ext cx="85206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Donnez d’autres exemples de bonnes pratiques</a:t>
            </a:r>
            <a:endParaRPr sz="2200"/>
          </a:p>
        </p:txBody>
      </p:sp>
      <p:sp>
        <p:nvSpPr>
          <p:cNvPr id="1633" name="Google Shape;1633;p15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34" name="Google Shape;1634;p15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. Bonnes pratiques</a:t>
            </a:r>
            <a:endParaRPr/>
          </a:p>
        </p:txBody>
      </p:sp>
      <p:pic>
        <p:nvPicPr>
          <p:cNvPr id="1635" name="Google Shape;1635;p153"/>
          <p:cNvPicPr preferRelativeResize="0"/>
          <p:nvPr/>
        </p:nvPicPr>
        <p:blipFill rotWithShape="1">
          <a:blip r:embed="rId3">
            <a:alphaModFix/>
          </a:blip>
          <a:srcRect b="27113" l="0" r="0" t="0"/>
          <a:stretch/>
        </p:blipFill>
        <p:spPr>
          <a:xfrm>
            <a:off x="4520363" y="3058550"/>
            <a:ext cx="1549575" cy="16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Google Shape;1636;p153"/>
          <p:cNvPicPr preferRelativeResize="0"/>
          <p:nvPr/>
        </p:nvPicPr>
        <p:blipFill rotWithShape="1">
          <a:blip r:embed="rId4">
            <a:alphaModFix/>
          </a:blip>
          <a:srcRect b="1273" l="0" r="0" t="0"/>
          <a:stretch/>
        </p:blipFill>
        <p:spPr>
          <a:xfrm>
            <a:off x="2810063" y="1614275"/>
            <a:ext cx="2002575" cy="31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5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bonnes pratiques</a:t>
            </a:r>
            <a:endParaRPr/>
          </a:p>
        </p:txBody>
      </p:sp>
      <p:sp>
        <p:nvSpPr>
          <p:cNvPr id="1642" name="Google Shape;1642;p15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3" name="Google Shape;1643;p15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  <p:sp>
        <p:nvSpPr>
          <p:cNvPr id="1644" name="Google Shape;1644;p154"/>
          <p:cNvSpPr txBox="1"/>
          <p:nvPr>
            <p:ph idx="1" type="body"/>
          </p:nvPr>
        </p:nvSpPr>
        <p:spPr>
          <a:xfrm>
            <a:off x="311700" y="867275"/>
            <a:ext cx="85206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1 fonction = 1 responsabilité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écrire les variables toujours en const, et le retirer si besoin ensuite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éviter les monolithes: 1 type = 1 responsabilité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éviter les fichiers de 10000 lignes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éviter les dépendances cycliques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const-ref pour éviter les copies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….</a:t>
            </a:r>
            <a:endParaRPr sz="22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55"/>
          <p:cNvSpPr txBox="1"/>
          <p:nvPr>
            <p:ph idx="1" type="body"/>
          </p:nvPr>
        </p:nvSpPr>
        <p:spPr>
          <a:xfrm>
            <a:off x="311700" y="1172075"/>
            <a:ext cx="85206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Les </a:t>
            </a:r>
            <a:r>
              <a:rPr b="1" lang="fr" sz="2200"/>
              <a:t>bonnes pratiques </a:t>
            </a:r>
            <a:r>
              <a:rPr lang="fr" sz="2200"/>
              <a:t>permettent de rendre le code 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plus </a:t>
            </a:r>
            <a:r>
              <a:rPr b="1" lang="fr" sz="2200"/>
              <a:t>lisible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plus </a:t>
            </a:r>
            <a:r>
              <a:rPr b="1" lang="fr" sz="2200"/>
              <a:t>compréhensible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plus </a:t>
            </a:r>
            <a:r>
              <a:rPr b="1" lang="fr" sz="2200"/>
              <a:t>robuste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plus </a:t>
            </a:r>
            <a:r>
              <a:rPr b="1" lang="fr" sz="2200"/>
              <a:t>extensible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plus </a:t>
            </a:r>
            <a:r>
              <a:rPr b="1" lang="fr" sz="2200"/>
              <a:t>performant</a:t>
            </a:r>
            <a:endParaRPr b="1" sz="2200"/>
          </a:p>
        </p:txBody>
      </p:sp>
      <p:sp>
        <p:nvSpPr>
          <p:cNvPr id="1650" name="Google Shape;1650;p15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</a:t>
            </a:r>
            <a:endParaRPr/>
          </a:p>
        </p:txBody>
      </p:sp>
      <p:sp>
        <p:nvSpPr>
          <p:cNvPr id="1651" name="Google Shape;1651;p15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52" name="Google Shape;1652;p15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5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</a:t>
            </a:r>
            <a:endParaRPr/>
          </a:p>
        </p:txBody>
      </p:sp>
      <p:sp>
        <p:nvSpPr>
          <p:cNvPr id="1658" name="Google Shape;1658;p15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59" name="Google Shape;1659;p156"/>
          <p:cNvSpPr txBox="1"/>
          <p:nvPr>
            <p:ph idx="1" type="body"/>
          </p:nvPr>
        </p:nvSpPr>
        <p:spPr>
          <a:xfrm>
            <a:off x="311700" y="821400"/>
            <a:ext cx="85206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Pensez donc bien à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améliorer l’</a:t>
            </a:r>
            <a:r>
              <a:rPr b="1" lang="fr"/>
              <a:t>expressivité</a:t>
            </a:r>
            <a:r>
              <a:rPr lang="fr"/>
              <a:t> de votre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définir des </a:t>
            </a:r>
            <a:r>
              <a:rPr b="1" lang="fr"/>
              <a:t>conventions</a:t>
            </a:r>
            <a:r>
              <a:rPr lang="fr"/>
              <a:t> et les suivre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utiliser le </a:t>
            </a:r>
            <a:r>
              <a:rPr b="1" lang="fr"/>
              <a:t>compilateur</a:t>
            </a:r>
            <a:r>
              <a:rPr lang="fr"/>
              <a:t> afin de détecter certaines erreurs de programmation </a:t>
            </a:r>
            <a:r>
              <a:rPr b="1" lang="fr"/>
              <a:t>avant l’exécution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appliquer toutes les autres bonnes pratiques que vous connaissez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Vous pouvez consulter les </a:t>
            </a:r>
            <a:r>
              <a:rPr lang="fr" u="sng">
                <a:solidFill>
                  <a:schemeClr val="hlink"/>
                </a:solidFill>
                <a:hlinkClick r:id="rId3"/>
              </a:rPr>
              <a:t>CppCoreGuidelines</a:t>
            </a:r>
            <a:r>
              <a:rPr lang="fr"/>
              <a:t> qui en référencent beaucoup et les </a:t>
            </a:r>
            <a:r>
              <a:rPr b="1" lang="fr"/>
              <a:t>expliquent</a:t>
            </a:r>
            <a:r>
              <a:rPr lang="fr"/>
              <a:t> !</a:t>
            </a:r>
            <a:endParaRPr/>
          </a:p>
        </p:txBody>
      </p:sp>
      <p:sp>
        <p:nvSpPr>
          <p:cNvPr id="1660" name="Google Shape;1660;p15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Bonnes pratiques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06977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0" name="Google Shape;210;p2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877966" y="2652725"/>
            <a:ext cx="54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list = std::list&lt;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 {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900"/>
          </a:p>
        </p:txBody>
      </p:sp>
      <p:sp>
        <p:nvSpPr>
          <p:cNvPr id="212" name="Google Shape;212;p23"/>
          <p:cNvSpPr/>
          <p:nvPr/>
        </p:nvSpPr>
        <p:spPr>
          <a:xfrm rot="-5400000">
            <a:off x="1516738" y="2734403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4647750" y="3434184"/>
            <a:ext cx="35796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list</a:t>
            </a:r>
            <a:r>
              <a:rPr lang="fr" sz="1600"/>
              <a:t>::erase invalide uniquement l’itérateur courant</a:t>
            </a:r>
            <a:endParaRPr b="1" sz="1600">
              <a:solidFill>
                <a:srgbClr val="008000"/>
              </a:solidFill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1388241" y="387707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2259591" y="347687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2978550" y="3347650"/>
            <a:ext cx="1855375" cy="307575"/>
          </a:xfrm>
          <a:custGeom>
            <a:rect b="b" l="l" r="r" t="t"/>
            <a:pathLst>
              <a:path extrusionOk="0" h="12303" w="74215">
                <a:moveTo>
                  <a:pt x="74215" y="12303"/>
                </a:moveTo>
                <a:cubicBezTo>
                  <a:pt x="71545" y="6956"/>
                  <a:pt x="62332" y="10715"/>
                  <a:pt x="56356" y="10715"/>
                </a:cubicBezTo>
                <a:cubicBezTo>
                  <a:pt x="51417" y="10715"/>
                  <a:pt x="46089" y="10941"/>
                  <a:pt x="41672" y="8731"/>
                </a:cubicBezTo>
                <a:cubicBezTo>
                  <a:pt x="38284" y="7036"/>
                  <a:pt x="35141" y="3968"/>
                  <a:pt x="31353" y="3968"/>
                </a:cubicBezTo>
                <a:cubicBezTo>
                  <a:pt x="20819" y="3968"/>
                  <a:pt x="5847" y="876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23"/>
          <p:cNvSpPr/>
          <p:nvPr/>
        </p:nvSpPr>
        <p:spPr>
          <a:xfrm>
            <a:off x="2630266" y="41681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8" name="Google Shape;218;p23"/>
          <p:cNvCxnSpPr>
            <a:stCxn id="214" idx="3"/>
            <a:endCxn id="215" idx="1"/>
          </p:cNvCxnSpPr>
          <p:nvPr/>
        </p:nvCxnSpPr>
        <p:spPr>
          <a:xfrm flipH="1" rot="10800000">
            <a:off x="1844541" y="3676972"/>
            <a:ext cx="415200" cy="40020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9" name="Google Shape;219;p23"/>
          <p:cNvCxnSpPr>
            <a:stCxn id="215" idx="2"/>
            <a:endCxn id="217" idx="0"/>
          </p:cNvCxnSpPr>
          <p:nvPr/>
        </p:nvCxnSpPr>
        <p:spPr>
          <a:xfrm>
            <a:off x="2487741" y="3877072"/>
            <a:ext cx="370800" cy="29100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311700" y="106977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p2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1877966" y="2652725"/>
            <a:ext cx="54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list = std::list&lt;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 {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900"/>
          </a:p>
        </p:txBody>
      </p:sp>
      <p:sp>
        <p:nvSpPr>
          <p:cNvPr id="229" name="Google Shape;229;p24"/>
          <p:cNvSpPr/>
          <p:nvPr/>
        </p:nvSpPr>
        <p:spPr>
          <a:xfrm rot="-5400000">
            <a:off x="1516738" y="2972925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4647750" y="3434184"/>
            <a:ext cx="35796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list::erase invalide uniquement l’itérateur courant</a:t>
            </a:r>
            <a:endParaRPr b="1" sz="1600">
              <a:solidFill>
                <a:srgbClr val="008000"/>
              </a:solidFill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1388241" y="387707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2259591" y="3476872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978550" y="3347650"/>
            <a:ext cx="1855375" cy="307575"/>
          </a:xfrm>
          <a:custGeom>
            <a:rect b="b" l="l" r="r" t="t"/>
            <a:pathLst>
              <a:path extrusionOk="0" h="12303" w="74215">
                <a:moveTo>
                  <a:pt x="74215" y="12303"/>
                </a:moveTo>
                <a:cubicBezTo>
                  <a:pt x="71545" y="6956"/>
                  <a:pt x="62332" y="10715"/>
                  <a:pt x="56356" y="10715"/>
                </a:cubicBezTo>
                <a:cubicBezTo>
                  <a:pt x="51417" y="10715"/>
                  <a:pt x="46089" y="10941"/>
                  <a:pt x="41672" y="8731"/>
                </a:cubicBezTo>
                <a:cubicBezTo>
                  <a:pt x="38284" y="7036"/>
                  <a:pt x="35141" y="3968"/>
                  <a:pt x="31353" y="3968"/>
                </a:cubicBezTo>
                <a:cubicBezTo>
                  <a:pt x="20819" y="3968"/>
                  <a:pt x="5847" y="876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4" name="Google Shape;234;p24"/>
          <p:cNvSpPr/>
          <p:nvPr/>
        </p:nvSpPr>
        <p:spPr>
          <a:xfrm>
            <a:off x="2630266" y="4168122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5" name="Google Shape;235;p24"/>
          <p:cNvCxnSpPr>
            <a:stCxn id="231" idx="3"/>
            <a:endCxn id="232" idx="1"/>
          </p:cNvCxnSpPr>
          <p:nvPr/>
        </p:nvCxnSpPr>
        <p:spPr>
          <a:xfrm flipH="1" rot="10800000">
            <a:off x="1844541" y="3676972"/>
            <a:ext cx="415200" cy="400200"/>
          </a:xfrm>
          <a:prstGeom prst="straightConnector1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6" name="Google Shape;236;p24"/>
          <p:cNvCxnSpPr>
            <a:stCxn id="232" idx="2"/>
            <a:endCxn id="234" idx="0"/>
          </p:cNvCxnSpPr>
          <p:nvPr/>
        </p:nvCxnSpPr>
        <p:spPr>
          <a:xfrm>
            <a:off x="2487741" y="3877072"/>
            <a:ext cx="370800" cy="291000"/>
          </a:xfrm>
          <a:prstGeom prst="straightConnector1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7" name="Google Shape;237;p24"/>
          <p:cNvCxnSpPr>
            <a:stCxn id="231" idx="3"/>
            <a:endCxn id="234" idx="1"/>
          </p:cNvCxnSpPr>
          <p:nvPr/>
        </p:nvCxnSpPr>
        <p:spPr>
          <a:xfrm>
            <a:off x="1844541" y="4077172"/>
            <a:ext cx="785700" cy="29100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associatifs</a:t>
            </a:r>
            <a:endParaRPr/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4" name="Google Shape;244;p2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311700" y="1069775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/>
              <a:t>conteneur associatif </a:t>
            </a:r>
            <a:r>
              <a:rPr lang="fr"/>
              <a:t>est un conteneur dans lequel </a:t>
            </a:r>
            <a:r>
              <a:rPr b="1" lang="fr"/>
              <a:t>chaque élément est indexé par une clé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Cette indexation peut-être réalisée soit au moyen du </a:t>
            </a:r>
            <a:r>
              <a:rPr b="1" lang="fr"/>
              <a:t>tri</a:t>
            </a:r>
            <a:r>
              <a:rPr lang="fr"/>
              <a:t> des clés, soit au moyen de leur </a:t>
            </a:r>
            <a:r>
              <a:rPr b="1" lang="fr"/>
              <a:t>hashage</a:t>
            </a:r>
            <a:r>
              <a:rPr lang="fr"/>
              <a:t>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Par exemple 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std::set</a:t>
            </a:r>
            <a:r>
              <a:rPr lang="fr" sz="1600"/>
              <a:t> et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std::unordered_set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std::map</a:t>
            </a:r>
            <a:r>
              <a:rPr lang="fr" sz="1600"/>
              <a:t> et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std::unordered_map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associatifs</a:t>
            </a:r>
            <a:endParaRPr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2" name="Google Shape;252;p2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843828" y="1670600"/>
            <a:ext cx="33762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Accès: O(log n)</a:t>
            </a:r>
            <a:br>
              <a:rPr lang="fr"/>
            </a:br>
            <a:r>
              <a:rPr lang="fr"/>
              <a:t>Insertion: O(log n)</a:t>
            </a:r>
            <a:br>
              <a:rPr lang="fr"/>
            </a:br>
            <a:r>
              <a:rPr lang="fr"/>
              <a:t>Suppression: O(log n)</a:t>
            </a:r>
            <a:br>
              <a:rPr lang="fr"/>
            </a:br>
            <a:br>
              <a:rPr lang="fr"/>
            </a:br>
            <a:r>
              <a:rPr lang="fr"/>
              <a:t>Contraintes sur les clés:</a:t>
            </a:r>
            <a:br>
              <a:rPr lang="fr"/>
            </a:br>
            <a:r>
              <a:rPr lang="fr"/>
              <a:t>- comparables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5227350" y="1670600"/>
            <a:ext cx="33762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Accès: O(1) amorti</a:t>
            </a:r>
            <a:br>
              <a:rPr lang="fr"/>
            </a:br>
            <a:r>
              <a:rPr lang="fr"/>
              <a:t>Insertion: O(1) amorti</a:t>
            </a:r>
            <a:br>
              <a:rPr lang="fr"/>
            </a:br>
            <a:r>
              <a:rPr lang="fr"/>
              <a:t>Suppression: O(1) amorti</a:t>
            </a:r>
            <a:br>
              <a:rPr lang="fr"/>
            </a:br>
            <a:br>
              <a:rPr lang="fr"/>
            </a:br>
            <a:r>
              <a:rPr lang="fr"/>
              <a:t>Contraintes sur les clés:</a:t>
            </a:r>
            <a:br>
              <a:rPr lang="fr"/>
            </a:br>
            <a:r>
              <a:rPr lang="fr"/>
              <a:t>- équivalences</a:t>
            </a:r>
            <a:br>
              <a:rPr lang="fr"/>
            </a:br>
            <a:r>
              <a:rPr lang="fr"/>
              <a:t>- hashables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071550" y="1115500"/>
            <a:ext cx="3270275" cy="519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Indexation par hashage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567525" y="1104425"/>
            <a:ext cx="123900" cy="2926425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91424" y="1103950"/>
            <a:ext cx="3270275" cy="519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Indexation par tri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4947650" y="1115500"/>
            <a:ext cx="123900" cy="2926425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associatifs</a:t>
            </a:r>
            <a:endParaRPr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5" name="Google Shape;265;p2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11700" y="1151066"/>
            <a:ext cx="85206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std::map</a:t>
            </a:r>
            <a:r>
              <a:rPr lang="fr"/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std::unordered_map</a:t>
            </a:r>
            <a:r>
              <a:rPr lang="fr"/>
              <a:t> sont des </a:t>
            </a:r>
            <a:r>
              <a:rPr b="1" lang="fr"/>
              <a:t>dictionnaires</a:t>
            </a:r>
            <a:r>
              <a:rPr lang="fr"/>
              <a:t> : à chaque clé est associé un seul et unique élément.</a:t>
            </a:r>
            <a:br>
              <a:rPr lang="fr"/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924750" y="2189575"/>
            <a:ext cx="7294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persons_by_name = std::map&lt;std::string, Person&gt; {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celine },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"Julien"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julien },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persons_by_name.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emplace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"Donatien"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donatien);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persons_by_name.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"Julien"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793700"/>
            <a:ext cx="8520600" cy="3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Conteneurs.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Plages d’éléments et opérations.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Templates.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Bonne pratiques.</a:t>
            </a:r>
            <a:br>
              <a:rPr lang="fr"/>
            </a:br>
            <a:br>
              <a:rPr lang="fr"/>
            </a:b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associatifs</a:t>
            </a:r>
            <a:endParaRPr/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2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311700" y="1151066"/>
            <a:ext cx="85206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std::map</a:t>
            </a:r>
            <a:r>
              <a:rPr lang="fr"/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std::unordered_map</a:t>
            </a:r>
            <a:r>
              <a:rPr lang="fr"/>
              <a:t> sont des </a:t>
            </a:r>
            <a:r>
              <a:rPr b="1" lang="fr"/>
              <a:t>dictionnaires</a:t>
            </a:r>
            <a:r>
              <a:rPr lang="fr"/>
              <a:t> : à chaque clé est associé un seul et unique élément.</a:t>
            </a:r>
            <a:br>
              <a:rPr lang="fr"/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924750" y="2189575"/>
            <a:ext cx="7294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persons_by_name = std::map&lt;std::string, Person&gt; {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celine },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"Julien"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julien },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persons_by_name.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emplace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"Donatien"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 donatien);</a:t>
            </a:r>
            <a:endParaRPr sz="17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persons_by_name.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"Julien"</a:t>
            </a:r>
            <a:r>
              <a:rPr lang="fr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/>
          </a:p>
        </p:txBody>
      </p:sp>
      <p:sp>
        <p:nvSpPr>
          <p:cNvPr id="277" name="Google Shape;277;p28"/>
          <p:cNvSpPr/>
          <p:nvPr/>
        </p:nvSpPr>
        <p:spPr>
          <a:xfrm>
            <a:off x="822725" y="712956"/>
            <a:ext cx="2073600" cy="400200"/>
          </a:xfrm>
          <a:prstGeom prst="wedgeRectCallout">
            <a:avLst>
              <a:gd fmla="val -32775" name="adj1"/>
              <a:gd fmla="val 86019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Indexation par tri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3600850" y="712956"/>
            <a:ext cx="2797200" cy="400200"/>
          </a:xfrm>
          <a:prstGeom prst="wedgeRectCallout">
            <a:avLst>
              <a:gd fmla="val -32775" name="adj1"/>
              <a:gd fmla="val 86019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Indexation par hashage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associatifs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5" name="Google Shape;285;p2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311700" y="1151066"/>
            <a:ext cx="85206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std::set</a:t>
            </a:r>
            <a:r>
              <a:rPr lang="fr"/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std::unordered_set</a:t>
            </a:r>
            <a:r>
              <a:rPr lang="fr"/>
              <a:t> sont des </a:t>
            </a:r>
            <a:r>
              <a:rPr b="1" lang="fr"/>
              <a:t>ensembles </a:t>
            </a:r>
            <a:r>
              <a:rPr lang="fr"/>
              <a:t>: un élément ne peut être inséré que s’il n’est pas déjà présent dans le conteneur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1217400" y="2189575"/>
            <a:ext cx="670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persons = std::unordered_set&lt;std::string&gt; {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"Julien"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gerald_it = persons.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"Gerald"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has_gerald = (gerald_it != persons.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associatifs</a:t>
            </a:r>
            <a:endParaRPr/>
          </a:p>
        </p:txBody>
      </p:sp>
      <p:sp>
        <p:nvSpPr>
          <p:cNvPr id="293" name="Google Shape;293;p3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4" name="Google Shape;294;p3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11700" y="1151066"/>
            <a:ext cx="85206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std::set</a:t>
            </a:r>
            <a:r>
              <a:rPr lang="fr"/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std::unordered_set</a:t>
            </a:r>
            <a:r>
              <a:rPr lang="fr"/>
              <a:t> sont des </a:t>
            </a:r>
            <a:r>
              <a:rPr b="1" lang="fr"/>
              <a:t>ensembles </a:t>
            </a:r>
            <a:r>
              <a:rPr lang="fr"/>
              <a:t>: un élément ne peut être inséré que s’il n’est pas déjà présent dans le conteneur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822725" y="712956"/>
            <a:ext cx="2073600" cy="400200"/>
          </a:xfrm>
          <a:prstGeom prst="wedgeRectCallout">
            <a:avLst>
              <a:gd fmla="val -32775" name="adj1"/>
              <a:gd fmla="val 86019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Indexation par tri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3600850" y="712956"/>
            <a:ext cx="2797200" cy="400200"/>
          </a:xfrm>
          <a:prstGeom prst="wedgeRectCallout">
            <a:avLst>
              <a:gd fmla="val -32775" name="adj1"/>
              <a:gd fmla="val 86019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Indexation par hashage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1217400" y="2189575"/>
            <a:ext cx="670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persons = std::unordered_set&lt;std::string&gt; {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"Julien"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gerald_it = persons.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"Gerald"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has_gerald = (gerald_it != persons.</a:t>
            </a:r>
            <a:r>
              <a:rPr lang="fr" sz="17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Tuples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311700" y="1151097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b="1" lang="fr"/>
              <a:t>tuples</a:t>
            </a:r>
            <a:r>
              <a:rPr lang="fr"/>
              <a:t> permettent de stocker un nombre </a:t>
            </a:r>
            <a:r>
              <a:rPr b="1" lang="fr"/>
              <a:t>prédéfini</a:t>
            </a:r>
            <a:r>
              <a:rPr lang="fr"/>
              <a:t> d’éléments de </a:t>
            </a:r>
            <a:r>
              <a:rPr b="1" lang="fr"/>
              <a:t>types potentiellement différents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librairie standard propose les types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std::pair</a:t>
            </a:r>
            <a:r>
              <a:rPr lang="fr"/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std::tuple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Ils permettent notamment d’</a:t>
            </a:r>
            <a:r>
              <a:rPr b="1" lang="fr"/>
              <a:t>éviter la définition de types-structurés</a:t>
            </a:r>
            <a:r>
              <a:rPr lang="fr"/>
              <a:t> qui ne serviraient qu’à un seul endroit du programme.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6" name="Google Shape;306;p3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Tuples</a:t>
            </a:r>
            <a:endParaRPr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311700" y="1151100"/>
            <a:ext cx="8520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b="1" lang="fr"/>
              <a:t>tuples</a:t>
            </a:r>
            <a:r>
              <a:rPr lang="fr"/>
              <a:t> permettent de stocker un nombre </a:t>
            </a:r>
            <a:r>
              <a:rPr b="1" lang="fr"/>
              <a:t>prédéfini</a:t>
            </a:r>
            <a:r>
              <a:rPr lang="fr"/>
              <a:t> d’éléments de </a:t>
            </a:r>
            <a:r>
              <a:rPr b="1" lang="fr"/>
              <a:t>types potentiellement différents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588300" y="2447500"/>
            <a:ext cx="796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std::pair&lt;std::string,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get_name_and_age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Person&amp; person)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make_pair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(person.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person.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get_age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Plages de données et opérations.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Plages de données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Opérations usuelles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Lambdas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Bonne pratiques.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3"/>
          <p:cNvSpPr/>
          <p:nvPr/>
        </p:nvSpPr>
        <p:spPr>
          <a:xfrm rot="10800000">
            <a:off x="0" y="3015175"/>
            <a:ext cx="9144000" cy="1628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4" name="Google Shape;324;p3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171000" y="905950"/>
            <a:ext cx="9144000" cy="1013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311700" y="1323575"/>
            <a:ext cx="85206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/>
              <a:t>plage de données</a:t>
            </a:r>
            <a:r>
              <a:rPr lang="fr"/>
              <a:t> est une suite d’éléments délimitée par un </a:t>
            </a:r>
            <a:r>
              <a:rPr b="1" lang="fr"/>
              <a:t>itérateur de début</a:t>
            </a:r>
            <a:r>
              <a:rPr lang="fr"/>
              <a:t> et un </a:t>
            </a:r>
            <a:r>
              <a:rPr b="1" lang="fr"/>
              <a:t>itérateur de fin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récupérer la plage de données associée à un conteneur, on utilise les fonctions-libres </a:t>
            </a:r>
            <a:r>
              <a:rPr b="1" lang="fr"/>
              <a:t>std::begin</a:t>
            </a:r>
            <a:r>
              <a:rPr lang="fr"/>
              <a:t> et </a:t>
            </a:r>
            <a:r>
              <a:rPr b="1" lang="fr"/>
              <a:t>std::end</a:t>
            </a:r>
            <a:r>
              <a:rPr lang="fr"/>
              <a:t>, ou bien les fonctions-membres </a:t>
            </a:r>
            <a:r>
              <a:rPr b="1" lang="fr"/>
              <a:t>begin</a:t>
            </a:r>
            <a:r>
              <a:rPr lang="fr"/>
              <a:t> et </a:t>
            </a:r>
            <a:r>
              <a:rPr b="1" lang="fr"/>
              <a:t>end</a:t>
            </a:r>
            <a:r>
              <a:rPr lang="fr"/>
              <a:t>. </a:t>
            </a:r>
            <a:endParaRPr/>
          </a:p>
        </p:txBody>
      </p:sp>
      <p:sp>
        <p:nvSpPr>
          <p:cNvPr id="331" name="Google Shape;331;p3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3" name="Google Shape;333;p3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. </a:t>
            </a:r>
            <a:r>
              <a:rPr lang="fr"/>
              <a:t>Plages de données et opérations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0" name="Google Shape;340;p3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32800" y="1557750"/>
            <a:ext cx="807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half_range_size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it_middle    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half_range_size);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8" name="Google Shape;348;p3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532800" y="1557750"/>
            <a:ext cx="807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half_range_size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it_middle    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half_range_size);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 sz="1700"/>
          </a:p>
        </p:txBody>
      </p:sp>
      <p:sp>
        <p:nvSpPr>
          <p:cNvPr id="350" name="Google Shape;350;p36"/>
          <p:cNvSpPr/>
          <p:nvPr/>
        </p:nvSpPr>
        <p:spPr>
          <a:xfrm rot="10800000">
            <a:off x="0" y="2216600"/>
            <a:ext cx="9144000" cy="15180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5826125" y="847350"/>
            <a:ext cx="29490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(it_begin; it_end)</a:t>
            </a:r>
            <a:br>
              <a:rPr lang="fr"/>
            </a:br>
            <a:r>
              <a:rPr lang="fr"/>
              <a:t>est une plage valide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8" name="Google Shape;358;p3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532800" y="1557750"/>
            <a:ext cx="807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half_range_size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it_middle    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half_range_size);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 sz="1700"/>
          </a:p>
        </p:txBody>
      </p:sp>
      <p:sp>
        <p:nvSpPr>
          <p:cNvPr id="360" name="Google Shape;360;p37"/>
          <p:cNvSpPr/>
          <p:nvPr/>
        </p:nvSpPr>
        <p:spPr>
          <a:xfrm rot="10800000">
            <a:off x="0" y="2841500"/>
            <a:ext cx="9144000" cy="893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5826150" y="847350"/>
            <a:ext cx="29490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(it_begin; it_middle) et (it_middle; it_end) sont des plages valides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Conteneurs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Conteneurs séquentiels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Conteneurs associatifs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Tuples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Plages d’éléments et opérations.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Bonne pratiques.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11"/>
          <p:cNvSpPr/>
          <p:nvPr/>
        </p:nvSpPr>
        <p:spPr>
          <a:xfrm rot="10800000">
            <a:off x="0" y="2645275"/>
            <a:ext cx="9144000" cy="19980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8" name="Google Shape;368;p3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532800" y="1557750"/>
            <a:ext cx="807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half_range_size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it_middle    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half_range_size);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it_rbegin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it_rend  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make_reverse_iterator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(container)); </a:t>
            </a:r>
            <a:endParaRPr sz="1700"/>
          </a:p>
        </p:txBody>
      </p:sp>
      <p:sp>
        <p:nvSpPr>
          <p:cNvPr id="370" name="Google Shape;370;p38"/>
          <p:cNvSpPr/>
          <p:nvPr/>
        </p:nvSpPr>
        <p:spPr>
          <a:xfrm rot="10800000">
            <a:off x="0" y="1558303"/>
            <a:ext cx="9144000" cy="12603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5826150" y="847350"/>
            <a:ext cx="29490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(it_rbegin; it_rend) est une plage valide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77" name="Google Shape;377;p3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8" name="Google Shape;378;p3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379" name="Google Shape;379;p39"/>
          <p:cNvSpPr txBox="1"/>
          <p:nvPr/>
        </p:nvSpPr>
        <p:spPr>
          <a:xfrm>
            <a:off x="1887153" y="3002925"/>
            <a:ext cx="5369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 = it_middle; it != it_end; ++it)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 element = *it;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428550" y="847350"/>
            <a:ext cx="82869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ensuite parcourir la plage à l’aide d’une </a:t>
            </a:r>
            <a:r>
              <a:rPr b="1" lang="fr"/>
              <a:t>boucle for</a:t>
            </a:r>
            <a:r>
              <a:rPr lang="fr"/>
              <a:t>.</a:t>
            </a:r>
            <a:br>
              <a:rPr lang="fr"/>
            </a:br>
            <a:br>
              <a:rPr lang="fr"/>
            </a:br>
            <a:r>
              <a:rPr lang="fr"/>
              <a:t>L’élément courant est obtenu en utilisant l’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operator*</a:t>
            </a:r>
            <a:r>
              <a:rPr lang="fr"/>
              <a:t> de l’itérateur. On peut aussi appeler une fonction-membre ou accéder à un attribut avec l’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operator-&gt;</a:t>
            </a:r>
            <a:r>
              <a:rPr b="1" lang="fr"/>
              <a:t> </a:t>
            </a:r>
            <a:r>
              <a:rPr lang="fr"/>
              <a:t>(comme pour un pointeur).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86" name="Google Shape;386;p4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7" name="Google Shape;387;p4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1887153" y="3002925"/>
            <a:ext cx="5369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 = it_middle; it != it_end; ++it)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 element = *it;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389" name="Google Shape;389;p40"/>
          <p:cNvSpPr txBox="1"/>
          <p:nvPr>
            <p:ph idx="1" type="body"/>
          </p:nvPr>
        </p:nvSpPr>
        <p:spPr>
          <a:xfrm>
            <a:off x="428550" y="847350"/>
            <a:ext cx="82869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ensuite parcourir la plage à l’aide d’une </a:t>
            </a:r>
            <a:r>
              <a:rPr b="1" lang="fr"/>
              <a:t>boucle for</a:t>
            </a:r>
            <a:r>
              <a:rPr lang="fr"/>
              <a:t>.</a:t>
            </a:r>
            <a:br>
              <a:rPr lang="fr"/>
            </a:br>
            <a:br>
              <a:rPr lang="fr"/>
            </a:br>
            <a:r>
              <a:rPr lang="fr"/>
              <a:t>L’élément courant est obtenu en utilisant l’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operator*</a:t>
            </a:r>
            <a:r>
              <a:rPr lang="fr"/>
              <a:t> de l’itérateur. On peut aussi appeler une fonction-membre ou accéder à un attribut avec l’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operator-&gt;</a:t>
            </a:r>
            <a:r>
              <a:rPr b="1" lang="fr"/>
              <a:t> </a:t>
            </a:r>
            <a:r>
              <a:rPr lang="fr"/>
              <a:t>(comme pour un pointeur).</a:t>
            </a:r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5965050" y="3564025"/>
            <a:ext cx="28101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it_end pointe </a:t>
            </a:r>
            <a:r>
              <a:rPr b="1" lang="fr"/>
              <a:t>après</a:t>
            </a:r>
            <a:br>
              <a:rPr lang="fr"/>
            </a:br>
            <a:r>
              <a:rPr lang="fr"/>
              <a:t>le dernier élément de la plage</a:t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 rot="735886">
            <a:off x="5316227" y="3547164"/>
            <a:ext cx="852015" cy="879095"/>
          </a:xfrm>
          <a:custGeom>
            <a:rect b="b" l="l" r="r" t="t"/>
            <a:pathLst>
              <a:path extrusionOk="0" h="18749" w="30939">
                <a:moveTo>
                  <a:pt x="30939" y="16272"/>
                </a:moveTo>
                <a:cubicBezTo>
                  <a:pt x="25230" y="17414"/>
                  <a:pt x="17594" y="20786"/>
                  <a:pt x="13477" y="16669"/>
                </a:cubicBezTo>
                <a:cubicBezTo>
                  <a:pt x="10856" y="14048"/>
                  <a:pt x="15136" y="8640"/>
                  <a:pt x="13080" y="5556"/>
                </a:cubicBezTo>
                <a:cubicBezTo>
                  <a:pt x="10804" y="2142"/>
                  <a:pt x="4191" y="7435"/>
                  <a:pt x="777" y="5159"/>
                </a:cubicBezTo>
                <a:cubicBezTo>
                  <a:pt x="-658" y="4202"/>
                  <a:pt x="380" y="1725"/>
                  <a:pt x="38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de données</a:t>
            </a:r>
            <a:endParaRPr/>
          </a:p>
        </p:txBody>
      </p:sp>
      <p:sp>
        <p:nvSpPr>
          <p:cNvPr id="397" name="Google Shape;397;p4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8" name="Google Shape;398;p4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428550" y="694950"/>
            <a:ext cx="82869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boucle </a:t>
            </a:r>
            <a:r>
              <a:rPr b="1" lang="fr"/>
              <a:t>foreach</a:t>
            </a:r>
            <a:r>
              <a:rPr lang="fr"/>
              <a:t> est un </a:t>
            </a:r>
            <a:r>
              <a:rPr b="1" lang="fr"/>
              <a:t>raccourci syntaxique</a:t>
            </a:r>
            <a:r>
              <a:rPr lang="fr"/>
              <a:t> permettant de parcourir les éléments de la plage allant du </a:t>
            </a:r>
            <a:r>
              <a:rPr b="1" lang="fr"/>
              <a:t>début</a:t>
            </a:r>
            <a:r>
              <a:rPr lang="fr"/>
              <a:t> du conteneur jusqu’à sa </a:t>
            </a:r>
            <a:r>
              <a:rPr b="1" lang="fr"/>
              <a:t>fin</a:t>
            </a:r>
            <a:r>
              <a:rPr lang="fr"/>
              <a:t>.</a:t>
            </a:r>
            <a:endParaRPr/>
          </a:p>
        </p:txBody>
      </p:sp>
      <p:sp>
        <p:nvSpPr>
          <p:cNvPr id="400" name="Google Shape;400;p41"/>
          <p:cNvSpPr txBox="1"/>
          <p:nvPr/>
        </p:nvSpPr>
        <p:spPr>
          <a:xfrm>
            <a:off x="731250" y="3350775"/>
            <a:ext cx="7681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3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 = std::</a:t>
            </a:r>
            <a:r>
              <a:rPr lang="fr" sz="13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(ctn), it_end = std::</a:t>
            </a:r>
            <a:r>
              <a:rPr lang="fr" sz="13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(ctn); it != it_end; ++it)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 value = *it;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401" name="Google Shape;401;p41"/>
          <p:cNvSpPr txBox="1"/>
          <p:nvPr/>
        </p:nvSpPr>
        <p:spPr>
          <a:xfrm>
            <a:off x="2100850" y="2079150"/>
            <a:ext cx="2377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3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&amp; value: ctn)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41"/>
          <p:cNvSpPr txBox="1"/>
          <p:nvPr>
            <p:ph idx="1" type="body"/>
          </p:nvPr>
        </p:nvSpPr>
        <p:spPr>
          <a:xfrm>
            <a:off x="5255691" y="2168922"/>
            <a:ext cx="16569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équivaut à</a:t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4546200" y="2242568"/>
            <a:ext cx="793750" cy="155747"/>
          </a:xfrm>
          <a:custGeom>
            <a:rect b="b" l="l" r="r" t="t"/>
            <a:pathLst>
              <a:path extrusionOk="0" h="12774" w="31750">
                <a:moveTo>
                  <a:pt x="0" y="4836"/>
                </a:moveTo>
                <a:cubicBezTo>
                  <a:pt x="6646" y="2620"/>
                  <a:pt x="14134" y="-1736"/>
                  <a:pt x="20638" y="867"/>
                </a:cubicBezTo>
                <a:cubicBezTo>
                  <a:pt x="25678" y="2884"/>
                  <a:pt x="26894" y="10346"/>
                  <a:pt x="31750" y="12774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Google Shape;404;p41"/>
          <p:cNvSpPr/>
          <p:nvPr/>
        </p:nvSpPr>
        <p:spPr>
          <a:xfrm>
            <a:off x="5121675" y="2593575"/>
            <a:ext cx="1900875" cy="757173"/>
          </a:xfrm>
          <a:custGeom>
            <a:rect b="b" l="l" r="r" t="t"/>
            <a:pathLst>
              <a:path extrusionOk="0" h="29766" w="76035">
                <a:moveTo>
                  <a:pt x="69850" y="0"/>
                </a:moveTo>
                <a:cubicBezTo>
                  <a:pt x="71964" y="1410"/>
                  <a:pt x="75186" y="2298"/>
                  <a:pt x="75803" y="4763"/>
                </a:cubicBezTo>
                <a:cubicBezTo>
                  <a:pt x="76729" y="8465"/>
                  <a:pt x="73155" y="13363"/>
                  <a:pt x="69453" y="14288"/>
                </a:cubicBezTo>
                <a:cubicBezTo>
                  <a:pt x="51200" y="18851"/>
                  <a:pt x="31352" y="12908"/>
                  <a:pt x="13097" y="17463"/>
                </a:cubicBezTo>
                <a:cubicBezTo>
                  <a:pt x="7285" y="18913"/>
                  <a:pt x="3323" y="24782"/>
                  <a:pt x="0" y="29766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10" name="Google Shape;410;p4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1" name="Google Shape;411;p4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428550" y="1533150"/>
            <a:ext cx="82869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librairie standard expose un certain nombre de fonctions</a:t>
            </a:r>
            <a:br>
              <a:rPr lang="fr"/>
            </a:br>
            <a:r>
              <a:rPr lang="fr"/>
              <a:t>permettant de traiter ou de modifier des plages de données.</a:t>
            </a:r>
            <a:br>
              <a:rPr lang="fr"/>
            </a:b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Ces fonctions sont disponibles dans les headers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r>
              <a:rPr lang="fr"/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&lt;numeric&gt;</a:t>
            </a:r>
            <a:r>
              <a:rPr lang="fr"/>
              <a:t>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18" name="Google Shape;418;p4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9" name="Google Shape;419;p4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</a:t>
            </a:r>
            <a:br>
              <a:rPr lang="fr"/>
            </a:br>
            <a:r>
              <a:rPr lang="fr"/>
              <a:t>r</a:t>
            </a:r>
            <a:r>
              <a:rPr lang="fr"/>
              <a:t>echerche un élément équivalent</a:t>
            </a:r>
            <a:endParaRPr/>
          </a:p>
        </p:txBody>
      </p:sp>
      <p:sp>
        <p:nvSpPr>
          <p:cNvPr id="421" name="Google Shape;421;p43"/>
          <p:cNvSpPr txBox="1"/>
          <p:nvPr/>
        </p:nvSpPr>
        <p:spPr>
          <a:xfrm>
            <a:off x="984300" y="2399088"/>
            <a:ext cx="717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it_value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value_to_find);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(it_value !=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27" name="Google Shape;427;p4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8" name="Google Shape;428;p4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29" name="Google Shape;429;p44"/>
          <p:cNvSpPr txBox="1"/>
          <p:nvPr/>
        </p:nvSpPr>
        <p:spPr>
          <a:xfrm>
            <a:off x="984300" y="2399088"/>
            <a:ext cx="717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it_value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value_to_find);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(it_value !=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700"/>
          </a:p>
        </p:txBody>
      </p:sp>
      <p:sp>
        <p:nvSpPr>
          <p:cNvPr id="430" name="Google Shape;430;p44"/>
          <p:cNvSpPr/>
          <p:nvPr/>
        </p:nvSpPr>
        <p:spPr>
          <a:xfrm rot="10800000">
            <a:off x="984150" y="2736000"/>
            <a:ext cx="3770400" cy="932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"/>
          <p:cNvSpPr/>
          <p:nvPr/>
        </p:nvSpPr>
        <p:spPr>
          <a:xfrm rot="10800000">
            <a:off x="984200" y="2399100"/>
            <a:ext cx="1746300" cy="317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4"/>
          <p:cNvSpPr/>
          <p:nvPr/>
        </p:nvSpPr>
        <p:spPr>
          <a:xfrm>
            <a:off x="2591600" y="3002250"/>
            <a:ext cx="2031300" cy="400200"/>
          </a:xfrm>
          <a:prstGeom prst="wedgeRectCallout">
            <a:avLst>
              <a:gd fmla="val 31954" name="adj1"/>
              <a:gd fmla="val -96684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début 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44"/>
          <p:cNvSpPr/>
          <p:nvPr/>
        </p:nvSpPr>
        <p:spPr>
          <a:xfrm>
            <a:off x="5271325" y="1879400"/>
            <a:ext cx="1666200" cy="400200"/>
          </a:xfrm>
          <a:prstGeom prst="wedgeRectCallout">
            <a:avLst>
              <a:gd fmla="val -30900" name="adj1"/>
              <a:gd fmla="val 92102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 </a:t>
            </a: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6584575" y="3002250"/>
            <a:ext cx="2031300" cy="400200"/>
          </a:xfrm>
          <a:prstGeom prst="wedgeRectCallout">
            <a:avLst>
              <a:gd fmla="val -28230" name="adj1"/>
              <a:gd fmla="val -89243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valeur à trouver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44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</a:t>
            </a:r>
            <a:br>
              <a:rPr lang="fr"/>
            </a:br>
            <a:r>
              <a:rPr lang="fr"/>
              <a:t>recherche un élément équivalent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41" name="Google Shape;441;p4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2" name="Google Shape;442;p4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43" name="Google Shape;443;p45"/>
          <p:cNvSpPr txBox="1"/>
          <p:nvPr/>
        </p:nvSpPr>
        <p:spPr>
          <a:xfrm>
            <a:off x="984300" y="2399088"/>
            <a:ext cx="717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it_value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value_to_find);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(it_value !=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700"/>
          </a:p>
        </p:txBody>
      </p:sp>
      <p:sp>
        <p:nvSpPr>
          <p:cNvPr id="444" name="Google Shape;444;p45"/>
          <p:cNvSpPr/>
          <p:nvPr/>
        </p:nvSpPr>
        <p:spPr>
          <a:xfrm rot="10800000">
            <a:off x="984150" y="2736000"/>
            <a:ext cx="3770400" cy="932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"/>
          <p:cNvSpPr/>
          <p:nvPr/>
        </p:nvSpPr>
        <p:spPr>
          <a:xfrm rot="10800000">
            <a:off x="984200" y="2399100"/>
            <a:ext cx="1746300" cy="317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"/>
          <p:cNvSpPr txBox="1"/>
          <p:nvPr/>
        </p:nvSpPr>
        <p:spPr>
          <a:xfrm>
            <a:off x="4906950" y="2801928"/>
            <a:ext cx="40206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Contrainte</a:t>
            </a:r>
            <a:endParaRPr sz="1800"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ctr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operator==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permettant de comparer un élément de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ctn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value_to_find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doit être défini</a:t>
            </a:r>
            <a:endParaRPr b="1"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45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</a:t>
            </a:r>
            <a:br>
              <a:rPr lang="fr"/>
            </a:br>
            <a:r>
              <a:rPr lang="fr"/>
              <a:t>recherche un élément équivalent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53" name="Google Shape;453;p4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4" name="Google Shape;454;p4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55" name="Google Shape;455;p46"/>
          <p:cNvSpPr txBox="1"/>
          <p:nvPr/>
        </p:nvSpPr>
        <p:spPr>
          <a:xfrm>
            <a:off x="984300" y="2399088"/>
            <a:ext cx="717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it_value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value_to_find);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(it_value != ctn.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700"/>
          </a:p>
        </p:txBody>
      </p:sp>
      <p:sp>
        <p:nvSpPr>
          <p:cNvPr id="456" name="Google Shape;456;p46"/>
          <p:cNvSpPr/>
          <p:nvPr/>
        </p:nvSpPr>
        <p:spPr>
          <a:xfrm rot="10800000">
            <a:off x="2770175" y="2399181"/>
            <a:ext cx="5298300" cy="346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4714950" y="3594775"/>
            <a:ext cx="4152900" cy="9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retourne un itérateur sur</a:t>
            </a:r>
            <a:br>
              <a:rPr lang="fr"/>
            </a:br>
            <a:r>
              <a:rPr lang="fr"/>
              <a:t>l’élément si il a été trouvé, ou sur la fin de la plage sinon</a:t>
            </a:r>
            <a:endParaRPr/>
          </a:p>
        </p:txBody>
      </p:sp>
      <p:sp>
        <p:nvSpPr>
          <p:cNvPr id="458" name="Google Shape;458;p46"/>
          <p:cNvSpPr/>
          <p:nvPr/>
        </p:nvSpPr>
        <p:spPr>
          <a:xfrm rot="-219112">
            <a:off x="2279805" y="2152911"/>
            <a:ext cx="3008598" cy="1679643"/>
          </a:xfrm>
          <a:custGeom>
            <a:rect b="b" l="l" r="r" t="t"/>
            <a:pathLst>
              <a:path extrusionOk="0" h="66929" w="115093">
                <a:moveTo>
                  <a:pt x="115093" y="66929"/>
                </a:moveTo>
                <a:cubicBezTo>
                  <a:pt x="106563" y="58394"/>
                  <a:pt x="108488" y="43712"/>
                  <a:pt x="105568" y="32004"/>
                </a:cubicBezTo>
                <a:cubicBezTo>
                  <a:pt x="103774" y="24811"/>
                  <a:pt x="99037" y="17859"/>
                  <a:pt x="92868" y="13748"/>
                </a:cubicBezTo>
                <a:cubicBezTo>
                  <a:pt x="82826" y="7056"/>
                  <a:pt x="69148" y="-256"/>
                  <a:pt x="57943" y="4223"/>
                </a:cubicBezTo>
                <a:cubicBezTo>
                  <a:pt x="51328" y="6867"/>
                  <a:pt x="45011" y="13889"/>
                  <a:pt x="38100" y="12160"/>
                </a:cubicBezTo>
                <a:cubicBezTo>
                  <a:pt x="30284" y="10205"/>
                  <a:pt x="25012" y="1579"/>
                  <a:pt x="17065" y="254"/>
                </a:cubicBezTo>
                <a:cubicBezTo>
                  <a:pt x="10982" y="-760"/>
                  <a:pt x="5514" y="4637"/>
                  <a:pt x="0" y="739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59" name="Google Shape;459;p46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</a:t>
            </a:r>
            <a:br>
              <a:rPr lang="fr"/>
            </a:br>
            <a:r>
              <a:rPr lang="fr"/>
              <a:t>recherche un élément équivalent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65" name="Google Shape;465;p4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6" name="Google Shape;466;p4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67" name="Google Shape;467;p47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std::find_if</a:t>
            </a:r>
            <a:br>
              <a:rPr lang="fr"/>
            </a:br>
            <a:r>
              <a:rPr lang="fr"/>
              <a:t>recherche un élément vérifiant un prédicat</a:t>
            </a:r>
            <a:endParaRPr/>
          </a:p>
        </p:txBody>
      </p:sp>
      <p:sp>
        <p:nvSpPr>
          <p:cNvPr id="468" name="Google Shape;468;p47"/>
          <p:cNvSpPr txBox="1"/>
          <p:nvPr/>
        </p:nvSpPr>
        <p:spPr>
          <a:xfrm>
            <a:off x="947700" y="2399100"/>
            <a:ext cx="724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it_char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(it_char !=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</a:t>
            </a:r>
            <a:r>
              <a:rPr lang="fr"/>
              <a:t>Conteneurs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1222175"/>
            <a:ext cx="85206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/>
              <a:t>conteneur séquentiel</a:t>
            </a:r>
            <a:r>
              <a:rPr lang="fr"/>
              <a:t> est un conteneur dans lequel les éléments sont stockés dans un </a:t>
            </a:r>
            <a:r>
              <a:rPr b="1" lang="fr"/>
              <a:t>ordre bien défini</a:t>
            </a:r>
            <a:r>
              <a:rPr lang="fr"/>
              <a:t>, de telle sorte que les notions de </a:t>
            </a:r>
            <a:r>
              <a:rPr b="1" lang="fr"/>
              <a:t>premier élément</a:t>
            </a:r>
            <a:r>
              <a:rPr lang="fr"/>
              <a:t> et de </a:t>
            </a:r>
            <a:r>
              <a:rPr b="1" lang="fr"/>
              <a:t>n-ième élément</a:t>
            </a:r>
            <a:r>
              <a:rPr lang="fr"/>
              <a:t> aient un sens.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Par exemple 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std::array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std::list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74" name="Google Shape;474;p4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5" name="Google Shape;475;p4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76" name="Google Shape;476;p48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std::find_if</a:t>
            </a:r>
            <a:br>
              <a:rPr lang="fr"/>
            </a:br>
            <a:r>
              <a:rPr lang="fr"/>
              <a:t>recherche un élément vérifiant un prédicat</a:t>
            </a:r>
            <a:endParaRPr/>
          </a:p>
        </p:txBody>
      </p:sp>
      <p:sp>
        <p:nvSpPr>
          <p:cNvPr id="477" name="Google Shape;477;p48"/>
          <p:cNvSpPr txBox="1"/>
          <p:nvPr/>
        </p:nvSpPr>
        <p:spPr>
          <a:xfrm>
            <a:off x="947700" y="2404550"/>
            <a:ext cx="724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it_char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(it_char !=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78" name="Google Shape;478;p48"/>
          <p:cNvSpPr/>
          <p:nvPr/>
        </p:nvSpPr>
        <p:spPr>
          <a:xfrm>
            <a:off x="5271325" y="1879400"/>
            <a:ext cx="1666200" cy="400200"/>
          </a:xfrm>
          <a:prstGeom prst="wedgeRectCallout">
            <a:avLst>
              <a:gd fmla="val -30900" name="adj1"/>
              <a:gd fmla="val 92102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 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6889375" y="3002250"/>
            <a:ext cx="1513500" cy="400200"/>
          </a:xfrm>
          <a:prstGeom prst="wedgeRectCallout">
            <a:avLst>
              <a:gd fmla="val -28230" name="adj1"/>
              <a:gd fmla="val -89243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prédicat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48"/>
          <p:cNvSpPr/>
          <p:nvPr/>
        </p:nvSpPr>
        <p:spPr>
          <a:xfrm rot="10800000">
            <a:off x="831750" y="2736000"/>
            <a:ext cx="3770400" cy="932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8"/>
          <p:cNvSpPr/>
          <p:nvPr/>
        </p:nvSpPr>
        <p:spPr>
          <a:xfrm rot="10800000">
            <a:off x="831800" y="2399100"/>
            <a:ext cx="1746300" cy="317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8"/>
          <p:cNvSpPr/>
          <p:nvPr/>
        </p:nvSpPr>
        <p:spPr>
          <a:xfrm>
            <a:off x="2591600" y="3002250"/>
            <a:ext cx="2031300" cy="400200"/>
          </a:xfrm>
          <a:prstGeom prst="wedgeRectCallout">
            <a:avLst>
              <a:gd fmla="val 31954" name="adj1"/>
              <a:gd fmla="val -96684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début 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488" name="Google Shape;488;p4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9" name="Google Shape;489;p4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std::find_if</a:t>
            </a:r>
            <a:br>
              <a:rPr lang="fr"/>
            </a:br>
            <a:r>
              <a:rPr lang="fr"/>
              <a:t>recherche un élément vérifiant un prédicat</a:t>
            </a:r>
            <a:endParaRPr/>
          </a:p>
        </p:txBody>
      </p:sp>
      <p:sp>
        <p:nvSpPr>
          <p:cNvPr id="491" name="Google Shape;491;p49"/>
          <p:cNvSpPr txBox="1"/>
          <p:nvPr/>
        </p:nvSpPr>
        <p:spPr>
          <a:xfrm>
            <a:off x="947700" y="2404550"/>
            <a:ext cx="724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it_char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(it_char !=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92" name="Google Shape;492;p49"/>
          <p:cNvSpPr/>
          <p:nvPr/>
        </p:nvSpPr>
        <p:spPr>
          <a:xfrm rot="10800000">
            <a:off x="831750" y="2736000"/>
            <a:ext cx="3770400" cy="932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9"/>
          <p:cNvSpPr/>
          <p:nvPr/>
        </p:nvSpPr>
        <p:spPr>
          <a:xfrm rot="10800000">
            <a:off x="831800" y="2399100"/>
            <a:ext cx="1746300" cy="317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9"/>
          <p:cNvSpPr txBox="1"/>
          <p:nvPr/>
        </p:nvSpPr>
        <p:spPr>
          <a:xfrm>
            <a:off x="4906950" y="2801928"/>
            <a:ext cx="40206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Contrainte</a:t>
            </a:r>
            <a:endParaRPr sz="1800"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ctr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faut qu’il soit possible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d’appeler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is_lowercase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lui passant un élément de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00" name="Google Shape;500;p5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1" name="Google Shape;501;p5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02" name="Google Shape;502;p50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std::find_if</a:t>
            </a:r>
            <a:br>
              <a:rPr lang="fr"/>
            </a:br>
            <a:r>
              <a:rPr lang="fr"/>
              <a:t>recherche un élément vérifiant un prédicat</a:t>
            </a:r>
            <a:endParaRPr/>
          </a:p>
        </p:txBody>
      </p:sp>
      <p:sp>
        <p:nvSpPr>
          <p:cNvPr id="503" name="Google Shape;503;p50"/>
          <p:cNvSpPr txBox="1"/>
          <p:nvPr/>
        </p:nvSpPr>
        <p:spPr>
          <a:xfrm>
            <a:off x="947700" y="2404550"/>
            <a:ext cx="724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it_char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find_if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(it_char !=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la valeur a été trouvée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504" name="Google Shape;504;p50"/>
          <p:cNvSpPr/>
          <p:nvPr/>
        </p:nvSpPr>
        <p:spPr>
          <a:xfrm rot="10800000">
            <a:off x="2601575" y="2399175"/>
            <a:ext cx="5466900" cy="346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0"/>
          <p:cNvSpPr txBox="1"/>
          <p:nvPr>
            <p:ph idx="1" type="body"/>
          </p:nvPr>
        </p:nvSpPr>
        <p:spPr>
          <a:xfrm>
            <a:off x="4714950" y="3594775"/>
            <a:ext cx="4152900" cy="9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retourne un itérateur sur</a:t>
            </a:r>
            <a:br>
              <a:rPr lang="fr"/>
            </a:br>
            <a:r>
              <a:rPr lang="fr"/>
              <a:t>l’élément si il a été trouvé, ou sur la fin de la plage sinon</a:t>
            </a:r>
            <a:endParaRPr/>
          </a:p>
        </p:txBody>
      </p:sp>
      <p:sp>
        <p:nvSpPr>
          <p:cNvPr id="506" name="Google Shape;506;p50"/>
          <p:cNvSpPr/>
          <p:nvPr/>
        </p:nvSpPr>
        <p:spPr>
          <a:xfrm rot="-219112">
            <a:off x="2279805" y="2152911"/>
            <a:ext cx="3008598" cy="1679643"/>
          </a:xfrm>
          <a:custGeom>
            <a:rect b="b" l="l" r="r" t="t"/>
            <a:pathLst>
              <a:path extrusionOk="0" h="66929" w="115093">
                <a:moveTo>
                  <a:pt x="115093" y="66929"/>
                </a:moveTo>
                <a:cubicBezTo>
                  <a:pt x="106563" y="58394"/>
                  <a:pt x="108488" y="43712"/>
                  <a:pt x="105568" y="32004"/>
                </a:cubicBezTo>
                <a:cubicBezTo>
                  <a:pt x="103774" y="24811"/>
                  <a:pt x="99037" y="17859"/>
                  <a:pt x="92868" y="13748"/>
                </a:cubicBezTo>
                <a:cubicBezTo>
                  <a:pt x="82826" y="7056"/>
                  <a:pt x="69148" y="-256"/>
                  <a:pt x="57943" y="4223"/>
                </a:cubicBezTo>
                <a:cubicBezTo>
                  <a:pt x="51328" y="6867"/>
                  <a:pt x="45011" y="13889"/>
                  <a:pt x="38100" y="12160"/>
                </a:cubicBezTo>
                <a:cubicBezTo>
                  <a:pt x="30284" y="10205"/>
                  <a:pt x="25012" y="1579"/>
                  <a:pt x="17065" y="254"/>
                </a:cubicBezTo>
                <a:cubicBezTo>
                  <a:pt x="10982" y="-760"/>
                  <a:pt x="5514" y="4637"/>
                  <a:pt x="0" y="739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12" name="Google Shape;512;p5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13" name="Google Shape;513;p5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14" name="Google Shape;514;p51"/>
          <p:cNvSpPr txBox="1"/>
          <p:nvPr/>
        </p:nvSpPr>
        <p:spPr>
          <a:xfrm>
            <a:off x="777450" y="2343150"/>
            <a:ext cx="75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has_no_caps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all_of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 sz="1700"/>
          </a:p>
        </p:txBody>
      </p:sp>
      <p:sp>
        <p:nvSpPr>
          <p:cNvPr id="515" name="Google Shape;515;p51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std::all_of, std::any_of, std::none_of</a:t>
            </a:r>
            <a:br>
              <a:rPr lang="fr"/>
            </a:br>
            <a:r>
              <a:rPr lang="fr"/>
              <a:t>indique</a:t>
            </a:r>
            <a:r>
              <a:rPr lang="fr"/>
              <a:t> si chaque élément vérifie un prédicat (resp. un ou aucun)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21" name="Google Shape;521;p5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22" name="Google Shape;522;p5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5652325" y="1803200"/>
            <a:ext cx="1666200" cy="400200"/>
          </a:xfrm>
          <a:prstGeom prst="wedgeRectCallout">
            <a:avLst>
              <a:gd fmla="val -30900" name="adj1"/>
              <a:gd fmla="val 92102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 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52"/>
          <p:cNvSpPr/>
          <p:nvPr/>
        </p:nvSpPr>
        <p:spPr>
          <a:xfrm>
            <a:off x="6889375" y="2926050"/>
            <a:ext cx="1513500" cy="400200"/>
          </a:xfrm>
          <a:prstGeom prst="wedgeRectCallout">
            <a:avLst>
              <a:gd fmla="val -28230" name="adj1"/>
              <a:gd fmla="val -89243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prédicat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52"/>
          <p:cNvSpPr/>
          <p:nvPr/>
        </p:nvSpPr>
        <p:spPr>
          <a:xfrm rot="10800000">
            <a:off x="831800" y="2399100"/>
            <a:ext cx="1746300" cy="317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2"/>
          <p:cNvSpPr/>
          <p:nvPr/>
        </p:nvSpPr>
        <p:spPr>
          <a:xfrm>
            <a:off x="2972600" y="2935972"/>
            <a:ext cx="2031300" cy="400200"/>
          </a:xfrm>
          <a:prstGeom prst="wedgeRectCallout">
            <a:avLst>
              <a:gd fmla="val 31954" name="adj1"/>
              <a:gd fmla="val -96684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début 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52"/>
          <p:cNvSpPr txBox="1"/>
          <p:nvPr/>
        </p:nvSpPr>
        <p:spPr>
          <a:xfrm>
            <a:off x="777450" y="2343150"/>
            <a:ext cx="75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has_no_caps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all_of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 sz="1700"/>
          </a:p>
        </p:txBody>
      </p:sp>
      <p:sp>
        <p:nvSpPr>
          <p:cNvPr id="528" name="Google Shape;528;p52"/>
          <p:cNvSpPr/>
          <p:nvPr/>
        </p:nvSpPr>
        <p:spPr>
          <a:xfrm rot="10800000">
            <a:off x="831675" y="2278800"/>
            <a:ext cx="1978200" cy="592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2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std::all_of, std::any_of, std::none_of</a:t>
            </a:r>
            <a:br>
              <a:rPr lang="fr"/>
            </a:br>
            <a:r>
              <a:rPr lang="fr"/>
              <a:t>indique</a:t>
            </a:r>
            <a:r>
              <a:rPr lang="fr"/>
              <a:t> si chaque élément vérifie un prédicat (resp. un ou aucun)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35" name="Google Shape;535;p5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36" name="Google Shape;536;p5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37" name="Google Shape;537;p53"/>
          <p:cNvSpPr/>
          <p:nvPr/>
        </p:nvSpPr>
        <p:spPr>
          <a:xfrm rot="10800000">
            <a:off x="831800" y="2170500"/>
            <a:ext cx="1746300" cy="317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3"/>
          <p:cNvSpPr txBox="1"/>
          <p:nvPr/>
        </p:nvSpPr>
        <p:spPr>
          <a:xfrm>
            <a:off x="277050" y="2759141"/>
            <a:ext cx="40206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Contrainte</a:t>
            </a:r>
            <a:endParaRPr sz="1800"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ctr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faut qu’il soit possible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d’appeler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is_lowercase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lui passant un élément de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53"/>
          <p:cNvSpPr txBox="1"/>
          <p:nvPr/>
        </p:nvSpPr>
        <p:spPr>
          <a:xfrm>
            <a:off x="777450" y="2343150"/>
            <a:ext cx="75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has_no_caps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all_of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 sz="1700"/>
          </a:p>
        </p:txBody>
      </p:sp>
      <p:sp>
        <p:nvSpPr>
          <p:cNvPr id="540" name="Google Shape;540;p53"/>
          <p:cNvSpPr/>
          <p:nvPr/>
        </p:nvSpPr>
        <p:spPr>
          <a:xfrm rot="10800000">
            <a:off x="831675" y="2278800"/>
            <a:ext cx="1978200" cy="592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3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std::all_of, std::any_of, std::none_of</a:t>
            </a:r>
            <a:br>
              <a:rPr lang="fr"/>
            </a:br>
            <a:r>
              <a:rPr lang="fr"/>
              <a:t>indique </a:t>
            </a:r>
            <a:r>
              <a:rPr lang="fr"/>
              <a:t>si chaque élément vérifie un prédicat (resp. un ou aucun)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47" name="Google Shape;547;p5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48" name="Google Shape;548;p5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49" name="Google Shape;549;p54"/>
          <p:cNvSpPr txBox="1"/>
          <p:nvPr>
            <p:ph idx="1" type="body"/>
          </p:nvPr>
        </p:nvSpPr>
        <p:spPr>
          <a:xfrm>
            <a:off x="6729100" y="3783275"/>
            <a:ext cx="18951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retourne un booléen</a:t>
            </a:r>
            <a:endParaRPr/>
          </a:p>
        </p:txBody>
      </p:sp>
      <p:sp>
        <p:nvSpPr>
          <p:cNvPr id="550" name="Google Shape;550;p54"/>
          <p:cNvSpPr txBox="1"/>
          <p:nvPr/>
        </p:nvSpPr>
        <p:spPr>
          <a:xfrm>
            <a:off x="777450" y="2343150"/>
            <a:ext cx="75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has_no_caps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all_of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str.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is_lowercase);</a:t>
            </a:r>
            <a:endParaRPr sz="1700"/>
          </a:p>
        </p:txBody>
      </p:sp>
      <p:sp>
        <p:nvSpPr>
          <p:cNvPr id="551" name="Google Shape;551;p54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std::all_of, std::any_of, std::none_of</a:t>
            </a:r>
            <a:br>
              <a:rPr lang="fr"/>
            </a:br>
            <a:r>
              <a:rPr lang="fr"/>
              <a:t>indique si chaque élément vérifie un prédicat (resp. un ou aucun) </a:t>
            </a:r>
            <a:endParaRPr/>
          </a:p>
        </p:txBody>
      </p:sp>
      <p:sp>
        <p:nvSpPr>
          <p:cNvPr id="552" name="Google Shape;552;p54"/>
          <p:cNvSpPr/>
          <p:nvPr/>
        </p:nvSpPr>
        <p:spPr>
          <a:xfrm rot="10800000">
            <a:off x="2889375" y="2252150"/>
            <a:ext cx="5496600" cy="592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2413000" y="2743350"/>
            <a:ext cx="4524422" cy="1110306"/>
          </a:xfrm>
          <a:custGeom>
            <a:rect b="b" l="l" r="r" t="t"/>
            <a:pathLst>
              <a:path extrusionOk="0" h="42069" w="178197">
                <a:moveTo>
                  <a:pt x="178197" y="42069"/>
                </a:moveTo>
                <a:cubicBezTo>
                  <a:pt x="174948" y="40444"/>
                  <a:pt x="172615" y="36904"/>
                  <a:pt x="169069" y="36116"/>
                </a:cubicBezTo>
                <a:cubicBezTo>
                  <a:pt x="156407" y="33302"/>
                  <a:pt x="142758" y="40453"/>
                  <a:pt x="130175" y="37307"/>
                </a:cubicBezTo>
                <a:cubicBezTo>
                  <a:pt x="119079" y="34533"/>
                  <a:pt x="111504" y="23016"/>
                  <a:pt x="100409" y="20241"/>
                </a:cubicBezTo>
                <a:cubicBezTo>
                  <a:pt x="91539" y="18023"/>
                  <a:pt x="82044" y="20326"/>
                  <a:pt x="73025" y="21829"/>
                </a:cubicBezTo>
                <a:cubicBezTo>
                  <a:pt x="60887" y="23852"/>
                  <a:pt x="48183" y="23449"/>
                  <a:pt x="36116" y="21035"/>
                </a:cubicBezTo>
                <a:cubicBezTo>
                  <a:pt x="26829" y="19177"/>
                  <a:pt x="18199" y="14382"/>
                  <a:pt x="10319" y="9129"/>
                </a:cubicBezTo>
                <a:cubicBezTo>
                  <a:pt x="6498" y="6582"/>
                  <a:pt x="4108" y="2054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59" name="Google Shape;559;p5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0" name="Google Shape;560;p5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61" name="Google Shape;561;p55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std::remove_if</a:t>
            </a:r>
            <a:br>
              <a:rPr lang="fr"/>
            </a:br>
            <a:r>
              <a:rPr lang="fr"/>
              <a:t>réordonne une plage pour éliminer les éléments vérifiant un prédicat</a:t>
            </a:r>
            <a:endParaRPr/>
          </a:p>
        </p:txBody>
      </p:sp>
      <p:sp>
        <p:nvSpPr>
          <p:cNvPr id="562" name="Google Shape;562;p55"/>
          <p:cNvSpPr txBox="1"/>
          <p:nvPr/>
        </p:nvSpPr>
        <p:spPr>
          <a:xfrm>
            <a:off x="819000" y="2333350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is_negative);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(it_end,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68" name="Google Shape;568;p5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9" name="Google Shape;569;p5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70" name="Google Shape;570;p56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std::remove_if</a:t>
            </a:r>
            <a:br>
              <a:rPr lang="fr"/>
            </a:br>
            <a:r>
              <a:rPr lang="fr"/>
              <a:t>réordonne une plage pour éliminer les éléments vérifiant un prédicat</a:t>
            </a:r>
            <a:endParaRPr/>
          </a:p>
        </p:txBody>
      </p:sp>
      <p:sp>
        <p:nvSpPr>
          <p:cNvPr id="571" name="Google Shape;571;p56"/>
          <p:cNvSpPr txBox="1"/>
          <p:nvPr/>
        </p:nvSpPr>
        <p:spPr>
          <a:xfrm>
            <a:off x="819000" y="2333350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is_negative);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(it_end,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/>
          </a:p>
        </p:txBody>
      </p:sp>
      <p:sp>
        <p:nvSpPr>
          <p:cNvPr id="572" name="Google Shape;572;p56"/>
          <p:cNvSpPr/>
          <p:nvPr/>
        </p:nvSpPr>
        <p:spPr>
          <a:xfrm>
            <a:off x="18718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23281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-4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27844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32407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36970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-2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49906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68158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54469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59032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63595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373616" y="3534100"/>
            <a:ext cx="4563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588" name="Google Shape;588;p5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89" name="Google Shape;589;p5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590" name="Google Shape;590;p57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std::remove_if</a:t>
            </a:r>
            <a:br>
              <a:rPr lang="fr"/>
            </a:br>
            <a:r>
              <a:rPr lang="fr"/>
              <a:t>réordonne une plage pour éliminer les éléments vérifiant un prédicat</a:t>
            </a:r>
            <a:endParaRPr/>
          </a:p>
        </p:txBody>
      </p:sp>
      <p:sp>
        <p:nvSpPr>
          <p:cNvPr id="591" name="Google Shape;591;p57"/>
          <p:cNvSpPr txBox="1"/>
          <p:nvPr/>
        </p:nvSpPr>
        <p:spPr>
          <a:xfrm>
            <a:off x="819000" y="2333350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is_negative);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(it_end,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/>
          </a:p>
        </p:txBody>
      </p:sp>
      <p:sp>
        <p:nvSpPr>
          <p:cNvPr id="592" name="Google Shape;592;p57"/>
          <p:cNvSpPr/>
          <p:nvPr/>
        </p:nvSpPr>
        <p:spPr>
          <a:xfrm>
            <a:off x="5652325" y="1803200"/>
            <a:ext cx="1666200" cy="400200"/>
          </a:xfrm>
          <a:prstGeom prst="wedgeRectCallout">
            <a:avLst>
              <a:gd fmla="val -30900" name="adj1"/>
              <a:gd fmla="val 92102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 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p57"/>
          <p:cNvSpPr/>
          <p:nvPr/>
        </p:nvSpPr>
        <p:spPr>
          <a:xfrm>
            <a:off x="6889375" y="2926050"/>
            <a:ext cx="1513500" cy="400200"/>
          </a:xfrm>
          <a:prstGeom prst="wedgeRectCallout">
            <a:avLst>
              <a:gd fmla="val -28230" name="adj1"/>
              <a:gd fmla="val -89243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prédicat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57"/>
          <p:cNvSpPr/>
          <p:nvPr/>
        </p:nvSpPr>
        <p:spPr>
          <a:xfrm rot="10800000">
            <a:off x="831800" y="2278750"/>
            <a:ext cx="1491900" cy="394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7"/>
          <p:cNvSpPr/>
          <p:nvPr/>
        </p:nvSpPr>
        <p:spPr>
          <a:xfrm rot="10800000">
            <a:off x="855300" y="2689628"/>
            <a:ext cx="3423000" cy="3546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7"/>
          <p:cNvSpPr/>
          <p:nvPr/>
        </p:nvSpPr>
        <p:spPr>
          <a:xfrm>
            <a:off x="2972600" y="2935972"/>
            <a:ext cx="2031300" cy="400200"/>
          </a:xfrm>
          <a:prstGeom prst="wedgeRectCallout">
            <a:avLst>
              <a:gd fmla="val 31954" name="adj1"/>
              <a:gd fmla="val -96684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début de plage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898800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accéder à l’élément à la i-ème position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via l’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operator[]</a:t>
            </a:r>
            <a:r>
              <a:rPr lang="fr"/>
              <a:t> du conteneur, s’il est disponible</a:t>
            </a:r>
            <a:br>
              <a:rPr lang="fr"/>
            </a:br>
            <a:br>
              <a:rPr lang="fr"/>
            </a:br>
            <a:br>
              <a:rPr lang="fr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243700" y="1852200"/>
            <a:ext cx="465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vec = std::vector&lt;...&gt; { ...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vec[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] &lt;&lt; std::endl;</a:t>
            </a:r>
            <a:endParaRPr sz="1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602" name="Google Shape;602;p5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03" name="Google Shape;603;p5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04" name="Google Shape;604;p58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std::remove_if</a:t>
            </a:r>
            <a:br>
              <a:rPr lang="fr"/>
            </a:br>
            <a:r>
              <a:rPr lang="fr"/>
              <a:t>réordonne une plage pour éliminer les éléments vérifiant un prédicat</a:t>
            </a:r>
            <a:endParaRPr/>
          </a:p>
        </p:txBody>
      </p:sp>
      <p:sp>
        <p:nvSpPr>
          <p:cNvPr id="605" name="Google Shape;605;p58"/>
          <p:cNvSpPr txBox="1"/>
          <p:nvPr/>
        </p:nvSpPr>
        <p:spPr>
          <a:xfrm>
            <a:off x="819000" y="2333350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is_negative);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(it_end,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/>
          </a:p>
        </p:txBody>
      </p:sp>
      <p:sp>
        <p:nvSpPr>
          <p:cNvPr id="606" name="Google Shape;606;p58"/>
          <p:cNvSpPr/>
          <p:nvPr/>
        </p:nvSpPr>
        <p:spPr>
          <a:xfrm rot="10800000">
            <a:off x="831800" y="2278750"/>
            <a:ext cx="1491900" cy="394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8"/>
          <p:cNvSpPr/>
          <p:nvPr/>
        </p:nvSpPr>
        <p:spPr>
          <a:xfrm rot="10800000">
            <a:off x="855300" y="2689628"/>
            <a:ext cx="3423000" cy="3546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8"/>
          <p:cNvSpPr txBox="1"/>
          <p:nvPr/>
        </p:nvSpPr>
        <p:spPr>
          <a:xfrm>
            <a:off x="4694850" y="2759141"/>
            <a:ext cx="40206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Contrainte</a:t>
            </a:r>
            <a:endParaRPr sz="1800"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ctr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faut qu’il soit possible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d’appeler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is_negative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lui passant un élément de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vals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614" name="Google Shape;614;p5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15" name="Google Shape;615;p5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16" name="Google Shape;616;p59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std::remove_if</a:t>
            </a:r>
            <a:br>
              <a:rPr lang="fr"/>
            </a:br>
            <a:r>
              <a:rPr lang="fr"/>
              <a:t>réordonne une plage pour éliminer les éléments vérifiant un prédicat</a:t>
            </a:r>
            <a:endParaRPr/>
          </a:p>
        </p:txBody>
      </p:sp>
      <p:sp>
        <p:nvSpPr>
          <p:cNvPr id="617" name="Google Shape;617;p59"/>
          <p:cNvSpPr txBox="1"/>
          <p:nvPr/>
        </p:nvSpPr>
        <p:spPr>
          <a:xfrm>
            <a:off x="819000" y="2333350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is_negative);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(it_end,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/>
          </a:p>
        </p:txBody>
      </p:sp>
      <p:sp>
        <p:nvSpPr>
          <p:cNvPr id="618" name="Google Shape;618;p59"/>
          <p:cNvSpPr/>
          <p:nvPr/>
        </p:nvSpPr>
        <p:spPr>
          <a:xfrm rot="10800000">
            <a:off x="2373450" y="2333375"/>
            <a:ext cx="5913300" cy="3495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9"/>
          <p:cNvSpPr txBox="1"/>
          <p:nvPr/>
        </p:nvSpPr>
        <p:spPr>
          <a:xfrm>
            <a:off x="4694850" y="2835341"/>
            <a:ext cx="40206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retourne l’itérateur sur la fin de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plage contenant les éléments ne vérifiant pas le prédicat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59"/>
          <p:cNvSpPr/>
          <p:nvPr/>
        </p:nvSpPr>
        <p:spPr>
          <a:xfrm rot="10800000">
            <a:off x="819050" y="2672953"/>
            <a:ext cx="3479100" cy="3495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9"/>
          <p:cNvSpPr/>
          <p:nvPr/>
        </p:nvSpPr>
        <p:spPr>
          <a:xfrm>
            <a:off x="14854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p59"/>
          <p:cNvSpPr/>
          <p:nvPr/>
        </p:nvSpPr>
        <p:spPr>
          <a:xfrm>
            <a:off x="33106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3" name="Google Shape;623;p59"/>
          <p:cNvSpPr/>
          <p:nvPr/>
        </p:nvSpPr>
        <p:spPr>
          <a:xfrm>
            <a:off x="19417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4" name="Google Shape;624;p59"/>
          <p:cNvSpPr/>
          <p:nvPr/>
        </p:nvSpPr>
        <p:spPr>
          <a:xfrm>
            <a:off x="23980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59"/>
          <p:cNvSpPr/>
          <p:nvPr/>
        </p:nvSpPr>
        <p:spPr>
          <a:xfrm>
            <a:off x="28543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p59"/>
          <p:cNvSpPr/>
          <p:nvPr/>
        </p:nvSpPr>
        <p:spPr>
          <a:xfrm>
            <a:off x="1966525" y="2098566"/>
            <a:ext cx="2788025" cy="1364975"/>
          </a:xfrm>
          <a:custGeom>
            <a:rect b="b" l="l" r="r" t="t"/>
            <a:pathLst>
              <a:path extrusionOk="0" h="54599" w="111521">
                <a:moveTo>
                  <a:pt x="111521" y="54599"/>
                </a:moveTo>
                <a:cubicBezTo>
                  <a:pt x="104563" y="52279"/>
                  <a:pt x="97032" y="47575"/>
                  <a:pt x="94456" y="40708"/>
                </a:cubicBezTo>
                <a:cubicBezTo>
                  <a:pt x="92361" y="35122"/>
                  <a:pt x="94436" y="28699"/>
                  <a:pt x="93265" y="22849"/>
                </a:cubicBezTo>
                <a:cubicBezTo>
                  <a:pt x="92003" y="16545"/>
                  <a:pt x="87856" y="9403"/>
                  <a:pt x="81756" y="7371"/>
                </a:cubicBezTo>
                <a:cubicBezTo>
                  <a:pt x="73785" y="4716"/>
                  <a:pt x="65070" y="3010"/>
                  <a:pt x="56753" y="4196"/>
                </a:cubicBezTo>
                <a:cubicBezTo>
                  <a:pt x="48029" y="5440"/>
                  <a:pt x="39283" y="9011"/>
                  <a:pt x="30559" y="7767"/>
                </a:cubicBezTo>
                <a:cubicBezTo>
                  <a:pt x="24402" y="6889"/>
                  <a:pt x="19526" y="1736"/>
                  <a:pt x="13493" y="227"/>
                </a:cubicBezTo>
                <a:cubicBezTo>
                  <a:pt x="7841" y="-1187"/>
                  <a:pt x="0" y="5512"/>
                  <a:pt x="0" y="11339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7" name="Google Shape;627;p59"/>
          <p:cNvSpPr/>
          <p:nvPr/>
        </p:nvSpPr>
        <p:spPr>
          <a:xfrm rot="-5400000">
            <a:off x="2902197" y="4072878"/>
            <a:ext cx="360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Opérations usuelles</a:t>
            </a:r>
            <a:endParaRPr/>
          </a:p>
        </p:txBody>
      </p:sp>
      <p:sp>
        <p:nvSpPr>
          <p:cNvPr id="633" name="Google Shape;633;p6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4" name="Google Shape;634;p6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35" name="Google Shape;635;p60"/>
          <p:cNvSpPr txBox="1"/>
          <p:nvPr>
            <p:ph idx="1" type="body"/>
          </p:nvPr>
        </p:nvSpPr>
        <p:spPr>
          <a:xfrm>
            <a:off x="428550" y="1020538"/>
            <a:ext cx="82869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std::remove_if</a:t>
            </a:r>
            <a:br>
              <a:rPr lang="fr"/>
            </a:br>
            <a:r>
              <a:rPr lang="fr"/>
              <a:t>réordonne une plage pour éliminer les éléments vérifiant un prédicat</a:t>
            </a:r>
            <a:endParaRPr/>
          </a:p>
        </p:txBody>
      </p:sp>
      <p:sp>
        <p:nvSpPr>
          <p:cNvPr id="636" name="Google Shape;636;p60"/>
          <p:cNvSpPr txBox="1"/>
          <p:nvPr/>
        </p:nvSpPr>
        <p:spPr>
          <a:xfrm>
            <a:off x="819000" y="2333350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it_end = std::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is_negative);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(it_end, vals.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/>
          </a:p>
        </p:txBody>
      </p:sp>
      <p:sp>
        <p:nvSpPr>
          <p:cNvPr id="637" name="Google Shape;637;p60"/>
          <p:cNvSpPr/>
          <p:nvPr/>
        </p:nvSpPr>
        <p:spPr>
          <a:xfrm rot="10800000">
            <a:off x="845250" y="2333375"/>
            <a:ext cx="7441500" cy="3495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0"/>
          <p:cNvSpPr txBox="1"/>
          <p:nvPr/>
        </p:nvSpPr>
        <p:spPr>
          <a:xfrm>
            <a:off x="4694850" y="2835341"/>
            <a:ext cx="40206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peut ensuite utiliser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supprimer effectivement les éléments du conteneur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14854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p60"/>
          <p:cNvSpPr/>
          <p:nvPr/>
        </p:nvSpPr>
        <p:spPr>
          <a:xfrm>
            <a:off x="33106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p60"/>
          <p:cNvSpPr/>
          <p:nvPr/>
        </p:nvSpPr>
        <p:spPr>
          <a:xfrm>
            <a:off x="19417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2" name="Google Shape;642;p60"/>
          <p:cNvSpPr/>
          <p:nvPr/>
        </p:nvSpPr>
        <p:spPr>
          <a:xfrm>
            <a:off x="23980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p60"/>
          <p:cNvSpPr/>
          <p:nvPr/>
        </p:nvSpPr>
        <p:spPr>
          <a:xfrm>
            <a:off x="2854350" y="3500038"/>
            <a:ext cx="456300" cy="400200"/>
          </a:xfrm>
          <a:prstGeom prst="rect">
            <a:avLst/>
          </a:prstGeom>
          <a:noFill/>
          <a:ln cap="flat" cmpd="sng" w="19050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4" name="Google Shape;644;p60"/>
          <p:cNvSpPr/>
          <p:nvPr/>
        </p:nvSpPr>
        <p:spPr>
          <a:xfrm rot="-5400000">
            <a:off x="2902197" y="4072878"/>
            <a:ext cx="360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p60"/>
          <p:cNvSpPr/>
          <p:nvPr/>
        </p:nvSpPr>
        <p:spPr>
          <a:xfrm rot="-5400000">
            <a:off x="3834747" y="4072878"/>
            <a:ext cx="360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6" name="Google Shape;646;p60"/>
          <p:cNvSpPr/>
          <p:nvPr/>
        </p:nvSpPr>
        <p:spPr>
          <a:xfrm>
            <a:off x="2889250" y="3523069"/>
            <a:ext cx="387000" cy="360600"/>
          </a:xfrm>
          <a:prstGeom prst="flowChartSummingJunction">
            <a:avLst/>
          </a:prstGeom>
          <a:solidFill>
            <a:srgbClr val="FFFFFF">
              <a:alpha val="85000"/>
            </a:srgbClr>
          </a:solidFill>
          <a:ln cap="flat" cmpd="sng" w="9525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7" name="Google Shape;647;p60"/>
          <p:cNvSpPr/>
          <p:nvPr/>
        </p:nvSpPr>
        <p:spPr>
          <a:xfrm>
            <a:off x="3352953" y="3517663"/>
            <a:ext cx="387000" cy="360600"/>
          </a:xfrm>
          <a:prstGeom prst="flowChartSummingJunction">
            <a:avLst/>
          </a:prstGeom>
          <a:solidFill>
            <a:srgbClr val="FFFFFF">
              <a:alpha val="85000"/>
            </a:srgbClr>
          </a:solidFill>
          <a:ln cap="flat" cmpd="sng" w="9525">
            <a:solidFill>
              <a:srgbClr val="D73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653" name="Google Shape;653;p6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4" name="Google Shape;654;p6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55" name="Google Shape;655;p61"/>
          <p:cNvSpPr txBox="1"/>
          <p:nvPr>
            <p:ph idx="1" type="body"/>
          </p:nvPr>
        </p:nvSpPr>
        <p:spPr>
          <a:xfrm>
            <a:off x="428550" y="847350"/>
            <a:ext cx="8286900" cy="3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/>
              <a:t>foncteur</a:t>
            </a:r>
            <a:r>
              <a:rPr lang="fr"/>
              <a:t> est un </a:t>
            </a:r>
            <a:r>
              <a:rPr b="1" lang="fr"/>
              <a:t>objet</a:t>
            </a:r>
            <a:r>
              <a:rPr lang="fr"/>
              <a:t> pouvant être utilisé comme une </a:t>
            </a:r>
            <a:r>
              <a:rPr b="1" lang="fr"/>
              <a:t>fonction</a:t>
            </a:r>
            <a:r>
              <a:rPr lang="fr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créer un foncteur, il faut définir une classe définissant un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r>
              <a:rPr lang="fr"/>
              <a:t>, puis instancier cette classe.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661" name="Google Shape;661;p6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2" name="Google Shape;662;p6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63" name="Google Shape;663;p62"/>
          <p:cNvSpPr txBox="1"/>
          <p:nvPr/>
        </p:nvSpPr>
        <p:spPr>
          <a:xfrm>
            <a:off x="1448250" y="1124850"/>
            <a:ext cx="5028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IsPositiveNumber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nb)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 &gt;=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functor = IsPositiveNumber {};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669" name="Google Shape;669;p6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0" name="Google Shape;670;p6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71" name="Google Shape;671;p63"/>
          <p:cNvSpPr txBox="1"/>
          <p:nvPr/>
        </p:nvSpPr>
        <p:spPr>
          <a:xfrm>
            <a:off x="1448250" y="1124850"/>
            <a:ext cx="5028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IsPositiveNumber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nb)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 &gt;=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functor = IsPositiveNumber {};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900"/>
          </a:p>
        </p:txBody>
      </p:sp>
      <p:sp>
        <p:nvSpPr>
          <p:cNvPr id="672" name="Google Shape;672;p63"/>
          <p:cNvSpPr/>
          <p:nvPr/>
        </p:nvSpPr>
        <p:spPr>
          <a:xfrm>
            <a:off x="2587225" y="1674553"/>
            <a:ext cx="12810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3"/>
          <p:cNvSpPr/>
          <p:nvPr/>
        </p:nvSpPr>
        <p:spPr>
          <a:xfrm>
            <a:off x="3103173" y="1213728"/>
            <a:ext cx="764925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679" name="Google Shape;679;p6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0" name="Google Shape;680;p6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81" name="Google Shape;681;p64"/>
          <p:cNvSpPr txBox="1"/>
          <p:nvPr/>
        </p:nvSpPr>
        <p:spPr>
          <a:xfrm>
            <a:off x="1448250" y="1124850"/>
            <a:ext cx="5028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IsPositiveNumber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nb)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 &gt;=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functor = IsPositiveNumber {};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900"/>
          </a:p>
        </p:txBody>
      </p:sp>
      <p:sp>
        <p:nvSpPr>
          <p:cNvPr id="682" name="Google Shape;682;p64"/>
          <p:cNvSpPr/>
          <p:nvPr/>
        </p:nvSpPr>
        <p:spPr>
          <a:xfrm>
            <a:off x="3847302" y="1674550"/>
            <a:ext cx="10215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4"/>
          <p:cNvSpPr/>
          <p:nvPr/>
        </p:nvSpPr>
        <p:spPr>
          <a:xfrm>
            <a:off x="3678128" y="1213725"/>
            <a:ext cx="119050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Paramètres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 txBox="1"/>
          <p:nvPr>
            <p:ph idx="1" type="body"/>
          </p:nvPr>
        </p:nvSpPr>
        <p:spPr>
          <a:xfrm>
            <a:off x="5674206" y="781075"/>
            <a:ext cx="3439200" cy="14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/>
              <a:t> peut être utilisé comme une fonction ayant la même signature que l’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6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690" name="Google Shape;690;p6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91" name="Google Shape;691;p6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692" name="Google Shape;692;p65"/>
          <p:cNvSpPr txBox="1"/>
          <p:nvPr/>
        </p:nvSpPr>
        <p:spPr>
          <a:xfrm>
            <a:off x="1448250" y="1124850"/>
            <a:ext cx="5028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IsPositiveNumber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nb)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nb &gt;=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functor = IsPositiveNumber {};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functor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900"/>
          </a:p>
        </p:txBody>
      </p:sp>
      <p:sp>
        <p:nvSpPr>
          <p:cNvPr id="693" name="Google Shape;693;p65"/>
          <p:cNvSpPr/>
          <p:nvPr/>
        </p:nvSpPr>
        <p:spPr>
          <a:xfrm>
            <a:off x="4347775" y="2276081"/>
            <a:ext cx="2847614" cy="2172250"/>
          </a:xfrm>
          <a:custGeom>
            <a:rect b="b" l="l" r="r" t="t"/>
            <a:pathLst>
              <a:path extrusionOk="0" h="86890" w="107023">
                <a:moveTo>
                  <a:pt x="103584" y="0"/>
                </a:moveTo>
                <a:cubicBezTo>
                  <a:pt x="99430" y="12455"/>
                  <a:pt x="109548" y="26554"/>
                  <a:pt x="106362" y="39291"/>
                </a:cubicBezTo>
                <a:cubicBezTo>
                  <a:pt x="104562" y="46488"/>
                  <a:pt x="89540" y="53988"/>
                  <a:pt x="85725" y="47625"/>
                </a:cubicBezTo>
                <a:cubicBezTo>
                  <a:pt x="83703" y="44252"/>
                  <a:pt x="95077" y="40138"/>
                  <a:pt x="96837" y="43656"/>
                </a:cubicBezTo>
                <a:cubicBezTo>
                  <a:pt x="99844" y="49667"/>
                  <a:pt x="98016" y="58746"/>
                  <a:pt x="93265" y="63500"/>
                </a:cubicBezTo>
                <a:cubicBezTo>
                  <a:pt x="87481" y="69287"/>
                  <a:pt x="78666" y="71420"/>
                  <a:pt x="70643" y="73025"/>
                </a:cubicBezTo>
                <a:cubicBezTo>
                  <a:pt x="63898" y="74375"/>
                  <a:pt x="56393" y="70470"/>
                  <a:pt x="50006" y="73025"/>
                </a:cubicBezTo>
                <a:cubicBezTo>
                  <a:pt x="45139" y="74972"/>
                  <a:pt x="43048" y="81140"/>
                  <a:pt x="38497" y="83741"/>
                </a:cubicBezTo>
                <a:cubicBezTo>
                  <a:pt x="32154" y="87367"/>
                  <a:pt x="23756" y="87498"/>
                  <a:pt x="16668" y="85725"/>
                </a:cubicBezTo>
                <a:cubicBezTo>
                  <a:pt x="9136" y="83841"/>
                  <a:pt x="6459" y="73763"/>
                  <a:pt x="0" y="69453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699" name="Google Shape;699;p6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0" name="Google Shape;700;p6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01" name="Google Shape;701;p66"/>
          <p:cNvSpPr txBox="1"/>
          <p:nvPr>
            <p:ph idx="1" type="body"/>
          </p:nvPr>
        </p:nvSpPr>
        <p:spPr>
          <a:xfrm>
            <a:off x="428550" y="847350"/>
            <a:ext cx="82869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foncteurs peuvent avoir des </a:t>
            </a:r>
            <a:r>
              <a:rPr b="1" lang="fr"/>
              <a:t>attributs</a:t>
            </a:r>
            <a:r>
              <a:rPr lang="fr"/>
              <a:t>, puisqu’il s’agit d’objets.</a:t>
            </a:r>
            <a:endParaRPr/>
          </a:p>
        </p:txBody>
      </p:sp>
      <p:sp>
        <p:nvSpPr>
          <p:cNvPr id="702" name="Google Shape;702;p66"/>
          <p:cNvSpPr txBox="1"/>
          <p:nvPr/>
        </p:nvSpPr>
        <p:spPr>
          <a:xfrm>
            <a:off x="557467" y="1687474"/>
            <a:ext cx="409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EqualValue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 </a:t>
            </a:r>
            <a:r>
              <a:rPr lang="fr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()(</a:t>
            </a: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other) </a:t>
            </a: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== other;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66"/>
          <p:cNvSpPr txBox="1"/>
          <p:nvPr/>
        </p:nvSpPr>
        <p:spPr>
          <a:xfrm>
            <a:off x="4372847" y="3158275"/>
            <a:ext cx="431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equals_3 = EqualValue { </a:t>
            </a:r>
            <a:r>
              <a:rPr lang="fr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equals_3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equals_3.value = </a:t>
            </a:r>
            <a:r>
              <a:rPr lang="fr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</a:t>
            </a:r>
            <a:r>
              <a:rPr lang="fr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equals_3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09" name="Google Shape;709;p6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10" name="Google Shape;710;p6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11" name="Google Shape;711;p67"/>
          <p:cNvSpPr txBox="1"/>
          <p:nvPr>
            <p:ph idx="1" type="body"/>
          </p:nvPr>
        </p:nvSpPr>
        <p:spPr>
          <a:xfrm>
            <a:off x="428550" y="3312740"/>
            <a:ext cx="8286900" cy="10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Comment faire pour utiliser le contenu de la variable locale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fr"/>
              <a:t> à l’intérieur du prédicat ?</a:t>
            </a:r>
            <a:endParaRPr/>
          </a:p>
        </p:txBody>
      </p:sp>
      <p:sp>
        <p:nvSpPr>
          <p:cNvPr id="712" name="Google Shape;712;p67"/>
          <p:cNvSpPr txBox="1"/>
          <p:nvPr/>
        </p:nvSpPr>
        <p:spPr>
          <a:xfrm>
            <a:off x="868508" y="1239275"/>
            <a:ext cx="7407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has_any_greater_than_input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&gt;&amp; values)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input = </a:t>
            </a:r>
            <a:r>
              <a:rPr lang="fr" sz="15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std::cin &gt;&gt; input;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any_of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???);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898800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accéder à l’élément à la i-ème position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via l’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operator[]</a:t>
            </a:r>
            <a:r>
              <a:rPr lang="fr"/>
              <a:t> du conteneur, s’il est disponible</a:t>
            </a:r>
            <a:br>
              <a:rPr lang="fr"/>
            </a:br>
            <a:br>
              <a:rPr lang="fr"/>
            </a:br>
            <a:br>
              <a:rPr lang="fr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243700" y="1852200"/>
            <a:ext cx="465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vec = std::vector&lt;...&gt; { ...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vec[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] &lt;&lt; std::endl;</a:t>
            </a:r>
            <a:endParaRPr sz="1900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5642825" y="3066800"/>
            <a:ext cx="32328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Un </a:t>
            </a:r>
            <a:r>
              <a:rPr lang="fr" sz="1600"/>
              <a:t>conteneur disposant d’un operator[](entier) est un </a:t>
            </a:r>
            <a:r>
              <a:rPr b="1" lang="fr" sz="1600"/>
              <a:t>conteneur à accès aléatoire</a:t>
            </a:r>
            <a:endParaRPr b="1" sz="1600">
              <a:solidFill>
                <a:srgbClr val="008000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523300" y="1521495"/>
            <a:ext cx="1618565" cy="1545300"/>
          </a:xfrm>
          <a:custGeom>
            <a:rect b="b" l="l" r="r" t="t"/>
            <a:pathLst>
              <a:path extrusionOk="0" h="61812" w="59825">
                <a:moveTo>
                  <a:pt x="32300" y="61812"/>
                </a:moveTo>
                <a:cubicBezTo>
                  <a:pt x="32300" y="53864"/>
                  <a:pt x="33149" y="44998"/>
                  <a:pt x="37918" y="38640"/>
                </a:cubicBezTo>
                <a:cubicBezTo>
                  <a:pt x="41074" y="34432"/>
                  <a:pt x="46071" y="31080"/>
                  <a:pt x="51259" y="30213"/>
                </a:cubicBezTo>
                <a:cubicBezTo>
                  <a:pt x="54589" y="29657"/>
                  <a:pt x="60241" y="32501"/>
                  <a:pt x="59686" y="35831"/>
                </a:cubicBezTo>
                <a:cubicBezTo>
                  <a:pt x="59251" y="38443"/>
                  <a:pt x="56690" y="41073"/>
                  <a:pt x="54068" y="41448"/>
                </a:cubicBezTo>
                <a:cubicBezTo>
                  <a:pt x="51207" y="41857"/>
                  <a:pt x="47170" y="39735"/>
                  <a:pt x="46695" y="36884"/>
                </a:cubicBezTo>
                <a:cubicBezTo>
                  <a:pt x="44925" y="26258"/>
                  <a:pt x="54260" y="11047"/>
                  <a:pt x="45642" y="4584"/>
                </a:cubicBezTo>
                <a:cubicBezTo>
                  <a:pt x="33462" y="-4551"/>
                  <a:pt x="15225" y="2828"/>
                  <a:pt x="0" y="282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18" name="Google Shape;718;p6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19" name="Google Shape;719;p6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20" name="Google Shape;720;p68"/>
          <p:cNvSpPr txBox="1"/>
          <p:nvPr>
            <p:ph idx="1" type="body"/>
          </p:nvPr>
        </p:nvSpPr>
        <p:spPr>
          <a:xfrm>
            <a:off x="428550" y="642039"/>
            <a:ext cx="8286900" cy="10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définir </a:t>
            </a:r>
            <a:r>
              <a:rPr lang="fr"/>
              <a:t>un</a:t>
            </a:r>
            <a:r>
              <a:rPr lang="fr"/>
              <a:t> foncteur…</a:t>
            </a:r>
            <a:endParaRPr/>
          </a:p>
        </p:txBody>
      </p:sp>
      <p:sp>
        <p:nvSpPr>
          <p:cNvPr id="721" name="Google Shape;721;p68"/>
          <p:cNvSpPr txBox="1"/>
          <p:nvPr/>
        </p:nvSpPr>
        <p:spPr>
          <a:xfrm>
            <a:off x="2219550" y="1706450"/>
            <a:ext cx="4704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EqualValue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other)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== other;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27" name="Google Shape;727;p6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28" name="Google Shape;728;p6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29" name="Google Shape;729;p69"/>
          <p:cNvSpPr txBox="1"/>
          <p:nvPr>
            <p:ph idx="1" type="body"/>
          </p:nvPr>
        </p:nvSpPr>
        <p:spPr>
          <a:xfrm>
            <a:off x="428550" y="642039"/>
            <a:ext cx="8286900" cy="10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… puis l’instancier pour l’utiliser dans l’appel à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any_of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9"/>
          <p:cNvSpPr txBox="1"/>
          <p:nvPr/>
        </p:nvSpPr>
        <p:spPr>
          <a:xfrm>
            <a:off x="588150" y="1943500"/>
            <a:ext cx="796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has_any_greater_than_input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&gt;&amp; values)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input = </a:t>
            </a:r>
            <a:r>
              <a:rPr lang="fr" sz="15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std::cin &gt;&gt; input;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equals_input = EqualValue { input };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any_of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equals_input);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36" name="Google Shape;736;p7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7" name="Google Shape;737;p7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38" name="Google Shape;738;p70"/>
          <p:cNvSpPr txBox="1"/>
          <p:nvPr>
            <p:ph idx="1" type="body"/>
          </p:nvPr>
        </p:nvSpPr>
        <p:spPr>
          <a:xfrm>
            <a:off x="602675" y="1650750"/>
            <a:ext cx="5780100" cy="10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Mais c’est sacrément </a:t>
            </a:r>
            <a:r>
              <a:rPr b="1" lang="fr"/>
              <a:t>verbeux</a:t>
            </a:r>
            <a:r>
              <a:rPr lang="fr"/>
              <a:t> !!!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39" name="Google Shape;73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550" y="1249329"/>
            <a:ext cx="3049200" cy="30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45" name="Google Shape;745;p7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46" name="Google Shape;746;p7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47" name="Google Shape;747;p71"/>
          <p:cNvSpPr txBox="1"/>
          <p:nvPr>
            <p:ph idx="1" type="body"/>
          </p:nvPr>
        </p:nvSpPr>
        <p:spPr>
          <a:xfrm>
            <a:off x="2487200" y="1513050"/>
            <a:ext cx="6077100" cy="25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Heureusement, les </a:t>
            </a:r>
            <a:r>
              <a:rPr b="1" lang="fr"/>
              <a:t>lambdas</a:t>
            </a:r>
            <a:r>
              <a:rPr lang="fr"/>
              <a:t> sont là !</a:t>
            </a:r>
            <a:endParaRPr/>
          </a:p>
        </p:txBody>
      </p:sp>
      <p:pic>
        <p:nvPicPr>
          <p:cNvPr id="748" name="Google Shape;74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00" y="1226168"/>
            <a:ext cx="2537475" cy="334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54" name="Google Shape;754;p7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5" name="Google Shape;755;p7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56" name="Google Shape;756;p72"/>
          <p:cNvSpPr txBox="1"/>
          <p:nvPr>
            <p:ph idx="1" type="body"/>
          </p:nvPr>
        </p:nvSpPr>
        <p:spPr>
          <a:xfrm>
            <a:off x="428550" y="1228350"/>
            <a:ext cx="82869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/>
              <a:t>lambda</a:t>
            </a:r>
            <a:r>
              <a:rPr lang="fr"/>
              <a:t> est un foncteur instancié en </a:t>
            </a:r>
            <a:r>
              <a:rPr b="1" lang="fr"/>
              <a:t>une seule instruction</a:t>
            </a:r>
            <a:r>
              <a:rPr lang="fr"/>
              <a:t> via</a:t>
            </a:r>
            <a:br>
              <a:rPr lang="fr"/>
            </a:br>
            <a:r>
              <a:rPr lang="fr"/>
              <a:t>la syntaxe suivante 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2"/>
          <p:cNvSpPr txBox="1"/>
          <p:nvPr/>
        </p:nvSpPr>
        <p:spPr>
          <a:xfrm>
            <a:off x="1863450" y="2797350"/>
            <a:ext cx="541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[input](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== input; }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3"/>
          <p:cNvSpPr txBox="1"/>
          <p:nvPr>
            <p:ph idx="1" type="body"/>
          </p:nvPr>
        </p:nvSpPr>
        <p:spPr>
          <a:xfrm>
            <a:off x="428550" y="1228350"/>
            <a:ext cx="82869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/>
              <a:t>lambda</a:t>
            </a:r>
            <a:r>
              <a:rPr lang="fr"/>
              <a:t> est un foncteur instancié en </a:t>
            </a:r>
            <a:r>
              <a:rPr b="1" lang="fr"/>
              <a:t>une seule instruction</a:t>
            </a:r>
            <a:r>
              <a:rPr lang="fr"/>
              <a:t> via</a:t>
            </a:r>
            <a:br>
              <a:rPr lang="fr"/>
            </a:br>
            <a:r>
              <a:rPr lang="fr"/>
              <a:t>la syntaxe suivante 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64" name="Google Shape;764;p7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5" name="Google Shape;765;p7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66" name="Google Shape;766;p73"/>
          <p:cNvSpPr txBox="1"/>
          <p:nvPr/>
        </p:nvSpPr>
        <p:spPr>
          <a:xfrm>
            <a:off x="1863450" y="2797350"/>
            <a:ext cx="541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[input](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== input; }</a:t>
            </a:r>
            <a:endParaRPr sz="1800"/>
          </a:p>
        </p:txBody>
      </p:sp>
      <p:sp>
        <p:nvSpPr>
          <p:cNvPr id="767" name="Google Shape;767;p73"/>
          <p:cNvSpPr/>
          <p:nvPr/>
        </p:nvSpPr>
        <p:spPr>
          <a:xfrm>
            <a:off x="2854253" y="2399429"/>
            <a:ext cx="119050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Paramètres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8" name="Google Shape;768;p73"/>
          <p:cNvSpPr/>
          <p:nvPr/>
        </p:nvSpPr>
        <p:spPr>
          <a:xfrm rot="10800000">
            <a:off x="428525" y="2789900"/>
            <a:ext cx="2328600" cy="440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73"/>
          <p:cNvSpPr/>
          <p:nvPr/>
        </p:nvSpPr>
        <p:spPr>
          <a:xfrm>
            <a:off x="2726399" y="2860258"/>
            <a:ext cx="13185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3"/>
          <p:cNvSpPr/>
          <p:nvPr/>
        </p:nvSpPr>
        <p:spPr>
          <a:xfrm rot="10800000">
            <a:off x="4134975" y="2806100"/>
            <a:ext cx="3005700" cy="440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76" name="Google Shape;776;p7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7" name="Google Shape;777;p7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78" name="Google Shape;778;p74"/>
          <p:cNvSpPr txBox="1"/>
          <p:nvPr/>
        </p:nvSpPr>
        <p:spPr>
          <a:xfrm>
            <a:off x="1863450" y="2797350"/>
            <a:ext cx="541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[input](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== input; }</a:t>
            </a:r>
            <a:endParaRPr sz="1800"/>
          </a:p>
        </p:txBody>
      </p:sp>
      <p:sp>
        <p:nvSpPr>
          <p:cNvPr id="779" name="Google Shape;779;p74"/>
          <p:cNvSpPr/>
          <p:nvPr/>
        </p:nvSpPr>
        <p:spPr>
          <a:xfrm>
            <a:off x="6229151" y="2399425"/>
            <a:ext cx="93980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Corps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p74"/>
          <p:cNvSpPr/>
          <p:nvPr/>
        </p:nvSpPr>
        <p:spPr>
          <a:xfrm rot="10800000">
            <a:off x="428425" y="2789900"/>
            <a:ext cx="3547500" cy="440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4"/>
          <p:cNvSpPr/>
          <p:nvPr/>
        </p:nvSpPr>
        <p:spPr>
          <a:xfrm>
            <a:off x="4068101" y="2860250"/>
            <a:ext cx="3101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4"/>
          <p:cNvSpPr txBox="1"/>
          <p:nvPr>
            <p:ph idx="1" type="body"/>
          </p:nvPr>
        </p:nvSpPr>
        <p:spPr>
          <a:xfrm>
            <a:off x="428550" y="1228350"/>
            <a:ext cx="82869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/>
              <a:t>lambda</a:t>
            </a:r>
            <a:r>
              <a:rPr lang="fr"/>
              <a:t> est un foncteur instancié en </a:t>
            </a:r>
            <a:r>
              <a:rPr b="1" lang="fr"/>
              <a:t>une seule instruction</a:t>
            </a:r>
            <a:r>
              <a:rPr lang="fr"/>
              <a:t> via</a:t>
            </a:r>
            <a:br>
              <a:rPr lang="fr"/>
            </a:br>
            <a:r>
              <a:rPr lang="fr"/>
              <a:t>la syntaxe suivante 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788" name="Google Shape;788;p7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89" name="Google Shape;789;p7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790" name="Google Shape;790;p75"/>
          <p:cNvSpPr txBox="1"/>
          <p:nvPr/>
        </p:nvSpPr>
        <p:spPr>
          <a:xfrm>
            <a:off x="1863450" y="2797350"/>
            <a:ext cx="541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[input](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== input; }</a:t>
            </a:r>
            <a:endParaRPr sz="1800"/>
          </a:p>
        </p:txBody>
      </p:sp>
      <p:sp>
        <p:nvSpPr>
          <p:cNvPr id="791" name="Google Shape;791;p75"/>
          <p:cNvSpPr/>
          <p:nvPr/>
        </p:nvSpPr>
        <p:spPr>
          <a:xfrm>
            <a:off x="1863450" y="2399425"/>
            <a:ext cx="96210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Capture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2" name="Google Shape;792;p75"/>
          <p:cNvSpPr/>
          <p:nvPr/>
        </p:nvSpPr>
        <p:spPr>
          <a:xfrm rot="10800000">
            <a:off x="2790525" y="2789900"/>
            <a:ext cx="4534500" cy="440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5"/>
          <p:cNvSpPr/>
          <p:nvPr/>
        </p:nvSpPr>
        <p:spPr>
          <a:xfrm>
            <a:off x="1886050" y="2860250"/>
            <a:ext cx="939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5"/>
          <p:cNvSpPr txBox="1"/>
          <p:nvPr>
            <p:ph idx="1" type="body"/>
          </p:nvPr>
        </p:nvSpPr>
        <p:spPr>
          <a:xfrm>
            <a:off x="428550" y="1228350"/>
            <a:ext cx="82869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/>
              <a:t>lambda</a:t>
            </a:r>
            <a:r>
              <a:rPr lang="fr"/>
              <a:t> est un foncteur instancié en </a:t>
            </a:r>
            <a:r>
              <a:rPr b="1" lang="fr"/>
              <a:t>une seule instruction</a:t>
            </a:r>
            <a:r>
              <a:rPr lang="fr"/>
              <a:t> via</a:t>
            </a:r>
            <a:br>
              <a:rPr lang="fr"/>
            </a:br>
            <a:r>
              <a:rPr lang="fr"/>
              <a:t>la syntaxe suivante 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6"/>
          <p:cNvSpPr txBox="1"/>
          <p:nvPr>
            <p:ph idx="1" type="body"/>
          </p:nvPr>
        </p:nvSpPr>
        <p:spPr>
          <a:xfrm>
            <a:off x="383076" y="1380750"/>
            <a:ext cx="8286900" cy="21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</a:t>
            </a:r>
            <a:r>
              <a:rPr lang="fr"/>
              <a:t>a capture permet de générer et d’initialiser les </a:t>
            </a:r>
            <a:r>
              <a:rPr lang="fr"/>
              <a:t>attributs du foncteur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paramètres permettent de définir la signature de </a:t>
            </a:r>
            <a:r>
              <a:rPr lang="fr"/>
              <a:t>l’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</a:t>
            </a:r>
            <a:r>
              <a:rPr lang="fr"/>
              <a:t>e corps de la lambda produit l’implémentation de l’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7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01" name="Google Shape;801;p7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2" name="Google Shape;802;p7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08" name="Google Shape;808;p7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9" name="Google Shape;809;p7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10" name="Google Shape;810;p77"/>
          <p:cNvSpPr txBox="1"/>
          <p:nvPr>
            <p:ph idx="1" type="body"/>
          </p:nvPr>
        </p:nvSpPr>
        <p:spPr>
          <a:xfrm>
            <a:off x="428550" y="642039"/>
            <a:ext cx="8286900" cy="10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ainsi réécrire le code suivant :</a:t>
            </a:r>
            <a:endParaRPr/>
          </a:p>
        </p:txBody>
      </p:sp>
      <p:sp>
        <p:nvSpPr>
          <p:cNvPr id="811" name="Google Shape;811;p77"/>
          <p:cNvSpPr txBox="1"/>
          <p:nvPr/>
        </p:nvSpPr>
        <p:spPr>
          <a:xfrm>
            <a:off x="498925" y="1604050"/>
            <a:ext cx="26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EqualValue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77"/>
          <p:cNvSpPr txBox="1"/>
          <p:nvPr/>
        </p:nvSpPr>
        <p:spPr>
          <a:xfrm>
            <a:off x="498925" y="2322450"/>
            <a:ext cx="796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has_any_greater_than_input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&gt;&amp; values)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input = </a:t>
            </a:r>
            <a:r>
              <a:rPr lang="fr" sz="15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std::cin &gt;&gt; input;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equals_input = EqualValue { input };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any_of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equals_input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898800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accéder à l’élément à la i-ème position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via l’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operator[]</a:t>
            </a:r>
            <a:r>
              <a:rPr lang="fr"/>
              <a:t> du conteneur, s’il est disponible</a:t>
            </a:r>
            <a:br>
              <a:rPr lang="fr"/>
            </a:br>
            <a:br>
              <a:rPr lang="fr"/>
            </a:br>
            <a:br>
              <a:rPr lang="fr"/>
            </a:b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via la fonction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std::advance</a:t>
            </a:r>
            <a:r>
              <a:rPr lang="fr"/>
              <a:t> sinon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626150" y="3424988"/>
            <a:ext cx="558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list = std::list&lt;...&gt; { ...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it_12 = 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*it_12 &lt;&lt; std::endl;</a:t>
            </a:r>
            <a:endParaRPr sz="1900"/>
          </a:p>
        </p:txBody>
      </p:sp>
      <p:sp>
        <p:nvSpPr>
          <p:cNvPr id="109" name="Google Shape;109;p15"/>
          <p:cNvSpPr txBox="1"/>
          <p:nvPr/>
        </p:nvSpPr>
        <p:spPr>
          <a:xfrm>
            <a:off x="2243700" y="1852200"/>
            <a:ext cx="465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vec = std::vector&lt;...&gt; { ...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vec[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] &lt;&lt; std::endl;</a:t>
            </a:r>
            <a:endParaRPr sz="1900"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377475" y="1363700"/>
            <a:ext cx="6347700" cy="11589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18" name="Google Shape;818;p7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19" name="Google Shape;819;p7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20" name="Google Shape;820;p78"/>
          <p:cNvSpPr txBox="1"/>
          <p:nvPr>
            <p:ph idx="1" type="body"/>
          </p:nvPr>
        </p:nvSpPr>
        <p:spPr>
          <a:xfrm>
            <a:off x="428550" y="642039"/>
            <a:ext cx="8286900" cy="10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de la façon suivante :</a:t>
            </a:r>
            <a:endParaRPr/>
          </a:p>
        </p:txBody>
      </p:sp>
      <p:sp>
        <p:nvSpPr>
          <p:cNvPr id="821" name="Google Shape;821;p78"/>
          <p:cNvSpPr txBox="1"/>
          <p:nvPr/>
        </p:nvSpPr>
        <p:spPr>
          <a:xfrm>
            <a:off x="498925" y="1636650"/>
            <a:ext cx="7967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has_any_greater_than_input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&gt;&amp; values)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input = </a:t>
            </a:r>
            <a:r>
              <a:rPr lang="fr" sz="15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std::cin &gt;&gt; input;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any_of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values.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[input](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 == input;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27" name="Google Shape;827;p7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28" name="Google Shape;828;p7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29" name="Google Shape;829;p79"/>
          <p:cNvSpPr txBox="1"/>
          <p:nvPr>
            <p:ph idx="1" type="body"/>
          </p:nvPr>
        </p:nvSpPr>
        <p:spPr>
          <a:xfrm>
            <a:off x="522450" y="1211375"/>
            <a:ext cx="80991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Notez également que les variables locales peuvent être capturées </a:t>
            </a:r>
            <a:r>
              <a:rPr lang="fr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soit par valeur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[var1, var2]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soit </a:t>
            </a:r>
            <a:r>
              <a:rPr lang="fr"/>
              <a:t>par référence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[&amp;var1, &amp;var2]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peut également créer de</a:t>
            </a:r>
            <a:r>
              <a:rPr lang="fr"/>
              <a:t> nouvelles variables </a:t>
            </a:r>
            <a:r>
              <a:rPr lang="fr"/>
              <a:t>en les assignant à l’intérieur de la capture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[sum = var1 + var2]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35" name="Google Shape;835;p8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36" name="Google Shape;836;p8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37" name="Google Shape;837;p80"/>
          <p:cNvSpPr txBox="1"/>
          <p:nvPr>
            <p:ph idx="1" type="body"/>
          </p:nvPr>
        </p:nvSpPr>
        <p:spPr>
          <a:xfrm>
            <a:off x="522450" y="1668575"/>
            <a:ext cx="80991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Si vous ne souhaitez </a:t>
            </a:r>
            <a:r>
              <a:rPr b="1" lang="fr"/>
              <a:t>rien</a:t>
            </a:r>
            <a:r>
              <a:rPr lang="fr"/>
              <a:t> capturer dans votre lambda, il faut quand même écrire les crochets de la capture :</a:t>
            </a:r>
            <a:endParaRPr/>
          </a:p>
        </p:txBody>
      </p:sp>
      <p:sp>
        <p:nvSpPr>
          <p:cNvPr id="838" name="Google Shape;838;p80"/>
          <p:cNvSpPr txBox="1"/>
          <p:nvPr/>
        </p:nvSpPr>
        <p:spPr>
          <a:xfrm>
            <a:off x="1595700" y="2813463"/>
            <a:ext cx="595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[](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std::string&amp; str) {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str.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f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 }</a:t>
            </a:r>
            <a:endParaRPr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44" name="Google Shape;844;p8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5" name="Google Shape;845;p8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46" name="Google Shape;846;p81"/>
          <p:cNvSpPr txBox="1"/>
          <p:nvPr>
            <p:ph idx="1" type="body"/>
          </p:nvPr>
        </p:nvSpPr>
        <p:spPr>
          <a:xfrm>
            <a:off x="522450" y="1287575"/>
            <a:ext cx="80991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de </a:t>
            </a:r>
            <a:r>
              <a:rPr b="1" lang="fr"/>
              <a:t>stocker</a:t>
            </a:r>
            <a:r>
              <a:rPr lang="fr"/>
              <a:t> une lambda dans une </a:t>
            </a:r>
            <a:r>
              <a:rPr b="1" lang="fr"/>
              <a:t>variable locale</a:t>
            </a:r>
            <a:r>
              <a:rPr lang="fr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cela, </a:t>
            </a:r>
            <a:r>
              <a:rPr lang="fr"/>
              <a:t>il faut forcément utiliser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/>
              <a:t>, car le </a:t>
            </a:r>
            <a:r>
              <a:rPr b="1" lang="fr"/>
              <a:t>type</a:t>
            </a:r>
            <a:r>
              <a:rPr lang="fr"/>
              <a:t> de la lambda est généré </a:t>
            </a:r>
            <a:r>
              <a:rPr b="1" lang="fr"/>
              <a:t>pendant la compilation</a:t>
            </a:r>
            <a:r>
              <a:rPr lang="fr"/>
              <a:t>.</a:t>
            </a:r>
            <a:endParaRPr/>
          </a:p>
        </p:txBody>
      </p:sp>
      <p:sp>
        <p:nvSpPr>
          <p:cNvPr id="847" name="Google Shape;847;p81"/>
          <p:cNvSpPr txBox="1"/>
          <p:nvPr/>
        </p:nvSpPr>
        <p:spPr>
          <a:xfrm>
            <a:off x="1605900" y="2918950"/>
            <a:ext cx="593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is_empty_str = [](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std::string&amp; str)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str.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53" name="Google Shape;853;p8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4" name="Google Shape;854;p8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55" name="Google Shape;855;p82"/>
          <p:cNvSpPr txBox="1"/>
          <p:nvPr>
            <p:ph idx="1" type="body"/>
          </p:nvPr>
        </p:nvSpPr>
        <p:spPr>
          <a:xfrm>
            <a:off x="522450" y="906575"/>
            <a:ext cx="80991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Si vous souhaitez stocker une lambda dans un </a:t>
            </a:r>
            <a:r>
              <a:rPr b="1" lang="fr"/>
              <a:t>attribut</a:t>
            </a:r>
            <a:br>
              <a:rPr lang="fr"/>
            </a:br>
            <a:r>
              <a:rPr lang="fr"/>
              <a:t>d’une classe, il est nécessaire de l’</a:t>
            </a:r>
            <a:r>
              <a:rPr b="1" lang="fr"/>
              <a:t>encapsuler</a:t>
            </a:r>
            <a:r>
              <a:rPr lang="fr"/>
              <a:t> dans un objet de type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std::function&lt;...&gt;</a:t>
            </a:r>
            <a:r>
              <a:rPr lang="fr"/>
              <a:t>.</a:t>
            </a:r>
            <a:br>
              <a:rPr lang="fr"/>
            </a:br>
            <a:br>
              <a:rPr lang="fr"/>
            </a:br>
            <a:r>
              <a:rPr lang="fr"/>
              <a:t>Ce type est défini dans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&lt;functional&gt;</a:t>
            </a:r>
            <a:r>
              <a:rPr lang="fr"/>
              <a:t>.</a:t>
            </a:r>
            <a:endParaRPr/>
          </a:p>
        </p:txBody>
      </p:sp>
      <p:sp>
        <p:nvSpPr>
          <p:cNvPr id="856" name="Google Shape;856;p82"/>
          <p:cNvSpPr txBox="1"/>
          <p:nvPr/>
        </p:nvSpPr>
        <p:spPr>
          <a:xfrm>
            <a:off x="1187100" y="2987375"/>
            <a:ext cx="676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MyStringPredicate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std::function&lt;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std::string&amp;)&gt; predicate;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62" name="Google Shape;862;p8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3" name="Google Shape;863;p8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64" name="Google Shape;864;p83"/>
          <p:cNvSpPr txBox="1"/>
          <p:nvPr>
            <p:ph idx="1" type="body"/>
          </p:nvPr>
        </p:nvSpPr>
        <p:spPr>
          <a:xfrm>
            <a:off x="522450" y="906575"/>
            <a:ext cx="80991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Si vous souhaitez stocker une lambda dans un </a:t>
            </a:r>
            <a:r>
              <a:rPr b="1" lang="fr"/>
              <a:t>attribut</a:t>
            </a:r>
            <a:br>
              <a:rPr lang="fr"/>
            </a:br>
            <a:r>
              <a:rPr lang="fr"/>
              <a:t>d’une classe, il est nécessaire de l’</a:t>
            </a:r>
            <a:r>
              <a:rPr b="1" lang="fr"/>
              <a:t>encapsuler</a:t>
            </a:r>
            <a:r>
              <a:rPr lang="fr"/>
              <a:t> dans un objet de type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std::function&lt;...&gt;</a:t>
            </a:r>
            <a:r>
              <a:rPr lang="fr"/>
              <a:t>.</a:t>
            </a:r>
            <a:br>
              <a:rPr lang="fr"/>
            </a:br>
            <a:br>
              <a:rPr lang="fr"/>
            </a:br>
            <a:r>
              <a:rPr lang="fr"/>
              <a:t>Ce type est défini dans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&lt;functional&gt;</a:t>
            </a:r>
            <a:r>
              <a:rPr lang="fr"/>
              <a:t>.</a:t>
            </a:r>
            <a:endParaRPr/>
          </a:p>
        </p:txBody>
      </p:sp>
      <p:sp>
        <p:nvSpPr>
          <p:cNvPr id="865" name="Google Shape;865;p83"/>
          <p:cNvSpPr txBox="1"/>
          <p:nvPr/>
        </p:nvSpPr>
        <p:spPr>
          <a:xfrm>
            <a:off x="1187100" y="2987375"/>
            <a:ext cx="676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MyStringPredicate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std::function&lt;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std::string&amp;)&gt; predicate;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/>
          </a:p>
        </p:txBody>
      </p:sp>
      <p:sp>
        <p:nvSpPr>
          <p:cNvPr id="866" name="Google Shape;866;p83"/>
          <p:cNvSpPr/>
          <p:nvPr/>
        </p:nvSpPr>
        <p:spPr>
          <a:xfrm rot="10800000">
            <a:off x="811192" y="2987350"/>
            <a:ext cx="2642400" cy="1205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83"/>
          <p:cNvSpPr/>
          <p:nvPr/>
        </p:nvSpPr>
        <p:spPr>
          <a:xfrm rot="10800000">
            <a:off x="4024158" y="2987350"/>
            <a:ext cx="3894900" cy="1205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3"/>
          <p:cNvSpPr/>
          <p:nvPr/>
        </p:nvSpPr>
        <p:spPr>
          <a:xfrm>
            <a:off x="2511324" y="3089325"/>
            <a:ext cx="152320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de retour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9" name="Google Shape;869;p83"/>
          <p:cNvSpPr/>
          <p:nvPr/>
        </p:nvSpPr>
        <p:spPr>
          <a:xfrm>
            <a:off x="3351150" y="3550150"/>
            <a:ext cx="6834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75" name="Google Shape;875;p8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6" name="Google Shape;876;p8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77" name="Google Shape;877;p84"/>
          <p:cNvSpPr txBox="1"/>
          <p:nvPr>
            <p:ph idx="1" type="body"/>
          </p:nvPr>
        </p:nvSpPr>
        <p:spPr>
          <a:xfrm>
            <a:off x="522450" y="906575"/>
            <a:ext cx="80991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Si vous souhaitez stocker une lambda dans un </a:t>
            </a:r>
            <a:r>
              <a:rPr b="1" lang="fr"/>
              <a:t>attribut</a:t>
            </a:r>
            <a:br>
              <a:rPr lang="fr"/>
            </a:br>
            <a:r>
              <a:rPr lang="fr"/>
              <a:t>d’une classe, il est nécessaire de l’</a:t>
            </a:r>
            <a:r>
              <a:rPr b="1" lang="fr"/>
              <a:t>encapsuler</a:t>
            </a:r>
            <a:r>
              <a:rPr lang="fr"/>
              <a:t> dans un objet de type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std::function&lt;...&gt;</a:t>
            </a:r>
            <a:r>
              <a:rPr lang="fr"/>
              <a:t>.</a:t>
            </a:r>
            <a:br>
              <a:rPr lang="fr"/>
            </a:br>
            <a:br>
              <a:rPr lang="fr"/>
            </a:br>
            <a:r>
              <a:rPr lang="fr"/>
              <a:t>Ce type est défini dans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&lt;functional&gt;</a:t>
            </a:r>
            <a:r>
              <a:rPr lang="fr"/>
              <a:t>.</a:t>
            </a:r>
            <a:endParaRPr/>
          </a:p>
        </p:txBody>
      </p:sp>
      <p:sp>
        <p:nvSpPr>
          <p:cNvPr id="878" name="Google Shape;878;p84"/>
          <p:cNvSpPr txBox="1"/>
          <p:nvPr/>
        </p:nvSpPr>
        <p:spPr>
          <a:xfrm>
            <a:off x="1187100" y="2987375"/>
            <a:ext cx="676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MyStringPredicate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std::function&lt;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std::string&amp;)&gt; predicate;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/>
          </a:p>
        </p:txBody>
      </p:sp>
      <p:sp>
        <p:nvSpPr>
          <p:cNvPr id="879" name="Google Shape;879;p84"/>
          <p:cNvSpPr/>
          <p:nvPr/>
        </p:nvSpPr>
        <p:spPr>
          <a:xfrm rot="10800000">
            <a:off x="811175" y="3465850"/>
            <a:ext cx="3154500" cy="727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84"/>
          <p:cNvSpPr/>
          <p:nvPr/>
        </p:nvSpPr>
        <p:spPr>
          <a:xfrm rot="10800000">
            <a:off x="6403155" y="2987350"/>
            <a:ext cx="1515900" cy="1205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4"/>
          <p:cNvSpPr/>
          <p:nvPr/>
        </p:nvSpPr>
        <p:spPr>
          <a:xfrm>
            <a:off x="5170543" y="3089325"/>
            <a:ext cx="12671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Paramètres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2" name="Google Shape;882;p84"/>
          <p:cNvSpPr/>
          <p:nvPr/>
        </p:nvSpPr>
        <p:spPr>
          <a:xfrm>
            <a:off x="3914475" y="3550150"/>
            <a:ext cx="25233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4"/>
          <p:cNvSpPr/>
          <p:nvPr/>
        </p:nvSpPr>
        <p:spPr>
          <a:xfrm rot="10800000">
            <a:off x="953200" y="2738650"/>
            <a:ext cx="3483600" cy="727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8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Lambdas</a:t>
            </a:r>
            <a:endParaRPr/>
          </a:p>
        </p:txBody>
      </p:sp>
      <p:sp>
        <p:nvSpPr>
          <p:cNvPr id="889" name="Google Shape;889;p8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90" name="Google Shape;890;p8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Plages de données et opérations</a:t>
            </a:r>
            <a:endParaRPr/>
          </a:p>
        </p:txBody>
      </p:sp>
      <p:sp>
        <p:nvSpPr>
          <p:cNvPr id="891" name="Google Shape;891;p85"/>
          <p:cNvSpPr txBox="1"/>
          <p:nvPr>
            <p:ph idx="1" type="body"/>
          </p:nvPr>
        </p:nvSpPr>
        <p:spPr>
          <a:xfrm>
            <a:off x="522450" y="1048475"/>
            <a:ext cx="80991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fr"/>
              <a:t> peut stocker une fonction-libre, un foncteur ou bien une lambda, du moment que leur prototype correspond à celui attendu par la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fr"/>
              <a:t>.</a:t>
            </a:r>
            <a:endParaRPr/>
          </a:p>
        </p:txBody>
      </p:sp>
      <p:sp>
        <p:nvSpPr>
          <p:cNvPr id="892" name="Google Shape;892;p85"/>
          <p:cNvSpPr txBox="1"/>
          <p:nvPr/>
        </p:nvSpPr>
        <p:spPr>
          <a:xfrm>
            <a:off x="361050" y="2313450"/>
            <a:ext cx="8421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pred = MyStringPredicate {};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pred.predicate = is_empty_str;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 &lt;&lt; pred.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pred.predicate = [name](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std::string&amp; str) { </a:t>
            </a:r>
            <a:r>
              <a:rPr lang="fr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== str; };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 &lt;&lt; pred.</a:t>
            </a:r>
            <a:r>
              <a:rPr lang="fr" sz="15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std::endl;</a:t>
            </a:r>
            <a:endParaRPr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6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Plages d’éléments et opérations.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Fonctions-template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Classes-template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Spécialisations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Bonne pratiques.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8" name="Google Shape;898;p86"/>
          <p:cNvSpPr/>
          <p:nvPr/>
        </p:nvSpPr>
        <p:spPr>
          <a:xfrm rot="10800000">
            <a:off x="0" y="3365275"/>
            <a:ext cx="9144000" cy="12780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00" name="Google Shape;900;p8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1" name="Google Shape;901;p8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6"/>
          <p:cNvSpPr/>
          <p:nvPr/>
        </p:nvSpPr>
        <p:spPr>
          <a:xfrm rot="10800000">
            <a:off x="171000" y="906025"/>
            <a:ext cx="9144000" cy="1256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7"/>
          <p:cNvSpPr txBox="1"/>
          <p:nvPr>
            <p:ph idx="1" type="body"/>
          </p:nvPr>
        </p:nvSpPr>
        <p:spPr>
          <a:xfrm>
            <a:off x="311700" y="756900"/>
            <a:ext cx="8520600" cy="3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C’est quoi un template 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Un template, ou patron, est un modèle qui sert à </a:t>
            </a:r>
            <a:r>
              <a:rPr b="1" lang="fr" sz="1500"/>
              <a:t>générer du code</a:t>
            </a:r>
            <a:r>
              <a:rPr lang="fr" sz="1500"/>
              <a:t> automatiquement.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On a des fonctions-template, qui permettent de créer des fonctions, et des classes-templates, qui permettent de créer des types.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Les templates permettent de faire du </a:t>
            </a:r>
            <a:r>
              <a:rPr b="1" lang="fr" sz="1500"/>
              <a:t>polymorphisme</a:t>
            </a:r>
            <a:r>
              <a:rPr lang="fr" sz="1500"/>
              <a:t> et de la </a:t>
            </a:r>
            <a:r>
              <a:rPr b="1" lang="fr" sz="1500"/>
              <a:t>généricité</a:t>
            </a:r>
            <a:r>
              <a:rPr lang="fr" sz="1500"/>
              <a:t> en C++.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Quelques exemples de templates que vous avez déjà rencontrés 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Les classes-template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fr" sz="1500"/>
              <a:t>,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std::map</a:t>
            </a:r>
            <a:r>
              <a:rPr lang="fr" sz="1500"/>
              <a:t>, et autres conteneurs.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Les fonctions-template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lang="fr" sz="1500"/>
              <a:t>,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std::make_unique</a:t>
            </a:r>
            <a:r>
              <a:rPr lang="fr" sz="1500"/>
              <a:t> ou </a:t>
            </a:r>
            <a:r>
              <a:rPr lang="fr" sz="1500">
                <a:latin typeface="Courier New"/>
                <a:ea typeface="Courier New"/>
                <a:cs typeface="Courier New"/>
                <a:sym typeface="Courier New"/>
              </a:rPr>
              <a:t>std::min</a:t>
            </a:r>
            <a:r>
              <a:rPr lang="fr" sz="1500"/>
              <a:t>.</a:t>
            </a:r>
            <a:endParaRPr sz="1500"/>
          </a:p>
        </p:txBody>
      </p:sp>
      <p:sp>
        <p:nvSpPr>
          <p:cNvPr id="908" name="Google Shape;908;p8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09" name="Google Shape;909;p8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0" name="Google Shape;910;p8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 Templates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séquentiels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11700" y="898800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accéder à l’élément à la i-ème position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via l’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operator[]</a:t>
            </a:r>
            <a:r>
              <a:rPr lang="fr"/>
              <a:t> du conteneur, s’il est disponible</a:t>
            </a:r>
            <a:br>
              <a:rPr lang="fr"/>
            </a:br>
            <a:br>
              <a:rPr lang="fr"/>
            </a:br>
            <a:br>
              <a:rPr lang="fr"/>
            </a:b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via la fonction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std::advance</a:t>
            </a:r>
            <a:r>
              <a:rPr lang="fr"/>
              <a:t> sinon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626150" y="3424988"/>
            <a:ext cx="558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list = std::list&lt;...&gt; { ...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it_12 = std::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advance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(list.</a:t>
            </a:r>
            <a:r>
              <a:rPr lang="fr" sz="16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*it_12 &lt;&lt; std::endl;</a:t>
            </a:r>
            <a:endParaRPr sz="1900"/>
          </a:p>
        </p:txBody>
      </p:sp>
      <p:sp>
        <p:nvSpPr>
          <p:cNvPr id="120" name="Google Shape;120;p16"/>
          <p:cNvSpPr txBox="1"/>
          <p:nvPr/>
        </p:nvSpPr>
        <p:spPr>
          <a:xfrm>
            <a:off x="2243700" y="1852200"/>
            <a:ext cx="465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vec = std::vector&lt;...&gt; { ... };</a:t>
            </a:r>
            <a:endParaRPr sz="16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vec[</a:t>
            </a:r>
            <a:r>
              <a:rPr lang="fr" sz="1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fr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] &lt;&lt; std::endl;</a:t>
            </a:r>
            <a:endParaRPr sz="1900"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142236" y="2513105"/>
            <a:ext cx="28638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std::advance</a:t>
            </a:r>
            <a:r>
              <a:rPr lang="fr" sz="1600"/>
              <a:t> incrémente un itérateur d’une valeur donnée</a:t>
            </a:r>
            <a:endParaRPr b="1" sz="1600">
              <a:solidFill>
                <a:srgbClr val="008000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rot="10800000">
            <a:off x="377475" y="1363700"/>
            <a:ext cx="6347700" cy="11589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4917050" y="2538900"/>
            <a:ext cx="1225114" cy="677130"/>
          </a:xfrm>
          <a:custGeom>
            <a:rect b="b" l="l" r="r" t="t"/>
            <a:pathLst>
              <a:path extrusionOk="0" h="29367" w="49152">
                <a:moveTo>
                  <a:pt x="49152" y="5844"/>
                </a:moveTo>
                <a:cubicBezTo>
                  <a:pt x="44740" y="2535"/>
                  <a:pt x="38083" y="-1907"/>
                  <a:pt x="33353" y="929"/>
                </a:cubicBezTo>
                <a:cubicBezTo>
                  <a:pt x="25475" y="5653"/>
                  <a:pt x="25254" y="18238"/>
                  <a:pt x="17905" y="23750"/>
                </a:cubicBezTo>
                <a:cubicBezTo>
                  <a:pt x="12901" y="27503"/>
                  <a:pt x="5934" y="27389"/>
                  <a:pt x="0" y="29367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16" name="Google Shape;916;p8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7" name="Google Shape;917;p8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918" name="Google Shape;918;p88"/>
          <p:cNvSpPr txBox="1"/>
          <p:nvPr>
            <p:ph idx="1" type="body"/>
          </p:nvPr>
        </p:nvSpPr>
        <p:spPr>
          <a:xfrm>
            <a:off x="311700" y="756900"/>
            <a:ext cx="85206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Syntaxe</a:t>
            </a:r>
            <a:endParaRPr b="1"/>
          </a:p>
        </p:txBody>
      </p:sp>
      <p:sp>
        <p:nvSpPr>
          <p:cNvPr id="919" name="Google Shape;919;p88"/>
          <p:cNvSpPr txBox="1"/>
          <p:nvPr/>
        </p:nvSpPr>
        <p:spPr>
          <a:xfrm>
            <a:off x="893500" y="1924063"/>
            <a:ext cx="720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25" name="Google Shape;925;p8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6" name="Google Shape;926;p89"/>
          <p:cNvSpPr txBox="1"/>
          <p:nvPr/>
        </p:nvSpPr>
        <p:spPr>
          <a:xfrm>
            <a:off x="893500" y="1924063"/>
            <a:ext cx="720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7" name="Google Shape;927;p8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928" name="Google Shape;928;p89"/>
          <p:cNvSpPr txBox="1"/>
          <p:nvPr>
            <p:ph idx="1" type="body"/>
          </p:nvPr>
        </p:nvSpPr>
        <p:spPr>
          <a:xfrm>
            <a:off x="311700" y="756900"/>
            <a:ext cx="85206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Syntaxe</a:t>
            </a:r>
            <a:endParaRPr b="1"/>
          </a:p>
        </p:txBody>
      </p:sp>
      <p:sp>
        <p:nvSpPr>
          <p:cNvPr id="929" name="Google Shape;929;p89"/>
          <p:cNvSpPr txBox="1"/>
          <p:nvPr>
            <p:ph idx="1" type="body"/>
          </p:nvPr>
        </p:nvSpPr>
        <p:spPr>
          <a:xfrm>
            <a:off x="493200" y="3210600"/>
            <a:ext cx="3184500" cy="9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Mot-clé utilisé pour indiquer qu’on crée un template.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0" name="Google Shape;930;p89"/>
          <p:cNvSpPr/>
          <p:nvPr/>
        </p:nvSpPr>
        <p:spPr>
          <a:xfrm>
            <a:off x="311702" y="1829801"/>
            <a:ext cx="581800" cy="1588575"/>
          </a:xfrm>
          <a:custGeom>
            <a:rect b="b" l="l" r="r" t="t"/>
            <a:pathLst>
              <a:path extrusionOk="0" h="63543" w="23272">
                <a:moveTo>
                  <a:pt x="11699" y="63543"/>
                </a:moveTo>
                <a:cubicBezTo>
                  <a:pt x="6413" y="61781"/>
                  <a:pt x="3313" y="53330"/>
                  <a:pt x="5270" y="48113"/>
                </a:cubicBezTo>
                <a:cubicBezTo>
                  <a:pt x="7233" y="42880"/>
                  <a:pt x="15264" y="39975"/>
                  <a:pt x="14914" y="34397"/>
                </a:cubicBezTo>
                <a:cubicBezTo>
                  <a:pt x="14752" y="31813"/>
                  <a:pt x="10210" y="32189"/>
                  <a:pt x="8056" y="30753"/>
                </a:cubicBezTo>
                <a:cubicBezTo>
                  <a:pt x="3559" y="27755"/>
                  <a:pt x="-695" y="21951"/>
                  <a:pt x="126" y="16609"/>
                </a:cubicBezTo>
                <a:cubicBezTo>
                  <a:pt x="689" y="12947"/>
                  <a:pt x="9779" y="9358"/>
                  <a:pt x="10627" y="12965"/>
                </a:cubicBezTo>
                <a:cubicBezTo>
                  <a:pt x="11230" y="15529"/>
                  <a:pt x="6770" y="19641"/>
                  <a:pt x="4627" y="18109"/>
                </a:cubicBezTo>
                <a:cubicBezTo>
                  <a:pt x="2651" y="16697"/>
                  <a:pt x="1674" y="14061"/>
                  <a:pt x="1198" y="11679"/>
                </a:cubicBezTo>
                <a:cubicBezTo>
                  <a:pt x="130" y="6330"/>
                  <a:pt x="7348" y="708"/>
                  <a:pt x="12770" y="107"/>
                </a:cubicBezTo>
                <a:cubicBezTo>
                  <a:pt x="16644" y="-323"/>
                  <a:pt x="21109" y="2008"/>
                  <a:pt x="23272" y="525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36" name="Google Shape;936;p9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37" name="Google Shape;937;p90"/>
          <p:cNvSpPr txBox="1"/>
          <p:nvPr/>
        </p:nvSpPr>
        <p:spPr>
          <a:xfrm>
            <a:off x="893500" y="1924063"/>
            <a:ext cx="720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9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939" name="Google Shape;939;p90"/>
          <p:cNvSpPr txBox="1"/>
          <p:nvPr>
            <p:ph idx="1" type="body"/>
          </p:nvPr>
        </p:nvSpPr>
        <p:spPr>
          <a:xfrm>
            <a:off x="311700" y="756900"/>
            <a:ext cx="85206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Syntaxe</a:t>
            </a:r>
            <a:endParaRPr b="1"/>
          </a:p>
        </p:txBody>
      </p:sp>
      <p:sp>
        <p:nvSpPr>
          <p:cNvPr id="940" name="Google Shape;940;p90"/>
          <p:cNvSpPr txBox="1"/>
          <p:nvPr>
            <p:ph idx="1" type="body"/>
          </p:nvPr>
        </p:nvSpPr>
        <p:spPr>
          <a:xfrm>
            <a:off x="4320675" y="827525"/>
            <a:ext cx="2271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Liste de paramètres du template.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Google Shape;941;p90"/>
          <p:cNvSpPr/>
          <p:nvPr/>
        </p:nvSpPr>
        <p:spPr>
          <a:xfrm>
            <a:off x="2520475" y="1171449"/>
            <a:ext cx="2132400" cy="788750"/>
          </a:xfrm>
          <a:custGeom>
            <a:rect b="b" l="l" r="r" t="t"/>
            <a:pathLst>
              <a:path extrusionOk="0" h="31550" w="85296">
                <a:moveTo>
                  <a:pt x="85296" y="4546"/>
                </a:moveTo>
                <a:cubicBezTo>
                  <a:pt x="78689" y="5748"/>
                  <a:pt x="71758" y="5535"/>
                  <a:pt x="65151" y="4332"/>
                </a:cubicBezTo>
                <a:cubicBezTo>
                  <a:pt x="59695" y="3339"/>
                  <a:pt x="54610" y="-322"/>
                  <a:pt x="49077" y="46"/>
                </a:cubicBezTo>
                <a:cubicBezTo>
                  <a:pt x="45606" y="277"/>
                  <a:pt x="41265" y="661"/>
                  <a:pt x="39219" y="3475"/>
                </a:cubicBezTo>
                <a:cubicBezTo>
                  <a:pt x="36337" y="7438"/>
                  <a:pt x="34747" y="12939"/>
                  <a:pt x="30432" y="15262"/>
                </a:cubicBezTo>
                <a:cubicBezTo>
                  <a:pt x="23760" y="18854"/>
                  <a:pt x="14213" y="12220"/>
                  <a:pt x="7715" y="16119"/>
                </a:cubicBezTo>
                <a:cubicBezTo>
                  <a:pt x="2784" y="19078"/>
                  <a:pt x="1393" y="25971"/>
                  <a:pt x="0" y="3155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47" name="Google Shape;947;p9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48" name="Google Shape;948;p91"/>
          <p:cNvSpPr txBox="1"/>
          <p:nvPr/>
        </p:nvSpPr>
        <p:spPr>
          <a:xfrm>
            <a:off x="893500" y="1924063"/>
            <a:ext cx="720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Google Shape;949;p9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950" name="Google Shape;950;p91"/>
          <p:cNvSpPr txBox="1"/>
          <p:nvPr>
            <p:ph idx="1" type="body"/>
          </p:nvPr>
        </p:nvSpPr>
        <p:spPr>
          <a:xfrm>
            <a:off x="311700" y="756900"/>
            <a:ext cx="8520600" cy="1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Syntaxe</a:t>
            </a:r>
            <a:endParaRPr b="1"/>
          </a:p>
        </p:txBody>
      </p:sp>
      <p:sp>
        <p:nvSpPr>
          <p:cNvPr id="951" name="Google Shape;951;p91"/>
          <p:cNvSpPr txBox="1"/>
          <p:nvPr>
            <p:ph idx="1" type="body"/>
          </p:nvPr>
        </p:nvSpPr>
        <p:spPr>
          <a:xfrm>
            <a:off x="5266475" y="3264425"/>
            <a:ext cx="2271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Nom du template.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2" name="Google Shape;952;p91"/>
          <p:cNvSpPr/>
          <p:nvPr/>
        </p:nvSpPr>
        <p:spPr>
          <a:xfrm>
            <a:off x="3522375" y="2536725"/>
            <a:ext cx="1805575" cy="1093000"/>
          </a:xfrm>
          <a:custGeom>
            <a:rect b="b" l="l" r="r" t="t"/>
            <a:pathLst>
              <a:path extrusionOk="0" h="43720" w="72223">
                <a:moveTo>
                  <a:pt x="72223" y="43720"/>
                </a:moveTo>
                <a:cubicBezTo>
                  <a:pt x="60127" y="43431"/>
                  <a:pt x="42188" y="42125"/>
                  <a:pt x="38362" y="30647"/>
                </a:cubicBezTo>
                <a:cubicBezTo>
                  <a:pt x="37661" y="28543"/>
                  <a:pt x="37982" y="24950"/>
                  <a:pt x="40076" y="24217"/>
                </a:cubicBezTo>
                <a:cubicBezTo>
                  <a:pt x="44004" y="22843"/>
                  <a:pt x="45679" y="33581"/>
                  <a:pt x="42648" y="36433"/>
                </a:cubicBezTo>
                <a:cubicBezTo>
                  <a:pt x="36599" y="42125"/>
                  <a:pt x="25039" y="42199"/>
                  <a:pt x="17788" y="38147"/>
                </a:cubicBezTo>
                <a:cubicBezTo>
                  <a:pt x="5540" y="31303"/>
                  <a:pt x="9921" y="9921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9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58" name="Google Shape;958;p9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9" name="Google Shape;959;p92"/>
          <p:cNvSpPr txBox="1"/>
          <p:nvPr>
            <p:ph idx="1" type="body"/>
          </p:nvPr>
        </p:nvSpPr>
        <p:spPr>
          <a:xfrm>
            <a:off x="311700" y="768663"/>
            <a:ext cx="8520600" cy="3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/>
              <a:t>Instanciation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« </a:t>
            </a:r>
            <a:r>
              <a:rPr i="1" lang="fr" sz="1500"/>
              <a:t>Instancier un template</a:t>
            </a:r>
            <a:r>
              <a:rPr lang="fr" sz="1500"/>
              <a:t> » signifie que le compilateur va générer une instance du modèle.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Par exemple, </a:t>
            </a:r>
            <a:r>
              <a:rPr lang="fr" sz="1400">
                <a:latin typeface="Courier New"/>
                <a:ea typeface="Courier New"/>
                <a:cs typeface="Courier New"/>
                <a:sym typeface="Courier New"/>
              </a:rPr>
              <a:t>std::min&lt;int&gt;</a:t>
            </a:r>
            <a:r>
              <a:rPr lang="fr" sz="1500"/>
              <a:t> et </a:t>
            </a:r>
            <a:r>
              <a:rPr lang="fr" sz="1400">
                <a:latin typeface="Courier New"/>
                <a:ea typeface="Courier New"/>
                <a:cs typeface="Courier New"/>
                <a:sym typeface="Courier New"/>
              </a:rPr>
              <a:t>std::min&lt;std::string&gt;</a:t>
            </a:r>
            <a:r>
              <a:rPr lang="fr" sz="1500"/>
              <a:t> sont deux instances différentes du template </a:t>
            </a:r>
            <a:r>
              <a:rPr lang="fr" sz="1400">
                <a:latin typeface="Courier New"/>
                <a:ea typeface="Courier New"/>
                <a:cs typeface="Courier New"/>
                <a:sym typeface="Courier New"/>
              </a:rPr>
              <a:t>std::min</a:t>
            </a:r>
            <a:r>
              <a:rPr lang="fr" sz="1500"/>
              <a:t>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Pour instancier une fonction-template, on peut simplement appeler une instance de la fonction-template. Le compilateur va automatiquement instancier la fonction depuis le modèle lorsqu’il verra la ligne correspondante dans le code.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E06666"/>
                </a:solidFill>
              </a:rPr>
              <a:t>⚠️ </a:t>
            </a:r>
            <a:r>
              <a:rPr b="1" lang="fr" sz="1500">
                <a:solidFill>
                  <a:srgbClr val="E06666"/>
                </a:solidFill>
              </a:rPr>
              <a:t>Attention 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Il faut que le compilateur ait vu le template pour pouvoir en faire une instanciation.</a:t>
            </a:r>
            <a:endParaRPr sz="1500"/>
          </a:p>
        </p:txBody>
      </p:sp>
      <p:sp>
        <p:nvSpPr>
          <p:cNvPr id="960" name="Google Shape;960;p9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66" name="Google Shape;966;p9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7" name="Google Shape;967;p93"/>
          <p:cNvSpPr txBox="1"/>
          <p:nvPr/>
        </p:nvSpPr>
        <p:spPr>
          <a:xfrm>
            <a:off x="919375" y="850475"/>
            <a:ext cx="65805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3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8" name="Google Shape;968;p9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74" name="Google Shape;974;p9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5" name="Google Shape;975;p94"/>
          <p:cNvSpPr txBox="1"/>
          <p:nvPr/>
        </p:nvSpPr>
        <p:spPr>
          <a:xfrm>
            <a:off x="919375" y="850475"/>
            <a:ext cx="65805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3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6" name="Google Shape;976;p9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977" name="Google Shape;977;p94"/>
          <p:cNvSpPr/>
          <p:nvPr/>
        </p:nvSpPr>
        <p:spPr>
          <a:xfrm>
            <a:off x="919375" y="1524925"/>
            <a:ext cx="5148000" cy="11250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83" name="Google Shape;983;p9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4" name="Google Shape;984;p95"/>
          <p:cNvSpPr txBox="1"/>
          <p:nvPr/>
        </p:nvSpPr>
        <p:spPr>
          <a:xfrm>
            <a:off x="919375" y="850475"/>
            <a:ext cx="65805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3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5" name="Google Shape;985;p9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986" name="Google Shape;986;p95"/>
          <p:cNvSpPr/>
          <p:nvPr/>
        </p:nvSpPr>
        <p:spPr>
          <a:xfrm>
            <a:off x="919375" y="1524925"/>
            <a:ext cx="5148000" cy="11250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7" name="Google Shape;987;p95"/>
          <p:cNvSpPr/>
          <p:nvPr/>
        </p:nvSpPr>
        <p:spPr>
          <a:xfrm>
            <a:off x="1291450" y="3099975"/>
            <a:ext cx="49527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8" name="Google Shape;988;p95"/>
          <p:cNvSpPr/>
          <p:nvPr/>
        </p:nvSpPr>
        <p:spPr>
          <a:xfrm>
            <a:off x="3511675" y="2741000"/>
            <a:ext cx="267900" cy="267900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9" name="Google Shape;989;p95"/>
          <p:cNvSpPr/>
          <p:nvPr/>
        </p:nvSpPr>
        <p:spPr>
          <a:xfrm>
            <a:off x="3533125" y="2762450"/>
            <a:ext cx="225000" cy="225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995" name="Google Shape;995;p9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96" name="Google Shape;996;p96"/>
          <p:cNvSpPr txBox="1"/>
          <p:nvPr/>
        </p:nvSpPr>
        <p:spPr>
          <a:xfrm>
            <a:off x="919375" y="850475"/>
            <a:ext cx="65805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3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9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998" name="Google Shape;998;p96"/>
          <p:cNvSpPr/>
          <p:nvPr/>
        </p:nvSpPr>
        <p:spPr>
          <a:xfrm>
            <a:off x="919375" y="1524925"/>
            <a:ext cx="5148000" cy="11250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9" name="Google Shape;999;p96"/>
          <p:cNvSpPr txBox="1"/>
          <p:nvPr>
            <p:ph idx="1" type="body"/>
          </p:nvPr>
        </p:nvSpPr>
        <p:spPr>
          <a:xfrm>
            <a:off x="4063525" y="666288"/>
            <a:ext cx="4629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compilateur va générer la fonction </a:t>
            </a:r>
            <a:r>
              <a:rPr lang="fr" sz="1400">
                <a:latin typeface="Courier New"/>
                <a:ea typeface="Courier New"/>
                <a:cs typeface="Courier New"/>
                <a:sym typeface="Courier New"/>
              </a:rPr>
              <a:t>print_between_parentheses&lt;std::string&gt;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à partir du modèle.</a:t>
            </a:r>
            <a:endParaRPr sz="1400"/>
          </a:p>
        </p:txBody>
      </p:sp>
      <p:sp>
        <p:nvSpPr>
          <p:cNvPr id="1000" name="Google Shape;1000;p96"/>
          <p:cNvSpPr/>
          <p:nvPr/>
        </p:nvSpPr>
        <p:spPr>
          <a:xfrm>
            <a:off x="1291450" y="3099975"/>
            <a:ext cx="49527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1" name="Google Shape;1001;p96"/>
          <p:cNvSpPr/>
          <p:nvPr/>
        </p:nvSpPr>
        <p:spPr>
          <a:xfrm>
            <a:off x="3511675" y="2741000"/>
            <a:ext cx="267900" cy="267900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2" name="Google Shape;1002;p96"/>
          <p:cNvSpPr/>
          <p:nvPr/>
        </p:nvSpPr>
        <p:spPr>
          <a:xfrm>
            <a:off x="3533125" y="2762450"/>
            <a:ext cx="225000" cy="225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9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1008" name="Google Shape;1008;p9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9" name="Google Shape;1009;p97"/>
          <p:cNvSpPr txBox="1"/>
          <p:nvPr/>
        </p:nvSpPr>
        <p:spPr>
          <a:xfrm>
            <a:off x="919375" y="850475"/>
            <a:ext cx="65805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3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0" name="Google Shape;1010;p9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011" name="Google Shape;1011;p97"/>
          <p:cNvSpPr/>
          <p:nvPr/>
        </p:nvSpPr>
        <p:spPr>
          <a:xfrm>
            <a:off x="919375" y="1524925"/>
            <a:ext cx="5148000" cy="11250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2" name="Google Shape;1012;p97"/>
          <p:cNvSpPr txBox="1"/>
          <p:nvPr>
            <p:ph idx="1" type="body"/>
          </p:nvPr>
        </p:nvSpPr>
        <p:spPr>
          <a:xfrm>
            <a:off x="4063525" y="666288"/>
            <a:ext cx="4629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compilateur va générer la fonction </a:t>
            </a:r>
            <a:r>
              <a:rPr lang="fr" sz="1400">
                <a:latin typeface="Courier New"/>
                <a:ea typeface="Courier New"/>
                <a:cs typeface="Courier New"/>
                <a:sym typeface="Courier New"/>
              </a:rPr>
              <a:t>print_between_parentheses&lt;std::string&gt;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à partir du modèle.</a:t>
            </a:r>
            <a:endParaRPr sz="1400"/>
          </a:p>
        </p:txBody>
      </p:sp>
      <p:sp>
        <p:nvSpPr>
          <p:cNvPr id="1013" name="Google Shape;1013;p97"/>
          <p:cNvSpPr/>
          <p:nvPr/>
        </p:nvSpPr>
        <p:spPr>
          <a:xfrm>
            <a:off x="1291450" y="3099975"/>
            <a:ext cx="49527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4" name="Google Shape;1014;p97"/>
          <p:cNvSpPr/>
          <p:nvPr/>
        </p:nvSpPr>
        <p:spPr>
          <a:xfrm>
            <a:off x="3511675" y="2741000"/>
            <a:ext cx="267900" cy="267900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5" name="Google Shape;1015;p97"/>
          <p:cNvSpPr/>
          <p:nvPr/>
        </p:nvSpPr>
        <p:spPr>
          <a:xfrm>
            <a:off x="3533125" y="2762450"/>
            <a:ext cx="225000" cy="225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6" name="Google Shape;1016;p97"/>
          <p:cNvSpPr/>
          <p:nvPr/>
        </p:nvSpPr>
        <p:spPr>
          <a:xfrm rot="-502514">
            <a:off x="6837673" y="2127549"/>
            <a:ext cx="267756" cy="267756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7" name="Google Shape;1017;p97"/>
          <p:cNvSpPr/>
          <p:nvPr/>
        </p:nvSpPr>
        <p:spPr>
          <a:xfrm rot="-501420">
            <a:off x="6859103" y="2149028"/>
            <a:ext cx="224989" cy="224989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8" name="Google Shape;1018;p97"/>
          <p:cNvSpPr txBox="1"/>
          <p:nvPr/>
        </p:nvSpPr>
        <p:spPr>
          <a:xfrm rot="-503003">
            <a:off x="7038495" y="1948282"/>
            <a:ext cx="1401273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8DA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Instanciation</a:t>
            </a:r>
            <a:endParaRPr b="1">
              <a:solidFill>
                <a:srgbClr val="38DAB3"/>
              </a:solidFill>
            </a:endParaRPr>
          </a:p>
        </p:txBody>
      </p:sp>
      <p:cxnSp>
        <p:nvCxnSpPr>
          <p:cNvPr id="1019" name="Google Shape;1019;p97"/>
          <p:cNvCxnSpPr/>
          <p:nvPr/>
        </p:nvCxnSpPr>
        <p:spPr>
          <a:xfrm rot="938880">
            <a:off x="7362523" y="1460722"/>
            <a:ext cx="230233" cy="471594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0" name="Google Shape;1020;p97"/>
          <p:cNvSpPr/>
          <p:nvPr/>
        </p:nvSpPr>
        <p:spPr>
          <a:xfrm rot="-5856753">
            <a:off x="7365371" y="433283"/>
            <a:ext cx="126818" cy="1952382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Conteneurs </a:t>
            </a:r>
            <a:r>
              <a:rPr lang="fr"/>
              <a:t>séquentiels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Conteneurs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1700" y="1069775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réalise des opérations d’</a:t>
            </a:r>
            <a:r>
              <a:rPr b="1" lang="fr"/>
              <a:t>insertion</a:t>
            </a:r>
            <a:r>
              <a:rPr lang="fr"/>
              <a:t> ou de </a:t>
            </a:r>
            <a:r>
              <a:rPr b="1" lang="fr"/>
              <a:t>suppression</a:t>
            </a:r>
            <a:r>
              <a:rPr lang="fr"/>
              <a:t> sur un conteneur séquentiel, il faut vérifier si ces opérations </a:t>
            </a:r>
            <a:r>
              <a:rPr b="1" lang="fr"/>
              <a:t>invalident les itérateurs existants</a:t>
            </a:r>
            <a:r>
              <a:rPr lang="fr"/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1026" name="Google Shape;1026;p9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7" name="Google Shape;1027;p98"/>
          <p:cNvSpPr txBox="1"/>
          <p:nvPr/>
        </p:nvSpPr>
        <p:spPr>
          <a:xfrm>
            <a:off x="919375" y="850475"/>
            <a:ext cx="65805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3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8" name="Google Shape;1028;p9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029" name="Google Shape;1029;p98"/>
          <p:cNvSpPr/>
          <p:nvPr/>
        </p:nvSpPr>
        <p:spPr>
          <a:xfrm>
            <a:off x="919375" y="1524925"/>
            <a:ext cx="5148000" cy="11250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0" name="Google Shape;1030;p98"/>
          <p:cNvSpPr txBox="1"/>
          <p:nvPr>
            <p:ph idx="1" type="body"/>
          </p:nvPr>
        </p:nvSpPr>
        <p:spPr>
          <a:xfrm>
            <a:off x="4063525" y="666288"/>
            <a:ext cx="4629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compilateur va générer la fonction </a:t>
            </a:r>
            <a:r>
              <a:rPr lang="fr" sz="1400">
                <a:latin typeface="Courier New"/>
                <a:ea typeface="Courier New"/>
                <a:cs typeface="Courier New"/>
                <a:sym typeface="Courier New"/>
              </a:rPr>
              <a:t>print_between_parentheses&lt;std::string&gt;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à partir du modèle.</a:t>
            </a:r>
            <a:endParaRPr sz="1400"/>
          </a:p>
        </p:txBody>
      </p:sp>
      <p:sp>
        <p:nvSpPr>
          <p:cNvPr id="1031" name="Google Shape;1031;p98"/>
          <p:cNvSpPr/>
          <p:nvPr/>
        </p:nvSpPr>
        <p:spPr>
          <a:xfrm>
            <a:off x="1291450" y="3099975"/>
            <a:ext cx="49527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2" name="Google Shape;1032;p98"/>
          <p:cNvSpPr/>
          <p:nvPr/>
        </p:nvSpPr>
        <p:spPr>
          <a:xfrm>
            <a:off x="3511675" y="2741000"/>
            <a:ext cx="267900" cy="267900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3" name="Google Shape;1033;p98"/>
          <p:cNvSpPr/>
          <p:nvPr/>
        </p:nvSpPr>
        <p:spPr>
          <a:xfrm>
            <a:off x="3533125" y="2762450"/>
            <a:ext cx="225000" cy="225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4" name="Google Shape;1034;p98"/>
          <p:cNvSpPr/>
          <p:nvPr/>
        </p:nvSpPr>
        <p:spPr>
          <a:xfrm rot="-502514">
            <a:off x="6837673" y="2127549"/>
            <a:ext cx="267756" cy="267756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5" name="Google Shape;1035;p98"/>
          <p:cNvSpPr/>
          <p:nvPr/>
        </p:nvSpPr>
        <p:spPr>
          <a:xfrm rot="-501420">
            <a:off x="6859103" y="2149028"/>
            <a:ext cx="224989" cy="224989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6" name="Google Shape;1036;p98"/>
          <p:cNvSpPr txBox="1"/>
          <p:nvPr/>
        </p:nvSpPr>
        <p:spPr>
          <a:xfrm rot="-503003">
            <a:off x="7038495" y="1948282"/>
            <a:ext cx="1401273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8DA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Instanciation</a:t>
            </a:r>
            <a:endParaRPr b="1">
              <a:solidFill>
                <a:srgbClr val="38DAB3"/>
              </a:solidFill>
            </a:endParaRPr>
          </a:p>
        </p:txBody>
      </p:sp>
      <p:cxnSp>
        <p:nvCxnSpPr>
          <p:cNvPr id="1037" name="Google Shape;1037;p98"/>
          <p:cNvCxnSpPr/>
          <p:nvPr/>
        </p:nvCxnSpPr>
        <p:spPr>
          <a:xfrm rot="938880">
            <a:off x="7362523" y="1460722"/>
            <a:ext cx="230233" cy="471594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8" name="Google Shape;1038;p98"/>
          <p:cNvSpPr/>
          <p:nvPr/>
        </p:nvSpPr>
        <p:spPr>
          <a:xfrm rot="-5856753">
            <a:off x="7365371" y="433283"/>
            <a:ext cx="126818" cy="1952382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9" name="Google Shape;1039;p98"/>
          <p:cNvSpPr txBox="1"/>
          <p:nvPr/>
        </p:nvSpPr>
        <p:spPr>
          <a:xfrm>
            <a:off x="919375" y="3394575"/>
            <a:ext cx="7157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print_between_parentheses&lt;std::string&gt;(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40" name="Google Shape;1040;p98"/>
          <p:cNvSpPr/>
          <p:nvPr/>
        </p:nvSpPr>
        <p:spPr>
          <a:xfrm>
            <a:off x="919375" y="3643500"/>
            <a:ext cx="7007100" cy="9363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1" name="Google Shape;1041;p98"/>
          <p:cNvSpPr/>
          <p:nvPr/>
        </p:nvSpPr>
        <p:spPr>
          <a:xfrm>
            <a:off x="7058550" y="2389175"/>
            <a:ext cx="1144125" cy="1151925"/>
          </a:xfrm>
          <a:custGeom>
            <a:rect b="b" l="l" r="r" t="t"/>
            <a:pathLst>
              <a:path extrusionOk="0" h="46077" w="45765">
                <a:moveTo>
                  <a:pt x="22503" y="0"/>
                </a:moveTo>
                <a:cubicBezTo>
                  <a:pt x="24630" y="8499"/>
                  <a:pt x="29219" y="19307"/>
                  <a:pt x="37719" y="21431"/>
                </a:cubicBezTo>
                <a:cubicBezTo>
                  <a:pt x="42025" y="22507"/>
                  <a:pt x="47779" y="13752"/>
                  <a:pt x="45006" y="10287"/>
                </a:cubicBezTo>
                <a:cubicBezTo>
                  <a:pt x="42254" y="6848"/>
                  <a:pt x="35048" y="9101"/>
                  <a:pt x="31933" y="12216"/>
                </a:cubicBezTo>
                <a:cubicBezTo>
                  <a:pt x="27723" y="16426"/>
                  <a:pt x="28004" y="24526"/>
                  <a:pt x="22932" y="27646"/>
                </a:cubicBezTo>
                <a:cubicBezTo>
                  <a:pt x="17947" y="30713"/>
                  <a:pt x="11809" y="31341"/>
                  <a:pt x="6429" y="33647"/>
                </a:cubicBezTo>
                <a:cubicBezTo>
                  <a:pt x="2142" y="35485"/>
                  <a:pt x="0" y="41412"/>
                  <a:pt x="0" y="46077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1047" name="Google Shape;1047;p9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48" name="Google Shape;1048;p99"/>
          <p:cNvSpPr txBox="1"/>
          <p:nvPr/>
        </p:nvSpPr>
        <p:spPr>
          <a:xfrm>
            <a:off x="919375" y="850475"/>
            <a:ext cx="65805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3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9" name="Google Shape;1049;p9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050" name="Google Shape;1050;p99"/>
          <p:cNvSpPr/>
          <p:nvPr/>
        </p:nvSpPr>
        <p:spPr>
          <a:xfrm>
            <a:off x="919375" y="1524925"/>
            <a:ext cx="5148000" cy="11250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1" name="Google Shape;1051;p99"/>
          <p:cNvSpPr txBox="1"/>
          <p:nvPr>
            <p:ph idx="1" type="body"/>
          </p:nvPr>
        </p:nvSpPr>
        <p:spPr>
          <a:xfrm>
            <a:off x="4063525" y="666288"/>
            <a:ext cx="4629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compilateur va générer la fonction </a:t>
            </a:r>
            <a:r>
              <a:rPr lang="fr" sz="1400">
                <a:latin typeface="Courier New"/>
                <a:ea typeface="Courier New"/>
                <a:cs typeface="Courier New"/>
                <a:sym typeface="Courier New"/>
              </a:rPr>
              <a:t>print_between_parentheses&lt;std::string&gt;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à partir du modèle.</a:t>
            </a:r>
            <a:endParaRPr sz="1400"/>
          </a:p>
        </p:txBody>
      </p:sp>
      <p:sp>
        <p:nvSpPr>
          <p:cNvPr id="1052" name="Google Shape;1052;p99"/>
          <p:cNvSpPr/>
          <p:nvPr/>
        </p:nvSpPr>
        <p:spPr>
          <a:xfrm>
            <a:off x="1291450" y="3099975"/>
            <a:ext cx="49527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3" name="Google Shape;1053;p99"/>
          <p:cNvSpPr/>
          <p:nvPr/>
        </p:nvSpPr>
        <p:spPr>
          <a:xfrm>
            <a:off x="3511675" y="2741000"/>
            <a:ext cx="267900" cy="267900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4" name="Google Shape;1054;p99"/>
          <p:cNvSpPr/>
          <p:nvPr/>
        </p:nvSpPr>
        <p:spPr>
          <a:xfrm>
            <a:off x="3533125" y="2762450"/>
            <a:ext cx="225000" cy="225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5" name="Google Shape;1055;p99"/>
          <p:cNvSpPr/>
          <p:nvPr/>
        </p:nvSpPr>
        <p:spPr>
          <a:xfrm rot="-502514">
            <a:off x="6837673" y="2127549"/>
            <a:ext cx="267756" cy="267756"/>
          </a:xfrm>
          <a:prstGeom prst="ellipse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6" name="Google Shape;1056;p99"/>
          <p:cNvSpPr/>
          <p:nvPr/>
        </p:nvSpPr>
        <p:spPr>
          <a:xfrm rot="-501420">
            <a:off x="6859103" y="2149028"/>
            <a:ext cx="224989" cy="224989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7" name="Google Shape;1057;p99"/>
          <p:cNvSpPr txBox="1"/>
          <p:nvPr/>
        </p:nvSpPr>
        <p:spPr>
          <a:xfrm rot="-503003">
            <a:off x="7038495" y="1948282"/>
            <a:ext cx="1401273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8DA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Instanciation</a:t>
            </a:r>
            <a:endParaRPr b="1">
              <a:solidFill>
                <a:srgbClr val="38DAB3"/>
              </a:solidFill>
            </a:endParaRPr>
          </a:p>
        </p:txBody>
      </p:sp>
      <p:cxnSp>
        <p:nvCxnSpPr>
          <p:cNvPr id="1058" name="Google Shape;1058;p99"/>
          <p:cNvCxnSpPr/>
          <p:nvPr/>
        </p:nvCxnSpPr>
        <p:spPr>
          <a:xfrm rot="938880">
            <a:off x="7362523" y="1460722"/>
            <a:ext cx="230233" cy="471594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9" name="Google Shape;1059;p99"/>
          <p:cNvSpPr/>
          <p:nvPr/>
        </p:nvSpPr>
        <p:spPr>
          <a:xfrm rot="-5856753">
            <a:off x="7365371" y="433283"/>
            <a:ext cx="126818" cy="1952382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0" name="Google Shape;1060;p99"/>
          <p:cNvSpPr txBox="1"/>
          <p:nvPr/>
        </p:nvSpPr>
        <p:spPr>
          <a:xfrm>
            <a:off x="919375" y="3394575"/>
            <a:ext cx="7157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print_between_parentheses&lt;std::string&gt;(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61" name="Google Shape;1061;p99"/>
          <p:cNvSpPr/>
          <p:nvPr/>
        </p:nvSpPr>
        <p:spPr>
          <a:xfrm>
            <a:off x="919375" y="3643500"/>
            <a:ext cx="7007100" cy="9363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2" name="Google Shape;1062;p99"/>
          <p:cNvSpPr/>
          <p:nvPr/>
        </p:nvSpPr>
        <p:spPr>
          <a:xfrm>
            <a:off x="7058550" y="2389175"/>
            <a:ext cx="1144125" cy="1151925"/>
          </a:xfrm>
          <a:custGeom>
            <a:rect b="b" l="l" r="r" t="t"/>
            <a:pathLst>
              <a:path extrusionOk="0" h="46077" w="45765">
                <a:moveTo>
                  <a:pt x="22503" y="0"/>
                </a:moveTo>
                <a:cubicBezTo>
                  <a:pt x="24630" y="8499"/>
                  <a:pt x="29219" y="19307"/>
                  <a:pt x="37719" y="21431"/>
                </a:cubicBezTo>
                <a:cubicBezTo>
                  <a:pt x="42025" y="22507"/>
                  <a:pt x="47779" y="13752"/>
                  <a:pt x="45006" y="10287"/>
                </a:cubicBezTo>
                <a:cubicBezTo>
                  <a:pt x="42254" y="6848"/>
                  <a:pt x="35048" y="9101"/>
                  <a:pt x="31933" y="12216"/>
                </a:cubicBezTo>
                <a:cubicBezTo>
                  <a:pt x="27723" y="16426"/>
                  <a:pt x="28004" y="24526"/>
                  <a:pt x="22932" y="27646"/>
                </a:cubicBezTo>
                <a:cubicBezTo>
                  <a:pt x="17947" y="30713"/>
                  <a:pt x="11809" y="31341"/>
                  <a:pt x="6429" y="33647"/>
                </a:cubicBezTo>
                <a:cubicBezTo>
                  <a:pt x="2142" y="35485"/>
                  <a:pt x="0" y="41412"/>
                  <a:pt x="0" y="46077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63" name="Google Shape;1063;p99"/>
          <p:cNvSpPr/>
          <p:nvPr/>
        </p:nvSpPr>
        <p:spPr>
          <a:xfrm>
            <a:off x="623800" y="658250"/>
            <a:ext cx="7950900" cy="29469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4" name="Google Shape;1064;p99"/>
          <p:cNvSpPr/>
          <p:nvPr/>
        </p:nvSpPr>
        <p:spPr>
          <a:xfrm>
            <a:off x="3533125" y="2549550"/>
            <a:ext cx="3510000" cy="888300"/>
          </a:xfrm>
          <a:prstGeom prst="wedgeRectCallout">
            <a:avLst>
              <a:gd fmla="val -33500" name="adj1"/>
              <a:gd fmla="val 62085" name="adj2"/>
            </a:avLst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fonction est ajoutée à l’unité de compilation courante (fichier 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et sera correctement linkée au programme.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00"/>
          <p:cNvSpPr txBox="1"/>
          <p:nvPr>
            <p:ph idx="1" type="body"/>
          </p:nvPr>
        </p:nvSpPr>
        <p:spPr>
          <a:xfrm>
            <a:off x="311700" y="1022963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Si les paramètres du template sont utilisés dans la signature de la fonction, alors ceux-ci peuvent être </a:t>
            </a:r>
            <a:r>
              <a:rPr b="1" lang="fr" sz="1400"/>
              <a:t>automatiquement déduits</a:t>
            </a:r>
            <a:r>
              <a:rPr lang="fr" sz="1400"/>
              <a:t> au moment de </a:t>
            </a:r>
            <a:r>
              <a:rPr b="1" lang="fr" sz="1400"/>
              <a:t>l’appel</a:t>
            </a:r>
            <a:r>
              <a:rPr lang="fr" sz="1400"/>
              <a:t> à la fonction.</a:t>
            </a:r>
            <a:endParaRPr sz="1400"/>
          </a:p>
        </p:txBody>
      </p:sp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1071" name="Google Shape;1071;p10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72" name="Google Shape;1072;p100"/>
          <p:cNvSpPr txBox="1"/>
          <p:nvPr/>
        </p:nvSpPr>
        <p:spPr>
          <a:xfrm>
            <a:off x="609150" y="1839313"/>
            <a:ext cx="7661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print_between_parentheses(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cast_integer(</a:t>
            </a:r>
            <a:r>
              <a:rPr lang="fr" sz="13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3" name="Google Shape;1073;p10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074" name="Google Shape;1074;p100"/>
          <p:cNvSpPr txBox="1"/>
          <p:nvPr/>
        </p:nvSpPr>
        <p:spPr>
          <a:xfrm>
            <a:off x="6274000" y="1993125"/>
            <a:ext cx="218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utilisé dans la signature, la déduction pourra se faire.</a:t>
            </a:r>
            <a:endParaRPr/>
          </a:p>
        </p:txBody>
      </p:sp>
      <p:sp>
        <p:nvSpPr>
          <p:cNvPr id="1075" name="Google Shape;1075;p100"/>
          <p:cNvSpPr txBox="1"/>
          <p:nvPr/>
        </p:nvSpPr>
        <p:spPr>
          <a:xfrm>
            <a:off x="6139925" y="3316475"/>
            <a:ext cx="245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n’est pas utilisé dans la signature, la déduction ne pourra pas se faire.</a:t>
            </a:r>
            <a:endParaRPr/>
          </a:p>
        </p:txBody>
      </p:sp>
      <p:sp>
        <p:nvSpPr>
          <p:cNvPr id="1076" name="Google Shape;1076;p100"/>
          <p:cNvSpPr/>
          <p:nvPr/>
        </p:nvSpPr>
        <p:spPr>
          <a:xfrm>
            <a:off x="3640250" y="2102175"/>
            <a:ext cx="1635000" cy="3003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7" name="Google Shape;1077;p100"/>
          <p:cNvSpPr/>
          <p:nvPr/>
        </p:nvSpPr>
        <p:spPr>
          <a:xfrm>
            <a:off x="2052250" y="3285063"/>
            <a:ext cx="789600" cy="3003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8" name="Google Shape;1078;p100"/>
          <p:cNvCxnSpPr/>
          <p:nvPr/>
        </p:nvCxnSpPr>
        <p:spPr>
          <a:xfrm flipH="1">
            <a:off x="5376100" y="2217375"/>
            <a:ext cx="1077000" cy="2670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100"/>
          <p:cNvCxnSpPr/>
          <p:nvPr/>
        </p:nvCxnSpPr>
        <p:spPr>
          <a:xfrm rot="10800000">
            <a:off x="2997250" y="3406875"/>
            <a:ext cx="3093900" cy="10410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0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1085" name="Google Shape;1085;p10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6" name="Google Shape;1086;p101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87" name="Google Shape;1087;p101"/>
          <p:cNvGrpSpPr/>
          <p:nvPr/>
        </p:nvGrpSpPr>
        <p:grpSpPr>
          <a:xfrm>
            <a:off x="4993200" y="1349948"/>
            <a:ext cx="3721325" cy="2729527"/>
            <a:chOff x="4993200" y="1045148"/>
            <a:chExt cx="3721325" cy="2729527"/>
          </a:xfrm>
        </p:grpSpPr>
        <p:pic>
          <p:nvPicPr>
            <p:cNvPr id="1088" name="Google Shape;1088;p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4525" y="1045148"/>
              <a:ext cx="1780000" cy="177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101"/>
            <p:cNvSpPr/>
            <p:nvPr/>
          </p:nvSpPr>
          <p:spPr>
            <a:xfrm>
              <a:off x="4993200" y="3095175"/>
              <a:ext cx="3305100" cy="679500"/>
            </a:xfrm>
            <a:prstGeom prst="wedgeRoundRectCallout">
              <a:avLst>
                <a:gd fmla="val 22178" name="adj1"/>
                <a:gd fmla="val -72156" name="adj2"/>
                <a:gd fmla="val 0" name="adj3"/>
              </a:avLst>
            </a:prstGeom>
            <a:solidFill>
              <a:srgbClr val="38D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Est-ce que je connais une fonction </a:t>
              </a:r>
              <a:r>
                <a:rPr lang="fr" sz="17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min</a:t>
              </a:r>
              <a:r>
                <a:rPr lang="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à 2 paramètres ?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090" name="Google Shape;1090;p101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1" name="Google Shape;1091;p10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1097" name="Google Shape;1097;p10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8" name="Google Shape;1098;p102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9" name="Google Shape;109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02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1" name="Google Shape;1101;p102"/>
          <p:cNvSpPr/>
          <p:nvPr/>
        </p:nvSpPr>
        <p:spPr>
          <a:xfrm>
            <a:off x="6791925" y="3479200"/>
            <a:ext cx="10719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 !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2" name="Google Shape;1102;p10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0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  <p:sp>
        <p:nvSpPr>
          <p:cNvPr id="1108" name="Google Shape;1108;p10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09" name="Google Shape;1109;p103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10" name="Google Shape;1110;p103"/>
          <p:cNvGrpSpPr/>
          <p:nvPr/>
        </p:nvGrpSpPr>
        <p:grpSpPr>
          <a:xfrm>
            <a:off x="3973325" y="1349948"/>
            <a:ext cx="4741200" cy="2729527"/>
            <a:chOff x="3973325" y="1045148"/>
            <a:chExt cx="4741200" cy="2729527"/>
          </a:xfrm>
        </p:grpSpPr>
        <p:pic>
          <p:nvPicPr>
            <p:cNvPr id="1111" name="Google Shape;1111;p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4525" y="1045148"/>
              <a:ext cx="1780000" cy="177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2" name="Google Shape;1112;p103"/>
            <p:cNvSpPr/>
            <p:nvPr/>
          </p:nvSpPr>
          <p:spPr>
            <a:xfrm>
              <a:off x="3973325" y="3095175"/>
              <a:ext cx="4324800" cy="679500"/>
            </a:xfrm>
            <a:prstGeom prst="wedgeRoundRectCallout">
              <a:avLst>
                <a:gd fmla="val 28508" name="adj1"/>
                <a:gd fmla="val -72399" name="adj2"/>
                <a:gd fmla="val 0" name="adj3"/>
              </a:avLst>
            </a:prstGeom>
            <a:solidFill>
              <a:srgbClr val="38D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Est-ce que je connais une fonction-template </a:t>
              </a:r>
              <a:r>
                <a:rPr lang="fr" sz="17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min</a:t>
              </a:r>
              <a:r>
                <a:rPr lang="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à 2 paramètres ?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13" name="Google Shape;1113;p103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4" name="Google Shape;1114;p10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04"/>
          <p:cNvSpPr/>
          <p:nvPr/>
        </p:nvSpPr>
        <p:spPr>
          <a:xfrm>
            <a:off x="1578425" y="3521975"/>
            <a:ext cx="3860100" cy="99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0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21" name="Google Shape;1121;p104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2" name="Google Shape;112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04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4" name="Google Shape;1124;p104"/>
          <p:cNvSpPr/>
          <p:nvPr/>
        </p:nvSpPr>
        <p:spPr>
          <a:xfrm>
            <a:off x="6791925" y="3479200"/>
            <a:ext cx="10719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OUI !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5" name="Google Shape;1125;p104"/>
          <p:cNvSpPr txBox="1"/>
          <p:nvPr/>
        </p:nvSpPr>
        <p:spPr>
          <a:xfrm>
            <a:off x="1849250" y="3663125"/>
            <a:ext cx="378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min(T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6" name="Google Shape;1126;p104"/>
          <p:cNvCxnSpPr/>
          <p:nvPr/>
        </p:nvCxnSpPr>
        <p:spPr>
          <a:xfrm flipH="1" rot="-5400000">
            <a:off x="1795750" y="1928975"/>
            <a:ext cx="2223000" cy="112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10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128" name="Google Shape;1128;p10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05"/>
          <p:cNvSpPr/>
          <p:nvPr/>
        </p:nvSpPr>
        <p:spPr>
          <a:xfrm>
            <a:off x="1578425" y="3521975"/>
            <a:ext cx="3860100" cy="99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05"/>
          <p:cNvSpPr txBox="1"/>
          <p:nvPr/>
        </p:nvSpPr>
        <p:spPr>
          <a:xfrm>
            <a:off x="1849250" y="3663125"/>
            <a:ext cx="378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min(T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35" name="Google Shape;1135;p105"/>
          <p:cNvCxnSpPr/>
          <p:nvPr/>
        </p:nvCxnSpPr>
        <p:spPr>
          <a:xfrm flipH="1" rot="-5400000">
            <a:off x="1795750" y="1928975"/>
            <a:ext cx="2223000" cy="112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10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7" name="Google Shape;1137;p105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8" name="Google Shape;1138;p105"/>
          <p:cNvGrpSpPr/>
          <p:nvPr/>
        </p:nvGrpSpPr>
        <p:grpSpPr>
          <a:xfrm>
            <a:off x="4297650" y="1349948"/>
            <a:ext cx="4416875" cy="2999227"/>
            <a:chOff x="4297650" y="1045148"/>
            <a:chExt cx="4416875" cy="2999227"/>
          </a:xfrm>
        </p:grpSpPr>
        <p:pic>
          <p:nvPicPr>
            <p:cNvPr id="1139" name="Google Shape;1139;p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4525" y="1045148"/>
              <a:ext cx="1780000" cy="177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105"/>
            <p:cNvSpPr/>
            <p:nvPr/>
          </p:nvSpPr>
          <p:spPr>
            <a:xfrm>
              <a:off x="4297650" y="3095175"/>
              <a:ext cx="4000500" cy="949200"/>
            </a:xfrm>
            <a:prstGeom prst="wedgeRoundRectCallout">
              <a:avLst>
                <a:gd fmla="val 28508" name="adj1"/>
                <a:gd fmla="val -72399" name="adj2"/>
                <a:gd fmla="val 0" name="adj3"/>
              </a:avLst>
            </a:prstGeom>
            <a:solidFill>
              <a:srgbClr val="38D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Est-ce que les types des arguments me permettent de déduire les paramètres du template ?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41" name="Google Shape;1141;p105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2" name="Google Shape;1142;p10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143" name="Google Shape;1143;p10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0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149" name="Google Shape;1149;p106"/>
          <p:cNvSpPr/>
          <p:nvPr/>
        </p:nvSpPr>
        <p:spPr>
          <a:xfrm>
            <a:off x="1578425" y="3521975"/>
            <a:ext cx="3860100" cy="99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0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1" name="Google Shape;1151;p106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2" name="Google Shape;115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106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4" name="Google Shape;1154;p106"/>
          <p:cNvSpPr/>
          <p:nvPr/>
        </p:nvSpPr>
        <p:spPr>
          <a:xfrm>
            <a:off x="6791925" y="3479200"/>
            <a:ext cx="10719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OUI !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5" name="Google Shape;1155;p106"/>
          <p:cNvSpPr txBox="1"/>
          <p:nvPr/>
        </p:nvSpPr>
        <p:spPr>
          <a:xfrm>
            <a:off x="1849250" y="3663125"/>
            <a:ext cx="378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min(T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6" name="Google Shape;1156;p106"/>
          <p:cNvCxnSpPr/>
          <p:nvPr/>
        </p:nvCxnSpPr>
        <p:spPr>
          <a:xfrm flipH="1" rot="-5400000">
            <a:off x="1795750" y="1928975"/>
            <a:ext cx="2223000" cy="112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106"/>
          <p:cNvSpPr/>
          <p:nvPr/>
        </p:nvSpPr>
        <p:spPr>
          <a:xfrm>
            <a:off x="3255975" y="1685025"/>
            <a:ext cx="687000" cy="400200"/>
          </a:xfrm>
          <a:prstGeom prst="wedgeRoundRectCallout">
            <a:avLst>
              <a:gd fmla="val 32354" name="adj1"/>
              <a:gd fmla="val 8799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/>
          </a:p>
        </p:txBody>
      </p:sp>
      <p:sp>
        <p:nvSpPr>
          <p:cNvPr id="1158" name="Google Shape;1158;p106"/>
          <p:cNvSpPr/>
          <p:nvPr/>
        </p:nvSpPr>
        <p:spPr>
          <a:xfrm>
            <a:off x="4200525" y="1685025"/>
            <a:ext cx="687000" cy="400200"/>
          </a:xfrm>
          <a:prstGeom prst="wedgeRoundRectCallout">
            <a:avLst>
              <a:gd fmla="val -37132" name="adj1"/>
              <a:gd fmla="val 930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/>
          </a:p>
        </p:txBody>
      </p:sp>
      <p:sp>
        <p:nvSpPr>
          <p:cNvPr id="1159" name="Google Shape;1159;p106"/>
          <p:cNvSpPr/>
          <p:nvPr/>
        </p:nvSpPr>
        <p:spPr>
          <a:xfrm>
            <a:off x="1983125" y="4512275"/>
            <a:ext cx="1201500" cy="400200"/>
          </a:xfrm>
          <a:prstGeom prst="wedgeRoundRectCallout">
            <a:avLst>
              <a:gd fmla="val 21446" name="adj1"/>
              <a:gd fmla="val -882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T = int</a:t>
            </a:r>
            <a:endParaRPr b="1"/>
          </a:p>
        </p:txBody>
      </p:sp>
      <p:sp>
        <p:nvSpPr>
          <p:cNvPr id="1160" name="Google Shape;1160;p106"/>
          <p:cNvSpPr/>
          <p:nvPr/>
        </p:nvSpPr>
        <p:spPr>
          <a:xfrm>
            <a:off x="3644850" y="4512275"/>
            <a:ext cx="1201500" cy="400200"/>
          </a:xfrm>
          <a:prstGeom prst="wedgeRoundRectCallout">
            <a:avLst>
              <a:gd fmla="val -42846" name="adj1"/>
              <a:gd fmla="val -8316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T = int</a:t>
            </a:r>
            <a:endParaRPr b="1"/>
          </a:p>
        </p:txBody>
      </p:sp>
      <p:sp>
        <p:nvSpPr>
          <p:cNvPr id="1161" name="Google Shape;1161;p10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07"/>
          <p:cNvSpPr/>
          <p:nvPr/>
        </p:nvSpPr>
        <p:spPr>
          <a:xfrm>
            <a:off x="194025" y="3449300"/>
            <a:ext cx="4900500" cy="7689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0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68" name="Google Shape;1168;p107"/>
          <p:cNvSpPr txBox="1"/>
          <p:nvPr/>
        </p:nvSpPr>
        <p:spPr>
          <a:xfrm>
            <a:off x="406875" y="950525"/>
            <a:ext cx="59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b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6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6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9" name="Google Shape;116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25" y="1349948"/>
            <a:ext cx="1780000" cy="17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107"/>
          <p:cNvSpPr txBox="1"/>
          <p:nvPr/>
        </p:nvSpPr>
        <p:spPr>
          <a:xfrm rot="1110163">
            <a:off x="7686205" y="1031554"/>
            <a:ext cx="104269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COMPILO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1" name="Google Shape;1171;p107"/>
          <p:cNvSpPr/>
          <p:nvPr/>
        </p:nvSpPr>
        <p:spPr>
          <a:xfrm>
            <a:off x="5438525" y="3479200"/>
            <a:ext cx="2950500" cy="438300"/>
          </a:xfrm>
          <a:prstGeom prst="wedgeRoundRectCallout">
            <a:avLst>
              <a:gd fmla="val 22178" name="adj1"/>
              <a:gd fmla="val -72156" name="adj2"/>
              <a:gd fmla="val 0" name="adj3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J’instancie </a:t>
            </a: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std::min&lt;int&gt;</a:t>
            </a:r>
            <a:endParaRPr b="1" sz="1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2" name="Google Shape;1172;p107"/>
          <p:cNvSpPr txBox="1"/>
          <p:nvPr/>
        </p:nvSpPr>
        <p:spPr>
          <a:xfrm>
            <a:off x="307125" y="3610525"/>
            <a:ext cx="50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min&lt;int&gt;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" sz="17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73" name="Google Shape;1173;p107"/>
          <p:cNvCxnSpPr/>
          <p:nvPr/>
        </p:nvCxnSpPr>
        <p:spPr>
          <a:xfrm rot="5400000">
            <a:off x="2321025" y="2656650"/>
            <a:ext cx="939900" cy="747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10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Templates</a:t>
            </a:r>
            <a:endParaRPr/>
          </a:p>
        </p:txBody>
      </p:sp>
      <p:sp>
        <p:nvSpPr>
          <p:cNvPr id="1175" name="Google Shape;1175;p10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Fonctions-template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D2D7F"/>
      </a:dk1>
      <a:lt1>
        <a:srgbClr val="FFFFFF"/>
      </a:lt1>
      <a:dk2>
        <a:srgbClr val="595959"/>
      </a:dk2>
      <a:lt2>
        <a:srgbClr val="EEEEEE"/>
      </a:lt2>
      <a:accent1>
        <a:srgbClr val="17C4DD"/>
      </a:accent1>
      <a:accent2>
        <a:srgbClr val="212121"/>
      </a:accent2>
      <a:accent3>
        <a:srgbClr val="78909C"/>
      </a:accent3>
      <a:accent4>
        <a:srgbClr val="93C0C5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