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github.com/spring-cloud/spring-cloud-task/tree/master/spring-cloud-task-samples/taskprocessor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Before we get to far into what SCDF can do with tasks, let’s review some Batch basics</a:t>
            </a:r>
          </a:p>
          <a:p>
            <a:pPr marL="257342" indent="-257342">
              <a:buSzPct val="75000"/>
              <a:buChar char="•"/>
            </a:pPr>
            <a:r>
              <a:t>Some event kicks them off either automated (scheduled) or an event (user or some other Task or Long Running Process)</a:t>
            </a:r>
          </a:p>
          <a:p>
            <a:pPr marL="257342" indent="-257342">
              <a:buSzPct val="75000"/>
              <a:buChar char="•"/>
            </a:pPr>
            <a:r>
              <a:t>Many times handles mass volumes of data</a:t>
            </a:r>
          </a:p>
          <a:p>
            <a:pPr marL="257342" indent="-257342">
              <a:buSzPct val="75000"/>
              <a:buChar char="•"/>
            </a:pPr>
            <a:r>
              <a:t>Most of this work is transactional with some form of guarantee that it completes</a:t>
            </a:r>
          </a:p>
          <a:p>
            <a:pPr marL="257342" indent="-257342">
              <a:buSzPct val="75000"/>
              <a:buChar char="•"/>
            </a:pPr>
            <a:r>
              <a:t>Batch processing may utilize Remote partitioning or ordering</a:t>
            </a:r>
          </a:p>
          <a:p>
            <a:pPr marL="257342" indent="-257342">
              <a:buSzPct val="75000"/>
              <a:buChar char="•"/>
            </a:pPr>
            <a:r>
              <a:t>Example uses of batch apps</a:t>
            </a:r>
          </a:p>
          <a:p>
            <a:pPr lvl="1" marL="701842" indent="-257342">
              <a:buSzPct val="75000"/>
              <a:buChar char="•"/>
            </a:pPr>
            <a:r>
              <a:t>Batch Apps can be launched as a part of a stream </a:t>
            </a:r>
          </a:p>
          <a:p>
            <a:pPr lvl="1" marL="701842" indent="-257342">
              <a:buSzPct val="75000"/>
              <a:buChar char="•"/>
            </a:pPr>
            <a:r>
              <a:t>Or as offline machine learning projects.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thing you want to do is register your application </a:t>
            </a:r>
          </a:p>
          <a:p>
            <a:pPr/>
            <a:r>
              <a:t>This notifies Spring Cloud DataFlow that this is an application is a task and can be used in task definitions.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57342" indent="-257342">
              <a:buSzPct val="75000"/>
              <a:buChar char="•"/>
            </a:pPr>
            <a:r>
              <a:t>Once you have registered the application we want to create a task definition.</a:t>
            </a:r>
          </a:p>
          <a:p>
            <a:pPr marL="257342" indent="-257342">
              <a:buSzPct val="75000"/>
              <a:buChar char="•"/>
            </a:pPr>
            <a:r>
              <a:t>A task definition is the establishes how a task execution should be executed.</a:t>
            </a:r>
          </a:p>
          <a:p>
            <a:pPr marL="257342" indent="-257342">
              <a:buSzPct val="75000"/>
              <a:buChar char="•"/>
            </a:pPr>
            <a:r>
              <a:t>Now you can launch the task and check the results.   </a:t>
            </a:r>
          </a:p>
          <a:p>
            <a:pPr lvl="1" marL="701842" indent="-257342">
              <a:buSzPct val="75000"/>
              <a:buChar char="•"/>
            </a:pPr>
            <a:r>
              <a:t>You can launch a task multiple times.</a:t>
            </a:r>
          </a:p>
          <a:p>
            <a:pPr lvl="1" marL="701842" indent="-257342">
              <a:buSzPct val="75000"/>
              <a:buChar char="•"/>
            </a:pPr>
            <a:r>
              <a:t>They can run simultaneously</a:t>
            </a:r>
          </a:p>
          <a:p>
            <a:pPr marL="257342" indent="-257342">
              <a:buSzPct val="75000"/>
              <a:buChar char="•"/>
            </a:pPr>
            <a:r>
              <a:t>You can also put in properties for your task at </a:t>
            </a:r>
          </a:p>
          <a:p>
            <a:pPr lvl="1" marL="701842" indent="-257342">
              <a:buSzPct val="75000"/>
              <a:buChar char="•"/>
            </a:pPr>
            <a:r>
              <a:t>Task Definition time or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can set properties via:</a:t>
            </a:r>
          </a:p>
          <a:p>
            <a:pPr marL="257342" indent="-257342">
              <a:buSzPct val="75000"/>
              <a:buChar char="•"/>
            </a:pPr>
            <a:r>
              <a:t>Task Definition</a:t>
            </a:r>
          </a:p>
          <a:p>
            <a:pPr marL="257342" indent="-257342">
              <a:buSzPct val="75000"/>
              <a:buChar char="•"/>
            </a:pPr>
            <a:r>
              <a:t>Arguments at launch time</a:t>
            </a:r>
          </a:p>
          <a:p>
            <a:pPr marL="257342" indent="-257342">
              <a:buSzPct val="75000"/>
              <a:buChar char="•"/>
            </a:pPr>
            <a:r>
              <a:t>Properties at launch time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a user adds spring-cloud-stream-app-starters:</a:t>
            </a:r>
          </a:p>
          <a:p>
            <a:pPr marL="257342" indent="-257342">
              <a:buSzPct val="75000"/>
              <a:buChar char="•"/>
            </a:pPr>
            <a:r>
              <a:t>Tasks will emit the following events to a stream:</a:t>
            </a:r>
          </a:p>
          <a:p>
            <a:pPr lvl="1" marL="701842" indent="-257342">
              <a:buSzPct val="75000"/>
              <a:buChar char="•"/>
            </a:pPr>
            <a:r>
              <a:t>task-events (Start Task, End Task)</a:t>
            </a:r>
          </a:p>
          <a:p>
            <a:pPr marL="257342" indent="-257342">
              <a:buSzPct val="75000"/>
              <a:buChar char="•"/>
            </a:pPr>
            <a:r>
              <a:t>If the task is a Spring Batch the following events will be emitted:</a:t>
            </a:r>
          </a:p>
          <a:p>
            <a:pPr lvl="1" marL="701842" indent="-257342">
              <a:buSzPct val="75000"/>
              <a:buChar char="•"/>
            </a:pPr>
            <a:r>
              <a:t>job-execution-events</a:t>
            </a:r>
          </a:p>
          <a:p>
            <a:pPr lvl="1" marL="701842" indent="-257342">
              <a:buSzPct val="75000"/>
              <a:buChar char="•"/>
            </a:pPr>
            <a:r>
              <a:t>step-execution-events</a:t>
            </a:r>
          </a:p>
          <a:p>
            <a:pPr lvl="1" marL="701842" indent="-257342">
              <a:buSzPct val="75000"/>
              <a:buChar char="•"/>
            </a:pPr>
            <a:r>
              <a:t>item-read-events</a:t>
            </a:r>
          </a:p>
          <a:p>
            <a:pPr lvl="1" marL="701842" indent="-257342">
              <a:buSzPct val="75000"/>
              <a:buChar char="•"/>
            </a:pPr>
            <a:r>
              <a:t>item-process-events</a:t>
            </a:r>
          </a:p>
          <a:p>
            <a:pPr lvl="1" marL="701842" indent="-257342">
              <a:buSzPct val="75000"/>
              <a:buChar char="•"/>
            </a:pPr>
            <a:r>
              <a:t>item-write-events</a:t>
            </a:r>
          </a:p>
          <a:p>
            <a:pPr lvl="1" marL="701842" indent="-257342">
              <a:buSzPct val="75000"/>
              <a:buChar char="•"/>
            </a:pPr>
            <a:r>
              <a:t>skip-events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example above we see that we have registered the batch-event example from Spring Cloud Task</a:t>
            </a:r>
          </a:p>
          <a:p>
            <a:pPr/>
            <a:r>
              <a:t>https://github.com/spring-cloud/spring-cloud-task/tree/master/spring-cloud-task-samples/batch-events </a:t>
            </a:r>
          </a:p>
          <a:p>
            <a:pPr/>
          </a:p>
          <a:p>
            <a:pPr/>
            <a:r>
              <a:t>From this we can receive just the task events as show above by creating stream that receives messages from a task-events destination.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example above is the same except we can direct the events to a specific destination  by using the task-events.destination property.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9" name="Shape 2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example above we will launch the timestamp task once every 5 seconds using the trigger task.</a:t>
            </a:r>
          </a:p>
          <a:p>
            <a:pPr/>
            <a:r>
              <a:t>Or create a my-task-processor that will transform a message to TaskLaunchRequest message and launch a specific .  This is shown using the Spring Cloud Task sample found here: </a:t>
            </a:r>
            <a:r>
              <a:rPr u="sng">
                <a:hlinkClick r:id="rId3" invalidUrl="" action="" tgtFrame="" tooltip="" history="1" highlightClick="0" endSnd="0"/>
              </a:rPr>
              <a:t>https://github.com/spring-cloud/spring-cloud-task/tree/master/spring-cloud-task-samples/taskprocessor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74.png" descr="image7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9812" y="1219199"/>
            <a:ext cx="9232625" cy="7338535"/>
          </a:xfrm>
          <a:prstGeom prst="rect">
            <a:avLst/>
          </a:prstGeom>
          <a:ln w="12700"/>
        </p:spPr>
      </p:pic>
      <p:sp>
        <p:nvSpPr>
          <p:cNvPr id="11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" name="Slide Number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regular slide 3 cop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73.png" descr="image73.png"/>
          <p:cNvPicPr>
            <a:picLocks noChangeAspect="1"/>
          </p:cNvPicPr>
          <p:nvPr/>
        </p:nvPicPr>
        <p:blipFill>
          <a:blip r:embed="rId2">
            <a:alphaModFix amt="64999"/>
            <a:extLst/>
          </a:blip>
          <a:srcRect l="0" t="0" r="0" b="56534"/>
          <a:stretch>
            <a:fillRect/>
          </a:stretch>
        </p:blipFill>
        <p:spPr>
          <a:xfrm>
            <a:off x="-2167269" y="-1"/>
            <a:ext cx="17339454" cy="9753443"/>
          </a:xfrm>
          <a:prstGeom prst="rect">
            <a:avLst/>
          </a:prstGeom>
          <a:ln w="12700"/>
        </p:spPr>
      </p:pic>
      <p:pic>
        <p:nvPicPr>
          <p:cNvPr id="127" name="image74.png" descr="image7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0212" y="1207533"/>
            <a:ext cx="9232625" cy="7338534"/>
          </a:xfrm>
          <a:prstGeom prst="rect">
            <a:avLst/>
          </a:prstGeom>
          <a:ln w="12700"/>
        </p:spPr>
      </p:pic>
      <p:sp>
        <p:nvSpPr>
          <p:cNvPr id="128" name="Slide Number"/>
          <p:cNvSpPr/>
          <p:nvPr>
            <p:ph type="sldNum" sz="quarter" idx="2"/>
          </p:nvPr>
        </p:nvSpPr>
        <p:spPr>
          <a:xfrm>
            <a:off x="10259462" y="7881902"/>
            <a:ext cx="722249" cy="699380"/>
          </a:xfrm>
          <a:prstGeom prst="rect">
            <a:avLst/>
          </a:prstGeom>
        </p:spPr>
        <p:txBody>
          <a:bodyPr lIns="72248" tIns="72248" rIns="72248" bIns="72248"/>
          <a:lstStyle>
            <a:lvl1pPr defTabSz="1107816"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uilding adaptive applications is hard"/>
          <p:cNvSpPr/>
          <p:nvPr/>
        </p:nvSpPr>
        <p:spPr>
          <a:xfrm>
            <a:off x="541866" y="1363697"/>
            <a:ext cx="5943460" cy="474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77065" marR="77065" algn="l" defTabSz="1733973">
              <a:defRPr cap="all" sz="1800">
                <a:uFill>
                  <a:solidFill>
                    <a:srgbClr val="FFFFFF"/>
                  </a:solidFill>
                </a:u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building adaptive applications is hard</a:t>
            </a:r>
          </a:p>
        </p:txBody>
      </p:sp>
      <p:sp>
        <p:nvSpPr>
          <p:cNvPr id="136" name="built on Cloud Foundry…"/>
          <p:cNvSpPr/>
          <p:nvPr/>
        </p:nvSpPr>
        <p:spPr>
          <a:xfrm>
            <a:off x="343182" y="2501617"/>
            <a:ext cx="13311859" cy="18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/>
          <a:p>
            <a:pPr marL="77065" marR="77065" algn="l" defTabSz="1733973"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built on</a:t>
            </a:r>
            <a:r>
              <a:rPr b="1"/>
              <a:t> Cloud Foundry</a:t>
            </a:r>
            <a:endParaRPr b="1"/>
          </a:p>
          <a:p>
            <a:pPr marL="77065" marR="77065" algn="l" defTabSz="1733973"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77065" marR="77065" algn="l" defTabSz="1733973"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code will be open sourced.</a:t>
            </a:r>
          </a:p>
        </p:txBody>
      </p:sp>
      <p:pic>
        <p:nvPicPr>
          <p:cNvPr id="137" name="image73.png" descr="image73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6534"/>
          <a:stretch>
            <a:fillRect/>
          </a:stretch>
        </p:blipFill>
        <p:spPr>
          <a:xfrm>
            <a:off x="-2227044" y="-33438"/>
            <a:ext cx="17458888" cy="9820624"/>
          </a:xfrm>
          <a:prstGeom prst="rect">
            <a:avLst/>
          </a:prstGeom>
          <a:ln w="12700"/>
        </p:spPr>
      </p:pic>
      <p:pic>
        <p:nvPicPr>
          <p:cNvPr id="138" name="image74.png" descr="image7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7699" y="16867"/>
            <a:ext cx="6700437" cy="5325829"/>
          </a:xfrm>
          <a:prstGeom prst="rect">
            <a:avLst/>
          </a:prstGeom>
          <a:ln w="12700"/>
        </p:spPr>
      </p:pic>
      <p:sp>
        <p:nvSpPr>
          <p:cNvPr id="139" name="Slide Number"/>
          <p:cNvSpPr/>
          <p:nvPr>
            <p:ph type="sldNum" sz="quarter" idx="2"/>
          </p:nvPr>
        </p:nvSpPr>
        <p:spPr>
          <a:xfrm>
            <a:off x="6268412" y="8028658"/>
            <a:ext cx="467976" cy="465558"/>
          </a:xfrm>
          <a:prstGeom prst="rect">
            <a:avLst/>
          </a:prstGeom>
        </p:spPr>
        <p:txBody>
          <a:bodyPr lIns="72248" tIns="72248" rIns="72248" bIns="72248"/>
          <a:lstStyle>
            <a:lvl1pPr defTabSz="818820"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lide Number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Body Level One…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Batch Processing…"/>
          <p:cNvSpPr/>
          <p:nvPr/>
        </p:nvSpPr>
        <p:spPr>
          <a:xfrm>
            <a:off x="2254948" y="5561898"/>
            <a:ext cx="8494904" cy="3201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Batch Processing</a:t>
            </a:r>
          </a:p>
          <a:p>
            <a:pPr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+</a:t>
            </a:r>
          </a:p>
          <a:p>
            <a:pPr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Spring Cloud Data Flow</a:t>
            </a:r>
          </a:p>
        </p:txBody>
      </p:sp>
      <p:sp>
        <p:nvSpPr>
          <p:cNvPr id="149" name="Slide Number"/>
          <p:cNvSpPr/>
          <p:nvPr>
            <p:ph type="sldNum" sz="quarter" idx="2"/>
          </p:nvPr>
        </p:nvSpPr>
        <p:spPr>
          <a:xfrm>
            <a:off x="6346106" y="8028658"/>
            <a:ext cx="312588" cy="46555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ask/Batch Lifecycle Events"/>
          <p:cNvSpPr/>
          <p:nvPr/>
        </p:nvSpPr>
        <p:spPr>
          <a:xfrm>
            <a:off x="2947035" y="606819"/>
            <a:ext cx="7110731" cy="83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Task/Batch Lifecycle Events</a:t>
            </a:r>
          </a:p>
        </p:txBody>
      </p:sp>
      <p:graphicFrame>
        <p:nvGraphicFramePr>
          <p:cNvPr id="222" name="Table"/>
          <p:cNvGraphicFramePr/>
          <p:nvPr/>
        </p:nvGraphicFramePr>
        <p:xfrm>
          <a:off x="1382455" y="2525703"/>
          <a:ext cx="10252590" cy="57927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119944"/>
                <a:gridCol w="5119944"/>
              </a:tblGrid>
              <a:tr h="82572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Task events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i="1"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task-events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82572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Job Execution events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i="1"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job-execution-events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572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Step Execution events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i="1"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step-execution-events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572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Item Read events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i="1"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item-read-events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572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Item Process events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i="1"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item-process-events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572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Item Write events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i="1"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item-write-events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572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Skip events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i="1"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skip-events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3" name="Slide Number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ataflow:&gt;task create foo --definition “batch-event”"/>
          <p:cNvSpPr/>
          <p:nvPr/>
        </p:nvSpPr>
        <p:spPr>
          <a:xfrm>
            <a:off x="0" y="2848601"/>
            <a:ext cx="13004801" cy="79424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task create </a:t>
            </a:r>
            <a:r>
              <a:rPr b="1" i="1"/>
              <a:t>foo</a:t>
            </a:r>
            <a:r>
              <a:t> --definition “</a:t>
            </a:r>
            <a:r>
              <a:t>batch-event</a:t>
            </a:r>
            <a:r>
              <a:t>”</a:t>
            </a:r>
          </a:p>
        </p:txBody>
      </p:sp>
      <p:sp>
        <p:nvSpPr>
          <p:cNvPr id="228" name="dataflow:&gt;task launch foo"/>
          <p:cNvSpPr/>
          <p:nvPr/>
        </p:nvSpPr>
        <p:spPr>
          <a:xfrm>
            <a:off x="0" y="4553387"/>
            <a:ext cx="13004801" cy="79424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task launch </a:t>
            </a:r>
            <a:r>
              <a:rPr b="1" i="1"/>
              <a:t>foo</a:t>
            </a:r>
          </a:p>
        </p:txBody>
      </p:sp>
      <p:sp>
        <p:nvSpPr>
          <p:cNvPr id="229" name="Simple Task"/>
          <p:cNvSpPr/>
          <p:nvPr/>
        </p:nvSpPr>
        <p:spPr>
          <a:xfrm>
            <a:off x="4326" y="2242831"/>
            <a:ext cx="2048765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i="1"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Simple Task</a:t>
            </a:r>
          </a:p>
        </p:txBody>
      </p:sp>
      <p:sp>
        <p:nvSpPr>
          <p:cNvPr id="230" name="Launch Task"/>
          <p:cNvSpPr/>
          <p:nvPr/>
        </p:nvSpPr>
        <p:spPr>
          <a:xfrm>
            <a:off x="-349" y="3946761"/>
            <a:ext cx="2160931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i="1"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Launch Task</a:t>
            </a:r>
          </a:p>
        </p:txBody>
      </p:sp>
      <p:sp>
        <p:nvSpPr>
          <p:cNvPr id="231" name="TAP Task Events Channel"/>
          <p:cNvSpPr/>
          <p:nvPr/>
        </p:nvSpPr>
        <p:spPr>
          <a:xfrm>
            <a:off x="5038" y="5650690"/>
            <a:ext cx="4231133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i="1"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TAP Task Events Channel</a:t>
            </a:r>
          </a:p>
        </p:txBody>
      </p:sp>
      <p:sp>
        <p:nvSpPr>
          <p:cNvPr id="232" name="dataflow:&gt;stream create bar --definition “:task-events &gt; log” --deploy"/>
          <p:cNvSpPr/>
          <p:nvPr/>
        </p:nvSpPr>
        <p:spPr>
          <a:xfrm>
            <a:off x="0" y="6258174"/>
            <a:ext cx="13004801" cy="79424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stream create bar --definition “:</a:t>
            </a:r>
            <a:r>
              <a:rPr b="1">
                <a:solidFill>
                  <a:srgbClr val="FFFB00"/>
                </a:solidFill>
              </a:rPr>
              <a:t>task-events</a:t>
            </a:r>
            <a:r>
              <a:t> &gt; log” --deploy</a:t>
            </a:r>
          </a:p>
        </p:txBody>
      </p:sp>
      <p:sp>
        <p:nvSpPr>
          <p:cNvPr id="233" name="Lifecycle Events Subscription"/>
          <p:cNvSpPr/>
          <p:nvPr/>
        </p:nvSpPr>
        <p:spPr>
          <a:xfrm>
            <a:off x="2799397" y="606819"/>
            <a:ext cx="7406006" cy="83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Lifecycle Events Subscription</a:t>
            </a:r>
          </a:p>
        </p:txBody>
      </p:sp>
      <p:sp>
        <p:nvSpPr>
          <p:cNvPr id="234" name="Slide Number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dataflow:&gt;task create foo --definition “batch-events”"/>
          <p:cNvSpPr/>
          <p:nvPr/>
        </p:nvSpPr>
        <p:spPr>
          <a:xfrm>
            <a:off x="0" y="2848601"/>
            <a:ext cx="13004801" cy="79424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task create </a:t>
            </a:r>
            <a:r>
              <a:rPr b="1" i="1"/>
              <a:t>foo</a:t>
            </a:r>
            <a:r>
              <a:t> --definition “</a:t>
            </a:r>
            <a:r>
              <a:t>batch-events</a:t>
            </a:r>
            <a:r>
              <a:t>”</a:t>
            </a:r>
          </a:p>
        </p:txBody>
      </p:sp>
      <p:sp>
        <p:nvSpPr>
          <p:cNvPr id="239" name="dataflow:&gt;task launch foo --properties “spring.cloud.stream.bindings.task-events.destination=myTaskEvents”"/>
          <p:cNvSpPr/>
          <p:nvPr/>
        </p:nvSpPr>
        <p:spPr>
          <a:xfrm>
            <a:off x="0" y="4553387"/>
            <a:ext cx="13004801" cy="98126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task launch </a:t>
            </a:r>
            <a:r>
              <a:rPr b="1" i="1"/>
              <a:t>foo </a:t>
            </a:r>
            <a:r>
              <a:t>--properties “spring.cloud.stream.bindings.</a:t>
            </a:r>
            <a:r>
              <a:rPr b="1">
                <a:solidFill>
                  <a:srgbClr val="FFFB00"/>
                </a:solidFill>
              </a:rPr>
              <a:t>task-events</a:t>
            </a:r>
            <a:r>
              <a:t>.destination=</a:t>
            </a:r>
            <a:r>
              <a:rPr b="1">
                <a:solidFill>
                  <a:srgbClr val="FF9300"/>
                </a:solidFill>
              </a:rPr>
              <a:t>myTaskEvents</a:t>
            </a:r>
            <a:r>
              <a:t>”</a:t>
            </a:r>
          </a:p>
        </p:txBody>
      </p:sp>
      <p:sp>
        <p:nvSpPr>
          <p:cNvPr id="240" name="Simple Task"/>
          <p:cNvSpPr/>
          <p:nvPr/>
        </p:nvSpPr>
        <p:spPr>
          <a:xfrm>
            <a:off x="4326" y="2242831"/>
            <a:ext cx="2048765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i="1"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Simple Task</a:t>
            </a:r>
          </a:p>
        </p:txBody>
      </p:sp>
      <p:sp>
        <p:nvSpPr>
          <p:cNvPr id="241" name="Launch Task"/>
          <p:cNvSpPr/>
          <p:nvPr/>
        </p:nvSpPr>
        <p:spPr>
          <a:xfrm>
            <a:off x="-349" y="3946761"/>
            <a:ext cx="2160931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i="1"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Launch Task</a:t>
            </a:r>
          </a:p>
        </p:txBody>
      </p:sp>
      <p:sp>
        <p:nvSpPr>
          <p:cNvPr id="242" name="TAP Task Events Channel"/>
          <p:cNvSpPr/>
          <p:nvPr/>
        </p:nvSpPr>
        <p:spPr>
          <a:xfrm>
            <a:off x="5038" y="5869708"/>
            <a:ext cx="4231133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i="1"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TAP Task Events Channel</a:t>
            </a:r>
          </a:p>
        </p:txBody>
      </p:sp>
      <p:sp>
        <p:nvSpPr>
          <p:cNvPr id="243" name="dataflow:&gt;stream create bar --definition “:myTaskEvents &gt; log” --deploy"/>
          <p:cNvSpPr/>
          <p:nvPr/>
        </p:nvSpPr>
        <p:spPr>
          <a:xfrm>
            <a:off x="0" y="6477192"/>
            <a:ext cx="13004801" cy="79424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stream create bar --definition “:</a:t>
            </a:r>
            <a:r>
              <a:rPr b="1">
                <a:solidFill>
                  <a:srgbClr val="FF9300"/>
                </a:solidFill>
              </a:rPr>
              <a:t>myTaskEvents</a:t>
            </a:r>
            <a:r>
              <a:t> &gt; log” --deploy</a:t>
            </a:r>
          </a:p>
        </p:txBody>
      </p:sp>
      <p:sp>
        <p:nvSpPr>
          <p:cNvPr id="244" name="Task Channel Destinations"/>
          <p:cNvSpPr/>
          <p:nvPr/>
        </p:nvSpPr>
        <p:spPr>
          <a:xfrm>
            <a:off x="3122929" y="606819"/>
            <a:ext cx="6758941" cy="83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Task Channel Destinations</a:t>
            </a:r>
          </a:p>
        </p:txBody>
      </p:sp>
      <p:sp>
        <p:nvSpPr>
          <p:cNvPr id="245" name="Slide Number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Demo: Lifecycle Events"/>
          <p:cNvSpPr/>
          <p:nvPr/>
        </p:nvSpPr>
        <p:spPr>
          <a:xfrm>
            <a:off x="2755645" y="6659501"/>
            <a:ext cx="7493509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6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Demo: Lifecycle Events</a:t>
            </a:r>
          </a:p>
        </p:txBody>
      </p:sp>
      <p:sp>
        <p:nvSpPr>
          <p:cNvPr id="250" name="Slide Number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dataflow:&gt;stream create foo --definition &quot;triggertask --uri=maven://org.springframework.cloud.task.app:timestamp-task:jar:1.0.0.BUILD-SNAPSHOT --fixed-delay=5 | task-launcher-local&quot;"/>
          <p:cNvSpPr/>
          <p:nvPr/>
        </p:nvSpPr>
        <p:spPr>
          <a:xfrm>
            <a:off x="0" y="3492893"/>
            <a:ext cx="13004801" cy="13443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stream create foo --definition "triggertask --uri=maven://org.springframework.cloud.task.app:timestamp-task:jar:1.0.0.BUILD-SNAPSHOT --fixed-delay=5 | task-launcher-local"</a:t>
            </a:r>
          </a:p>
        </p:txBody>
      </p:sp>
      <p:sp>
        <p:nvSpPr>
          <p:cNvPr id="253" name="Trigger a Task"/>
          <p:cNvSpPr/>
          <p:nvPr/>
        </p:nvSpPr>
        <p:spPr>
          <a:xfrm>
            <a:off x="15412" y="2886577"/>
            <a:ext cx="2319833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i="1"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Trigger a Task</a:t>
            </a:r>
          </a:p>
        </p:txBody>
      </p:sp>
      <p:sp>
        <p:nvSpPr>
          <p:cNvPr id="254" name="Customize Task Launching"/>
          <p:cNvSpPr/>
          <p:nvPr/>
        </p:nvSpPr>
        <p:spPr>
          <a:xfrm>
            <a:off x="9042" y="5338843"/>
            <a:ext cx="4457092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i="1"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Customize Task Launching</a:t>
            </a:r>
          </a:p>
        </p:txBody>
      </p:sp>
      <p:sp>
        <p:nvSpPr>
          <p:cNvPr id="255" name="Stream and Batch Connectivity"/>
          <p:cNvSpPr/>
          <p:nvPr/>
        </p:nvSpPr>
        <p:spPr>
          <a:xfrm>
            <a:off x="2535237" y="606819"/>
            <a:ext cx="7934326" cy="83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Stream and Batch Connectivity</a:t>
            </a:r>
          </a:p>
        </p:txBody>
      </p:sp>
      <p:sp>
        <p:nvSpPr>
          <p:cNvPr id="256" name="dataflow:&gt;stream create bar --definition “http --port=9001 | my-task-processor | task-launcher-local"/>
          <p:cNvSpPr/>
          <p:nvPr/>
        </p:nvSpPr>
        <p:spPr>
          <a:xfrm>
            <a:off x="0" y="5978373"/>
            <a:ext cx="13004801" cy="13443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stream create bar --definition “http --port=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9001 </a:t>
            </a:r>
            <a:r>
              <a:t>| </a:t>
            </a:r>
            <a:r>
              <a:rPr b="1">
                <a:solidFill>
                  <a:srgbClr val="FF9300"/>
                </a:solidFill>
              </a:rPr>
              <a:t>my-task-processor</a:t>
            </a:r>
            <a:r>
              <a:t> | task-launcher-local</a:t>
            </a:r>
          </a:p>
        </p:txBody>
      </p:sp>
      <p:sp>
        <p:nvSpPr>
          <p:cNvPr id="257" name="Slide Number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Demo: Stream and Batch"/>
          <p:cNvSpPr/>
          <p:nvPr/>
        </p:nvSpPr>
        <p:spPr>
          <a:xfrm>
            <a:off x="2397506" y="6659501"/>
            <a:ext cx="8209789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6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Demo: Stream and Batch</a:t>
            </a:r>
          </a:p>
        </p:txBody>
      </p:sp>
      <p:sp>
        <p:nvSpPr>
          <p:cNvPr id="262" name="Slide Number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Lab 5 - Spring Cloud Task…"/>
          <p:cNvSpPr/>
          <p:nvPr/>
        </p:nvSpPr>
        <p:spPr>
          <a:xfrm>
            <a:off x="231139" y="5895659"/>
            <a:ext cx="12542521" cy="2534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6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Lab 5 - Spring Cloud Task</a:t>
            </a:r>
          </a:p>
          <a:p>
            <a:pPr>
              <a:defRPr i="1" sz="5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DNDataFlow/labs/lab5/</a:t>
            </a:r>
          </a:p>
          <a:p>
            <a:pPr>
              <a:defRPr i="1" sz="5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Lab5-SpringCloudDataFlowTaskProcessing.pdf</a:t>
            </a:r>
          </a:p>
        </p:txBody>
      </p:sp>
      <p:sp>
        <p:nvSpPr>
          <p:cNvPr id="265" name="Slide Number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pring Integration"/>
          <p:cNvSpPr/>
          <p:nvPr/>
        </p:nvSpPr>
        <p:spPr>
          <a:xfrm>
            <a:off x="533960" y="6069827"/>
            <a:ext cx="3827435" cy="1270001"/>
          </a:xfrm>
          <a:prstGeom prst="roundRect">
            <a:avLst>
              <a:gd name="adj" fmla="val 15000"/>
            </a:avLst>
          </a:prstGeom>
          <a:blipFill>
            <a:blip r:embed="rId2">
              <a:alphaModFix amt="50000"/>
            </a:blip>
          </a:blip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Spring Integration</a:t>
            </a:r>
          </a:p>
        </p:txBody>
      </p:sp>
      <p:sp>
        <p:nvSpPr>
          <p:cNvPr id="152" name="Spring Boot"/>
          <p:cNvSpPr/>
          <p:nvPr/>
        </p:nvSpPr>
        <p:spPr>
          <a:xfrm>
            <a:off x="4588683" y="6069827"/>
            <a:ext cx="3827435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Spring Boot</a:t>
            </a:r>
          </a:p>
        </p:txBody>
      </p:sp>
      <p:sp>
        <p:nvSpPr>
          <p:cNvPr id="153" name="Spring Batch"/>
          <p:cNvSpPr/>
          <p:nvPr/>
        </p:nvSpPr>
        <p:spPr>
          <a:xfrm>
            <a:off x="8643404" y="6069827"/>
            <a:ext cx="3827436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Spring Batch</a:t>
            </a:r>
          </a:p>
        </p:txBody>
      </p:sp>
      <p:sp>
        <p:nvSpPr>
          <p:cNvPr id="154" name="Spring Cloud Task"/>
          <p:cNvSpPr/>
          <p:nvPr/>
        </p:nvSpPr>
        <p:spPr>
          <a:xfrm>
            <a:off x="6605888" y="4649771"/>
            <a:ext cx="5856932" cy="1239458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Spring Cloud Task</a:t>
            </a:r>
          </a:p>
        </p:txBody>
      </p:sp>
      <p:sp>
        <p:nvSpPr>
          <p:cNvPr id="155" name="Spring Cloud Stream"/>
          <p:cNvSpPr/>
          <p:nvPr/>
        </p:nvSpPr>
        <p:spPr>
          <a:xfrm>
            <a:off x="541980" y="4649771"/>
            <a:ext cx="5856932" cy="1239458"/>
          </a:xfrm>
          <a:prstGeom prst="roundRect">
            <a:avLst>
              <a:gd name="adj" fmla="val 15000"/>
            </a:avLst>
          </a:prstGeom>
          <a:blipFill>
            <a:blip r:embed="rId2">
              <a:alphaModFix amt="50000"/>
            </a:blip>
          </a:blip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Spring Cloud Stream</a:t>
            </a:r>
          </a:p>
        </p:txBody>
      </p:sp>
      <p:sp>
        <p:nvSpPr>
          <p:cNvPr id="156" name="Spring Cloud Data Flow"/>
          <p:cNvSpPr/>
          <p:nvPr/>
        </p:nvSpPr>
        <p:spPr>
          <a:xfrm>
            <a:off x="541980" y="2413773"/>
            <a:ext cx="11920840" cy="2055399"/>
          </a:xfrm>
          <a:prstGeom prst="roundRect">
            <a:avLst>
              <a:gd name="adj" fmla="val 9045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</a:p>
          <a:p>
            <a:pPr>
              <a:defRPr sz="2600"/>
            </a:pPr>
          </a:p>
          <a:p>
            <a:pPr>
              <a:defRPr sz="2600"/>
            </a:pPr>
          </a:p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Spring Cloud Data Flow</a:t>
            </a:r>
          </a:p>
        </p:txBody>
      </p:sp>
      <p:sp>
        <p:nvSpPr>
          <p:cNvPr id="157" name="DSL/Shell"/>
          <p:cNvSpPr/>
          <p:nvPr/>
        </p:nvSpPr>
        <p:spPr>
          <a:xfrm>
            <a:off x="675561" y="2507160"/>
            <a:ext cx="3827436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DSL/Shell</a:t>
            </a:r>
          </a:p>
        </p:txBody>
      </p:sp>
      <p:sp>
        <p:nvSpPr>
          <p:cNvPr id="158" name="RES-API/Dashboard"/>
          <p:cNvSpPr/>
          <p:nvPr/>
        </p:nvSpPr>
        <p:spPr>
          <a:xfrm>
            <a:off x="4588683" y="2507160"/>
            <a:ext cx="3827435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RES-API/Dashboard</a:t>
            </a:r>
          </a:p>
        </p:txBody>
      </p:sp>
      <p:sp>
        <p:nvSpPr>
          <p:cNvPr id="159" name="Flo Visual Designer"/>
          <p:cNvSpPr/>
          <p:nvPr/>
        </p:nvSpPr>
        <p:spPr>
          <a:xfrm>
            <a:off x="8501803" y="2507160"/>
            <a:ext cx="3827435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Flo Visual Designer</a:t>
            </a:r>
          </a:p>
        </p:txBody>
      </p:sp>
      <p:sp>
        <p:nvSpPr>
          <p:cNvPr id="160" name="Slide Number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Batch Processing"/>
          <p:cNvSpPr/>
          <p:nvPr/>
        </p:nvSpPr>
        <p:spPr>
          <a:xfrm>
            <a:off x="3316858" y="388102"/>
            <a:ext cx="6371083" cy="1119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Batch Processing</a:t>
            </a:r>
          </a:p>
        </p:txBody>
      </p:sp>
      <p:graphicFrame>
        <p:nvGraphicFramePr>
          <p:cNvPr id="163" name="Table"/>
          <p:cNvGraphicFramePr/>
          <p:nvPr/>
        </p:nvGraphicFramePr>
        <p:xfrm>
          <a:off x="1129473" y="2780615"/>
          <a:ext cx="10745854" cy="5334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86463"/>
                <a:gridCol w="2686463"/>
                <a:gridCol w="2686463"/>
                <a:gridCol w="2686463"/>
              </a:tblGrid>
              <a:tr h="13335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Triggered or Scheduled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Mass Volumes of Data Processing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Remote Partitioning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Hybrid: Streaming and Batch 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Short-lived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Transactional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Ordering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Offline Machine Learning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defTabSz="914400">
                        <a:defRPr sz="2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Guarantees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defTabSz="914400">
                        <a:defRPr sz="2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4" name="Slide Number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ask = Short Lived"/>
          <p:cNvSpPr/>
          <p:nvPr/>
        </p:nvSpPr>
        <p:spPr>
          <a:xfrm>
            <a:off x="3384708" y="431695"/>
            <a:ext cx="6235384" cy="105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65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Task = Short Lived</a:t>
            </a:r>
          </a:p>
        </p:txBody>
      </p:sp>
      <p:sp>
        <p:nvSpPr>
          <p:cNvPr id="169" name="Spring Batch…"/>
          <p:cNvSpPr/>
          <p:nvPr/>
        </p:nvSpPr>
        <p:spPr>
          <a:xfrm>
            <a:off x="105409" y="2245738"/>
            <a:ext cx="6047354" cy="3237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825500">
              <a:defRPr sz="5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Spring Batch</a:t>
            </a:r>
          </a:p>
          <a:p>
            <a:pPr algn="r" defTabSz="825500">
              <a:defRPr i="1" sz="4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 enables the development </a:t>
            </a:r>
          </a:p>
          <a:p>
            <a:pPr algn="r" defTabSz="825500">
              <a:defRPr i="1" sz="4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of robust batch applications vital for the daily operations of enterprise systems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5040163" y="2910522"/>
            <a:ext cx="9670950" cy="7398549"/>
            <a:chOff x="0" y="0"/>
            <a:chExt cx="9670948" cy="7398548"/>
          </a:xfrm>
        </p:grpSpPr>
        <p:grpSp>
          <p:nvGrpSpPr>
            <p:cNvPr id="174" name="Group"/>
            <p:cNvGrpSpPr/>
            <p:nvPr/>
          </p:nvGrpSpPr>
          <p:grpSpPr>
            <a:xfrm>
              <a:off x="0" y="441448"/>
              <a:ext cx="9670949" cy="6957101"/>
              <a:chOff x="0" y="0"/>
              <a:chExt cx="9670948" cy="6957099"/>
            </a:xfrm>
          </p:grpSpPr>
          <p:grpSp>
            <p:nvGrpSpPr>
              <p:cNvPr id="172" name="Group"/>
              <p:cNvGrpSpPr/>
              <p:nvPr/>
            </p:nvGrpSpPr>
            <p:grpSpPr>
              <a:xfrm>
                <a:off x="1948646" y="0"/>
                <a:ext cx="7722303" cy="5407856"/>
                <a:chOff x="1618361" y="0"/>
                <a:chExt cx="7722302" cy="5407855"/>
              </a:xfrm>
            </p:grpSpPr>
            <p:sp>
              <p:nvSpPr>
                <p:cNvPr id="170" name="Spring Cloud Task…"/>
                <p:cNvSpPr/>
                <p:nvPr/>
              </p:nvSpPr>
              <p:spPr>
                <a:xfrm>
                  <a:off x="1618361" y="2170367"/>
                  <a:ext cx="6047354" cy="323748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/>
                <a:p>
                  <a:pPr algn="l" defTabSz="825500">
                    <a:defRPr sz="5000"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  <a:r>
                    <a:t>Spring Cloud Task</a:t>
                  </a:r>
                </a:p>
                <a:p>
                  <a:pPr algn="l" defTabSz="825500">
                    <a:defRPr i="1" sz="4000">
                      <a:latin typeface="Helvetica Neue UltraLight"/>
                      <a:ea typeface="Helvetica Neue UltraLight"/>
                      <a:cs typeface="Helvetica Neue UltraLight"/>
                      <a:sym typeface="Helvetica Neue UltraLight"/>
                    </a:defRPr>
                  </a:pPr>
                  <a:r>
                    <a:t>enables you to develop and run short-lived executable data applications locally or in the cloud</a:t>
                  </a:r>
                </a:p>
              </p:txBody>
            </p:sp>
            <p:pic>
              <p:nvPicPr>
                <p:cNvPr id="171" name="pasted-image.png" descr="pasted-image.png"/>
                <p:cNvPicPr>
                  <a:picLocks noChangeAspect="1"/>
                </p:cNvPicPr>
                <p:nvPr/>
              </p:nvPicPr>
              <p:blipFill>
                <a:blip r:embed="rId2">
                  <a:alphaModFix amt="20140"/>
                  <a:extLst/>
                </a:blip>
                <a:stretch>
                  <a:fillRect/>
                </a:stretch>
              </p:blipFill>
              <p:spPr>
                <a:xfrm>
                  <a:off x="4988240" y="0"/>
                  <a:ext cx="4352424" cy="435242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173" name="spring-cloud.png" descr="spring-cloud.png"/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/>
              </a:blip>
              <a:stretch>
                <a:fillRect/>
              </a:stretch>
            </p:blipFill>
            <p:spPr>
              <a:xfrm>
                <a:off x="0" y="2604676"/>
                <a:ext cx="4352424" cy="43524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75" name="@EnableTask"/>
            <p:cNvSpPr/>
            <p:nvPr/>
          </p:nvSpPr>
          <p:spPr>
            <a:xfrm>
              <a:off x="2115110" y="-1"/>
              <a:ext cx="2034494" cy="415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b="1" sz="25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>
                  <a:latin typeface="Consolas"/>
                  <a:ea typeface="Consolas"/>
                  <a:cs typeface="Consolas"/>
                  <a:sym typeface="Consolas"/>
                </a:rPr>
                <a:t>@EnableTask</a:t>
              </a:r>
            </a:p>
          </p:txBody>
        </p:sp>
      </p:grpSp>
      <p:sp>
        <p:nvSpPr>
          <p:cNvPr id="177" name="Slide Number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8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2237362" y="38478"/>
            <a:ext cx="776358" cy="776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Batch Processing in Spring Cloud Data Flow"/>
          <p:cNvSpPr/>
          <p:nvPr/>
        </p:nvSpPr>
        <p:spPr>
          <a:xfrm>
            <a:off x="841057" y="606819"/>
            <a:ext cx="11322686" cy="83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Batch Processing in Spring Cloud Data Flow</a:t>
            </a:r>
          </a:p>
        </p:txBody>
      </p:sp>
      <p:sp>
        <p:nvSpPr>
          <p:cNvPr id="181" name="dataflow:&gt;app register --name timestamp --type task --uri file:///tmp/timestamp-task-1.1.0.RELEASE.jar"/>
          <p:cNvSpPr/>
          <p:nvPr/>
        </p:nvSpPr>
        <p:spPr>
          <a:xfrm>
            <a:off x="0" y="2848601"/>
            <a:ext cx="13004801" cy="79424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app register --name timestamp --type task --uri file:///tmp/timestamp-task-1.1.0.RELEASE.jar</a:t>
            </a:r>
          </a:p>
        </p:txBody>
      </p:sp>
      <p:sp>
        <p:nvSpPr>
          <p:cNvPr id="182" name="Register you application"/>
          <p:cNvSpPr/>
          <p:nvPr/>
        </p:nvSpPr>
        <p:spPr>
          <a:xfrm>
            <a:off x="19464" y="2242831"/>
            <a:ext cx="3923488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i="1"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Register you application</a:t>
            </a:r>
          </a:p>
        </p:txBody>
      </p:sp>
      <p:sp>
        <p:nvSpPr>
          <p:cNvPr id="183" name="Slide Number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Batch Processing in Spring Cloud Data Flow"/>
          <p:cNvSpPr/>
          <p:nvPr/>
        </p:nvSpPr>
        <p:spPr>
          <a:xfrm>
            <a:off x="841057" y="606819"/>
            <a:ext cx="11322686" cy="83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Batch Processing in Spring Cloud Data Flow</a:t>
            </a:r>
          </a:p>
        </p:txBody>
      </p:sp>
      <p:sp>
        <p:nvSpPr>
          <p:cNvPr id="188" name="dataflow:&gt;task create foo --definition “timestamp”"/>
          <p:cNvSpPr/>
          <p:nvPr/>
        </p:nvSpPr>
        <p:spPr>
          <a:xfrm>
            <a:off x="0" y="2848601"/>
            <a:ext cx="13004801" cy="79424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task create </a:t>
            </a:r>
            <a:r>
              <a:rPr b="1" i="1"/>
              <a:t>foo</a:t>
            </a:r>
            <a:r>
              <a:t> --definition “</a:t>
            </a:r>
            <a:r>
              <a:rPr b="1"/>
              <a:t>timestamp</a:t>
            </a:r>
            <a:r>
              <a:t>”</a:t>
            </a:r>
          </a:p>
        </p:txBody>
      </p:sp>
      <p:sp>
        <p:nvSpPr>
          <p:cNvPr id="189" name="dataflow:&gt;task launch foo"/>
          <p:cNvSpPr/>
          <p:nvPr/>
        </p:nvSpPr>
        <p:spPr>
          <a:xfrm>
            <a:off x="0" y="4553387"/>
            <a:ext cx="13004801" cy="79424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task launch </a:t>
            </a:r>
            <a:r>
              <a:rPr b="1" i="1"/>
              <a:t>foo</a:t>
            </a:r>
          </a:p>
        </p:txBody>
      </p:sp>
      <p:pic>
        <p:nvPicPr>
          <p:cNvPr id="190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" y="6258174"/>
            <a:ext cx="13004801" cy="1267182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imple Task"/>
          <p:cNvSpPr/>
          <p:nvPr/>
        </p:nvSpPr>
        <p:spPr>
          <a:xfrm>
            <a:off x="4326" y="2242831"/>
            <a:ext cx="2048765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i="1"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Simple Task</a:t>
            </a:r>
          </a:p>
        </p:txBody>
      </p:sp>
      <p:sp>
        <p:nvSpPr>
          <p:cNvPr id="192" name="Launch Task"/>
          <p:cNvSpPr/>
          <p:nvPr/>
        </p:nvSpPr>
        <p:spPr>
          <a:xfrm>
            <a:off x="-349" y="3946761"/>
            <a:ext cx="2160931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i="1"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Launch Task</a:t>
            </a:r>
          </a:p>
        </p:txBody>
      </p:sp>
      <p:sp>
        <p:nvSpPr>
          <p:cNvPr id="193" name="Review Logs"/>
          <p:cNvSpPr/>
          <p:nvPr/>
        </p:nvSpPr>
        <p:spPr>
          <a:xfrm>
            <a:off x="17126" y="5650690"/>
            <a:ext cx="2176781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i="1"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Review Logs</a:t>
            </a:r>
          </a:p>
        </p:txBody>
      </p:sp>
      <p:sp>
        <p:nvSpPr>
          <p:cNvPr id="194" name="Slide Number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Batch Processing in Spring Cloud Data Flow"/>
          <p:cNvSpPr/>
          <p:nvPr/>
        </p:nvSpPr>
        <p:spPr>
          <a:xfrm>
            <a:off x="841057" y="606819"/>
            <a:ext cx="11322686" cy="83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Batch Processing in Spring Cloud Data Flow</a:t>
            </a:r>
          </a:p>
        </p:txBody>
      </p:sp>
      <p:sp>
        <p:nvSpPr>
          <p:cNvPr id="199" name="dataflow:&gt;task create foo --definition “timestamp --format=YYYY”"/>
          <p:cNvSpPr/>
          <p:nvPr/>
        </p:nvSpPr>
        <p:spPr>
          <a:xfrm>
            <a:off x="0" y="2848601"/>
            <a:ext cx="13004801" cy="79424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task create </a:t>
            </a:r>
            <a:r>
              <a:rPr b="1" i="1"/>
              <a:t>foo</a:t>
            </a:r>
            <a:r>
              <a:t> --definition “</a:t>
            </a:r>
            <a:r>
              <a:rPr b="1"/>
              <a:t>timestamp --format=YYYY</a:t>
            </a:r>
            <a:r>
              <a:t>”</a:t>
            </a:r>
          </a:p>
        </p:txBody>
      </p:sp>
      <p:sp>
        <p:nvSpPr>
          <p:cNvPr id="200" name="dataflow:&gt;task launch foo --arguments &quot;--timestamp.format=YYYY&quot;"/>
          <p:cNvSpPr/>
          <p:nvPr/>
        </p:nvSpPr>
        <p:spPr>
          <a:xfrm>
            <a:off x="0" y="4553387"/>
            <a:ext cx="13004801" cy="79424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task launch foo --arguments "--timestamp.format=YYYY"</a:t>
            </a:r>
          </a:p>
        </p:txBody>
      </p:sp>
      <p:sp>
        <p:nvSpPr>
          <p:cNvPr id="201" name="Set Properties at definition time"/>
          <p:cNvSpPr/>
          <p:nvPr/>
        </p:nvSpPr>
        <p:spPr>
          <a:xfrm>
            <a:off x="30257" y="2242831"/>
            <a:ext cx="5075226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i="1"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Set Properties at definition time</a:t>
            </a:r>
          </a:p>
        </p:txBody>
      </p:sp>
      <p:sp>
        <p:nvSpPr>
          <p:cNvPr id="202" name="Set Properties via arguments at launch time"/>
          <p:cNvSpPr/>
          <p:nvPr/>
        </p:nvSpPr>
        <p:spPr>
          <a:xfrm>
            <a:off x="10953" y="4020831"/>
            <a:ext cx="7123571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i="1"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Set Properties via arguments at launch time</a:t>
            </a:r>
          </a:p>
        </p:txBody>
      </p:sp>
      <p:sp>
        <p:nvSpPr>
          <p:cNvPr id="203" name="dataflow:&gt;task launch foo --properties “app.timestamp.format=YYYY&quot;"/>
          <p:cNvSpPr/>
          <p:nvPr/>
        </p:nvSpPr>
        <p:spPr>
          <a:xfrm>
            <a:off x="12700" y="6229787"/>
            <a:ext cx="13004801" cy="79424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task launch foo --properties “app.timestamp.format=YYYY"</a:t>
            </a:r>
          </a:p>
        </p:txBody>
      </p:sp>
      <p:sp>
        <p:nvSpPr>
          <p:cNvPr id="204" name="Set Properties via properties at launch time"/>
          <p:cNvSpPr/>
          <p:nvPr/>
        </p:nvSpPr>
        <p:spPr>
          <a:xfrm>
            <a:off x="44989" y="5697231"/>
            <a:ext cx="7001561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i="1"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Set Properties via properties at launch time</a:t>
            </a:r>
          </a:p>
        </p:txBody>
      </p:sp>
      <p:sp>
        <p:nvSpPr>
          <p:cNvPr id="205" name="Slide Number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etting the Info"/>
          <p:cNvSpPr/>
          <p:nvPr/>
        </p:nvSpPr>
        <p:spPr>
          <a:xfrm>
            <a:off x="4539932" y="606819"/>
            <a:ext cx="3924936" cy="83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Getting the Info</a:t>
            </a:r>
          </a:p>
        </p:txBody>
      </p:sp>
      <p:sp>
        <p:nvSpPr>
          <p:cNvPr id="210" name="dataflow:&gt;task list"/>
          <p:cNvSpPr/>
          <p:nvPr/>
        </p:nvSpPr>
        <p:spPr>
          <a:xfrm>
            <a:off x="0" y="2848601"/>
            <a:ext cx="13004801" cy="79424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task list</a:t>
            </a:r>
          </a:p>
        </p:txBody>
      </p:sp>
      <p:sp>
        <p:nvSpPr>
          <p:cNvPr id="211" name="dataflow:&gt;task execution list"/>
          <p:cNvSpPr/>
          <p:nvPr/>
        </p:nvSpPr>
        <p:spPr>
          <a:xfrm>
            <a:off x="0" y="4553387"/>
            <a:ext cx="13004801" cy="79424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task execution list</a:t>
            </a:r>
          </a:p>
        </p:txBody>
      </p:sp>
      <p:sp>
        <p:nvSpPr>
          <p:cNvPr id="212" name="Receive a list of available task definitions"/>
          <p:cNvSpPr/>
          <p:nvPr/>
        </p:nvSpPr>
        <p:spPr>
          <a:xfrm>
            <a:off x="77399" y="2242831"/>
            <a:ext cx="6504941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i="1"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Receive a list of available task definitions</a:t>
            </a:r>
          </a:p>
        </p:txBody>
      </p:sp>
      <p:sp>
        <p:nvSpPr>
          <p:cNvPr id="213" name="Receive a list of previous task executions"/>
          <p:cNvSpPr/>
          <p:nvPr/>
        </p:nvSpPr>
        <p:spPr>
          <a:xfrm>
            <a:off x="10953" y="4020831"/>
            <a:ext cx="6781520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i="1"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Receive a list of previous task executions</a:t>
            </a:r>
          </a:p>
        </p:txBody>
      </p:sp>
      <p:sp>
        <p:nvSpPr>
          <p:cNvPr id="214" name="dataflow:&gt;task execution status --id 1"/>
          <p:cNvSpPr/>
          <p:nvPr/>
        </p:nvSpPr>
        <p:spPr>
          <a:xfrm>
            <a:off x="12700" y="6229787"/>
            <a:ext cx="13004801" cy="79424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task execution status --id 1</a:t>
            </a:r>
          </a:p>
        </p:txBody>
      </p:sp>
      <p:sp>
        <p:nvSpPr>
          <p:cNvPr id="215" name="Get details on a specific task execution"/>
          <p:cNvSpPr/>
          <p:nvPr/>
        </p:nvSpPr>
        <p:spPr>
          <a:xfrm>
            <a:off x="46513" y="5697231"/>
            <a:ext cx="6414313" cy="5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i="1"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Get details on a specific task execution</a:t>
            </a:r>
          </a:p>
        </p:txBody>
      </p:sp>
      <p:sp>
        <p:nvSpPr>
          <p:cNvPr id="216" name="Slide Number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emo: timestamp()"/>
          <p:cNvSpPr/>
          <p:nvPr/>
        </p:nvSpPr>
        <p:spPr>
          <a:xfrm>
            <a:off x="3439160" y="6659501"/>
            <a:ext cx="6126481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6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Demo: timestamp()</a:t>
            </a:r>
          </a:p>
        </p:txBody>
      </p:sp>
      <p:sp>
        <p:nvSpPr>
          <p:cNvPr id="219" name="Slide Number"/>
          <p:cNvSpPr/>
          <p:nvPr>
            <p:ph type="sldNum" sz="quarter" idx="2"/>
          </p:nvPr>
        </p:nvSpPr>
        <p:spPr>
          <a:xfrm>
            <a:off x="6346106" y="8028658"/>
            <a:ext cx="312588" cy="46555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