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349" r:id="rId2"/>
    <p:sldId id="352" r:id="rId3"/>
    <p:sldId id="284" r:id="rId4"/>
    <p:sldId id="370" r:id="rId5"/>
    <p:sldId id="381" r:id="rId6"/>
    <p:sldId id="377" r:id="rId7"/>
    <p:sldId id="371" r:id="rId8"/>
    <p:sldId id="380" r:id="rId9"/>
    <p:sldId id="358" r:id="rId10"/>
    <p:sldId id="372" r:id="rId11"/>
    <p:sldId id="373" r:id="rId12"/>
    <p:sldId id="286" r:id="rId13"/>
    <p:sldId id="374" r:id="rId14"/>
    <p:sldId id="375" r:id="rId15"/>
    <p:sldId id="376" r:id="rId16"/>
    <p:sldId id="379" r:id="rId17"/>
    <p:sldId id="353" r:id="rId18"/>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118">
          <p15:clr>
            <a:srgbClr val="A4A3A4"/>
          </p15:clr>
        </p15:guide>
        <p15:guide id="2" orient="horz" pos="395">
          <p15:clr>
            <a:srgbClr val="A4A3A4"/>
          </p15:clr>
        </p15:guide>
        <p15:guide id="3" orient="horz" pos="721" userDrawn="1">
          <p15:clr>
            <a:srgbClr val="A4A3A4"/>
          </p15:clr>
        </p15:guide>
        <p15:guide id="4" orient="horz" pos="2387">
          <p15:clr>
            <a:srgbClr val="A4A3A4"/>
          </p15:clr>
        </p15:guide>
        <p15:guide id="5" pos="7478">
          <p15:clr>
            <a:srgbClr val="A4A3A4"/>
          </p15:clr>
        </p15:guide>
        <p15:guide id="6" pos="205">
          <p15:clr>
            <a:srgbClr val="A4A3A4"/>
          </p15:clr>
        </p15:guide>
        <p15:guide id="7" pos="3849">
          <p15:clr>
            <a:srgbClr val="A4A3A4"/>
          </p15:clr>
        </p15:guide>
      </p15:sldGuideLst>
    </p:ext>
    <p:ext uri="{2D200454-40CA-4A62-9FC3-DE9A4176ACB9}">
      <p15:notesGuideLst xmlns=""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66666"/>
    <a:srgbClr val="999999"/>
    <a:srgbClr val="CCCCCC"/>
    <a:srgbClr val="003283"/>
    <a:srgbClr val="FF0000"/>
    <a:srgbClr val="2B3F7B"/>
    <a:srgbClr val="9C277B"/>
    <a:srgbClr val="D4652D"/>
    <a:srgbClr val="9E3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20050" autoAdjust="0"/>
    <p:restoredTop sz="94737" autoAdjust="0"/>
  </p:normalViewPr>
  <p:slideViewPr>
    <p:cSldViewPr snapToGrid="0" showGuides="1">
      <p:cViewPr>
        <p:scale>
          <a:sx n="95" d="100"/>
          <a:sy n="95" d="100"/>
        </p:scale>
        <p:origin x="-864" y="-888"/>
      </p:cViewPr>
      <p:guideLst>
        <p:guide orient="horz" pos="4118"/>
        <p:guide orient="horz" pos="395"/>
        <p:guide orient="horz" pos="721"/>
        <p:guide orient="horz" pos="2387"/>
        <p:guide pos="7478"/>
        <p:guide pos="205"/>
        <p:guide pos="3849"/>
      </p:guideLst>
    </p:cSldViewPr>
  </p:slideViewPr>
  <p:outlineViewPr>
    <p:cViewPr>
      <p:scale>
        <a:sx n="33" d="100"/>
        <a:sy n="33" d="100"/>
      </p:scale>
      <p:origin x="0" y="6808"/>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92" d="100"/>
          <a:sy n="92" d="100"/>
        </p:scale>
        <p:origin x="-3728" y="-112"/>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4253293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duration </a:t>
            </a:r>
            <a:r>
              <a:rPr lang="en-US" dirty="0"/>
              <a:t>: 1mn</a:t>
            </a:r>
          </a:p>
          <a:p>
            <a:r>
              <a:rPr lang="en-US" dirty="0"/>
              <a:t>deadline : </a:t>
            </a:r>
            <a:r>
              <a:rPr lang="en-US" dirty="0" smtClean="0"/>
              <a:t>22mn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241485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duration </a:t>
            </a:r>
            <a:r>
              <a:rPr lang="en-US" dirty="0"/>
              <a:t>: 3mn</a:t>
            </a:r>
          </a:p>
          <a:p>
            <a:r>
              <a:rPr lang="en-US" dirty="0"/>
              <a:t>deadline : </a:t>
            </a:r>
            <a:r>
              <a:rPr lang="en-US" dirty="0" smtClean="0"/>
              <a:t>25mn</a:t>
            </a:r>
            <a:endParaRPr lang="en-US" dirty="0"/>
          </a:p>
          <a:p>
            <a:endParaRPr lang="en-US" dirty="0"/>
          </a:p>
          <a:p>
            <a:r>
              <a:rPr lang="en-US" dirty="0"/>
              <a:t>show </a:t>
            </a:r>
            <a:r>
              <a:rPr lang="en-US" dirty="0" err="1"/>
              <a:t>intellij</a:t>
            </a:r>
            <a:r>
              <a:rPr lang="en-US" dirty="0"/>
              <a:t> and file system</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279469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r>
              <a:rPr lang="en-US" dirty="0" smtClean="0"/>
              <a:t>duration </a:t>
            </a:r>
            <a:r>
              <a:rPr lang="en-US" dirty="0"/>
              <a:t>: 8mn</a:t>
            </a:r>
          </a:p>
          <a:p>
            <a:r>
              <a:rPr lang="en-US" dirty="0"/>
              <a:t>deadline : </a:t>
            </a:r>
            <a:r>
              <a:rPr lang="en-US" dirty="0" smtClean="0"/>
              <a:t>33mn</a:t>
            </a:r>
            <a:endParaRPr lang="en-US" dirty="0"/>
          </a:p>
          <a:p>
            <a:endParaRPr lang="en-US" dirty="0" smtClean="0"/>
          </a:p>
          <a:p>
            <a:r>
              <a:rPr lang="en-US" dirty="0" smtClean="0"/>
              <a:t>have </a:t>
            </a:r>
            <a:r>
              <a:rPr lang="en-US" dirty="0"/>
              <a:t>the following ready :</a:t>
            </a:r>
          </a:p>
          <a:p>
            <a:pPr marL="285750" indent="-285750">
              <a:buFontTx/>
              <a:buChar char="-"/>
            </a:pPr>
            <a:r>
              <a:rPr lang="en-US" dirty="0" err="1" smtClean="0"/>
              <a:t>intellij</a:t>
            </a:r>
            <a:r>
              <a:rPr lang="en-US" dirty="0" smtClean="0"/>
              <a:t> </a:t>
            </a:r>
            <a:r>
              <a:rPr lang="en-US" dirty="0"/>
              <a:t>on the working </a:t>
            </a:r>
            <a:r>
              <a:rPr lang="en-US" dirty="0" smtClean="0"/>
              <a:t>branch</a:t>
            </a:r>
          </a:p>
          <a:p>
            <a:pPr marL="285750" indent="-285750">
              <a:buFontTx/>
              <a:buChar char="-"/>
            </a:pPr>
            <a:r>
              <a:rPr lang="en-US" dirty="0" smtClean="0"/>
              <a:t>Backup </a:t>
            </a:r>
            <a:r>
              <a:rPr lang="en-US" dirty="0" err="1" smtClean="0"/>
              <a:t>intellij</a:t>
            </a:r>
            <a:r>
              <a:rPr lang="en-US" dirty="0" smtClean="0"/>
              <a:t> for </a:t>
            </a:r>
            <a:r>
              <a:rPr lang="en-US" dirty="0" err="1" smtClean="0"/>
              <a:t>cheatsheet</a:t>
            </a:r>
            <a:endParaRPr lang="en-US" dirty="0"/>
          </a:p>
          <a:p>
            <a:r>
              <a:rPr lang="en-US" dirty="0"/>
              <a:t>- terminal for 'npm start' (should already be there)</a:t>
            </a:r>
          </a:p>
          <a:p>
            <a:r>
              <a:rPr lang="en-US" dirty="0"/>
              <a:t>- terminal to switch branches</a:t>
            </a:r>
          </a:p>
          <a:p>
            <a:r>
              <a:rPr lang="en-US" dirty="0"/>
              <a:t>- browser open on localhost:7000/webapp</a:t>
            </a:r>
          </a:p>
          <a:p>
            <a:endParaRPr lang="en-US" dirty="0"/>
          </a:p>
          <a:p>
            <a:endParaRPr lang="en-US" dirty="0"/>
          </a:p>
        </p:txBody>
      </p:sp>
    </p:spTree>
    <p:extLst>
      <p:ext uri="{BB962C8B-B14F-4D97-AF65-F5344CB8AC3E}">
        <p14:creationId xmlns:p14="http://schemas.microsoft.com/office/powerpoint/2010/main" val="3512432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r>
              <a:rPr lang="en-US" dirty="0" smtClean="0"/>
              <a:t>duration </a:t>
            </a:r>
            <a:r>
              <a:rPr lang="en-US" dirty="0"/>
              <a:t>: 8mn</a:t>
            </a:r>
          </a:p>
          <a:p>
            <a:r>
              <a:rPr lang="en-US" dirty="0"/>
              <a:t>deadline : </a:t>
            </a:r>
            <a:r>
              <a:rPr lang="en-US" dirty="0" smtClean="0"/>
              <a:t>41mn</a:t>
            </a:r>
            <a:endParaRPr lang="en-US" dirty="0"/>
          </a:p>
        </p:txBody>
      </p:sp>
    </p:spTree>
    <p:extLst>
      <p:ext uri="{BB962C8B-B14F-4D97-AF65-F5344CB8AC3E}">
        <p14:creationId xmlns:p14="http://schemas.microsoft.com/office/powerpoint/2010/main" val="3512432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r>
              <a:rPr lang="en-US" dirty="0" smtClean="0"/>
              <a:t>duration </a:t>
            </a:r>
            <a:r>
              <a:rPr lang="en-US" dirty="0"/>
              <a:t>: </a:t>
            </a:r>
            <a:r>
              <a:rPr lang="en-US" dirty="0" smtClean="0"/>
              <a:t>9mn</a:t>
            </a:r>
            <a:endParaRPr lang="en-US" dirty="0"/>
          </a:p>
          <a:p>
            <a:r>
              <a:rPr lang="en-US" dirty="0"/>
              <a:t>deadline : </a:t>
            </a:r>
            <a:r>
              <a:rPr lang="en-US" dirty="0" smtClean="0"/>
              <a:t>50mn</a:t>
            </a:r>
            <a:endParaRPr lang="en-US" dirty="0"/>
          </a:p>
        </p:txBody>
      </p:sp>
    </p:spTree>
    <p:extLst>
      <p:ext uri="{BB962C8B-B14F-4D97-AF65-F5344CB8AC3E}">
        <p14:creationId xmlns:p14="http://schemas.microsoft.com/office/powerpoint/2010/main" val="3512432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r>
              <a:rPr lang="en-US" dirty="0" smtClean="0"/>
              <a:t>duration </a:t>
            </a:r>
            <a:r>
              <a:rPr lang="en-US" dirty="0"/>
              <a:t>: </a:t>
            </a:r>
            <a:r>
              <a:rPr lang="en-US" dirty="0" smtClean="0"/>
              <a:t>6mn</a:t>
            </a:r>
            <a:endParaRPr lang="en-US" dirty="0"/>
          </a:p>
          <a:p>
            <a:r>
              <a:rPr lang="en-US" dirty="0"/>
              <a:t>deadline : </a:t>
            </a:r>
            <a:r>
              <a:rPr lang="en-US" dirty="0" smtClean="0"/>
              <a:t>56mn</a:t>
            </a:r>
            <a:endParaRPr lang="en-US" dirty="0"/>
          </a:p>
        </p:txBody>
      </p:sp>
    </p:spTree>
    <p:extLst>
      <p:ext uri="{BB962C8B-B14F-4D97-AF65-F5344CB8AC3E}">
        <p14:creationId xmlns:p14="http://schemas.microsoft.com/office/powerpoint/2010/main" val="3512432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duration </a:t>
            </a:r>
            <a:r>
              <a:rPr lang="en-US" dirty="0"/>
              <a:t>: </a:t>
            </a:r>
            <a:r>
              <a:rPr lang="en-US" dirty="0" smtClean="0"/>
              <a:t>4mn</a:t>
            </a:r>
            <a:endParaRPr lang="en-US" dirty="0"/>
          </a:p>
          <a:p>
            <a:r>
              <a:rPr lang="en-US" dirty="0"/>
              <a:t>deadline : </a:t>
            </a:r>
            <a:r>
              <a:rPr lang="en-US" dirty="0" smtClean="0"/>
              <a:t>60mn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585398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2814564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duration </a:t>
            </a:r>
            <a:r>
              <a:rPr lang="en-US" dirty="0"/>
              <a:t>: 1mn</a:t>
            </a:r>
          </a:p>
          <a:p>
            <a:r>
              <a:rPr lang="en-US" dirty="0"/>
              <a:t>deadline : 1mn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23228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r>
              <a:rPr lang="en-US" dirty="0" smtClean="0"/>
              <a:t>duration </a:t>
            </a:r>
            <a:r>
              <a:rPr lang="en-US" dirty="0"/>
              <a:t>: 2mn</a:t>
            </a:r>
          </a:p>
          <a:p>
            <a:r>
              <a:rPr lang="en-US" dirty="0"/>
              <a:t>deadline : 3mn</a:t>
            </a:r>
          </a:p>
        </p:txBody>
      </p:sp>
    </p:spTree>
    <p:extLst>
      <p:ext uri="{BB962C8B-B14F-4D97-AF65-F5344CB8AC3E}">
        <p14:creationId xmlns:p14="http://schemas.microsoft.com/office/powerpoint/2010/main" val="1906569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r>
              <a:rPr lang="en-US" dirty="0" smtClean="0"/>
              <a:t>duration </a:t>
            </a:r>
            <a:r>
              <a:rPr lang="en-US" dirty="0"/>
              <a:t>: 4mn</a:t>
            </a:r>
          </a:p>
          <a:p>
            <a:r>
              <a:rPr lang="en-US" dirty="0"/>
              <a:t>deadline : 7mn</a:t>
            </a:r>
          </a:p>
        </p:txBody>
      </p:sp>
    </p:spTree>
    <p:extLst>
      <p:ext uri="{BB962C8B-B14F-4D97-AF65-F5344CB8AC3E}">
        <p14:creationId xmlns:p14="http://schemas.microsoft.com/office/powerpoint/2010/main" val="1906569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r>
              <a:rPr lang="en-US" dirty="0" smtClean="0"/>
              <a:t>duration </a:t>
            </a:r>
            <a:r>
              <a:rPr lang="en-US" dirty="0"/>
              <a:t>: </a:t>
            </a:r>
            <a:r>
              <a:rPr lang="en-US" dirty="0" smtClean="0"/>
              <a:t>2mn</a:t>
            </a:r>
            <a:endParaRPr lang="en-US" dirty="0"/>
          </a:p>
          <a:p>
            <a:r>
              <a:rPr lang="en-US" dirty="0"/>
              <a:t>deadline : </a:t>
            </a:r>
            <a:r>
              <a:rPr lang="en-US" dirty="0" smtClean="0"/>
              <a:t>9mn</a:t>
            </a:r>
            <a:endParaRPr lang="en-US" dirty="0"/>
          </a:p>
        </p:txBody>
      </p:sp>
    </p:spTree>
    <p:extLst>
      <p:ext uri="{BB962C8B-B14F-4D97-AF65-F5344CB8AC3E}">
        <p14:creationId xmlns:p14="http://schemas.microsoft.com/office/powerpoint/2010/main" val="1906569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duration </a:t>
            </a:r>
            <a:r>
              <a:rPr lang="en-US" dirty="0"/>
              <a:t>: </a:t>
            </a:r>
            <a:r>
              <a:rPr lang="en-US" dirty="0" smtClean="0"/>
              <a:t>2mn</a:t>
            </a:r>
            <a:endParaRPr lang="en-US" dirty="0"/>
          </a:p>
          <a:p>
            <a:r>
              <a:rPr lang="en-US" dirty="0"/>
              <a:t>deadline : 11mn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511978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2263" y="661988"/>
            <a:ext cx="6223000" cy="3500437"/>
          </a:xfrm>
        </p:spPr>
      </p:sp>
      <p:sp>
        <p:nvSpPr>
          <p:cNvPr id="3" name="Notes Placeholder 2"/>
          <p:cNvSpPr>
            <a:spLocks noGrp="1"/>
          </p:cNvSpPr>
          <p:nvPr>
            <p:ph type="body" idx="1"/>
          </p:nvPr>
        </p:nvSpPr>
        <p:spPr/>
        <p:txBody>
          <a:bodyPr/>
          <a:lstStyle/>
          <a:p>
            <a:r>
              <a:rPr lang="en-US" dirty="0" smtClean="0"/>
              <a:t>duration </a:t>
            </a:r>
            <a:r>
              <a:rPr lang="en-US" dirty="0"/>
              <a:t>: </a:t>
            </a:r>
            <a:r>
              <a:rPr lang="en-US" dirty="0" smtClean="0"/>
              <a:t>49mn</a:t>
            </a:r>
            <a:endParaRPr lang="en-US" dirty="0"/>
          </a:p>
          <a:p>
            <a:r>
              <a:rPr lang="en-US" dirty="0"/>
              <a:t>deadline : 60mn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671591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Duration including next slide </a:t>
            </a:r>
            <a:r>
              <a:rPr lang="en-US" dirty="0"/>
              <a:t>: </a:t>
            </a:r>
            <a:r>
              <a:rPr lang="en-US" dirty="0" smtClean="0"/>
              <a:t>10mn</a:t>
            </a:r>
            <a:endParaRPr lang="en-US" dirty="0"/>
          </a:p>
          <a:p>
            <a:r>
              <a:rPr lang="en-US" dirty="0"/>
              <a:t>deadline : </a:t>
            </a:r>
            <a:r>
              <a:rPr lang="en-US" dirty="0" smtClean="0"/>
              <a:t>21mn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585398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Duration including </a:t>
            </a:r>
            <a:r>
              <a:rPr lang="en-US" dirty="0" smtClean="0"/>
              <a:t>previous slide </a:t>
            </a:r>
            <a:r>
              <a:rPr lang="en-US" dirty="0"/>
              <a:t>: 10mn</a:t>
            </a:r>
          </a:p>
          <a:p>
            <a:r>
              <a:rPr lang="en-US" dirty="0"/>
              <a:t>deadline : 21mn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585398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12.sap.com/corporate-en/legal/copyright/index.epx"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sap.com/corporate-de/legal/copyright/index.epx"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ack - one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1757127" y="2736000"/>
            <a:ext cx="10114198" cy="307777"/>
          </a:xfrm>
        </p:spPr>
        <p:txBody>
          <a:bodyPr wrap="square" anchor="t"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a:t>
            </a:r>
          </a:p>
        </p:txBody>
      </p:sp>
      <p:sp>
        <p:nvSpPr>
          <p:cNvPr id="9" name="Title 1"/>
          <p:cNvSpPr>
            <a:spLocks noGrp="1"/>
          </p:cNvSpPr>
          <p:nvPr>
            <p:ph type="ctrTitle" hasCustomPrompt="1"/>
          </p:nvPr>
        </p:nvSpPr>
        <p:spPr bwMode="gray">
          <a:xfrm>
            <a:off x="1757127" y="1499836"/>
            <a:ext cx="10114197" cy="553998"/>
          </a:xfrm>
        </p:spPr>
        <p:txBody>
          <a:bodyPr anchor="t" anchorCtr="0">
            <a:spAutoFit/>
          </a:bodyPr>
          <a:lstStyle>
            <a:lvl1pPr>
              <a:defRPr sz="3600">
                <a:solidFill>
                  <a:schemeClr val="tx1"/>
                </a:solidFill>
                <a:latin typeface="+mj-lt"/>
              </a:defRPr>
            </a:lvl1pPr>
          </a:lstStyle>
          <a:p>
            <a:r>
              <a:rPr lang="en-US" sz="3600" dirty="0" smtClean="0"/>
              <a:t>Presentation Title on One Line</a:t>
            </a:r>
            <a:endParaRPr lang="en-US" dirty="0"/>
          </a:p>
        </p:txBody>
      </p:sp>
      <p:pic>
        <p:nvPicPr>
          <p:cNvPr id="2052" name="Picture 4" descr="\\dwdf032\cmedia\Templates_Guidelines\eOn\_Presentations\_Templates\d_code\code2.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0346" b="24168"/>
          <a:stretch/>
        </p:blipFill>
        <p:spPr bwMode="auto">
          <a:xfrm>
            <a:off x="287337" y="300038"/>
            <a:ext cx="2084186" cy="16708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extLst>
    <p:ext uri="{DCECCB84-F9BA-43D5-87BE-67443E8EF086}">
      <p15:sldGuideLst xmlns="" xmlns:p15="http://schemas.microsoft.com/office/powerpoint/2012/main">
        <p15:guide id="1" orient="horz" pos="2160" userDrawn="1">
          <p15:clr>
            <a:srgbClr val="FBAE40"/>
          </p15:clr>
        </p15:guide>
        <p15:guide id="2" pos="384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white - headline">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1060720" y="2736000"/>
            <a:ext cx="10069200" cy="307777"/>
          </a:xfrm>
        </p:spPr>
        <p:txBody>
          <a:bodyPr wrap="square" anchor="t"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a:t>
            </a:r>
          </a:p>
        </p:txBody>
      </p:sp>
      <p:sp>
        <p:nvSpPr>
          <p:cNvPr id="9" name="Title 1"/>
          <p:cNvSpPr>
            <a:spLocks noGrp="1"/>
          </p:cNvSpPr>
          <p:nvPr>
            <p:ph type="ctrTitle" hasCustomPrompt="1"/>
          </p:nvPr>
        </p:nvSpPr>
        <p:spPr bwMode="gray">
          <a:xfrm>
            <a:off x="1060720" y="506413"/>
            <a:ext cx="10068180" cy="738664"/>
          </a:xfrm>
        </p:spPr>
        <p:txBody>
          <a:bodyPr wrap="square" anchor="t" anchorCtr="0">
            <a:spAutoFit/>
          </a:bodyPr>
          <a:lstStyle>
            <a:lvl1pPr>
              <a:defRPr sz="4800">
                <a:solidFill>
                  <a:schemeClr val="tx1"/>
                </a:solidFill>
                <a:latin typeface="+mj-lt"/>
              </a:defRPr>
            </a:lvl1pPr>
          </a:lstStyle>
          <a:p>
            <a:r>
              <a:rPr lang="en-US" dirty="0" smtClean="0"/>
              <a:t>Short Presentation Title One Line</a:t>
            </a:r>
            <a:endParaRPr lang="en-US" dirty="0"/>
          </a:p>
        </p:txBody>
      </p:sp>
      <p:pic>
        <p:nvPicPr>
          <p:cNvPr id="10" name="Picture 2" descr="\\dwdf032\cmedia\Templates_Guidelines\eOn\_Presentations\_Templates\d_code\Material\code7.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0646" t="11179" r="10787" b="65242"/>
          <a:stretch/>
        </p:blipFill>
        <p:spPr bwMode="auto">
          <a:xfrm>
            <a:off x="320675" y="663574"/>
            <a:ext cx="659625" cy="4429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extLst>
      <p:ext uri="{BB962C8B-B14F-4D97-AF65-F5344CB8AC3E}">
        <p14:creationId xmlns:p14="http://schemas.microsoft.com/office/powerpoint/2010/main" val="231880076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black - &amp;&amp;">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5437" y="2736000"/>
            <a:ext cx="11545888" cy="307777"/>
          </a:xfrm>
        </p:spPr>
        <p:txBody>
          <a:bodyPr wrap="square" anchor="t"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a:t>
            </a:r>
          </a:p>
        </p:txBody>
      </p:sp>
      <p:sp>
        <p:nvSpPr>
          <p:cNvPr id="9" name="Title 1"/>
          <p:cNvSpPr>
            <a:spLocks noGrp="1"/>
          </p:cNvSpPr>
          <p:nvPr>
            <p:ph type="ctrTitle" hasCustomPrompt="1"/>
          </p:nvPr>
        </p:nvSpPr>
        <p:spPr bwMode="gray">
          <a:xfrm>
            <a:off x="325437" y="1260000"/>
            <a:ext cx="11545887" cy="1015663"/>
          </a:xfrm>
        </p:spPr>
        <p:txBody>
          <a:bodyPr wrap="square" anchor="t" anchorCtr="0">
            <a:spAutoFit/>
          </a:bodyPr>
          <a:lstStyle>
            <a:lvl1pPr>
              <a:defRPr sz="6600">
                <a:solidFill>
                  <a:schemeClr val="tx1"/>
                </a:solidFill>
                <a:latin typeface="+mj-lt"/>
              </a:defRPr>
            </a:lvl1pPr>
          </a:lstStyle>
          <a:p>
            <a:r>
              <a:rPr lang="en-US" dirty="0" smtClean="0"/>
              <a:t>text&amp;&amp;text</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extLst>
      <p:ext uri="{BB962C8B-B14F-4D97-AF65-F5344CB8AC3E}">
        <p14:creationId xmlns:p14="http://schemas.microsoft.com/office/powerpoint/2010/main" val="686496311"/>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hite - &amp;&amp;">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5437" y="2736000"/>
            <a:ext cx="11545888" cy="307777"/>
          </a:xfrm>
        </p:spPr>
        <p:txBody>
          <a:bodyPr wrap="square" anchor="t"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a:t>
            </a:r>
          </a:p>
        </p:txBody>
      </p:sp>
      <p:sp>
        <p:nvSpPr>
          <p:cNvPr id="9" name="Title 1"/>
          <p:cNvSpPr>
            <a:spLocks noGrp="1"/>
          </p:cNvSpPr>
          <p:nvPr>
            <p:ph type="ctrTitle" hasCustomPrompt="1"/>
          </p:nvPr>
        </p:nvSpPr>
        <p:spPr bwMode="gray">
          <a:xfrm>
            <a:off x="325437" y="1260000"/>
            <a:ext cx="11545887" cy="1015663"/>
          </a:xfrm>
        </p:spPr>
        <p:txBody>
          <a:bodyPr wrap="square" anchor="t" anchorCtr="0">
            <a:spAutoFit/>
          </a:bodyPr>
          <a:lstStyle>
            <a:lvl1pPr>
              <a:defRPr sz="6600">
                <a:solidFill>
                  <a:schemeClr val="tx1"/>
                </a:solidFill>
                <a:latin typeface="+mj-lt"/>
              </a:defRPr>
            </a:lvl1pPr>
          </a:lstStyle>
          <a:p>
            <a:r>
              <a:rPr lang="en-US" dirty="0" smtClean="0"/>
              <a:t>text&amp;&amp;text</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extLst>
      <p:ext uri="{BB962C8B-B14F-4D97-AF65-F5344CB8AC3E}">
        <p14:creationId xmlns:p14="http://schemas.microsoft.com/office/powerpoint/2010/main" val="329507515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Page black">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5438" y="506413"/>
            <a:ext cx="11545200" cy="923330"/>
          </a:xfrm>
        </p:spPr>
        <p:txBody>
          <a:bodyPr anchor="t" anchorCtr="0">
            <a:sp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2703513"/>
            <a:ext cx="11545200" cy="620857"/>
          </a:xfrm>
        </p:spPr>
        <p:txBody>
          <a:bodyPr/>
          <a:lstStyle>
            <a:lvl1pPr>
              <a:spcBef>
                <a:spcPts val="1429"/>
              </a:spcBef>
              <a:defRPr sz="1900" b="0"/>
            </a:lvl1pPr>
          </a:lstStyle>
          <a:p>
            <a:r>
              <a:rPr lang="en-US" dirty="0" smtClean="0"/>
              <a:t>Subtitle if needed</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Page white">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5438" y="506413"/>
            <a:ext cx="11545200" cy="923330"/>
          </a:xfrm>
        </p:spPr>
        <p:txBody>
          <a:bodyPr anchor="t" anchorCtr="0">
            <a:sp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2703513"/>
            <a:ext cx="11545200" cy="620857"/>
          </a:xfrm>
        </p:spPr>
        <p:txBody>
          <a:bodyPr/>
          <a:lstStyle>
            <a:lvl1pPr>
              <a:spcBef>
                <a:spcPts val="1429"/>
              </a:spcBef>
              <a:defRPr sz="1900" b="0"/>
            </a:lvl1pPr>
          </a:lstStyle>
          <a:p>
            <a:r>
              <a:rPr lang="en-US" dirty="0" smtClean="0"/>
              <a:t>Subtitle if needed</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extLst>
      <p:ext uri="{BB962C8B-B14F-4D97-AF65-F5344CB8AC3E}">
        <p14:creationId xmlns:p14="http://schemas.microsoft.com/office/powerpoint/2010/main" val="42807086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white">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extLst>
      <p:ext uri="{BB962C8B-B14F-4D97-AF65-F5344CB8AC3E}">
        <p14:creationId xmlns:p14="http://schemas.microsoft.com/office/powerpoint/2010/main" val="434173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 black">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6" name="TextBox 5"/>
          <p:cNvSpPr txBox="1"/>
          <p:nvPr userDrawn="1"/>
        </p:nvSpPr>
        <p:spPr bwMode="black">
          <a:xfrm>
            <a:off x="324000" y="6622344"/>
            <a:ext cx="3674083"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white">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6" name="TextBox 5"/>
          <p:cNvSpPr txBox="1"/>
          <p:nvPr userDrawn="1"/>
        </p:nvSpPr>
        <p:spPr bwMode="black">
          <a:xfrm>
            <a:off x="324000" y="6622344"/>
            <a:ext cx="3674083"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pic>
        <p:nvPicPr>
          <p:cNvPr id="8" name="Picture 7"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Tree>
    <p:extLst>
      <p:ext uri="{BB962C8B-B14F-4D97-AF65-F5344CB8AC3E}">
        <p14:creationId xmlns:p14="http://schemas.microsoft.com/office/powerpoint/2010/main" val="51303097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 one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1757127" y="2736000"/>
            <a:ext cx="10114198" cy="307777"/>
          </a:xfrm>
        </p:spPr>
        <p:txBody>
          <a:bodyPr wrap="square" anchor="t"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a:t>
            </a:r>
          </a:p>
        </p:txBody>
      </p:sp>
      <p:sp>
        <p:nvSpPr>
          <p:cNvPr id="9" name="Title 1"/>
          <p:cNvSpPr>
            <a:spLocks noGrp="1"/>
          </p:cNvSpPr>
          <p:nvPr>
            <p:ph type="ctrTitle" hasCustomPrompt="1"/>
          </p:nvPr>
        </p:nvSpPr>
        <p:spPr bwMode="gray">
          <a:xfrm>
            <a:off x="1757127" y="1499836"/>
            <a:ext cx="10114197" cy="553998"/>
          </a:xfrm>
        </p:spPr>
        <p:txBody>
          <a:bodyPr anchor="t" anchorCtr="0">
            <a:spAutoFit/>
          </a:bodyPr>
          <a:lstStyle>
            <a:lvl1pPr>
              <a:defRPr sz="3600">
                <a:solidFill>
                  <a:schemeClr val="tx1"/>
                </a:solidFill>
                <a:latin typeface="+mj-lt"/>
              </a:defRPr>
            </a:lvl1pPr>
          </a:lstStyle>
          <a:p>
            <a:r>
              <a:rPr lang="en-US" sz="3600" dirty="0" smtClean="0"/>
              <a:t>Presentation Title on One Line</a:t>
            </a:r>
            <a:endParaRPr lang="en-US" dirty="0"/>
          </a:p>
        </p:txBody>
      </p:sp>
      <p:pic>
        <p:nvPicPr>
          <p:cNvPr id="2052" name="Picture 4" descr="\\dwdf032\cmedia\Templates_Guidelines\eOn\_Presentations\_Templates\d_code\code2.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0346" b="24168"/>
          <a:stretch/>
        </p:blipFill>
        <p:spPr bwMode="auto">
          <a:xfrm>
            <a:off x="287337" y="300038"/>
            <a:ext cx="2084186" cy="16708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extLst>
      <p:ext uri="{BB962C8B-B14F-4D97-AF65-F5344CB8AC3E}">
        <p14:creationId xmlns:p14="http://schemas.microsoft.com/office/powerpoint/2010/main" val="383522985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74083"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724096"/>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Arial"/>
                <a:ea typeface="MS PGothic" pitchFamily="34" charset="-128"/>
                <a:cs typeface="+mn-cs"/>
              </a:rPr>
              <a:t>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a:t>
            </a:r>
            <a:r>
              <a:rPr lang="en-US" sz="1200" kern="1200" baseline="0" dirty="0" smtClean="0">
                <a:solidFill>
                  <a:schemeClr val="tx1"/>
                </a:solidFill>
                <a:latin typeface="Arial"/>
                <a:ea typeface="MS PGothic" pitchFamily="34" charset="-128"/>
                <a:cs typeface="+mn-cs"/>
              </a:rPr>
              <a:t> </a:t>
            </a:r>
            <a:r>
              <a:rPr lang="en-US" sz="1200" kern="1200" dirty="0" smtClean="0">
                <a:solidFill>
                  <a:schemeClr val="tx1"/>
                </a:solidFill>
                <a:latin typeface="Arial"/>
                <a:ea typeface="MS PGothic" pitchFamily="34" charset="-128"/>
                <a:cs typeface="+mn-cs"/>
              </a:rPr>
              <a:t>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black - two lines">
    <p:bg>
      <p:bgRef idx="1001">
        <a:schemeClr val="bg1"/>
      </p:bgRef>
    </p:bg>
    <p:spTree>
      <p:nvGrpSpPr>
        <p:cNvPr id="1" name=""/>
        <p:cNvGrpSpPr/>
        <p:nvPr/>
      </p:nvGrpSpPr>
      <p:grpSpPr>
        <a:xfrm>
          <a:off x="0" y="0"/>
          <a:ext cx="0" cy="0"/>
          <a:chOff x="0" y="0"/>
          <a:chExt cx="0" cy="0"/>
        </a:xfrm>
      </p:grpSpPr>
      <p:pic>
        <p:nvPicPr>
          <p:cNvPr id="13" name="Picture 8" descr="\\dwdf032\cmedia\Templates_Guidelines\eOn\_Presentations\_Templates\d_code\code1.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9133" b="22994"/>
          <a:stretch/>
        </p:blipFill>
        <p:spPr bwMode="auto">
          <a:xfrm>
            <a:off x="287337" y="272541"/>
            <a:ext cx="2513327" cy="17272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a:spLocks noGrp="1"/>
          </p:cNvSpPr>
          <p:nvPr>
            <p:ph type="subTitle" idx="1" hasCustomPrompt="1"/>
          </p:nvPr>
        </p:nvSpPr>
        <p:spPr bwMode="gray">
          <a:xfrm>
            <a:off x="1115699" y="4212000"/>
            <a:ext cx="10755626" cy="307777"/>
          </a:xfrm>
        </p:spPr>
        <p:txBody>
          <a:bodyPr wrap="square" anchor="t"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a:t>
            </a:r>
          </a:p>
        </p:txBody>
      </p:sp>
      <p:sp>
        <p:nvSpPr>
          <p:cNvPr id="9" name="Title 1"/>
          <p:cNvSpPr>
            <a:spLocks noGrp="1"/>
          </p:cNvSpPr>
          <p:nvPr>
            <p:ph type="ctrTitle" hasCustomPrompt="1"/>
          </p:nvPr>
        </p:nvSpPr>
        <p:spPr bwMode="gray">
          <a:xfrm>
            <a:off x="1115699" y="1499836"/>
            <a:ext cx="10755626" cy="1107996"/>
          </a:xfrm>
        </p:spPr>
        <p:txBody>
          <a:bodyPr anchor="t" anchorCtr="0">
            <a:noAutofit/>
          </a:bodyPr>
          <a:lstStyle>
            <a:lvl1pPr>
              <a:defRPr sz="3600">
                <a:solidFill>
                  <a:schemeClr val="tx1"/>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2050" name="Picture 2" descr="\\dwdf032\cmedia\Templates_Guidelines\eOn\_Presentations\_Templates\d_code\code3.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15699" y="2650335"/>
            <a:ext cx="431729" cy="522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extLst>
      <p:ext uri="{BB962C8B-B14F-4D97-AF65-F5344CB8AC3E}">
        <p14:creationId xmlns:p14="http://schemas.microsoft.com/office/powerpoint/2010/main" val="4053759640"/>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2015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white - two lines">
    <p:bg>
      <p:bgRef idx="1001">
        <a:schemeClr val="bg1"/>
      </p:bgRef>
    </p:bg>
    <p:spTree>
      <p:nvGrpSpPr>
        <p:cNvPr id="1" name=""/>
        <p:cNvGrpSpPr/>
        <p:nvPr/>
      </p:nvGrpSpPr>
      <p:grpSpPr>
        <a:xfrm>
          <a:off x="0" y="0"/>
          <a:ext cx="0" cy="0"/>
          <a:chOff x="0" y="0"/>
          <a:chExt cx="0" cy="0"/>
        </a:xfrm>
      </p:grpSpPr>
      <p:pic>
        <p:nvPicPr>
          <p:cNvPr id="13" name="Picture 8" descr="\\dwdf032\cmedia\Templates_Guidelines\eOn\_Presentations\_Templates\d_code\code1.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9133" b="22994"/>
          <a:stretch/>
        </p:blipFill>
        <p:spPr bwMode="auto">
          <a:xfrm>
            <a:off x="287337" y="272541"/>
            <a:ext cx="2513327" cy="17272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a:spLocks noGrp="1"/>
          </p:cNvSpPr>
          <p:nvPr>
            <p:ph type="subTitle" idx="1" hasCustomPrompt="1"/>
          </p:nvPr>
        </p:nvSpPr>
        <p:spPr bwMode="gray">
          <a:xfrm>
            <a:off x="1115699" y="4212000"/>
            <a:ext cx="10755626" cy="307777"/>
          </a:xfrm>
        </p:spPr>
        <p:txBody>
          <a:bodyPr wrap="square" anchor="t"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a:t>
            </a:r>
          </a:p>
        </p:txBody>
      </p:sp>
      <p:sp>
        <p:nvSpPr>
          <p:cNvPr id="9" name="Title 1"/>
          <p:cNvSpPr>
            <a:spLocks noGrp="1"/>
          </p:cNvSpPr>
          <p:nvPr>
            <p:ph type="ctrTitle" hasCustomPrompt="1"/>
          </p:nvPr>
        </p:nvSpPr>
        <p:spPr bwMode="gray">
          <a:xfrm>
            <a:off x="1115699" y="1499836"/>
            <a:ext cx="10755626" cy="1107996"/>
          </a:xfrm>
        </p:spPr>
        <p:txBody>
          <a:bodyPr anchor="t" anchorCtr="0">
            <a:noAutofit/>
          </a:bodyPr>
          <a:lstStyle>
            <a:lvl1pPr>
              <a:defRPr sz="3600">
                <a:solidFill>
                  <a:schemeClr val="tx1"/>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2050" name="Picture 2" descr="\\dwdf032\cmedia\Templates_Guidelines\eOn\_Presentations\_Templates\d_code\code3.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15699" y="2650335"/>
            <a:ext cx="431729" cy="52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extLst>
      <p:ext uri="{BB962C8B-B14F-4D97-AF65-F5344CB8AC3E}">
        <p14:creationId xmlns:p14="http://schemas.microsoft.com/office/powerpoint/2010/main" val="102544783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black - two lines, statement">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5437" y="2736000"/>
            <a:ext cx="11545887" cy="307777"/>
          </a:xfrm>
        </p:spPr>
        <p:txBody>
          <a:bodyPr wrap="square" anchor="t"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a:t>
            </a:r>
          </a:p>
        </p:txBody>
      </p:sp>
      <p:sp>
        <p:nvSpPr>
          <p:cNvPr id="9" name="Title 1"/>
          <p:cNvSpPr>
            <a:spLocks noGrp="1"/>
          </p:cNvSpPr>
          <p:nvPr>
            <p:ph type="ctrTitle" hasCustomPrompt="1"/>
          </p:nvPr>
        </p:nvSpPr>
        <p:spPr bwMode="gray">
          <a:xfrm>
            <a:off x="325437" y="507600"/>
            <a:ext cx="11545887" cy="1477328"/>
          </a:xfrm>
        </p:spPr>
        <p:txBody>
          <a:bodyPr wrap="square" anchor="t" anchorCtr="0">
            <a:spAutoFit/>
          </a:bodyPr>
          <a:lstStyle>
            <a:lvl1pPr>
              <a:defRPr sz="4800">
                <a:solidFill>
                  <a:schemeClr val="tx1"/>
                </a:solidFill>
                <a:latin typeface="+mj-lt"/>
              </a:defRPr>
            </a:lvl1pPr>
          </a:lstStyle>
          <a:p>
            <a:r>
              <a:rPr lang="en-US" dirty="0" smtClean="0"/>
              <a:t>Presentation Title</a:t>
            </a:r>
            <a:br>
              <a:rPr lang="en-US" dirty="0" smtClean="0"/>
            </a:br>
            <a:r>
              <a:rPr lang="en-US" dirty="0" smtClean="0"/>
              <a:t>Breaks to Two Lines</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extLst>
      <p:ext uri="{BB962C8B-B14F-4D97-AF65-F5344CB8AC3E}">
        <p14:creationId xmlns:p14="http://schemas.microsoft.com/office/powerpoint/2010/main" val="412294193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white - two lines, statement">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5437" y="2736000"/>
            <a:ext cx="11545887" cy="307777"/>
          </a:xfrm>
        </p:spPr>
        <p:txBody>
          <a:bodyPr wrap="square" anchor="t"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a:t>
            </a:r>
          </a:p>
        </p:txBody>
      </p:sp>
      <p:sp>
        <p:nvSpPr>
          <p:cNvPr id="9" name="Title 1"/>
          <p:cNvSpPr>
            <a:spLocks noGrp="1"/>
          </p:cNvSpPr>
          <p:nvPr>
            <p:ph type="ctrTitle" hasCustomPrompt="1"/>
          </p:nvPr>
        </p:nvSpPr>
        <p:spPr bwMode="gray">
          <a:xfrm>
            <a:off x="325437" y="507600"/>
            <a:ext cx="11545887" cy="1477328"/>
          </a:xfrm>
        </p:spPr>
        <p:txBody>
          <a:bodyPr wrap="square" anchor="t" anchorCtr="0">
            <a:spAutoFit/>
          </a:bodyPr>
          <a:lstStyle>
            <a:lvl1pPr>
              <a:defRPr sz="4800">
                <a:solidFill>
                  <a:schemeClr val="tx1"/>
                </a:solidFill>
                <a:latin typeface="+mj-lt"/>
              </a:defRPr>
            </a:lvl1pPr>
          </a:lstStyle>
          <a:p>
            <a:r>
              <a:rPr lang="en-US" dirty="0" smtClean="0"/>
              <a:t>Presentation Title</a:t>
            </a:r>
            <a:br>
              <a:rPr lang="en-US" dirty="0" smtClean="0"/>
            </a:br>
            <a:r>
              <a:rPr lang="en-US" dirty="0" smtClean="0"/>
              <a:t>Breaks to Two Lines</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extLst>
      <p:ext uri="{BB962C8B-B14F-4D97-AF65-F5344CB8AC3E}">
        <p14:creationId xmlns:p14="http://schemas.microsoft.com/office/powerpoint/2010/main" val="361311962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black - action">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1337745" y="4212000"/>
            <a:ext cx="6136205" cy="307777"/>
          </a:xfrm>
        </p:spPr>
        <p:txBody>
          <a:bodyPr wrap="square" anchor="t"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a:t>
            </a:r>
          </a:p>
        </p:txBody>
      </p:sp>
      <p:sp>
        <p:nvSpPr>
          <p:cNvPr id="9" name="Title 1"/>
          <p:cNvSpPr>
            <a:spLocks noGrp="1"/>
          </p:cNvSpPr>
          <p:nvPr>
            <p:ph type="ctrTitle" hasCustomPrompt="1"/>
          </p:nvPr>
        </p:nvSpPr>
        <p:spPr bwMode="gray">
          <a:xfrm>
            <a:off x="1337745" y="1410033"/>
            <a:ext cx="3893771" cy="1672551"/>
          </a:xfrm>
        </p:spPr>
        <p:txBody>
          <a:bodyPr anchor="t" anchorCtr="0">
            <a:spAutoFit/>
          </a:bodyPr>
          <a:lstStyle>
            <a:lvl1pPr>
              <a:defRPr sz="3600">
                <a:solidFill>
                  <a:schemeClr val="tx1"/>
                </a:solidFill>
                <a:latin typeface="+mj-lt"/>
              </a:defRPr>
            </a:lvl1pPr>
          </a:lstStyle>
          <a:p>
            <a:r>
              <a:rPr lang="en-US" dirty="0" smtClean="0"/>
              <a:t>Presentation Title Breaks to Three Lines</a:t>
            </a:r>
            <a:endParaRPr lang="en-US" dirty="0"/>
          </a:p>
        </p:txBody>
      </p:sp>
      <p:pic>
        <p:nvPicPr>
          <p:cNvPr id="2050" name="Picture 2" descr="\\dwdf032\cmedia\Templates_Guidelines\eOn\_Presentations\_Templates\d_code\Material\code6_klammer.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5164" t="10803" r="4900" b="8079"/>
          <a:stretch/>
        </p:blipFill>
        <p:spPr bwMode="auto">
          <a:xfrm>
            <a:off x="325439" y="711790"/>
            <a:ext cx="985575" cy="3069037"/>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0" hasCustomPrompt="1"/>
          </p:nvPr>
        </p:nvSpPr>
        <p:spPr>
          <a:xfrm>
            <a:off x="325437" y="256425"/>
            <a:ext cx="2370137" cy="317500"/>
          </a:xfrm>
        </p:spPr>
        <p:txBody>
          <a:bodyPr/>
          <a:lstStyle>
            <a:lvl1pPr>
              <a:defRPr sz="2400"/>
            </a:lvl1pPr>
          </a:lstStyle>
          <a:p>
            <a:pPr lvl="0"/>
            <a:r>
              <a:rPr lang="en-US" dirty="0" smtClean="0"/>
              <a:t>run()</a:t>
            </a:r>
            <a:endParaRPr lang="de-DE"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extLst>
      <p:ext uri="{BB962C8B-B14F-4D97-AF65-F5344CB8AC3E}">
        <p14:creationId xmlns:p14="http://schemas.microsoft.com/office/powerpoint/2010/main" val="359920625"/>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hite - action">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1337745" y="4212000"/>
            <a:ext cx="6136205" cy="307777"/>
          </a:xfrm>
        </p:spPr>
        <p:txBody>
          <a:bodyPr wrap="square" anchor="t"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a:t>
            </a:r>
          </a:p>
        </p:txBody>
      </p:sp>
      <p:sp>
        <p:nvSpPr>
          <p:cNvPr id="9" name="Title 1"/>
          <p:cNvSpPr>
            <a:spLocks noGrp="1"/>
          </p:cNvSpPr>
          <p:nvPr>
            <p:ph type="ctrTitle" hasCustomPrompt="1"/>
          </p:nvPr>
        </p:nvSpPr>
        <p:spPr bwMode="gray">
          <a:xfrm>
            <a:off x="1337745" y="1410033"/>
            <a:ext cx="3893771" cy="1672551"/>
          </a:xfrm>
        </p:spPr>
        <p:txBody>
          <a:bodyPr anchor="t" anchorCtr="0">
            <a:spAutoFit/>
          </a:bodyPr>
          <a:lstStyle>
            <a:lvl1pPr>
              <a:defRPr sz="3600">
                <a:solidFill>
                  <a:schemeClr val="tx1"/>
                </a:solidFill>
                <a:latin typeface="+mj-lt"/>
              </a:defRPr>
            </a:lvl1pPr>
          </a:lstStyle>
          <a:p>
            <a:r>
              <a:rPr lang="en-US" dirty="0" smtClean="0"/>
              <a:t>Presentation Title Goes Here Like This</a:t>
            </a:r>
            <a:endParaRPr lang="en-US" dirty="0"/>
          </a:p>
        </p:txBody>
      </p:sp>
      <p:pic>
        <p:nvPicPr>
          <p:cNvPr id="2050" name="Picture 2" descr="\\dwdf032\cmedia\Templates_Guidelines\eOn\_Presentations\_Templates\d_code\Material\code6_klammer.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5164" t="10803" r="4900" b="8079"/>
          <a:stretch/>
        </p:blipFill>
        <p:spPr bwMode="auto">
          <a:xfrm>
            <a:off x="325439" y="711790"/>
            <a:ext cx="985575" cy="3069037"/>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0" hasCustomPrompt="1"/>
          </p:nvPr>
        </p:nvSpPr>
        <p:spPr>
          <a:xfrm>
            <a:off x="325437" y="256425"/>
            <a:ext cx="2370137" cy="317500"/>
          </a:xfrm>
        </p:spPr>
        <p:txBody>
          <a:bodyPr/>
          <a:lstStyle>
            <a:lvl1pPr>
              <a:defRPr sz="2400"/>
            </a:lvl1pPr>
          </a:lstStyle>
          <a:p>
            <a:pPr lvl="0"/>
            <a:r>
              <a:rPr lang="en-US" dirty="0" smtClean="0"/>
              <a:t>run()</a:t>
            </a:r>
            <a:endParaRPr lang="de-DE"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extLst>
      <p:ext uri="{BB962C8B-B14F-4D97-AF65-F5344CB8AC3E}">
        <p14:creationId xmlns:p14="http://schemas.microsoft.com/office/powerpoint/2010/main" val="236026041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black - headline">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1060720" y="2736000"/>
            <a:ext cx="10069200" cy="307777"/>
          </a:xfrm>
        </p:spPr>
        <p:txBody>
          <a:bodyPr wrap="square" anchor="t"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a:t>
            </a:r>
          </a:p>
        </p:txBody>
      </p:sp>
      <p:sp>
        <p:nvSpPr>
          <p:cNvPr id="9" name="Title 1"/>
          <p:cNvSpPr>
            <a:spLocks noGrp="1"/>
          </p:cNvSpPr>
          <p:nvPr>
            <p:ph type="ctrTitle" hasCustomPrompt="1"/>
          </p:nvPr>
        </p:nvSpPr>
        <p:spPr bwMode="gray">
          <a:xfrm>
            <a:off x="1060720" y="506413"/>
            <a:ext cx="10068180" cy="738664"/>
          </a:xfrm>
        </p:spPr>
        <p:txBody>
          <a:bodyPr wrap="square" anchor="t" anchorCtr="0">
            <a:spAutoFit/>
          </a:bodyPr>
          <a:lstStyle>
            <a:lvl1pPr>
              <a:defRPr sz="4800">
                <a:solidFill>
                  <a:schemeClr val="tx1"/>
                </a:solidFill>
                <a:latin typeface="+mj-lt"/>
              </a:defRPr>
            </a:lvl1pPr>
          </a:lstStyle>
          <a:p>
            <a:r>
              <a:rPr lang="en-US" dirty="0" smtClean="0"/>
              <a:t>Short Presentation Title One Line</a:t>
            </a:r>
            <a:endParaRPr lang="en-US" dirty="0"/>
          </a:p>
        </p:txBody>
      </p:sp>
      <p:pic>
        <p:nvPicPr>
          <p:cNvPr id="10" name="Picture 2" descr="\\dwdf032\cmedia\Templates_Guidelines\eOn\_Presentations\_Templates\d_code\Material\code7.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0646" t="11179" r="10787" b="65242"/>
          <a:stretch/>
        </p:blipFill>
        <p:spPr bwMode="auto">
          <a:xfrm>
            <a:off x="320675" y="663574"/>
            <a:ext cx="659625" cy="4429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extLst>
      <p:ext uri="{BB962C8B-B14F-4D97-AF65-F5344CB8AC3E}">
        <p14:creationId xmlns:p14="http://schemas.microsoft.com/office/powerpoint/2010/main" val="98020497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7" r:id="rId1"/>
    <p:sldLayoutId id="2147483713" r:id="rId2"/>
    <p:sldLayoutId id="2147483712" r:id="rId3"/>
    <p:sldLayoutId id="2147483711" r:id="rId4"/>
    <p:sldLayoutId id="2147483725" r:id="rId5"/>
    <p:sldLayoutId id="2147483726" r:id="rId6"/>
    <p:sldLayoutId id="2147483719" r:id="rId7"/>
    <p:sldLayoutId id="2147483720" r:id="rId8"/>
    <p:sldLayoutId id="2147483721" r:id="rId9"/>
    <p:sldLayoutId id="2147483722" r:id="rId10"/>
    <p:sldLayoutId id="2147483723" r:id="rId11"/>
    <p:sldLayoutId id="2147483724" r:id="rId12"/>
    <p:sldLayoutId id="2147483689" r:id="rId13"/>
    <p:sldLayoutId id="2147483714" r:id="rId14"/>
    <p:sldLayoutId id="2147483715" r:id="rId15"/>
    <p:sldLayoutId id="2147483702" r:id="rId16"/>
    <p:sldLayoutId id="2147483716" r:id="rId17"/>
    <p:sldLayoutId id="2147483665" r:id="rId18"/>
    <p:sldLayoutId id="2147483683" r:id="rId19"/>
    <p:sldLayoutId id="2147483687" r:id="rId20"/>
    <p:sldLayoutId id="2147483710" r:id="rId21"/>
    <p:sldLayoutId id="2147483686" r:id="rId22"/>
    <p:sldLayoutId id="2147483669" r:id="rId23"/>
    <p:sldLayoutId id="2147483691" r:id="rId24"/>
    <p:sldLayoutId id="2147483688" r:id="rId25"/>
    <p:sldLayoutId id="2147483703" r:id="rId26"/>
    <p:sldLayoutId id="2147483685" r:id="rId27"/>
    <p:sldLayoutId id="2147483692" r:id="rId28"/>
    <p:sldLayoutId id="2147483674" r:id="rId29"/>
    <p:sldLayoutId id="2147483705" r:id="rId30"/>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Alex Marquez &amp; </a:t>
            </a:r>
            <a:r>
              <a:rPr lang="en-US" dirty="0"/>
              <a:t>Frederic Canteloup </a:t>
            </a:r>
            <a:r>
              <a:rPr lang="en-US" dirty="0" smtClean="0"/>
              <a:t>from ECP at </a:t>
            </a:r>
            <a:r>
              <a:rPr lang="en-US" dirty="0" err="1" smtClean="0"/>
              <a:t>Hybris</a:t>
            </a:r>
            <a:endParaRPr lang="en-US" dirty="0"/>
          </a:p>
        </p:txBody>
      </p:sp>
      <p:sp>
        <p:nvSpPr>
          <p:cNvPr id="3" name="Title 2"/>
          <p:cNvSpPr>
            <a:spLocks noGrp="1"/>
          </p:cNvSpPr>
          <p:nvPr>
            <p:ph type="ctrTitle"/>
          </p:nvPr>
        </p:nvSpPr>
        <p:spPr/>
        <p:txBody>
          <a:bodyPr/>
          <a:lstStyle/>
          <a:p>
            <a:r>
              <a:rPr lang="en-US" dirty="0" smtClean="0"/>
              <a:t>Building apps with AngularJS</a:t>
            </a:r>
            <a:endParaRPr lang="de-DE"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1882" y="6073957"/>
            <a:ext cx="419443" cy="463368"/>
          </a:xfrm>
          <a:prstGeom prst="rect">
            <a:avLst/>
          </a:prstGeom>
        </p:spPr>
      </p:pic>
    </p:spTree>
    <p:extLst>
      <p:ext uri="{BB962C8B-B14F-4D97-AF65-F5344CB8AC3E}">
        <p14:creationId xmlns:p14="http://schemas.microsoft.com/office/powerpoint/2010/main" val="171422700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What is it ?</a:t>
            </a:r>
            <a:endParaRPr lang="de-DE" dirty="0"/>
          </a:p>
        </p:txBody>
      </p:sp>
      <p:pic>
        <p:nvPicPr>
          <p:cNvPr id="4" name="Picture 2" descr="\\dwdf032\cmedia\Templates_Guidelines\eOn\_Presentations\_Templates\d_code\Material\code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646" t="11179" r="10787" b="65242"/>
          <a:stretch/>
        </p:blipFill>
        <p:spPr bwMode="auto">
          <a:xfrm rot="10800000">
            <a:off x="4355113" y="676804"/>
            <a:ext cx="659625" cy="4429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51882" y="6073957"/>
            <a:ext cx="419443" cy="463368"/>
          </a:xfrm>
          <a:prstGeom prst="rect">
            <a:avLst/>
          </a:prstGeom>
        </p:spPr>
      </p:pic>
      <p:sp>
        <p:nvSpPr>
          <p:cNvPr id="7" name="Text Placeholder 3"/>
          <p:cNvSpPr txBox="1">
            <a:spLocks/>
          </p:cNvSpPr>
          <p:nvPr/>
        </p:nvSpPr>
        <p:spPr>
          <a:xfrm>
            <a:off x="158744" y="1784569"/>
            <a:ext cx="11707368" cy="3864504"/>
          </a:xfrm>
          <a:prstGeom prst="rect">
            <a:avLst/>
          </a:prstGeom>
        </p:spPr>
        <p:txBody>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r>
              <a:rPr lang="en-US" sz="2400" dirty="0" smtClean="0"/>
              <a:t>A single page app with front-end MVC (router) running on </a:t>
            </a:r>
            <a:r>
              <a:rPr lang="en-US" sz="2400" dirty="0" err="1" smtClean="0"/>
              <a:t>nodejs</a:t>
            </a:r>
            <a:r>
              <a:rPr lang="en-US" sz="2400" dirty="0" smtClean="0"/>
              <a:t> server</a:t>
            </a:r>
          </a:p>
          <a:p>
            <a:pPr marL="0" lvl="2" indent="0">
              <a:buFont typeface="Wingdings" pitchFamily="2" charset="2"/>
              <a:buNone/>
            </a:pPr>
            <a:endParaRPr lang="en-US" sz="2400" dirty="0" smtClean="0"/>
          </a:p>
          <a:p>
            <a:pPr lvl="2"/>
            <a:r>
              <a:rPr lang="en-US" sz="2400" dirty="0" smtClean="0"/>
              <a:t>For </a:t>
            </a:r>
            <a:r>
              <a:rPr lang="en-US" sz="2400" dirty="0" err="1" smtClean="0"/>
              <a:t>ajax</a:t>
            </a:r>
            <a:r>
              <a:rPr lang="en-US" sz="2400" dirty="0" smtClean="0"/>
              <a:t> calls we leverage built in </a:t>
            </a:r>
            <a:r>
              <a:rPr lang="en-US" sz="2400" dirty="0" err="1" smtClean="0"/>
              <a:t>httpMock</a:t>
            </a:r>
            <a:r>
              <a:rPr lang="en-US" sz="2400" dirty="0" smtClean="0"/>
              <a:t> feature of Angular JS</a:t>
            </a:r>
          </a:p>
          <a:p>
            <a:pPr lvl="2"/>
            <a:endParaRPr lang="en-US" sz="2400" dirty="0"/>
          </a:p>
          <a:p>
            <a:pPr lvl="2"/>
            <a:r>
              <a:rPr lang="en-US" sz="2400" dirty="0" smtClean="0"/>
              <a:t>I18n mechanism is taken care of by a cool “translate” directive and filter (by Pascal </a:t>
            </a:r>
            <a:r>
              <a:rPr lang="en-US" sz="2400" dirty="0" err="1" smtClean="0"/>
              <a:t>Precht</a:t>
            </a:r>
            <a:r>
              <a:rPr lang="en-US" sz="2400" dirty="0" smtClean="0"/>
              <a:t>) that fetches i18n map from </a:t>
            </a:r>
            <a:r>
              <a:rPr lang="en-US" sz="2400" dirty="0" err="1" smtClean="0"/>
              <a:t>httpMock</a:t>
            </a:r>
            <a:endParaRPr lang="en-US" sz="2400" dirty="0" smtClean="0"/>
          </a:p>
          <a:p>
            <a:pPr marL="0" lvl="2" indent="0">
              <a:buNone/>
            </a:pPr>
            <a:endParaRPr lang="en-US" sz="2400" dirty="0" smtClean="0"/>
          </a:p>
          <a:p>
            <a:pPr lvl="2"/>
            <a:r>
              <a:rPr lang="en-US" sz="2400" dirty="0" smtClean="0"/>
              <a:t>This app comes with UNIT and End-to-End testing setup and sample tests</a:t>
            </a:r>
          </a:p>
          <a:p>
            <a:pPr marL="0" lvl="2" indent="0">
              <a:buNone/>
            </a:pPr>
            <a:endParaRPr lang="en-US" sz="2400" dirty="0" smtClean="0"/>
          </a:p>
          <a:p>
            <a:pPr lvl="2"/>
            <a:r>
              <a:rPr lang="en-US" sz="2400" dirty="0" smtClean="0"/>
              <a:t>All JS and CSS third parties are pulled from public repos by bower</a:t>
            </a:r>
          </a:p>
          <a:p>
            <a:pPr marL="0" lvl="2" indent="0">
              <a:buNone/>
            </a:pP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p:txBody>
      </p:sp>
    </p:spTree>
    <p:extLst>
      <p:ext uri="{BB962C8B-B14F-4D97-AF65-F5344CB8AC3E}">
        <p14:creationId xmlns:p14="http://schemas.microsoft.com/office/powerpoint/2010/main" val="162596088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What do we do with it ?</a:t>
            </a:r>
            <a:endParaRPr lang="de-DE" dirty="0"/>
          </a:p>
        </p:txBody>
      </p:sp>
      <p:pic>
        <p:nvPicPr>
          <p:cNvPr id="4" name="Picture 2" descr="\\dwdf032\cmedia\Templates_Guidelines\eOn\_Presentations\_Templates\d_code\Material\code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646" t="11179" r="10787" b="65242"/>
          <a:stretch/>
        </p:blipFill>
        <p:spPr bwMode="auto">
          <a:xfrm rot="10800000">
            <a:off x="7887166" y="676804"/>
            <a:ext cx="659625" cy="4429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51882" y="6073957"/>
            <a:ext cx="419443" cy="463368"/>
          </a:xfrm>
          <a:prstGeom prst="rect">
            <a:avLst/>
          </a:prstGeom>
        </p:spPr>
      </p:pic>
      <p:sp>
        <p:nvSpPr>
          <p:cNvPr id="7" name="Text Placeholder 3"/>
          <p:cNvSpPr txBox="1">
            <a:spLocks/>
          </p:cNvSpPr>
          <p:nvPr/>
        </p:nvSpPr>
        <p:spPr>
          <a:xfrm>
            <a:off x="211659" y="1440595"/>
            <a:ext cx="11866112" cy="4631827"/>
          </a:xfrm>
          <a:prstGeom prst="rect">
            <a:avLst/>
          </a:prstGeom>
        </p:spPr>
        <p:txBody>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r>
              <a:rPr lang="en-US" sz="2400" dirty="0" smtClean="0"/>
              <a:t>Starting with branch step-0, all tabs are empty except for instructions</a:t>
            </a:r>
          </a:p>
          <a:p>
            <a:pPr marL="0" lvl="2" indent="0">
              <a:buNone/>
            </a:pPr>
            <a:endParaRPr lang="en-US" sz="2400" dirty="0" smtClean="0"/>
          </a:p>
          <a:p>
            <a:pPr lvl="2"/>
            <a:r>
              <a:rPr lang="en-US" sz="2400" dirty="0" smtClean="0"/>
              <a:t>For each tab </a:t>
            </a:r>
            <a:r>
              <a:rPr lang="en-US" sz="2400" b="1" dirty="0" err="1" smtClean="0">
                <a:solidFill>
                  <a:srgbClr val="FF0000"/>
                </a:solidFill>
              </a:rPr>
              <a:t>i</a:t>
            </a:r>
            <a:r>
              <a:rPr lang="en-US" sz="2400" dirty="0" smtClean="0"/>
              <a:t> , one tries building content in </a:t>
            </a:r>
          </a:p>
          <a:p>
            <a:pPr marL="0" lvl="2" indent="0">
              <a:buNone/>
            </a:pPr>
            <a:r>
              <a:rPr lang="en-US" sz="2400" b="1" dirty="0"/>
              <a:t> </a:t>
            </a:r>
            <a:r>
              <a:rPr lang="en-US" sz="2400" b="1" dirty="0" smtClean="0"/>
              <a:t> </a:t>
            </a:r>
            <a:r>
              <a:rPr lang="en-US" sz="2400" dirty="0" err="1"/>
              <a:t>webapp</a:t>
            </a:r>
            <a:r>
              <a:rPr lang="en-US" sz="2400" dirty="0"/>
              <a:t>/views/</a:t>
            </a:r>
            <a:r>
              <a:rPr lang="en-US" sz="2400" b="1" dirty="0" err="1" smtClean="0"/>
              <a:t>example</a:t>
            </a:r>
            <a:r>
              <a:rPr lang="en-US" sz="2400" b="1" dirty="0" err="1" smtClean="0">
                <a:solidFill>
                  <a:srgbClr val="FF0000"/>
                </a:solidFill>
              </a:rPr>
              <a:t>i</a:t>
            </a:r>
            <a:r>
              <a:rPr lang="en-US" sz="2400" b="1" dirty="0" err="1" smtClean="0"/>
              <a:t>.html</a:t>
            </a:r>
            <a:endParaRPr lang="en-US" sz="2400" dirty="0" smtClean="0"/>
          </a:p>
          <a:p>
            <a:pPr marL="0" lvl="2" indent="0">
              <a:buNone/>
            </a:pPr>
            <a:r>
              <a:rPr lang="en-US" sz="2400" dirty="0"/>
              <a:t> </a:t>
            </a:r>
            <a:r>
              <a:rPr lang="en-US" sz="2400" dirty="0" smtClean="0"/>
              <a:t> </a:t>
            </a:r>
            <a:r>
              <a:rPr lang="en-US" sz="2400" dirty="0" err="1" smtClean="0"/>
              <a:t>webapp</a:t>
            </a:r>
            <a:r>
              <a:rPr lang="en-US" sz="2400" dirty="0"/>
              <a:t>/http/</a:t>
            </a:r>
            <a:r>
              <a:rPr lang="en-US" sz="2400" dirty="0" err="1"/>
              <a:t>js</a:t>
            </a:r>
            <a:r>
              <a:rPr lang="en-US" sz="2400" dirty="0"/>
              <a:t>/application/console/tabs/</a:t>
            </a:r>
            <a:r>
              <a:rPr lang="en-US" sz="2400" b="1" dirty="0" err="1" smtClean="0"/>
              <a:t>example</a:t>
            </a:r>
            <a:r>
              <a:rPr lang="en-US" sz="2400" b="1" dirty="0" err="1" smtClean="0">
                <a:solidFill>
                  <a:srgbClr val="FF0000"/>
                </a:solidFill>
              </a:rPr>
              <a:t>i</a:t>
            </a:r>
            <a:r>
              <a:rPr lang="en-US" sz="2400" b="1" dirty="0" err="1" smtClean="0"/>
              <a:t>Controller.js</a:t>
            </a:r>
            <a:endParaRPr lang="en-US" sz="2400" b="1" dirty="0" smtClean="0"/>
          </a:p>
          <a:p>
            <a:pPr marL="0" lvl="2" indent="0">
              <a:buNone/>
            </a:pPr>
            <a:endParaRPr lang="en-US" sz="2400" b="1" dirty="0" smtClean="0"/>
          </a:p>
          <a:p>
            <a:pPr lvl="2"/>
            <a:r>
              <a:rPr lang="en-US" sz="2400" dirty="0" smtClean="0"/>
              <a:t>We then checkout the solution from next branch (git checkout -f step-1)</a:t>
            </a:r>
          </a:p>
          <a:p>
            <a:pPr lvl="2"/>
            <a:endParaRPr lang="en-US" sz="2400" dirty="0" smtClean="0"/>
          </a:p>
          <a:p>
            <a:pPr lvl="2"/>
            <a:r>
              <a:rPr lang="en-US" sz="2400" dirty="0" smtClean="0"/>
              <a:t>And so on until step-4</a:t>
            </a:r>
          </a:p>
          <a:p>
            <a:pPr lvl="2"/>
            <a:endParaRPr lang="en-US" sz="2400" dirty="0"/>
          </a:p>
          <a:p>
            <a:pPr lvl="2"/>
            <a:r>
              <a:rPr lang="en-US" sz="2400" dirty="0" smtClean="0"/>
              <a:t>To finish we will have a quick look at testing.</a:t>
            </a:r>
          </a:p>
          <a:p>
            <a:pPr marL="0" lvl="2" indent="0">
              <a:buNone/>
            </a:pPr>
            <a:endParaRPr lang="en-US" sz="2400"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p:txBody>
      </p:sp>
    </p:spTree>
    <p:extLst>
      <p:ext uri="{BB962C8B-B14F-4D97-AF65-F5344CB8AC3E}">
        <p14:creationId xmlns:p14="http://schemas.microsoft.com/office/powerpoint/2010/main" val="29422970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 1 : Build a simple 2-way model binding</a:t>
            </a:r>
            <a:endParaRPr lang="en-US" dirty="0"/>
          </a:p>
        </p:txBody>
      </p:sp>
      <p:sp>
        <p:nvSpPr>
          <p:cNvPr id="4" name="Text Placeholder 3"/>
          <p:cNvSpPr>
            <a:spLocks noGrp="1"/>
          </p:cNvSpPr>
          <p:nvPr>
            <p:ph type="body" sz="quarter" idx="11"/>
          </p:nvPr>
        </p:nvSpPr>
        <p:spPr/>
        <p:txBody>
          <a:bodyPr/>
          <a:lstStyle/>
          <a:p>
            <a:pPr marL="342900" indent="-342900">
              <a:buFont typeface="Arial"/>
              <a:buChar char="•"/>
            </a:pPr>
            <a:endParaRPr lang="en-US" dirty="0" smtClean="0"/>
          </a:p>
          <a:p>
            <a:pPr marL="342900" indent="-342900">
              <a:buFont typeface="Arial"/>
              <a:buChar char="•"/>
            </a:pPr>
            <a:r>
              <a:rPr lang="en-US" dirty="0" smtClean="0"/>
              <a:t>bind </a:t>
            </a:r>
            <a:r>
              <a:rPr lang="en-US" dirty="0"/>
              <a:t>a test input field to a username model on the </a:t>
            </a:r>
            <a:r>
              <a:rPr lang="en-US" dirty="0" smtClean="0"/>
              <a:t>controller </a:t>
            </a:r>
            <a:r>
              <a:rPr lang="en-US" sz="1600" dirty="0" smtClean="0">
                <a:solidFill>
                  <a:srgbClr val="590864"/>
                </a:solidFill>
              </a:rPr>
              <a:t>(</a:t>
            </a:r>
            <a:r>
              <a:rPr lang="en-US" sz="1600" dirty="0" err="1" smtClean="0">
                <a:solidFill>
                  <a:srgbClr val="590864"/>
                </a:solidFill>
              </a:rPr>
              <a:t>ng</a:t>
            </a:r>
            <a:r>
              <a:rPr lang="en-US" sz="1600" dirty="0" smtClean="0">
                <a:solidFill>
                  <a:srgbClr val="590864"/>
                </a:solidFill>
              </a:rPr>
              <a:t>-model attribute)</a:t>
            </a:r>
          </a:p>
          <a:p>
            <a:pPr marL="342900" indent="-342900">
              <a:buFont typeface="Arial"/>
              <a:buChar char="•"/>
            </a:pPr>
            <a:r>
              <a:rPr lang="en-US" dirty="0"/>
              <a:t>implement a '</a:t>
            </a:r>
            <a:r>
              <a:rPr lang="en-US" dirty="0" err="1"/>
              <a:t>clearSearch</a:t>
            </a:r>
            <a:r>
              <a:rPr lang="en-US" dirty="0"/>
              <a:t>' function triggered by a click on a </a:t>
            </a:r>
            <a:r>
              <a:rPr lang="en-US" dirty="0" smtClean="0"/>
              <a:t>button </a:t>
            </a:r>
            <a:r>
              <a:rPr lang="en-US" sz="1600" dirty="0" smtClean="0">
                <a:solidFill>
                  <a:srgbClr val="590864"/>
                </a:solidFill>
              </a:rPr>
              <a:t>(</a:t>
            </a:r>
            <a:r>
              <a:rPr lang="en-US" sz="1600" dirty="0" err="1" smtClean="0">
                <a:solidFill>
                  <a:srgbClr val="590864"/>
                </a:solidFill>
              </a:rPr>
              <a:t>ng</a:t>
            </a:r>
            <a:r>
              <a:rPr lang="en-US" sz="1600" dirty="0" smtClean="0">
                <a:solidFill>
                  <a:srgbClr val="590864"/>
                </a:solidFill>
              </a:rPr>
              <a:t>-click attribute)</a:t>
            </a:r>
            <a:endParaRPr lang="en-US" sz="1600" dirty="0">
              <a:solidFill>
                <a:srgbClr val="590864"/>
              </a:solidFill>
            </a:endParaRPr>
          </a:p>
          <a:p>
            <a:pPr marL="342900" indent="-342900">
              <a:buFont typeface="Arial"/>
              <a:buChar char="•"/>
            </a:pPr>
            <a:r>
              <a:rPr lang="en-US" dirty="0"/>
              <a:t>have the username repeated and dynamically updated somewhere on the </a:t>
            </a:r>
            <a:r>
              <a:rPr lang="en-US" dirty="0" smtClean="0"/>
              <a:t>page </a:t>
            </a:r>
            <a:r>
              <a:rPr lang="en-US" sz="1600" dirty="0" smtClean="0">
                <a:solidFill>
                  <a:srgbClr val="590864"/>
                </a:solidFill>
              </a:rPr>
              <a:t>(‘{{ }}’ syntax) </a:t>
            </a:r>
            <a:endParaRPr lang="en-US" sz="1600" dirty="0">
              <a:solidFill>
                <a:srgbClr val="590864"/>
              </a:solidFill>
            </a:endParaRPr>
          </a:p>
          <a:p>
            <a:pPr marL="342900" indent="-342900">
              <a:buFont typeface="Arial"/>
              <a:buChar char="•"/>
            </a:pPr>
            <a:endParaRPr lang="en-US" b="0" dirty="0"/>
          </a:p>
        </p:txBody>
      </p:sp>
      <p:pic>
        <p:nvPicPr>
          <p:cNvPr id="6" name="Picture Placeholder 5" descr="tab1.png"/>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0027" b="-70027"/>
          <a:stretch>
            <a:fillRect/>
          </a:stretch>
        </p:blipFill>
        <p:spPr>
          <a:xfrm>
            <a:off x="7639050" y="1690688"/>
            <a:ext cx="4232275" cy="4392612"/>
          </a:xfrm>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 2 : watch input change and return a filtered list from server</a:t>
            </a:r>
            <a:endParaRPr lang="en-US" dirty="0"/>
          </a:p>
        </p:txBody>
      </p:sp>
      <p:sp>
        <p:nvSpPr>
          <p:cNvPr id="4" name="Text Placeholder 3"/>
          <p:cNvSpPr>
            <a:spLocks noGrp="1"/>
          </p:cNvSpPr>
          <p:nvPr>
            <p:ph type="body" sz="quarter" idx="11"/>
          </p:nvPr>
        </p:nvSpPr>
        <p:spPr>
          <a:xfrm>
            <a:off x="133682" y="1691079"/>
            <a:ext cx="7619896" cy="4392042"/>
          </a:xfrm>
        </p:spPr>
        <p:txBody>
          <a:bodyPr/>
          <a:lstStyle/>
          <a:p>
            <a:pPr marL="342900" indent="-342900">
              <a:buFont typeface="Arial"/>
              <a:buChar char="•"/>
            </a:pPr>
            <a:r>
              <a:rPr lang="en-US" dirty="0" smtClean="0"/>
              <a:t>declare </a:t>
            </a:r>
            <a:r>
              <a:rPr lang="en-US" dirty="0"/>
              <a:t>a REST resource to </a:t>
            </a:r>
            <a:r>
              <a:rPr lang="en-US" dirty="0" smtClean="0"/>
              <a:t>'users' URI </a:t>
            </a:r>
            <a:r>
              <a:rPr lang="en-US" sz="1600" dirty="0" smtClean="0">
                <a:solidFill>
                  <a:srgbClr val="590864"/>
                </a:solidFill>
              </a:rPr>
              <a:t>($</a:t>
            </a:r>
            <a:r>
              <a:rPr lang="en-US" sz="1600" dirty="0">
                <a:solidFill>
                  <a:srgbClr val="590864"/>
                </a:solidFill>
              </a:rPr>
              <a:t>resource("</a:t>
            </a:r>
            <a:r>
              <a:rPr lang="en-US" sz="1600" dirty="0" smtClean="0">
                <a:solidFill>
                  <a:srgbClr val="590864"/>
                </a:solidFill>
              </a:rPr>
              <a:t>users”))</a:t>
            </a:r>
            <a:endParaRPr lang="en-US" sz="1600" dirty="0">
              <a:solidFill>
                <a:srgbClr val="590864"/>
              </a:solidFill>
            </a:endParaRPr>
          </a:p>
          <a:p>
            <a:pPr marL="342900" indent="-342900">
              <a:buFont typeface="Arial"/>
              <a:buChar char="•"/>
            </a:pPr>
            <a:r>
              <a:rPr lang="en-US" dirty="0" smtClean="0"/>
              <a:t>'</a:t>
            </a:r>
            <a:r>
              <a:rPr lang="en-US" dirty="0"/>
              <a:t>watch' for changes on username and query </a:t>
            </a:r>
            <a:r>
              <a:rPr lang="en-US" dirty="0" smtClean="0"/>
              <a:t>the list </a:t>
            </a:r>
            <a:r>
              <a:rPr lang="en-US" dirty="0"/>
              <a:t>of users with mask </a:t>
            </a:r>
            <a:r>
              <a:rPr lang="en-US" dirty="0" smtClean="0"/>
              <a:t>username </a:t>
            </a:r>
          </a:p>
          <a:p>
            <a:pPr>
              <a:lnSpc>
                <a:spcPct val="50000"/>
              </a:lnSpc>
            </a:pPr>
            <a:r>
              <a:rPr lang="en-US" dirty="0"/>
              <a:t> </a:t>
            </a:r>
            <a:r>
              <a:rPr lang="en-US" dirty="0" smtClean="0"/>
              <a:t>   </a:t>
            </a:r>
            <a:r>
              <a:rPr lang="en-US" sz="1600" dirty="0" smtClean="0"/>
              <a:t> </a:t>
            </a:r>
            <a:r>
              <a:rPr lang="en-US" sz="1600" dirty="0" smtClean="0">
                <a:solidFill>
                  <a:schemeClr val="accent6">
                    <a:lumMod val="75000"/>
                  </a:schemeClr>
                </a:solidFill>
              </a:rPr>
              <a:t>(</a:t>
            </a:r>
            <a:r>
              <a:rPr lang="en-US" sz="1600" dirty="0" err="1">
                <a:solidFill>
                  <a:schemeClr val="accent6">
                    <a:lumMod val="75000"/>
                  </a:schemeClr>
                </a:solidFill>
              </a:rPr>
              <a:t>restService.query</a:t>
            </a:r>
            <a:r>
              <a:rPr lang="en-US" sz="1600" dirty="0">
                <a:solidFill>
                  <a:schemeClr val="accent6">
                    <a:lumMod val="75000"/>
                  </a:schemeClr>
                </a:solidFill>
              </a:rPr>
              <a:t>({</a:t>
            </a:r>
            <a:r>
              <a:rPr lang="en-US" sz="1600" dirty="0" err="1">
                <a:solidFill>
                  <a:schemeClr val="accent6">
                    <a:lumMod val="75000"/>
                  </a:schemeClr>
                </a:solidFill>
              </a:rPr>
              <a:t>mask:username</a:t>
            </a:r>
            <a:r>
              <a:rPr lang="en-US" sz="1600" dirty="0">
                <a:solidFill>
                  <a:schemeClr val="accent6">
                    <a:lumMod val="75000"/>
                  </a:schemeClr>
                </a:solidFill>
              </a:rPr>
              <a:t>}).$</a:t>
            </a:r>
            <a:r>
              <a:rPr lang="en-US" sz="1600" dirty="0" err="1">
                <a:solidFill>
                  <a:schemeClr val="accent6">
                    <a:lumMod val="75000"/>
                  </a:schemeClr>
                </a:solidFill>
              </a:rPr>
              <a:t>promise.then</a:t>
            </a:r>
            <a:r>
              <a:rPr lang="en-US" sz="1600" dirty="0" smtClean="0">
                <a:solidFill>
                  <a:schemeClr val="accent6">
                    <a:lumMod val="75000"/>
                  </a:schemeClr>
                </a:solidFill>
              </a:rPr>
              <a:t>(function(answer){…}))</a:t>
            </a:r>
          </a:p>
          <a:p>
            <a:pPr marL="342900" indent="-342900">
              <a:buFont typeface="Arial"/>
              <a:buChar char="•"/>
            </a:pPr>
            <a:r>
              <a:rPr lang="en-US" dirty="0" smtClean="0"/>
              <a:t>retrieve </a:t>
            </a:r>
            <a:r>
              <a:rPr lang="en-US" dirty="0"/>
              <a:t>the list of users and display </a:t>
            </a:r>
            <a:r>
              <a:rPr lang="en-US" dirty="0" smtClean="0"/>
              <a:t>it</a:t>
            </a:r>
          </a:p>
          <a:p>
            <a:pPr>
              <a:lnSpc>
                <a:spcPct val="50000"/>
              </a:lnSpc>
            </a:pPr>
            <a:r>
              <a:rPr lang="en-US" sz="1600" dirty="0" smtClean="0">
                <a:solidFill>
                  <a:srgbClr val="590864"/>
                </a:solidFill>
              </a:rPr>
              <a:t>      (</a:t>
            </a:r>
            <a:r>
              <a:rPr lang="en-US" sz="1600" dirty="0" err="1" smtClean="0">
                <a:solidFill>
                  <a:srgbClr val="590864"/>
                </a:solidFill>
              </a:rPr>
              <a:t>ng</a:t>
            </a:r>
            <a:r>
              <a:rPr lang="en-US" sz="1600" dirty="0">
                <a:solidFill>
                  <a:srgbClr val="590864"/>
                </a:solidFill>
              </a:rPr>
              <a:t>-repeat="user in </a:t>
            </a:r>
            <a:r>
              <a:rPr lang="en-US" sz="1600" dirty="0" smtClean="0">
                <a:solidFill>
                  <a:srgbClr val="590864"/>
                </a:solidFill>
              </a:rPr>
              <a:t>users”)</a:t>
            </a:r>
            <a:endParaRPr lang="en-US" dirty="0"/>
          </a:p>
          <a:p>
            <a:pPr marL="342900" indent="-342900">
              <a:buFont typeface="Arial"/>
              <a:buChar char="•"/>
            </a:pPr>
            <a:r>
              <a:rPr lang="en-US" dirty="0"/>
              <a:t>if one and only one user found and its username equals the mask then set a '</a:t>
            </a:r>
            <a:r>
              <a:rPr lang="en-US" dirty="0" err="1"/>
              <a:t>userFound</a:t>
            </a:r>
            <a:r>
              <a:rPr lang="en-US" dirty="0"/>
              <a:t>' flag and use it to </a:t>
            </a:r>
            <a:r>
              <a:rPr lang="en-US" dirty="0" smtClean="0"/>
              <a:t>toggle </a:t>
            </a:r>
            <a:r>
              <a:rPr lang="en-US" dirty="0" smtClean="0"/>
              <a:t>an </a:t>
            </a:r>
            <a:r>
              <a:rPr lang="en-US" dirty="0"/>
              <a:t>icon </a:t>
            </a:r>
            <a:r>
              <a:rPr lang="en-US" dirty="0" smtClean="0"/>
              <a:t>tag </a:t>
            </a:r>
            <a:r>
              <a:rPr lang="en-US" dirty="0" err="1" smtClean="0"/>
              <a:t>css</a:t>
            </a:r>
            <a:r>
              <a:rPr lang="en-US" dirty="0" smtClean="0"/>
              <a:t> between ‘found’ and ‘</a:t>
            </a:r>
            <a:r>
              <a:rPr lang="en-US" dirty="0" err="1" smtClean="0"/>
              <a:t>notFound</a:t>
            </a:r>
            <a:r>
              <a:rPr lang="en-US" dirty="0" smtClean="0"/>
              <a:t>’</a:t>
            </a:r>
          </a:p>
          <a:p>
            <a:pPr>
              <a:lnSpc>
                <a:spcPct val="50000"/>
              </a:lnSpc>
            </a:pPr>
            <a:r>
              <a:rPr lang="en-US" dirty="0" smtClean="0"/>
              <a:t>     </a:t>
            </a:r>
            <a:r>
              <a:rPr lang="en-US" sz="1600" dirty="0" smtClean="0">
                <a:solidFill>
                  <a:srgbClr val="590864"/>
                </a:solidFill>
              </a:rPr>
              <a:t>class</a:t>
            </a:r>
            <a:r>
              <a:rPr lang="en-US" sz="1600" dirty="0">
                <a:solidFill>
                  <a:srgbClr val="590864"/>
                </a:solidFill>
              </a:rPr>
              <a:t>="</a:t>
            </a:r>
            <a:r>
              <a:rPr lang="en-US" sz="1600" dirty="0" err="1">
                <a:solidFill>
                  <a:srgbClr val="590864"/>
                </a:solidFill>
              </a:rPr>
              <a:t>ng</a:t>
            </a:r>
            <a:r>
              <a:rPr lang="en-US" sz="1600" dirty="0">
                <a:solidFill>
                  <a:srgbClr val="590864"/>
                </a:solidFill>
              </a:rPr>
              <a:t>-class: {'found':</a:t>
            </a:r>
            <a:r>
              <a:rPr lang="en-US" sz="1600" dirty="0" err="1">
                <a:solidFill>
                  <a:srgbClr val="590864"/>
                </a:solidFill>
              </a:rPr>
              <a:t>userFound</a:t>
            </a:r>
            <a:r>
              <a:rPr lang="en-US" sz="1600" dirty="0">
                <a:solidFill>
                  <a:srgbClr val="590864"/>
                </a:solidFill>
              </a:rPr>
              <a:t>, '</a:t>
            </a:r>
            <a:r>
              <a:rPr lang="en-US" sz="1600" dirty="0" err="1">
                <a:solidFill>
                  <a:srgbClr val="590864"/>
                </a:solidFill>
              </a:rPr>
              <a:t>notFound</a:t>
            </a:r>
            <a:r>
              <a:rPr lang="en-US" sz="1600" dirty="0">
                <a:solidFill>
                  <a:srgbClr val="590864"/>
                </a:solidFill>
              </a:rPr>
              <a:t>':</a:t>
            </a:r>
            <a:r>
              <a:rPr lang="en-US" sz="1600" dirty="0" smtClean="0">
                <a:solidFill>
                  <a:srgbClr val="590864"/>
                </a:solidFill>
              </a:rPr>
              <a:t>!</a:t>
            </a:r>
            <a:r>
              <a:rPr lang="en-US" sz="1600" dirty="0" err="1" smtClean="0">
                <a:solidFill>
                  <a:srgbClr val="590864"/>
                </a:solidFill>
              </a:rPr>
              <a:t>userFound</a:t>
            </a:r>
            <a:r>
              <a:rPr lang="en-US" sz="1600" dirty="0">
                <a:solidFill>
                  <a:srgbClr val="590864"/>
                </a:solidFill>
              </a:rPr>
              <a:t>}</a:t>
            </a:r>
            <a:r>
              <a:rPr lang="en-US" sz="1600" dirty="0" smtClean="0">
                <a:solidFill>
                  <a:srgbClr val="590864"/>
                </a:solidFill>
              </a:rPr>
              <a:t>;"</a:t>
            </a:r>
            <a:endParaRPr lang="en-US" sz="1600" dirty="0">
              <a:solidFill>
                <a:srgbClr val="590864"/>
              </a:solidFill>
            </a:endParaRPr>
          </a:p>
          <a:p>
            <a:pPr marL="342900" indent="-342900">
              <a:buFont typeface="Arial"/>
              <a:buChar char="•"/>
            </a:pPr>
            <a:endParaRPr lang="en-US" b="0" dirty="0"/>
          </a:p>
        </p:txBody>
      </p:sp>
      <p:pic>
        <p:nvPicPr>
          <p:cNvPr id="5" name="Picture Placeholder 4" descr="tab2.png"/>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4314" b="-14314"/>
          <a:stretch>
            <a:fillRect/>
          </a:stretch>
        </p:blipFill>
        <p:spPr>
          <a:xfrm>
            <a:off x="7786100" y="1677711"/>
            <a:ext cx="4232275" cy="4392042"/>
          </a:xfrm>
        </p:spPr>
      </p:pic>
    </p:spTree>
    <p:extLst>
      <p:ext uri="{BB962C8B-B14F-4D97-AF65-F5344CB8AC3E}">
        <p14:creationId xmlns:p14="http://schemas.microsoft.com/office/powerpoint/2010/main" val="278057004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 3 : using directives...</a:t>
            </a:r>
            <a:endParaRPr lang="en-US" dirty="0"/>
          </a:p>
        </p:txBody>
      </p:sp>
      <p:sp>
        <p:nvSpPr>
          <p:cNvPr id="4" name="Text Placeholder 3"/>
          <p:cNvSpPr>
            <a:spLocks noGrp="1"/>
          </p:cNvSpPr>
          <p:nvPr>
            <p:ph type="body" sz="quarter" idx="11"/>
          </p:nvPr>
        </p:nvSpPr>
        <p:spPr/>
        <p:txBody>
          <a:bodyPr/>
          <a:lstStyle/>
          <a:p>
            <a:pPr marL="342900" indent="-342900">
              <a:buFont typeface="Arial"/>
              <a:buChar char="•"/>
            </a:pPr>
            <a:r>
              <a:rPr lang="en-US" dirty="0" smtClean="0"/>
              <a:t>set </a:t>
            </a:r>
            <a:r>
              <a:rPr lang="en-US" dirty="0"/>
              <a:t>up the alert directive by means </a:t>
            </a:r>
            <a:r>
              <a:rPr lang="en-US" dirty="0" smtClean="0"/>
              <a:t>including </a:t>
            </a:r>
            <a:r>
              <a:rPr lang="en-US" dirty="0"/>
              <a:t>the following tag : </a:t>
            </a:r>
            <a:r>
              <a:rPr lang="en-US" sz="1600" dirty="0">
                <a:solidFill>
                  <a:srgbClr val="590864"/>
                </a:solidFill>
              </a:rPr>
              <a:t>&lt;alerts-box alerts="yourAlertArrayFromScope"/&gt;</a:t>
            </a:r>
          </a:p>
          <a:p>
            <a:pPr marL="342900" indent="-342900">
              <a:buFont typeface="Arial"/>
              <a:buChar char="•"/>
            </a:pPr>
            <a:r>
              <a:rPr lang="en-US" dirty="0"/>
              <a:t>push {successful: false, message: 'no.user.found'} and {successful: false, message: 'tryAgain'} to your alert array if no user found in the REST call</a:t>
            </a:r>
          </a:p>
          <a:p>
            <a:pPr marL="342900" indent="-342900">
              <a:buFont typeface="Arial"/>
              <a:buChar char="•"/>
            </a:pPr>
            <a:r>
              <a:rPr lang="en-US" dirty="0"/>
              <a:t>push {successful: </a:t>
            </a:r>
            <a:r>
              <a:rPr lang="en-US" dirty="0" smtClean="0"/>
              <a:t>true, </a:t>
            </a:r>
            <a:r>
              <a:rPr lang="en-US" dirty="0"/>
              <a:t>message: </a:t>
            </a:r>
            <a:r>
              <a:rPr lang="en-US" dirty="0"/>
              <a:t>'</a:t>
            </a:r>
            <a:r>
              <a:rPr lang="en-US" dirty="0" err="1"/>
              <a:t>users.found</a:t>
            </a:r>
            <a:r>
              <a:rPr lang="en-US" dirty="0"/>
              <a:t>'} </a:t>
            </a:r>
            <a:r>
              <a:rPr lang="en-US" dirty="0" smtClean="0"/>
              <a:t>to </a:t>
            </a:r>
            <a:r>
              <a:rPr lang="en-US" dirty="0"/>
              <a:t>your alert array if </a:t>
            </a:r>
            <a:r>
              <a:rPr lang="en-US" dirty="0" smtClean="0"/>
              <a:t>users found.</a:t>
            </a:r>
            <a:endParaRPr lang="en-US" dirty="0"/>
          </a:p>
          <a:p>
            <a:pPr marL="342900" indent="-342900">
              <a:buFont typeface="Arial"/>
              <a:buChar char="•"/>
            </a:pPr>
            <a:r>
              <a:rPr lang="en-US" dirty="0"/>
              <a:t>observe dynamic change in the alerts box and try closing alerts</a:t>
            </a:r>
          </a:p>
          <a:p>
            <a:endParaRPr lang="en-US" dirty="0"/>
          </a:p>
        </p:txBody>
      </p:sp>
      <p:pic>
        <p:nvPicPr>
          <p:cNvPr id="6" name="Picture Placeholder 5" descr="tab3.png"/>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0961" b="-20961"/>
          <a:stretch>
            <a:fillRect/>
          </a:stretch>
        </p:blipFill>
        <p:spPr/>
      </p:pic>
    </p:spTree>
    <p:extLst>
      <p:ext uri="{BB962C8B-B14F-4D97-AF65-F5344CB8AC3E}">
        <p14:creationId xmlns:p14="http://schemas.microsoft.com/office/powerpoint/2010/main" val="356727625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 4 : using filters...</a:t>
            </a:r>
            <a:endParaRPr lang="en-US" dirty="0"/>
          </a:p>
        </p:txBody>
      </p:sp>
      <p:sp>
        <p:nvSpPr>
          <p:cNvPr id="4" name="Text Placeholder 3"/>
          <p:cNvSpPr>
            <a:spLocks noGrp="1"/>
          </p:cNvSpPr>
          <p:nvPr>
            <p:ph type="body" sz="quarter" idx="11"/>
          </p:nvPr>
        </p:nvSpPr>
        <p:spPr/>
        <p:txBody>
          <a:bodyPr/>
          <a:lstStyle/>
          <a:p>
            <a:pPr marL="342900" indent="-342900">
              <a:buFont typeface="Arial"/>
              <a:buChar char="•"/>
            </a:pPr>
            <a:r>
              <a:rPr lang="en-US" dirty="0"/>
              <a:t>expose static users list to the template</a:t>
            </a:r>
          </a:p>
          <a:p>
            <a:pPr marL="342900" indent="-342900">
              <a:buFont typeface="Arial"/>
              <a:buChar char="•"/>
            </a:pPr>
            <a:r>
              <a:rPr lang="en-US" dirty="0"/>
              <a:t>dynamically filter it on the template side with the username </a:t>
            </a:r>
            <a:r>
              <a:rPr lang="en-US" dirty="0" smtClean="0"/>
              <a:t>value</a:t>
            </a:r>
          </a:p>
          <a:p>
            <a:pPr>
              <a:lnSpc>
                <a:spcPct val="50000"/>
              </a:lnSpc>
            </a:pPr>
            <a:r>
              <a:rPr lang="en-US" sz="1600" dirty="0" smtClean="0">
                <a:solidFill>
                  <a:srgbClr val="590864"/>
                </a:solidFill>
              </a:rPr>
              <a:t>      (</a:t>
            </a:r>
            <a:r>
              <a:rPr lang="en-US" sz="1600" dirty="0" err="1" smtClean="0">
                <a:solidFill>
                  <a:srgbClr val="590864"/>
                </a:solidFill>
              </a:rPr>
              <a:t>ng</a:t>
            </a:r>
            <a:r>
              <a:rPr lang="en-US" sz="1600" dirty="0">
                <a:solidFill>
                  <a:srgbClr val="590864"/>
                </a:solidFill>
              </a:rPr>
              <a:t>-repeat="user in users | </a:t>
            </a:r>
            <a:r>
              <a:rPr lang="en-US" sz="1600" dirty="0" err="1" smtClean="0">
                <a:solidFill>
                  <a:srgbClr val="590864"/>
                </a:solidFill>
              </a:rPr>
              <a:t>filter:search.username</a:t>
            </a:r>
            <a:r>
              <a:rPr lang="en-US" sz="1600" dirty="0" smtClean="0">
                <a:solidFill>
                  <a:srgbClr val="590864"/>
                </a:solidFill>
              </a:rPr>
              <a:t>”)</a:t>
            </a:r>
            <a:endParaRPr lang="en-US" sz="1600" dirty="0">
              <a:solidFill>
                <a:srgbClr val="590864"/>
              </a:solidFill>
            </a:endParaRPr>
          </a:p>
          <a:p>
            <a:pPr marL="342900" indent="-342900">
              <a:buFont typeface="Arial"/>
              <a:buChar char="•"/>
            </a:pPr>
            <a:r>
              <a:rPr lang="en-US" dirty="0"/>
              <a:t>bootstrap '</a:t>
            </a:r>
            <a:r>
              <a:rPr lang="en-US" dirty="0" err="1"/>
              <a:t>myFilters</a:t>
            </a:r>
            <a:r>
              <a:rPr lang="en-US" dirty="0"/>
              <a:t>' module and use 'fringes' filter to display somewhere the username wrapped with '$' </a:t>
            </a:r>
            <a:r>
              <a:rPr lang="en-US" dirty="0" smtClean="0"/>
              <a:t>symbol   </a:t>
            </a:r>
            <a:r>
              <a:rPr lang="en-US" sz="1600" dirty="0" smtClean="0">
                <a:solidFill>
                  <a:srgbClr val="590864"/>
                </a:solidFill>
              </a:rPr>
              <a:t>(| </a:t>
            </a:r>
            <a:r>
              <a:rPr lang="en-US" sz="1600" dirty="0">
                <a:solidFill>
                  <a:srgbClr val="590864"/>
                </a:solidFill>
              </a:rPr>
              <a:t>fringes:'</a:t>
            </a:r>
            <a:r>
              <a:rPr lang="en-US" sz="1600" dirty="0" smtClean="0">
                <a:solidFill>
                  <a:srgbClr val="590864"/>
                </a:solidFill>
              </a:rPr>
              <a:t>$’)</a:t>
            </a:r>
            <a:endParaRPr lang="en-US" sz="1600" dirty="0">
              <a:solidFill>
                <a:srgbClr val="590864"/>
              </a:solidFill>
            </a:endParaRPr>
          </a:p>
          <a:p>
            <a:pPr marL="342900" indent="-342900">
              <a:buFont typeface="Arial"/>
              <a:buChar char="•"/>
            </a:pPr>
            <a:r>
              <a:rPr lang="en-US" dirty="0"/>
              <a:t>expose a timestamp to the template and apply a date </a:t>
            </a:r>
            <a:r>
              <a:rPr lang="en-US" dirty="0" smtClean="0"/>
              <a:t>formatting with </a:t>
            </a:r>
            <a:r>
              <a:rPr lang="en-US" dirty="0"/>
              <a:t>the pattern of your </a:t>
            </a:r>
            <a:r>
              <a:rPr lang="en-US" dirty="0" smtClean="0"/>
              <a:t>choice </a:t>
            </a:r>
          </a:p>
          <a:p>
            <a:pPr>
              <a:lnSpc>
                <a:spcPct val="50000"/>
              </a:lnSpc>
            </a:pPr>
            <a:r>
              <a:rPr lang="en-US" sz="1600" dirty="0" smtClean="0">
                <a:solidFill>
                  <a:srgbClr val="590864"/>
                </a:solidFill>
              </a:rPr>
              <a:t>     (</a:t>
            </a:r>
            <a:r>
              <a:rPr lang="en-US" sz="1600" dirty="0">
                <a:solidFill>
                  <a:srgbClr val="590864"/>
                </a:solidFill>
              </a:rPr>
              <a:t>| date:'</a:t>
            </a:r>
            <a:r>
              <a:rPr lang="en-US" sz="1600" dirty="0" err="1">
                <a:solidFill>
                  <a:srgbClr val="590864"/>
                </a:solidFill>
              </a:rPr>
              <a:t>dd</a:t>
            </a:r>
            <a:r>
              <a:rPr lang="en-US" sz="1600" dirty="0">
                <a:solidFill>
                  <a:srgbClr val="590864"/>
                </a:solidFill>
              </a:rPr>
              <a:t>/MM/</a:t>
            </a:r>
            <a:r>
              <a:rPr lang="en-US" sz="1600" dirty="0" err="1" smtClean="0">
                <a:solidFill>
                  <a:srgbClr val="590864"/>
                </a:solidFill>
              </a:rPr>
              <a:t>yyyy</a:t>
            </a:r>
            <a:r>
              <a:rPr lang="en-US" sz="1600" dirty="0" smtClean="0">
                <a:solidFill>
                  <a:srgbClr val="590864"/>
                </a:solidFill>
              </a:rPr>
              <a:t>’)</a:t>
            </a:r>
            <a:endParaRPr lang="en-US" sz="1600" dirty="0">
              <a:solidFill>
                <a:srgbClr val="590864"/>
              </a:solidFill>
            </a:endParaRPr>
          </a:p>
          <a:p>
            <a:endParaRPr lang="en-US" dirty="0"/>
          </a:p>
        </p:txBody>
      </p:sp>
      <p:pic>
        <p:nvPicPr>
          <p:cNvPr id="5" name="Picture Placeholder 4" descr="tab4.png"/>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484" b="-9484"/>
          <a:stretch>
            <a:fillRect/>
          </a:stretch>
        </p:blipFill>
        <p:spPr/>
      </p:pic>
    </p:spTree>
    <p:extLst>
      <p:ext uri="{BB962C8B-B14F-4D97-AF65-F5344CB8AC3E}">
        <p14:creationId xmlns:p14="http://schemas.microsoft.com/office/powerpoint/2010/main" val="182193158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73948" y="466724"/>
            <a:ext cx="10068180" cy="1107996"/>
          </a:xfrm>
        </p:spPr>
        <p:txBody>
          <a:bodyPr/>
          <a:lstStyle/>
          <a:p>
            <a:r>
              <a:rPr lang="en-US" sz="3600" dirty="0"/>
              <a:t>Cool stuff for </a:t>
            </a:r>
            <a:r>
              <a:rPr lang="en-US" sz="3600" dirty="0" smtClean="0"/>
              <a:t>the </a:t>
            </a:r>
            <a:r>
              <a:rPr lang="en-US" sz="3600" dirty="0"/>
              <a:t>end : Testing, Testing, Testing !!!</a:t>
            </a:r>
            <a:endParaRPr lang="de-DE" sz="3600" dirty="0"/>
          </a:p>
        </p:txBody>
      </p:sp>
      <p:pic>
        <p:nvPicPr>
          <p:cNvPr id="9" name="Picture 2" descr="\\dwdf032\cmedia\Templates_Guidelines\eOn\_Presentations\_Templates\d_code\Material\code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646" t="11179" r="10787" b="65242"/>
          <a:stretch/>
        </p:blipFill>
        <p:spPr bwMode="auto">
          <a:xfrm rot="10800000">
            <a:off x="10784244" y="663575"/>
            <a:ext cx="659625" cy="442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51882" y="6073957"/>
            <a:ext cx="419443" cy="463368"/>
          </a:xfrm>
          <a:prstGeom prst="rect">
            <a:avLst/>
          </a:prstGeom>
        </p:spPr>
      </p:pic>
      <p:sp>
        <p:nvSpPr>
          <p:cNvPr id="6" name="Text Placeholder 3"/>
          <p:cNvSpPr txBox="1">
            <a:spLocks/>
          </p:cNvSpPr>
          <p:nvPr/>
        </p:nvSpPr>
        <p:spPr>
          <a:xfrm>
            <a:off x="310632" y="1811393"/>
            <a:ext cx="7149950" cy="4070641"/>
          </a:xfrm>
          <a:prstGeom prst="rect">
            <a:avLst/>
          </a:prstGeom>
        </p:spPr>
        <p:txBody>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342900" indent="-342900">
              <a:buFont typeface="Arial"/>
              <a:buChar char="•"/>
            </a:pPr>
            <a:r>
              <a:rPr lang="en-US" dirty="0" smtClean="0"/>
              <a:t>Have a look at  the following test configurations :</a:t>
            </a:r>
          </a:p>
          <a:p>
            <a:pPr marL="342900" indent="-342900">
              <a:buFont typeface="Arial"/>
              <a:buChar char="•"/>
            </a:pPr>
            <a:r>
              <a:rPr lang="en-US" dirty="0" smtClean="0"/>
              <a:t>For UNIT tests : test/</a:t>
            </a:r>
            <a:r>
              <a:rPr lang="en-US" dirty="0" err="1" smtClean="0"/>
              <a:t>karma.conf.js</a:t>
            </a:r>
            <a:endParaRPr lang="en-US" dirty="0" smtClean="0"/>
          </a:p>
          <a:p>
            <a:pPr marL="342900" indent="-342900">
              <a:buFont typeface="Wingdings" charset="2"/>
              <a:buChar char="Ø"/>
            </a:pPr>
            <a:r>
              <a:rPr lang="en-US" dirty="0" smtClean="0"/>
              <a:t>Give it a try by running :  npm test</a:t>
            </a:r>
          </a:p>
          <a:p>
            <a:pPr marL="342900" indent="-342900">
              <a:buFont typeface="Arial"/>
              <a:buChar char="•"/>
            </a:pPr>
            <a:r>
              <a:rPr lang="en-US" dirty="0" smtClean="0"/>
              <a:t>For   e2e tests : test/protractor-</a:t>
            </a:r>
            <a:r>
              <a:rPr lang="en-US" dirty="0" err="1" smtClean="0"/>
              <a:t>conf.js</a:t>
            </a:r>
            <a:endParaRPr lang="en-US" dirty="0" smtClean="0"/>
          </a:p>
          <a:p>
            <a:pPr marL="342900" indent="-342900">
              <a:buFont typeface="Wingdings" charset="2"/>
              <a:buChar char="Ø"/>
            </a:pPr>
            <a:r>
              <a:rPr lang="en-US" dirty="0" smtClean="0"/>
              <a:t>Give it a try by :</a:t>
            </a:r>
          </a:p>
          <a:p>
            <a:pPr marL="882900" lvl="4" indent="-342900">
              <a:buFont typeface="Wingdings" charset="2"/>
              <a:buChar char="ü"/>
            </a:pPr>
            <a:r>
              <a:rPr lang="en-US" dirty="0" smtClean="0"/>
              <a:t>Starting your server if not done yet : npm start</a:t>
            </a:r>
          </a:p>
          <a:p>
            <a:pPr marL="882900" lvl="4" indent="-342900">
              <a:buFont typeface="Wingdings" charset="2"/>
              <a:buChar char="ü"/>
            </a:pPr>
            <a:r>
              <a:rPr lang="en-US" dirty="0" smtClean="0"/>
              <a:t>On another terminal run : npm run protractor</a:t>
            </a:r>
          </a:p>
          <a:p>
            <a:endParaRPr lang="en-US" b="0" dirty="0" smtClean="0"/>
          </a:p>
        </p:txBody>
      </p:sp>
    </p:spTree>
    <p:extLst>
      <p:ext uri="{BB962C8B-B14F-4D97-AF65-F5344CB8AC3E}">
        <p14:creationId xmlns:p14="http://schemas.microsoft.com/office/powerpoint/2010/main" val="257188207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endParaRPr lang="de-DE"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1882" y="6073957"/>
            <a:ext cx="419443" cy="463368"/>
          </a:xfrm>
          <a:prstGeom prst="rect">
            <a:avLst/>
          </a:prstGeom>
        </p:spPr>
      </p:pic>
      <p:sp>
        <p:nvSpPr>
          <p:cNvPr id="6" name="Text Placeholder 2"/>
          <p:cNvSpPr>
            <a:spLocks noGrp="1"/>
          </p:cNvSpPr>
          <p:nvPr>
            <p:ph type="body" sz="quarter" idx="10"/>
          </p:nvPr>
        </p:nvSpPr>
        <p:spPr>
          <a:xfrm>
            <a:off x="324000" y="3876796"/>
            <a:ext cx="11545200" cy="2206326"/>
          </a:xfrm>
        </p:spPr>
        <p:txBody>
          <a:bodyPr/>
          <a:lstStyle/>
          <a:p>
            <a:r>
              <a:rPr lang="en-US" dirty="0" smtClean="0"/>
              <a:t>Contact information:</a:t>
            </a:r>
          </a:p>
          <a:p>
            <a:endParaRPr lang="en-US" dirty="0" smtClean="0"/>
          </a:p>
          <a:p>
            <a:r>
              <a:rPr lang="en-US" dirty="0" smtClean="0"/>
              <a:t>Frederic </a:t>
            </a:r>
            <a:r>
              <a:rPr lang="en-US" dirty="0" err="1" smtClean="0"/>
              <a:t>canteloup</a:t>
            </a:r>
            <a:r>
              <a:rPr lang="en-US" dirty="0" smtClean="0"/>
              <a:t> &amp; Alex Marquez</a:t>
            </a:r>
          </a:p>
          <a:p>
            <a:r>
              <a:rPr lang="en-US" dirty="0" smtClean="0"/>
              <a:t>Software developers at </a:t>
            </a:r>
            <a:r>
              <a:rPr lang="en-US" dirty="0" err="1" smtClean="0"/>
              <a:t>Hybris</a:t>
            </a:r>
            <a:r>
              <a:rPr lang="en-US" dirty="0" smtClean="0"/>
              <a:t> ECP</a:t>
            </a:r>
          </a:p>
          <a:p>
            <a:r>
              <a:rPr lang="en-US" dirty="0" err="1" smtClean="0"/>
              <a:t>frederic.canteloup@hybris.com</a:t>
            </a:r>
            <a:endParaRPr lang="en-US" dirty="0" smtClean="0"/>
          </a:p>
          <a:p>
            <a:r>
              <a:rPr lang="en-US" dirty="0" err="1" smtClean="0"/>
              <a:t>alex.marquez@sap.com</a:t>
            </a:r>
            <a:endParaRPr lang="en-US" dirty="0" smtClean="0"/>
          </a:p>
          <a:p>
            <a:endParaRPr lang="en-US" dirty="0" smtClean="0"/>
          </a:p>
        </p:txBody>
      </p:sp>
    </p:spTree>
    <p:extLst>
      <p:ext uri="{BB962C8B-B14F-4D97-AF65-F5344CB8AC3E}">
        <p14:creationId xmlns:p14="http://schemas.microsoft.com/office/powerpoint/2010/main" val="22073957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Agenda</a:t>
            </a:r>
            <a:endParaRPr lang="de-DE" dirty="0"/>
          </a:p>
        </p:txBody>
      </p:sp>
      <p:sp>
        <p:nvSpPr>
          <p:cNvPr id="3" name="Text Placeholder 2"/>
          <p:cNvSpPr>
            <a:spLocks noGrp="1"/>
          </p:cNvSpPr>
          <p:nvPr>
            <p:ph type="body" sz="quarter" idx="10"/>
          </p:nvPr>
        </p:nvSpPr>
        <p:spPr/>
        <p:txBody>
          <a:bodyPr/>
          <a:lstStyle/>
          <a:p>
            <a:pPr marL="0" lvl="1" indent="0">
              <a:buNone/>
            </a:pPr>
            <a:endParaRPr lang="en-US" dirty="0" smtClean="0"/>
          </a:p>
          <a:p>
            <a:pPr lvl="1"/>
            <a:endParaRPr lang="en-US" dirty="0"/>
          </a:p>
          <a:p>
            <a:pPr lvl="1"/>
            <a:r>
              <a:rPr lang="en-US" dirty="0" smtClean="0"/>
              <a:t>Why </a:t>
            </a:r>
            <a:r>
              <a:rPr lang="en-US" dirty="0"/>
              <a:t>rich client over server rendered pages </a:t>
            </a:r>
            <a:r>
              <a:rPr lang="en-US" dirty="0" smtClean="0"/>
              <a:t>?</a:t>
            </a:r>
          </a:p>
          <a:p>
            <a:pPr marL="0" lvl="1" indent="0">
              <a:buNone/>
            </a:pPr>
            <a:endParaRPr lang="en-US" dirty="0"/>
          </a:p>
          <a:p>
            <a:pPr lvl="1"/>
            <a:r>
              <a:rPr lang="en-US" dirty="0" smtClean="0"/>
              <a:t>Why </a:t>
            </a:r>
            <a:r>
              <a:rPr lang="en-US" dirty="0"/>
              <a:t>AngularJS as a rich client ?</a:t>
            </a:r>
          </a:p>
          <a:p>
            <a:pPr marL="0" lvl="1" indent="0">
              <a:buNone/>
            </a:pPr>
            <a:endParaRPr lang="en-US" dirty="0"/>
          </a:p>
          <a:p>
            <a:pPr lvl="1"/>
            <a:r>
              <a:rPr lang="en-US" dirty="0" smtClean="0"/>
              <a:t>Brief overview of AngularJS technical features</a:t>
            </a:r>
          </a:p>
          <a:p>
            <a:pPr marL="0" lvl="1" indent="0">
              <a:buNone/>
            </a:pPr>
            <a:endParaRPr lang="en-US" dirty="0"/>
          </a:p>
          <a:p>
            <a:pPr lvl="1"/>
            <a:r>
              <a:rPr lang="en-US" dirty="0"/>
              <a:t>Hands on coding</a:t>
            </a:r>
          </a:p>
          <a:p>
            <a:pPr lvl="1"/>
            <a:endParaRPr lang="en-US" dirty="0"/>
          </a:p>
        </p:txBody>
      </p:sp>
    </p:spTree>
    <p:extLst>
      <p:ext uri="{BB962C8B-B14F-4D97-AF65-F5344CB8AC3E}">
        <p14:creationId xmlns:p14="http://schemas.microsoft.com/office/powerpoint/2010/main" val="12668524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000" dirty="0" smtClean="0"/>
              <a:t>Why rich client over server rendered pages ?</a:t>
            </a:r>
          </a:p>
        </p:txBody>
      </p:sp>
      <p:sp>
        <p:nvSpPr>
          <p:cNvPr id="3" name="Text Placeholder 2"/>
          <p:cNvSpPr>
            <a:spLocks noGrp="1"/>
          </p:cNvSpPr>
          <p:nvPr>
            <p:ph type="body" sz="quarter" idx="10"/>
          </p:nvPr>
        </p:nvSpPr>
        <p:spPr/>
        <p:txBody>
          <a:bodyPr/>
          <a:lstStyle/>
          <a:p>
            <a:pPr lvl="0"/>
            <a:endParaRPr lang="en-US" dirty="0" smtClean="0"/>
          </a:p>
          <a:p>
            <a:pPr lvl="2"/>
            <a:r>
              <a:rPr lang="en-US" dirty="0" smtClean="0"/>
              <a:t>Faster response time thus better UX</a:t>
            </a:r>
          </a:p>
          <a:p>
            <a:pPr marL="0" lvl="2" indent="0">
              <a:buNone/>
            </a:pPr>
            <a:endParaRPr lang="en-US" dirty="0" smtClean="0"/>
          </a:p>
          <a:p>
            <a:pPr lvl="2"/>
            <a:r>
              <a:rPr lang="en-US" dirty="0"/>
              <a:t>presentation/behaviour decoupled from data/</a:t>
            </a:r>
            <a:r>
              <a:rPr lang="en-US" dirty="0" smtClean="0"/>
              <a:t>business so </a:t>
            </a:r>
            <a:r>
              <a:rPr lang="en-US" dirty="0"/>
              <a:t>that </a:t>
            </a:r>
            <a:r>
              <a:rPr lang="en-US" dirty="0" smtClean="0"/>
              <a:t>backend can server other devices</a:t>
            </a:r>
            <a:endParaRPr lang="en-US" dirty="0"/>
          </a:p>
          <a:p>
            <a:pPr marL="0" lvl="2" indent="0">
              <a:buNone/>
            </a:pPr>
            <a:endParaRPr lang="en-US" dirty="0"/>
          </a:p>
          <a:p>
            <a:pPr lvl="2"/>
            <a:r>
              <a:rPr lang="en-US" dirty="0"/>
              <a:t>full </a:t>
            </a:r>
            <a:r>
              <a:rPr lang="en-US" dirty="0" smtClean="0"/>
              <a:t>testability in isolation from server and its data</a:t>
            </a:r>
          </a:p>
          <a:p>
            <a:pPr marL="0" lvl="2" indent="0">
              <a:buNone/>
            </a:pPr>
            <a:endParaRPr lang="en-US" dirty="0" smtClean="0"/>
          </a:p>
          <a:p>
            <a:pPr lvl="2"/>
            <a:r>
              <a:rPr lang="en-US" dirty="0"/>
              <a:t>can run stand </a:t>
            </a:r>
            <a:r>
              <a:rPr lang="en-US" dirty="0" smtClean="0"/>
              <a:t>alone =</a:t>
            </a:r>
            <a:r>
              <a:rPr lang="en-US" dirty="0"/>
              <a:t>&gt; faster </a:t>
            </a:r>
            <a:r>
              <a:rPr lang="en-US" dirty="0" smtClean="0"/>
              <a:t>development</a:t>
            </a:r>
          </a:p>
          <a:p>
            <a:pPr marL="0" lvl="2" indent="0">
              <a:buNone/>
            </a:pPr>
            <a:endParaRPr lang="en-US" dirty="0" smtClean="0"/>
          </a:p>
          <a:p>
            <a:pPr lvl="2"/>
            <a:r>
              <a:rPr lang="en-US" dirty="0" smtClean="0"/>
              <a:t>Mature Javascript dependency </a:t>
            </a:r>
            <a:r>
              <a:rPr lang="en-US" dirty="0"/>
              <a:t>management such </a:t>
            </a:r>
            <a:r>
              <a:rPr lang="en-US"/>
              <a:t>as </a:t>
            </a:r>
            <a:r>
              <a:rPr lang="en-US" smtClean="0"/>
              <a:t>bower</a:t>
            </a:r>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000" dirty="0" smtClean="0"/>
              <a:t>Why AngularJS as a rich client ?</a:t>
            </a:r>
            <a:endParaRPr lang="en-US" sz="4000" dirty="0"/>
          </a:p>
        </p:txBody>
      </p:sp>
      <p:sp>
        <p:nvSpPr>
          <p:cNvPr id="3" name="Text Placeholder 2"/>
          <p:cNvSpPr>
            <a:spLocks noGrp="1"/>
          </p:cNvSpPr>
          <p:nvPr>
            <p:ph type="body" sz="quarter" idx="10"/>
          </p:nvPr>
        </p:nvSpPr>
        <p:spPr/>
        <p:txBody>
          <a:bodyPr/>
          <a:lstStyle/>
          <a:p>
            <a:pPr lvl="0"/>
            <a:endParaRPr lang="en-US" dirty="0" smtClean="0"/>
          </a:p>
          <a:p>
            <a:pPr lvl="2"/>
            <a:r>
              <a:rPr lang="en-US" dirty="0" smtClean="0"/>
              <a:t>totally </a:t>
            </a:r>
            <a:r>
              <a:rPr lang="en-US" dirty="0"/>
              <a:t>different paradigm : as an extension of HTML5 / scopes / 2-way binding between DOM and model</a:t>
            </a:r>
          </a:p>
          <a:p>
            <a:pPr marL="0" lvl="2" indent="0">
              <a:buNone/>
            </a:pPr>
            <a:endParaRPr lang="en-US" dirty="0" smtClean="0"/>
          </a:p>
          <a:p>
            <a:pPr lvl="2"/>
            <a:r>
              <a:rPr lang="en-US" dirty="0" smtClean="0"/>
              <a:t>More dev friendly approach</a:t>
            </a:r>
          </a:p>
          <a:p>
            <a:pPr marL="0" lvl="2" indent="0">
              <a:buNone/>
            </a:pPr>
            <a:endParaRPr lang="en-US" dirty="0" smtClean="0"/>
          </a:p>
          <a:p>
            <a:pPr lvl="2"/>
            <a:r>
              <a:rPr lang="en-US" dirty="0"/>
              <a:t>great spring-like dependency injection =&gt; easy mocking, override </a:t>
            </a:r>
            <a:r>
              <a:rPr lang="en-US" dirty="0" smtClean="0"/>
              <a:t>mechanism</a:t>
            </a:r>
          </a:p>
          <a:p>
            <a:pPr marL="0" lvl="2" indent="0">
              <a:buNone/>
            </a:pPr>
            <a:endParaRPr lang="en-US" dirty="0" smtClean="0"/>
          </a:p>
          <a:p>
            <a:pPr lvl="2"/>
            <a:r>
              <a:rPr lang="en-US" dirty="0"/>
              <a:t>directives that allow to build </a:t>
            </a:r>
            <a:r>
              <a:rPr lang="en-US" dirty="0" smtClean="0"/>
              <a:t>reusable, </a:t>
            </a:r>
            <a:r>
              <a:rPr lang="en-US" dirty="0"/>
              <a:t>self-contained, self-tested </a:t>
            </a:r>
            <a:r>
              <a:rPr lang="en-US" dirty="0" smtClean="0"/>
              <a:t>widgets</a:t>
            </a:r>
          </a:p>
          <a:p>
            <a:pPr lvl="2"/>
            <a:endParaRPr lang="en-US" dirty="0"/>
          </a:p>
          <a:p>
            <a:pPr lvl="2"/>
            <a:r>
              <a:rPr lang="en-US" dirty="0"/>
              <a:t>full testability (UNIT &amp; e2e) by means of Jasmine, Karma and protractor, node </a:t>
            </a:r>
            <a:r>
              <a:rPr lang="en-US" dirty="0" smtClean="0"/>
              <a:t>JS</a:t>
            </a:r>
          </a:p>
          <a:p>
            <a:pPr marL="0" lvl="2" indent="0">
              <a:buNone/>
            </a:pPr>
            <a:endParaRPr lang="en-US" dirty="0" smtClean="0"/>
          </a:p>
          <a:p>
            <a:pPr lvl="2"/>
            <a:r>
              <a:rPr lang="en-US" dirty="0"/>
              <a:t>big community</a:t>
            </a:r>
          </a:p>
          <a:p>
            <a:pPr marL="0" lvl="2" indent="0">
              <a:buNone/>
            </a:pPr>
            <a:endParaRPr lang="en-US" dirty="0"/>
          </a:p>
          <a:p>
            <a:pPr marL="0" lvl="2" indent="0">
              <a:buNone/>
            </a:pPr>
            <a:endParaRPr lang="en-US" dirty="0"/>
          </a:p>
          <a:p>
            <a:pPr lvl="2"/>
            <a:endParaRPr lang="en-US" dirty="0"/>
          </a:p>
          <a:p>
            <a:pPr marL="0" lvl="2" indent="0">
              <a:buNone/>
            </a:pPr>
            <a:endParaRPr lang="en-US" dirty="0"/>
          </a:p>
          <a:p>
            <a:pPr marL="0" lvl="2" indent="0">
              <a:buNone/>
            </a:pPr>
            <a:endParaRPr lang="en-US" dirty="0"/>
          </a:p>
          <a:p>
            <a:pPr lvl="2"/>
            <a:endParaRPr lang="en-US" dirty="0"/>
          </a:p>
          <a:p>
            <a:pPr lvl="2"/>
            <a:endParaRPr lang="en-US" dirty="0"/>
          </a:p>
          <a:p>
            <a:pPr lvl="2"/>
            <a:endParaRPr lang="en-US" dirty="0" smtClean="0"/>
          </a:p>
        </p:txBody>
      </p:sp>
    </p:spTree>
    <p:extLst>
      <p:ext uri="{BB962C8B-B14F-4D97-AF65-F5344CB8AC3E}">
        <p14:creationId xmlns:p14="http://schemas.microsoft.com/office/powerpoint/2010/main" val="283531056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000" dirty="0" smtClean="0"/>
              <a:t>Why AngularJS as a rich client ?</a:t>
            </a:r>
            <a:endParaRPr lang="en-US" sz="4000" dirty="0"/>
          </a:p>
        </p:txBody>
      </p:sp>
      <p:sp>
        <p:nvSpPr>
          <p:cNvPr id="3" name="Text Placeholder 2"/>
          <p:cNvSpPr>
            <a:spLocks noGrp="1"/>
          </p:cNvSpPr>
          <p:nvPr>
            <p:ph type="body" sz="quarter" idx="10"/>
          </p:nvPr>
        </p:nvSpPr>
        <p:spPr/>
        <p:txBody>
          <a:bodyPr/>
          <a:lstStyle/>
          <a:p>
            <a:pPr lvl="0"/>
            <a:endParaRPr lang="en-US" dirty="0" smtClean="0"/>
          </a:p>
          <a:p>
            <a:pPr lvl="2"/>
            <a:r>
              <a:rPr lang="en-US" dirty="0" smtClean="0"/>
              <a:t>totally </a:t>
            </a:r>
            <a:r>
              <a:rPr lang="en-US" dirty="0"/>
              <a:t>different paradigm : as an extension of HTML5 / scopes / 2-way binding between DOM and model</a:t>
            </a:r>
          </a:p>
          <a:p>
            <a:pPr marL="0" lvl="2" indent="0">
              <a:buNone/>
            </a:pPr>
            <a:endParaRPr lang="en-US" dirty="0" smtClean="0"/>
          </a:p>
          <a:p>
            <a:pPr lvl="2"/>
            <a:r>
              <a:rPr lang="en-US" dirty="0" smtClean="0"/>
              <a:t>More dev friendly approach</a:t>
            </a:r>
          </a:p>
          <a:p>
            <a:pPr marL="0" lvl="2" indent="0">
              <a:buNone/>
            </a:pPr>
            <a:endParaRPr lang="en-US" dirty="0" smtClean="0"/>
          </a:p>
          <a:p>
            <a:pPr lvl="2"/>
            <a:r>
              <a:rPr lang="en-US" dirty="0"/>
              <a:t>great spring-like dependency injection =&gt; easy mocking, override </a:t>
            </a:r>
            <a:r>
              <a:rPr lang="en-US" dirty="0" smtClean="0"/>
              <a:t>mechanism</a:t>
            </a:r>
          </a:p>
          <a:p>
            <a:pPr marL="0" lvl="2" indent="0">
              <a:buNone/>
            </a:pPr>
            <a:endParaRPr lang="en-US" dirty="0" smtClean="0"/>
          </a:p>
          <a:p>
            <a:pPr lvl="2"/>
            <a:r>
              <a:rPr lang="en-US" dirty="0"/>
              <a:t>directives that allow to build </a:t>
            </a:r>
            <a:r>
              <a:rPr lang="en-US" dirty="0" smtClean="0"/>
              <a:t>reusable, </a:t>
            </a:r>
            <a:r>
              <a:rPr lang="en-US" dirty="0"/>
              <a:t>self-contained, self-tested </a:t>
            </a:r>
            <a:r>
              <a:rPr lang="en-US" dirty="0" smtClean="0"/>
              <a:t>widgets</a:t>
            </a:r>
          </a:p>
          <a:p>
            <a:pPr lvl="2"/>
            <a:endParaRPr lang="en-US" dirty="0"/>
          </a:p>
          <a:p>
            <a:pPr lvl="2"/>
            <a:r>
              <a:rPr lang="en-US" dirty="0"/>
              <a:t>full testability (UNIT &amp; e2e) by means of Jasmine, Karma and protractor, node </a:t>
            </a:r>
            <a:r>
              <a:rPr lang="en-US" dirty="0" smtClean="0"/>
              <a:t>JS</a:t>
            </a:r>
          </a:p>
          <a:p>
            <a:pPr marL="0" lvl="2" indent="0">
              <a:buNone/>
            </a:pPr>
            <a:endParaRPr lang="en-US" dirty="0" smtClean="0"/>
          </a:p>
          <a:p>
            <a:pPr lvl="2"/>
            <a:r>
              <a:rPr lang="en-US" dirty="0"/>
              <a:t>big community</a:t>
            </a:r>
          </a:p>
          <a:p>
            <a:pPr marL="0" lvl="2" indent="0">
              <a:buNone/>
            </a:pPr>
            <a:endParaRPr lang="en-US" dirty="0"/>
          </a:p>
          <a:p>
            <a:pPr marL="0" lvl="2" indent="0">
              <a:buNone/>
            </a:pPr>
            <a:endParaRPr lang="en-US" dirty="0"/>
          </a:p>
          <a:p>
            <a:pPr lvl="2"/>
            <a:endParaRPr lang="en-US" dirty="0"/>
          </a:p>
          <a:p>
            <a:pPr marL="0" lvl="2" indent="0">
              <a:buNone/>
            </a:pPr>
            <a:endParaRPr lang="en-US" dirty="0"/>
          </a:p>
          <a:p>
            <a:pPr marL="0" lvl="2" indent="0">
              <a:buNone/>
            </a:pPr>
            <a:endParaRPr lang="en-US" dirty="0"/>
          </a:p>
          <a:p>
            <a:pPr lvl="2"/>
            <a:endParaRPr lang="en-US" dirty="0"/>
          </a:p>
          <a:p>
            <a:pPr lvl="2"/>
            <a:endParaRPr lang="en-US" dirty="0"/>
          </a:p>
          <a:p>
            <a:pPr lvl="2"/>
            <a:endParaRPr lang="en-US" dirty="0" smtClean="0"/>
          </a:p>
        </p:txBody>
      </p:sp>
      <p:pic>
        <p:nvPicPr>
          <p:cNvPr id="13" name="Picture 12"/>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8888182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73948" y="466724"/>
            <a:ext cx="10068180" cy="738664"/>
          </a:xfrm>
        </p:spPr>
        <p:txBody>
          <a:bodyPr/>
          <a:lstStyle/>
          <a:p>
            <a:r>
              <a:rPr lang="en-US" dirty="0" smtClean="0"/>
              <a:t>What is AngularJS about ?</a:t>
            </a:r>
            <a:endParaRPr lang="de-DE" dirty="0"/>
          </a:p>
        </p:txBody>
      </p:sp>
      <p:pic>
        <p:nvPicPr>
          <p:cNvPr id="9" name="Picture 2" descr="\\dwdf032\cmedia\Templates_Guidelines\eOn\_Presentations\_Templates\d_code\Material\code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646" t="11179" r="10787" b="65242"/>
          <a:stretch/>
        </p:blipFill>
        <p:spPr bwMode="auto">
          <a:xfrm rot="10800000">
            <a:off x="10784244" y="663575"/>
            <a:ext cx="659625" cy="442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51882" y="6073957"/>
            <a:ext cx="419443" cy="463368"/>
          </a:xfrm>
          <a:prstGeom prst="rect">
            <a:avLst/>
          </a:prstGeom>
        </p:spPr>
      </p:pic>
      <p:sp>
        <p:nvSpPr>
          <p:cNvPr id="12" name="Text Placeholder 3"/>
          <p:cNvSpPr txBox="1">
            <a:spLocks/>
          </p:cNvSpPr>
          <p:nvPr/>
        </p:nvSpPr>
        <p:spPr>
          <a:xfrm>
            <a:off x="158744" y="1254548"/>
            <a:ext cx="11707368" cy="4801273"/>
          </a:xfrm>
          <a:prstGeom prst="rect">
            <a:avLst/>
          </a:prstGeom>
        </p:spPr>
        <p:txBody>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r>
              <a:rPr lang="en-US" sz="2400" dirty="0" smtClean="0"/>
              <a:t>Scope &amp; 2-way model binding</a:t>
            </a:r>
            <a:endParaRPr lang="en-US" sz="2400" dirty="0"/>
          </a:p>
          <a:p>
            <a:pPr lvl="3">
              <a:buFont typeface="Wingdings" charset="2"/>
              <a:buChar char="ü"/>
            </a:pPr>
            <a:r>
              <a:rPr lang="en-US" sz="2400" dirty="0" smtClean="0"/>
              <a:t> </a:t>
            </a:r>
            <a:r>
              <a:rPr lang="en-US" sz="2000" dirty="0" smtClean="0"/>
              <a:t>Any JavaScript object or function set into the $scope or $rootScope objects (accessible in a  controller) are available on the template side</a:t>
            </a:r>
          </a:p>
          <a:p>
            <a:pPr lvl="3">
              <a:buFont typeface="Wingdings" charset="2"/>
              <a:buChar char="ü"/>
            </a:pPr>
            <a:r>
              <a:rPr lang="en-US" sz="2000" dirty="0" smtClean="0"/>
              <a:t>Changes from the controller reflect immediately on the template</a:t>
            </a:r>
          </a:p>
          <a:p>
            <a:pPr lvl="3">
              <a:buFont typeface="Wingdings" charset="2"/>
              <a:buChar char="ü"/>
            </a:pPr>
            <a:r>
              <a:rPr lang="en-US" sz="2000" dirty="0" smtClean="0"/>
              <a:t>Changes from the template reflect immediately on the controller</a:t>
            </a:r>
          </a:p>
          <a:p>
            <a:pPr lvl="3">
              <a:buFont typeface="Wingdings" charset="2"/>
              <a:buChar char="ü"/>
            </a:pPr>
            <a:r>
              <a:rPr lang="en-US" sz="2000" dirty="0" smtClean="0"/>
              <a:t>HTML template can be entirely conditioned by the model</a:t>
            </a:r>
            <a:endParaRPr lang="en-US" sz="2000" dirty="0"/>
          </a:p>
          <a:p>
            <a:pPr marL="0" lvl="2" indent="0">
              <a:buFont typeface="Wingdings" pitchFamily="2" charset="2"/>
              <a:buNone/>
            </a:pPr>
            <a:endParaRPr lang="en-US" sz="2400" dirty="0" smtClean="0"/>
          </a:p>
          <a:p>
            <a:pPr lvl="2"/>
            <a:r>
              <a:rPr lang="en-US" sz="2400" dirty="0" smtClean="0"/>
              <a:t>Directives : reusable components</a:t>
            </a:r>
          </a:p>
          <a:p>
            <a:pPr lvl="3">
              <a:buFont typeface="Wingdings" charset="2"/>
              <a:buChar char="ü"/>
            </a:pPr>
            <a:r>
              <a:rPr lang="en-US" sz="2000" dirty="0" smtClean="0"/>
              <a:t>AngularJS can be instructed to modify or replace html tags with html template and/or isolated JavaScript behaviour </a:t>
            </a:r>
          </a:p>
          <a:p>
            <a:pPr lvl="3">
              <a:buFont typeface="Wingdings" charset="2"/>
              <a:buChar char="ü"/>
            </a:pPr>
            <a:r>
              <a:rPr lang="en-US" sz="2000" dirty="0" smtClean="0"/>
              <a:t>It will kick-in when observing a particular tag, </a:t>
            </a:r>
            <a:r>
              <a:rPr lang="en-US" sz="2000" dirty="0" err="1" smtClean="0"/>
              <a:t>css</a:t>
            </a:r>
            <a:r>
              <a:rPr lang="en-US" sz="2000" dirty="0" smtClean="0"/>
              <a:t> class or attribute</a:t>
            </a:r>
          </a:p>
          <a:p>
            <a:pPr lvl="3">
              <a:buFont typeface="Wingdings" charset="2"/>
              <a:buChar char="ü"/>
            </a:pPr>
            <a:r>
              <a:rPr lang="en-US" sz="2000" dirty="0" smtClean="0"/>
              <a:t>Directives are data model bound to their parent scope</a:t>
            </a:r>
          </a:p>
          <a:p>
            <a:pPr lvl="3">
              <a:buFont typeface="Wingdings" charset="2"/>
              <a:buChar char="ü"/>
            </a:pPr>
            <a:r>
              <a:rPr lang="en-US" sz="2000" dirty="0" smtClean="0"/>
              <a:t>Directives are UNIT and e2e testable</a:t>
            </a:r>
          </a:p>
          <a:p>
            <a:pPr lvl="2"/>
            <a:endParaRPr lang="en-US" sz="2400" dirty="0" smtClean="0"/>
          </a:p>
          <a:p>
            <a:pPr marL="0" lvl="2" indent="0">
              <a:buNone/>
            </a:pP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p:txBody>
      </p:sp>
    </p:spTree>
    <p:extLst>
      <p:ext uri="{BB962C8B-B14F-4D97-AF65-F5344CB8AC3E}">
        <p14:creationId xmlns:p14="http://schemas.microsoft.com/office/powerpoint/2010/main" val="36539008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Hands on coding session</a:t>
            </a:r>
            <a:endParaRPr lang="de-DE" dirty="0"/>
          </a:p>
        </p:txBody>
      </p:sp>
      <p:pic>
        <p:nvPicPr>
          <p:cNvPr id="4" name="Picture 2" descr="\\dwdf032\cmedia\Templates_Guidelines\eOn\_Presentations\_Templates\d_code\Material\code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646" t="11179" r="10787" b="65242"/>
          <a:stretch/>
        </p:blipFill>
        <p:spPr bwMode="auto">
          <a:xfrm rot="10800000">
            <a:off x="8469227" y="663574"/>
            <a:ext cx="659625" cy="4429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51882" y="6073957"/>
            <a:ext cx="419443" cy="463368"/>
          </a:xfrm>
          <a:prstGeom prst="rect">
            <a:avLst/>
          </a:prstGeom>
        </p:spPr>
      </p:pic>
    </p:spTree>
    <p:extLst>
      <p:ext uri="{BB962C8B-B14F-4D97-AF65-F5344CB8AC3E}">
        <p14:creationId xmlns:p14="http://schemas.microsoft.com/office/powerpoint/2010/main" val="43730442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60579" y="640511"/>
            <a:ext cx="10068180" cy="492443"/>
          </a:xfrm>
        </p:spPr>
        <p:txBody>
          <a:bodyPr/>
          <a:lstStyle/>
          <a:p>
            <a:r>
              <a:rPr lang="en-US" sz="3200" dirty="0" smtClean="0"/>
              <a:t>Installing git and npm if you don</a:t>
            </a:r>
            <a:r>
              <a:rPr lang="fr-FR" sz="3200" dirty="0" smtClean="0"/>
              <a:t>’</a:t>
            </a:r>
            <a:r>
              <a:rPr lang="en-US" sz="3200" dirty="0" smtClean="0"/>
              <a:t>t have them yet !</a:t>
            </a:r>
            <a:endParaRPr lang="de-DE" sz="3200" dirty="0"/>
          </a:p>
        </p:txBody>
      </p:sp>
      <p:pic>
        <p:nvPicPr>
          <p:cNvPr id="9" name="Picture 2" descr="\\dwdf032\cmedia\Templates_Guidelines\eOn\_Presentations\_Templates\d_code\Material\code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646" t="11179" r="10787" b="65242"/>
          <a:stretch/>
        </p:blipFill>
        <p:spPr bwMode="auto">
          <a:xfrm rot="10800000">
            <a:off x="10784244" y="663575"/>
            <a:ext cx="659625" cy="442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51882" y="6073957"/>
            <a:ext cx="419443" cy="463368"/>
          </a:xfrm>
          <a:prstGeom prst="rect">
            <a:avLst/>
          </a:prstGeom>
        </p:spPr>
      </p:pic>
      <p:sp>
        <p:nvSpPr>
          <p:cNvPr id="12" name="Text Placeholder 3"/>
          <p:cNvSpPr txBox="1">
            <a:spLocks/>
          </p:cNvSpPr>
          <p:nvPr/>
        </p:nvSpPr>
        <p:spPr>
          <a:xfrm>
            <a:off x="158744" y="1334758"/>
            <a:ext cx="11707368" cy="4658285"/>
          </a:xfrm>
          <a:prstGeom prst="rect">
            <a:avLst/>
          </a:prstGeom>
        </p:spPr>
        <p:txBody>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endParaRPr lang="en-US" sz="2800" dirty="0"/>
          </a:p>
          <a:p>
            <a:pPr lvl="2"/>
            <a:r>
              <a:rPr lang="en-US" sz="2800" dirty="0" smtClean="0"/>
              <a:t>Go </a:t>
            </a:r>
            <a:r>
              <a:rPr lang="en-US" sz="2800" dirty="0"/>
              <a:t>visit http://git-</a:t>
            </a:r>
            <a:r>
              <a:rPr lang="en-US" sz="2800" dirty="0" err="1"/>
              <a:t>scm.com</a:t>
            </a:r>
            <a:r>
              <a:rPr lang="en-US" sz="2800" dirty="0"/>
              <a:t>/download</a:t>
            </a:r>
            <a:endParaRPr lang="en-US" sz="2800" dirty="0" smtClean="0"/>
          </a:p>
          <a:p>
            <a:pPr marL="0" lvl="2" indent="0">
              <a:buFont typeface="Wingdings" pitchFamily="2" charset="2"/>
              <a:buNone/>
            </a:pPr>
            <a:endParaRPr lang="en-US" sz="2800" dirty="0" smtClean="0"/>
          </a:p>
          <a:p>
            <a:pPr lvl="2"/>
            <a:r>
              <a:rPr lang="en-US" sz="2800" dirty="0" smtClean="0"/>
              <a:t>Go visit http</a:t>
            </a:r>
            <a:r>
              <a:rPr lang="en-US" sz="2800" dirty="0"/>
              <a:t>://</a:t>
            </a:r>
            <a:r>
              <a:rPr lang="en-US" sz="2800" dirty="0" err="1"/>
              <a:t>nodejs.org</a:t>
            </a:r>
            <a:r>
              <a:rPr lang="en-US" sz="2800" dirty="0"/>
              <a:t>/</a:t>
            </a:r>
            <a:r>
              <a:rPr lang="en-US" sz="2800" dirty="0" smtClean="0"/>
              <a:t>download</a:t>
            </a:r>
          </a:p>
          <a:p>
            <a:pPr marL="0" lvl="2" indent="0">
              <a:buNone/>
            </a:pPr>
            <a:endParaRPr lang="en-US" sz="2800" dirty="0" smtClean="0"/>
          </a:p>
          <a:p>
            <a:pPr lvl="2"/>
            <a:r>
              <a:rPr lang="en-US" sz="2800" dirty="0" smtClean="0"/>
              <a:t>As a backup visit this computer to find installers of node and git :</a:t>
            </a:r>
          </a:p>
          <a:p>
            <a:pPr lvl="2">
              <a:buFont typeface="Wingdings" charset="2"/>
              <a:buChar char="ü"/>
            </a:pPr>
            <a:r>
              <a:rPr lang="en-US" sz="2800" dirty="0" smtClean="0"/>
              <a:t>From Mac : </a:t>
            </a:r>
            <a:r>
              <a:rPr lang="en-US" sz="2800" dirty="0" err="1" smtClean="0"/>
              <a:t>smb</a:t>
            </a:r>
            <a:r>
              <a:rPr lang="en-US" sz="2800" dirty="0"/>
              <a:t>:/</a:t>
            </a:r>
            <a:r>
              <a:rPr lang="en-US" sz="2800" dirty="0" smtClean="0"/>
              <a:t>/</a:t>
            </a:r>
            <a:r>
              <a:rPr lang="en-US" sz="2800" dirty="0" err="1" smtClean="0"/>
              <a:t>xx.xx.xx.xx</a:t>
            </a:r>
            <a:r>
              <a:rPr lang="en-US" sz="2800" dirty="0" smtClean="0"/>
              <a:t> and connect as guest</a:t>
            </a:r>
          </a:p>
          <a:p>
            <a:pPr lvl="2">
              <a:buFont typeface="Wingdings" charset="2"/>
              <a:buChar char="ü"/>
            </a:pPr>
            <a:r>
              <a:rPr lang="en-US" sz="2800" dirty="0"/>
              <a:t>From </a:t>
            </a:r>
            <a:r>
              <a:rPr lang="en-US" sz="2800" dirty="0" smtClean="0"/>
              <a:t>Windows: \\</a:t>
            </a:r>
            <a:r>
              <a:rPr lang="en-US" sz="2800" dirty="0" err="1" smtClean="0"/>
              <a:t>xx.xx.xx.xx</a:t>
            </a:r>
            <a:r>
              <a:rPr lang="en-US" sz="2800" dirty="0" smtClean="0"/>
              <a:t> in IE or Explorer</a:t>
            </a:r>
          </a:p>
          <a:p>
            <a:pPr lvl="2"/>
            <a:endParaRPr lang="en-US" sz="2800" dirty="0" smtClean="0"/>
          </a:p>
          <a:p>
            <a:pPr lvl="2"/>
            <a:endParaRPr lang="en-US" sz="2800" dirty="0"/>
          </a:p>
        </p:txBody>
      </p:sp>
    </p:spTree>
    <p:extLst>
      <p:ext uri="{BB962C8B-B14F-4D97-AF65-F5344CB8AC3E}">
        <p14:creationId xmlns:p14="http://schemas.microsoft.com/office/powerpoint/2010/main" val="14224887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073948" y="466724"/>
            <a:ext cx="10068180" cy="738664"/>
          </a:xfrm>
        </p:spPr>
        <p:txBody>
          <a:bodyPr/>
          <a:lstStyle/>
          <a:p>
            <a:r>
              <a:rPr lang="en-US" dirty="0" smtClean="0"/>
              <a:t>Setting up your dev environment</a:t>
            </a:r>
            <a:endParaRPr lang="de-DE" dirty="0"/>
          </a:p>
        </p:txBody>
      </p:sp>
      <p:pic>
        <p:nvPicPr>
          <p:cNvPr id="9" name="Picture 2" descr="\\dwdf032\cmedia\Templates_Guidelines\eOn\_Presentations\_Templates\d_code\Material\code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646" t="11179" r="10787" b="65242"/>
          <a:stretch/>
        </p:blipFill>
        <p:spPr bwMode="auto">
          <a:xfrm rot="10800000">
            <a:off x="10784244" y="663575"/>
            <a:ext cx="659625" cy="442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51882" y="6073957"/>
            <a:ext cx="419443" cy="463368"/>
          </a:xfrm>
          <a:prstGeom prst="rect">
            <a:avLst/>
          </a:prstGeom>
        </p:spPr>
      </p:pic>
      <p:sp>
        <p:nvSpPr>
          <p:cNvPr id="12" name="Text Placeholder 3"/>
          <p:cNvSpPr txBox="1">
            <a:spLocks/>
          </p:cNvSpPr>
          <p:nvPr/>
        </p:nvSpPr>
        <p:spPr>
          <a:xfrm>
            <a:off x="158744" y="1334758"/>
            <a:ext cx="11707368" cy="4658285"/>
          </a:xfrm>
          <a:prstGeom prst="rect">
            <a:avLst/>
          </a:prstGeom>
        </p:spPr>
        <p:txBody>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r>
              <a:rPr lang="en-US" sz="2400" dirty="0" smtClean="0"/>
              <a:t>git clone </a:t>
            </a:r>
            <a:r>
              <a:rPr lang="en-US" sz="2400" dirty="0"/>
              <a:t>https://</a:t>
            </a:r>
            <a:r>
              <a:rPr lang="en-US" sz="2400" dirty="0" err="1"/>
              <a:t>github.com</a:t>
            </a:r>
            <a:r>
              <a:rPr lang="en-US" sz="2400" dirty="0"/>
              <a:t>/</a:t>
            </a:r>
            <a:r>
              <a:rPr lang="en-US" sz="2400" dirty="0" err="1"/>
              <a:t>fcanteloup</a:t>
            </a:r>
            <a:r>
              <a:rPr lang="en-US" sz="2400" dirty="0"/>
              <a:t>/d-kom-montreal-2015-</a:t>
            </a:r>
            <a:r>
              <a:rPr lang="en-US" sz="2400" dirty="0" smtClean="0"/>
              <a:t>angularjs.git</a:t>
            </a:r>
          </a:p>
          <a:p>
            <a:pPr marL="0" lvl="2" indent="0">
              <a:buNone/>
            </a:pPr>
            <a:r>
              <a:rPr lang="en-US" sz="2400" dirty="0" smtClean="0"/>
              <a:t>  Or, if internet is too slow, on the same computer you can download </a:t>
            </a:r>
            <a:r>
              <a:rPr lang="en-US" sz="2400" dirty="0"/>
              <a:t>and unzip </a:t>
            </a:r>
            <a:endParaRPr lang="en-US" sz="2400" dirty="0" smtClean="0"/>
          </a:p>
          <a:p>
            <a:pPr marL="0" lvl="2" indent="0">
              <a:buNone/>
            </a:pPr>
            <a:r>
              <a:rPr lang="en-US" sz="2400" dirty="0"/>
              <a:t> </a:t>
            </a:r>
            <a:r>
              <a:rPr lang="en-US" sz="2400" dirty="0" smtClean="0"/>
              <a:t> d</a:t>
            </a:r>
            <a:r>
              <a:rPr lang="en-US" sz="2400" dirty="0"/>
              <a:t>-kom-montreal-2015-angularjs</a:t>
            </a:r>
            <a:endParaRPr lang="en-US" sz="2400" dirty="0" smtClean="0"/>
          </a:p>
          <a:p>
            <a:pPr marL="0" lvl="2" indent="0">
              <a:buFont typeface="Wingdings" pitchFamily="2" charset="2"/>
              <a:buNone/>
            </a:pPr>
            <a:endParaRPr lang="en-US" sz="2400" dirty="0" smtClean="0"/>
          </a:p>
          <a:p>
            <a:pPr lvl="2"/>
            <a:r>
              <a:rPr lang="en-US" sz="2400" dirty="0" smtClean="0"/>
              <a:t>cd d-kom-montreal-2015-angularjs</a:t>
            </a:r>
          </a:p>
          <a:p>
            <a:pPr lvl="2"/>
            <a:endParaRPr lang="en-US" sz="2400" dirty="0" smtClean="0"/>
          </a:p>
          <a:p>
            <a:pPr lvl="2"/>
            <a:r>
              <a:rPr lang="en-US" sz="2400" dirty="0" smtClean="0"/>
              <a:t>git checkout -f step-0</a:t>
            </a:r>
          </a:p>
          <a:p>
            <a:pPr lvl="2"/>
            <a:endParaRPr lang="en-US" sz="2400" dirty="0" smtClean="0"/>
          </a:p>
          <a:p>
            <a:pPr lvl="2"/>
            <a:r>
              <a:rPr lang="en-US" sz="2400" dirty="0" smtClean="0"/>
              <a:t>npm install (if downloaded tutorial from the Internet)</a:t>
            </a:r>
          </a:p>
          <a:p>
            <a:pPr lvl="2"/>
            <a:endParaRPr lang="en-US" sz="2400" dirty="0" smtClean="0"/>
          </a:p>
          <a:p>
            <a:pPr lvl="2"/>
            <a:r>
              <a:rPr lang="en-US" sz="2400" dirty="0" smtClean="0"/>
              <a:t>npm start</a:t>
            </a:r>
          </a:p>
          <a:p>
            <a:pPr lvl="2"/>
            <a:endParaRPr lang="en-US" sz="2400" dirty="0" smtClean="0"/>
          </a:p>
          <a:p>
            <a:pPr lvl="2"/>
            <a:r>
              <a:rPr lang="en-US" sz="2400" dirty="0" smtClean="0"/>
              <a:t>Visit http://localhost:7000/</a:t>
            </a:r>
            <a:r>
              <a:rPr lang="en-US" sz="2400" dirty="0" err="1" smtClean="0"/>
              <a:t>webapp</a:t>
            </a:r>
            <a:endParaRPr lang="en-US" sz="2400"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p:txBody>
      </p:sp>
    </p:spTree>
    <p:extLst>
      <p:ext uri="{BB962C8B-B14F-4D97-AF65-F5344CB8AC3E}">
        <p14:creationId xmlns:p14="http://schemas.microsoft.com/office/powerpoint/2010/main" val="306477139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AP_Developer_Communication_16x9_2014">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SAP_Developer_Communication_16x9_2014</Template>
  <TotalTime>1217</TotalTime>
  <Words>1370</Words>
  <Application>Microsoft Macintosh PowerPoint</Application>
  <PresentationFormat>Custom</PresentationFormat>
  <Paragraphs>232</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SAP_Developer_Communication_16x9_2014</vt:lpstr>
      <vt:lpstr>Building apps with AngularJS</vt:lpstr>
      <vt:lpstr>Agenda</vt:lpstr>
      <vt:lpstr>Why rich client over server rendered pages ?</vt:lpstr>
      <vt:lpstr>Why AngularJS as a rich client ?</vt:lpstr>
      <vt:lpstr>Why AngularJS as a rich client ?</vt:lpstr>
      <vt:lpstr>What is AngularJS about ?</vt:lpstr>
      <vt:lpstr>Hands on coding session</vt:lpstr>
      <vt:lpstr>Installing git and npm if you don’t have them yet !</vt:lpstr>
      <vt:lpstr>Setting up your dev environment</vt:lpstr>
      <vt:lpstr>What is it ?</vt:lpstr>
      <vt:lpstr>What do we do with it ?</vt:lpstr>
      <vt:lpstr>Tab 1 : Build a simple 2-way model binding</vt:lpstr>
      <vt:lpstr>Tab 2 : watch input change and return a filtered list from server</vt:lpstr>
      <vt:lpstr>Tab 3 : using directives...</vt:lpstr>
      <vt:lpstr>Tab 4 : using filters...</vt:lpstr>
      <vt:lpstr>Cool stuff for the end : Testing, Testing, Testing !!!</vt:lpstr>
      <vt:lpstr>Thank you</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One Line</dc:title>
  <dc:creator>Lee Schosid</dc:creator>
  <cp:lastModifiedBy>SAP SAP</cp:lastModifiedBy>
  <cp:revision>143</cp:revision>
  <dcterms:created xsi:type="dcterms:W3CDTF">2015-01-14T21:35:57Z</dcterms:created>
  <dcterms:modified xsi:type="dcterms:W3CDTF">2015-03-13T19:28:32Z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1290490032</vt:i4>
  </property>
  <property fmtid="{D5CDD505-2E9C-101B-9397-08002B2CF9AE}" pid="3" name="_NewReviewCycle">
    <vt:lpwstr/>
  </property>
  <property fmtid="{D5CDD505-2E9C-101B-9397-08002B2CF9AE}" pid="4" name="_EmailSubject">
    <vt:lpwstr>Canadian d-kom template slides</vt:lpwstr>
  </property>
  <property fmtid="{D5CDD505-2E9C-101B-9397-08002B2CF9AE}" pid="5" name="_AuthorEmail">
    <vt:lpwstr>shem.navalta@sap.com</vt:lpwstr>
  </property>
  <property fmtid="{D5CDD505-2E9C-101B-9397-08002B2CF9AE}" pid="6" name="_AuthorEmailDisplayName">
    <vt:lpwstr>Navalta, Shem</vt:lpwstr>
  </property>
  <property fmtid="{D5CDD505-2E9C-101B-9397-08002B2CF9AE}" pid="7" name="_PreviousAdHocReviewCycleID">
    <vt:i4>-1057211434</vt:i4>
  </property>
</Properties>
</file>