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59" r:id="rId7"/>
    <p:sldId id="260" r:id="rId8"/>
    <p:sldId id="261" r:id="rId9"/>
    <p:sldId id="262" r:id="rId10"/>
    <p:sldId id="264" r:id="rId11"/>
    <p:sldId id="263"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26F"/>
    <a:srgbClr val="0083B7"/>
    <a:srgbClr val="FF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44" autoAdjust="0"/>
    <p:restoredTop sz="94660"/>
  </p:normalViewPr>
  <p:slideViewPr>
    <p:cSldViewPr snapToGrid="0">
      <p:cViewPr varScale="1">
        <p:scale>
          <a:sx n="64" d="100"/>
          <a:sy n="64" d="100"/>
        </p:scale>
        <p:origin x="4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17FE68-2A02-43C3-8F04-CCBA5028E94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96EC243-4E75-44AD-A794-8F673467D4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5E9FB3A-4F1C-490C-9DF6-9CDB67CFBF5F}"/>
              </a:ext>
            </a:extLst>
          </p:cNvPr>
          <p:cNvSpPr>
            <a:spLocks noGrp="1"/>
          </p:cNvSpPr>
          <p:nvPr>
            <p:ph type="dt" sz="half" idx="10"/>
          </p:nvPr>
        </p:nvSpPr>
        <p:spPr/>
        <p:txBody>
          <a:bodyPr/>
          <a:lstStyle/>
          <a:p>
            <a:fld id="{7DD694F4-7A34-48F2-AA13-D73C1C551B35}" type="datetimeFigureOut">
              <a:rPr lang="fr-FR" smtClean="0"/>
              <a:t>11/02/2022</a:t>
            </a:fld>
            <a:endParaRPr lang="fr-FR"/>
          </a:p>
        </p:txBody>
      </p:sp>
      <p:sp>
        <p:nvSpPr>
          <p:cNvPr id="5" name="Espace réservé du pied de page 4">
            <a:extLst>
              <a:ext uri="{FF2B5EF4-FFF2-40B4-BE49-F238E27FC236}">
                <a16:creationId xmlns:a16="http://schemas.microsoft.com/office/drawing/2014/main" id="{6AB7B332-7429-44F8-94B1-485B4CCE010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8178138-5EFC-461D-A67C-32C2C853DD5B}"/>
              </a:ext>
            </a:extLst>
          </p:cNvPr>
          <p:cNvSpPr>
            <a:spLocks noGrp="1"/>
          </p:cNvSpPr>
          <p:nvPr>
            <p:ph type="sldNum" sz="quarter" idx="12"/>
          </p:nvPr>
        </p:nvSpPr>
        <p:spPr/>
        <p:txBody>
          <a:bodyPr/>
          <a:lstStyle/>
          <a:p>
            <a:fld id="{A15CFB3C-BBF2-46B7-9313-4EB798BE7520}" type="slidenum">
              <a:rPr lang="fr-FR" smtClean="0"/>
              <a:t>‹N°›</a:t>
            </a:fld>
            <a:endParaRPr lang="fr-FR"/>
          </a:p>
        </p:txBody>
      </p:sp>
    </p:spTree>
    <p:extLst>
      <p:ext uri="{BB962C8B-B14F-4D97-AF65-F5344CB8AC3E}">
        <p14:creationId xmlns:p14="http://schemas.microsoft.com/office/powerpoint/2010/main" val="1823748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DD5525-F231-4959-A686-F87106D4B0B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909B291-8C3E-4A8E-BC30-09676E89EEE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55F3343-0B35-4CF8-B905-C465FE23E1F8}"/>
              </a:ext>
            </a:extLst>
          </p:cNvPr>
          <p:cNvSpPr>
            <a:spLocks noGrp="1"/>
          </p:cNvSpPr>
          <p:nvPr>
            <p:ph type="dt" sz="half" idx="10"/>
          </p:nvPr>
        </p:nvSpPr>
        <p:spPr/>
        <p:txBody>
          <a:bodyPr/>
          <a:lstStyle/>
          <a:p>
            <a:fld id="{7DD694F4-7A34-48F2-AA13-D73C1C551B35}" type="datetimeFigureOut">
              <a:rPr lang="fr-FR" smtClean="0"/>
              <a:t>11/02/2022</a:t>
            </a:fld>
            <a:endParaRPr lang="fr-FR"/>
          </a:p>
        </p:txBody>
      </p:sp>
      <p:sp>
        <p:nvSpPr>
          <p:cNvPr id="5" name="Espace réservé du pied de page 4">
            <a:extLst>
              <a:ext uri="{FF2B5EF4-FFF2-40B4-BE49-F238E27FC236}">
                <a16:creationId xmlns:a16="http://schemas.microsoft.com/office/drawing/2014/main" id="{90A80CAA-625A-4FDC-A09C-3593B8EC6AD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0572F00-E44D-4C02-AF15-1074DFA80B74}"/>
              </a:ext>
            </a:extLst>
          </p:cNvPr>
          <p:cNvSpPr>
            <a:spLocks noGrp="1"/>
          </p:cNvSpPr>
          <p:nvPr>
            <p:ph type="sldNum" sz="quarter" idx="12"/>
          </p:nvPr>
        </p:nvSpPr>
        <p:spPr/>
        <p:txBody>
          <a:bodyPr/>
          <a:lstStyle/>
          <a:p>
            <a:fld id="{A15CFB3C-BBF2-46B7-9313-4EB798BE7520}" type="slidenum">
              <a:rPr lang="fr-FR" smtClean="0"/>
              <a:t>‹N°›</a:t>
            </a:fld>
            <a:endParaRPr lang="fr-FR"/>
          </a:p>
        </p:txBody>
      </p:sp>
    </p:spTree>
    <p:extLst>
      <p:ext uri="{BB962C8B-B14F-4D97-AF65-F5344CB8AC3E}">
        <p14:creationId xmlns:p14="http://schemas.microsoft.com/office/powerpoint/2010/main" val="326002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0B94A50-A2FB-4126-8BD7-A406A617999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4B49F4E-F9FB-4C02-BD55-EDDBC122750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3D04FC9-4CE3-4713-846C-F764A0CB0C13}"/>
              </a:ext>
            </a:extLst>
          </p:cNvPr>
          <p:cNvSpPr>
            <a:spLocks noGrp="1"/>
          </p:cNvSpPr>
          <p:nvPr>
            <p:ph type="dt" sz="half" idx="10"/>
          </p:nvPr>
        </p:nvSpPr>
        <p:spPr/>
        <p:txBody>
          <a:bodyPr/>
          <a:lstStyle/>
          <a:p>
            <a:fld id="{7DD694F4-7A34-48F2-AA13-D73C1C551B35}" type="datetimeFigureOut">
              <a:rPr lang="fr-FR" smtClean="0"/>
              <a:t>11/02/2022</a:t>
            </a:fld>
            <a:endParaRPr lang="fr-FR"/>
          </a:p>
        </p:txBody>
      </p:sp>
      <p:sp>
        <p:nvSpPr>
          <p:cNvPr id="5" name="Espace réservé du pied de page 4">
            <a:extLst>
              <a:ext uri="{FF2B5EF4-FFF2-40B4-BE49-F238E27FC236}">
                <a16:creationId xmlns:a16="http://schemas.microsoft.com/office/drawing/2014/main" id="{BC3D034A-A1CF-4BA7-973F-6EED154850F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ACD120-DAE8-43C1-9E69-4A1603A57881}"/>
              </a:ext>
            </a:extLst>
          </p:cNvPr>
          <p:cNvSpPr>
            <a:spLocks noGrp="1"/>
          </p:cNvSpPr>
          <p:nvPr>
            <p:ph type="sldNum" sz="quarter" idx="12"/>
          </p:nvPr>
        </p:nvSpPr>
        <p:spPr/>
        <p:txBody>
          <a:bodyPr/>
          <a:lstStyle/>
          <a:p>
            <a:fld id="{A15CFB3C-BBF2-46B7-9313-4EB798BE7520}" type="slidenum">
              <a:rPr lang="fr-FR" smtClean="0"/>
              <a:t>‹N°›</a:t>
            </a:fld>
            <a:endParaRPr lang="fr-FR"/>
          </a:p>
        </p:txBody>
      </p:sp>
    </p:spTree>
    <p:extLst>
      <p:ext uri="{BB962C8B-B14F-4D97-AF65-F5344CB8AC3E}">
        <p14:creationId xmlns:p14="http://schemas.microsoft.com/office/powerpoint/2010/main" val="52050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493103-F0C3-4560-B13E-4CEA85C7D40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905816F-DBEE-48DE-AD1F-1C59A57CD10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5F02A43-C197-47FD-9DC0-543FD8A86915}"/>
              </a:ext>
            </a:extLst>
          </p:cNvPr>
          <p:cNvSpPr>
            <a:spLocks noGrp="1"/>
          </p:cNvSpPr>
          <p:nvPr>
            <p:ph type="dt" sz="half" idx="10"/>
          </p:nvPr>
        </p:nvSpPr>
        <p:spPr/>
        <p:txBody>
          <a:bodyPr/>
          <a:lstStyle/>
          <a:p>
            <a:fld id="{7DD694F4-7A34-48F2-AA13-D73C1C551B35}" type="datetimeFigureOut">
              <a:rPr lang="fr-FR" smtClean="0"/>
              <a:t>11/02/2022</a:t>
            </a:fld>
            <a:endParaRPr lang="fr-FR"/>
          </a:p>
        </p:txBody>
      </p:sp>
      <p:sp>
        <p:nvSpPr>
          <p:cNvPr id="5" name="Espace réservé du pied de page 4">
            <a:extLst>
              <a:ext uri="{FF2B5EF4-FFF2-40B4-BE49-F238E27FC236}">
                <a16:creationId xmlns:a16="http://schemas.microsoft.com/office/drawing/2014/main" id="{C56AA8AB-E321-4309-9D35-7AA5BCAE3D0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806E53B-CB04-47F4-972C-A401F2285A3C}"/>
              </a:ext>
            </a:extLst>
          </p:cNvPr>
          <p:cNvSpPr>
            <a:spLocks noGrp="1"/>
          </p:cNvSpPr>
          <p:nvPr>
            <p:ph type="sldNum" sz="quarter" idx="12"/>
          </p:nvPr>
        </p:nvSpPr>
        <p:spPr/>
        <p:txBody>
          <a:bodyPr/>
          <a:lstStyle/>
          <a:p>
            <a:fld id="{A15CFB3C-BBF2-46B7-9313-4EB798BE7520}" type="slidenum">
              <a:rPr lang="fr-FR" smtClean="0"/>
              <a:t>‹N°›</a:t>
            </a:fld>
            <a:endParaRPr lang="fr-FR"/>
          </a:p>
        </p:txBody>
      </p:sp>
    </p:spTree>
    <p:extLst>
      <p:ext uri="{BB962C8B-B14F-4D97-AF65-F5344CB8AC3E}">
        <p14:creationId xmlns:p14="http://schemas.microsoft.com/office/powerpoint/2010/main" val="438563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139795-EB5B-4486-8401-A0BFAD51894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4CC1BF5-C261-466C-9926-471897AB49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EE329E0-C8F3-4AAC-9609-CC0D38CE0B26}"/>
              </a:ext>
            </a:extLst>
          </p:cNvPr>
          <p:cNvSpPr>
            <a:spLocks noGrp="1"/>
          </p:cNvSpPr>
          <p:nvPr>
            <p:ph type="dt" sz="half" idx="10"/>
          </p:nvPr>
        </p:nvSpPr>
        <p:spPr/>
        <p:txBody>
          <a:bodyPr/>
          <a:lstStyle/>
          <a:p>
            <a:fld id="{7DD694F4-7A34-48F2-AA13-D73C1C551B35}" type="datetimeFigureOut">
              <a:rPr lang="fr-FR" smtClean="0"/>
              <a:t>11/02/2022</a:t>
            </a:fld>
            <a:endParaRPr lang="fr-FR"/>
          </a:p>
        </p:txBody>
      </p:sp>
      <p:sp>
        <p:nvSpPr>
          <p:cNvPr id="5" name="Espace réservé du pied de page 4">
            <a:extLst>
              <a:ext uri="{FF2B5EF4-FFF2-40B4-BE49-F238E27FC236}">
                <a16:creationId xmlns:a16="http://schemas.microsoft.com/office/drawing/2014/main" id="{5356CFCD-D4AE-4157-B089-24B672F612C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5EC10DE-70D0-4E66-8AEA-AF1B24D31190}"/>
              </a:ext>
            </a:extLst>
          </p:cNvPr>
          <p:cNvSpPr>
            <a:spLocks noGrp="1"/>
          </p:cNvSpPr>
          <p:nvPr>
            <p:ph type="sldNum" sz="quarter" idx="12"/>
          </p:nvPr>
        </p:nvSpPr>
        <p:spPr/>
        <p:txBody>
          <a:bodyPr/>
          <a:lstStyle/>
          <a:p>
            <a:fld id="{A15CFB3C-BBF2-46B7-9313-4EB798BE7520}" type="slidenum">
              <a:rPr lang="fr-FR" smtClean="0"/>
              <a:t>‹N°›</a:t>
            </a:fld>
            <a:endParaRPr lang="fr-FR"/>
          </a:p>
        </p:txBody>
      </p:sp>
    </p:spTree>
    <p:extLst>
      <p:ext uri="{BB962C8B-B14F-4D97-AF65-F5344CB8AC3E}">
        <p14:creationId xmlns:p14="http://schemas.microsoft.com/office/powerpoint/2010/main" val="226686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AC633-F896-4065-8258-F484E8B7FB6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38F26C2-D8E5-403F-8BFA-F6696F894DE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8BE1CFB-AAFB-4B5C-BE6A-72483BD2F3C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A68DDD7-7E37-4243-8F8C-1F5DC8F04F3C}"/>
              </a:ext>
            </a:extLst>
          </p:cNvPr>
          <p:cNvSpPr>
            <a:spLocks noGrp="1"/>
          </p:cNvSpPr>
          <p:nvPr>
            <p:ph type="dt" sz="half" idx="10"/>
          </p:nvPr>
        </p:nvSpPr>
        <p:spPr/>
        <p:txBody>
          <a:bodyPr/>
          <a:lstStyle/>
          <a:p>
            <a:fld id="{7DD694F4-7A34-48F2-AA13-D73C1C551B35}" type="datetimeFigureOut">
              <a:rPr lang="fr-FR" smtClean="0"/>
              <a:t>11/02/2022</a:t>
            </a:fld>
            <a:endParaRPr lang="fr-FR"/>
          </a:p>
        </p:txBody>
      </p:sp>
      <p:sp>
        <p:nvSpPr>
          <p:cNvPr id="6" name="Espace réservé du pied de page 5">
            <a:extLst>
              <a:ext uri="{FF2B5EF4-FFF2-40B4-BE49-F238E27FC236}">
                <a16:creationId xmlns:a16="http://schemas.microsoft.com/office/drawing/2014/main" id="{9886F359-D21C-4D87-8554-7A087FB7B8C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1D1C55F-1ADE-4BD2-A967-AB0FC61F927B}"/>
              </a:ext>
            </a:extLst>
          </p:cNvPr>
          <p:cNvSpPr>
            <a:spLocks noGrp="1"/>
          </p:cNvSpPr>
          <p:nvPr>
            <p:ph type="sldNum" sz="quarter" idx="12"/>
          </p:nvPr>
        </p:nvSpPr>
        <p:spPr/>
        <p:txBody>
          <a:bodyPr/>
          <a:lstStyle/>
          <a:p>
            <a:fld id="{A15CFB3C-BBF2-46B7-9313-4EB798BE7520}" type="slidenum">
              <a:rPr lang="fr-FR" smtClean="0"/>
              <a:t>‹N°›</a:t>
            </a:fld>
            <a:endParaRPr lang="fr-FR"/>
          </a:p>
        </p:txBody>
      </p:sp>
    </p:spTree>
    <p:extLst>
      <p:ext uri="{BB962C8B-B14F-4D97-AF65-F5344CB8AC3E}">
        <p14:creationId xmlns:p14="http://schemas.microsoft.com/office/powerpoint/2010/main" val="275227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02931F-EE61-4496-9D66-053B95AF6B5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267A6FC-3402-47C5-83EF-31E64D63D2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78EA47D-77FD-4950-9E1A-E280423CEA6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9211B43-D75E-4B95-A4FF-5FEB7AFE8D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9CB2077-4363-4A2A-9830-3103A8F26E3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1434427-0C34-4AE0-88AC-6BD8CC293F98}"/>
              </a:ext>
            </a:extLst>
          </p:cNvPr>
          <p:cNvSpPr>
            <a:spLocks noGrp="1"/>
          </p:cNvSpPr>
          <p:nvPr>
            <p:ph type="dt" sz="half" idx="10"/>
          </p:nvPr>
        </p:nvSpPr>
        <p:spPr/>
        <p:txBody>
          <a:bodyPr/>
          <a:lstStyle/>
          <a:p>
            <a:fld id="{7DD694F4-7A34-48F2-AA13-D73C1C551B35}" type="datetimeFigureOut">
              <a:rPr lang="fr-FR" smtClean="0"/>
              <a:t>11/02/2022</a:t>
            </a:fld>
            <a:endParaRPr lang="fr-FR"/>
          </a:p>
        </p:txBody>
      </p:sp>
      <p:sp>
        <p:nvSpPr>
          <p:cNvPr id="8" name="Espace réservé du pied de page 7">
            <a:extLst>
              <a:ext uri="{FF2B5EF4-FFF2-40B4-BE49-F238E27FC236}">
                <a16:creationId xmlns:a16="http://schemas.microsoft.com/office/drawing/2014/main" id="{3C47548B-4470-47FC-A025-F5BFDE75F1F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2D0B38E-827C-409F-9D6F-EA544D5FB3DD}"/>
              </a:ext>
            </a:extLst>
          </p:cNvPr>
          <p:cNvSpPr>
            <a:spLocks noGrp="1"/>
          </p:cNvSpPr>
          <p:nvPr>
            <p:ph type="sldNum" sz="quarter" idx="12"/>
          </p:nvPr>
        </p:nvSpPr>
        <p:spPr/>
        <p:txBody>
          <a:bodyPr/>
          <a:lstStyle/>
          <a:p>
            <a:fld id="{A15CFB3C-BBF2-46B7-9313-4EB798BE7520}" type="slidenum">
              <a:rPr lang="fr-FR" smtClean="0"/>
              <a:t>‹N°›</a:t>
            </a:fld>
            <a:endParaRPr lang="fr-FR"/>
          </a:p>
        </p:txBody>
      </p:sp>
    </p:spTree>
    <p:extLst>
      <p:ext uri="{BB962C8B-B14F-4D97-AF65-F5344CB8AC3E}">
        <p14:creationId xmlns:p14="http://schemas.microsoft.com/office/powerpoint/2010/main" val="3020868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411372-0562-4523-8098-DE8E05C7015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0B003E6-D058-4D3D-8B39-4D2F4B229BA9}"/>
              </a:ext>
            </a:extLst>
          </p:cNvPr>
          <p:cNvSpPr>
            <a:spLocks noGrp="1"/>
          </p:cNvSpPr>
          <p:nvPr>
            <p:ph type="dt" sz="half" idx="10"/>
          </p:nvPr>
        </p:nvSpPr>
        <p:spPr/>
        <p:txBody>
          <a:bodyPr/>
          <a:lstStyle/>
          <a:p>
            <a:fld id="{7DD694F4-7A34-48F2-AA13-D73C1C551B35}" type="datetimeFigureOut">
              <a:rPr lang="fr-FR" smtClean="0"/>
              <a:t>11/02/2022</a:t>
            </a:fld>
            <a:endParaRPr lang="fr-FR"/>
          </a:p>
        </p:txBody>
      </p:sp>
      <p:sp>
        <p:nvSpPr>
          <p:cNvPr id="4" name="Espace réservé du pied de page 3">
            <a:extLst>
              <a:ext uri="{FF2B5EF4-FFF2-40B4-BE49-F238E27FC236}">
                <a16:creationId xmlns:a16="http://schemas.microsoft.com/office/drawing/2014/main" id="{B87AB5CE-F292-49C1-BF54-8DC2287C8F5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D5C56FA-A420-4D9C-8097-345FEDB3AB8C}"/>
              </a:ext>
            </a:extLst>
          </p:cNvPr>
          <p:cNvSpPr>
            <a:spLocks noGrp="1"/>
          </p:cNvSpPr>
          <p:nvPr>
            <p:ph type="sldNum" sz="quarter" idx="12"/>
          </p:nvPr>
        </p:nvSpPr>
        <p:spPr/>
        <p:txBody>
          <a:bodyPr/>
          <a:lstStyle/>
          <a:p>
            <a:fld id="{A15CFB3C-BBF2-46B7-9313-4EB798BE7520}" type="slidenum">
              <a:rPr lang="fr-FR" smtClean="0"/>
              <a:t>‹N°›</a:t>
            </a:fld>
            <a:endParaRPr lang="fr-FR"/>
          </a:p>
        </p:txBody>
      </p:sp>
    </p:spTree>
    <p:extLst>
      <p:ext uri="{BB962C8B-B14F-4D97-AF65-F5344CB8AC3E}">
        <p14:creationId xmlns:p14="http://schemas.microsoft.com/office/powerpoint/2010/main" val="104818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BB6C2A4-6B81-4180-BC5F-9DBA42CB1EF4}"/>
              </a:ext>
            </a:extLst>
          </p:cNvPr>
          <p:cNvSpPr>
            <a:spLocks noGrp="1"/>
          </p:cNvSpPr>
          <p:nvPr>
            <p:ph type="dt" sz="half" idx="10"/>
          </p:nvPr>
        </p:nvSpPr>
        <p:spPr/>
        <p:txBody>
          <a:bodyPr/>
          <a:lstStyle/>
          <a:p>
            <a:fld id="{7DD694F4-7A34-48F2-AA13-D73C1C551B35}" type="datetimeFigureOut">
              <a:rPr lang="fr-FR" smtClean="0"/>
              <a:t>11/02/2022</a:t>
            </a:fld>
            <a:endParaRPr lang="fr-FR"/>
          </a:p>
        </p:txBody>
      </p:sp>
      <p:sp>
        <p:nvSpPr>
          <p:cNvPr id="3" name="Espace réservé du pied de page 2">
            <a:extLst>
              <a:ext uri="{FF2B5EF4-FFF2-40B4-BE49-F238E27FC236}">
                <a16:creationId xmlns:a16="http://schemas.microsoft.com/office/drawing/2014/main" id="{545B406D-7BDC-41A6-8651-97399D604C2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23B0AB3-15C1-4432-ABCA-0CE132FCA470}"/>
              </a:ext>
            </a:extLst>
          </p:cNvPr>
          <p:cNvSpPr>
            <a:spLocks noGrp="1"/>
          </p:cNvSpPr>
          <p:nvPr>
            <p:ph type="sldNum" sz="quarter" idx="12"/>
          </p:nvPr>
        </p:nvSpPr>
        <p:spPr/>
        <p:txBody>
          <a:bodyPr/>
          <a:lstStyle/>
          <a:p>
            <a:fld id="{A15CFB3C-BBF2-46B7-9313-4EB798BE7520}" type="slidenum">
              <a:rPr lang="fr-FR" smtClean="0"/>
              <a:t>‹N°›</a:t>
            </a:fld>
            <a:endParaRPr lang="fr-FR"/>
          </a:p>
        </p:txBody>
      </p:sp>
    </p:spTree>
    <p:extLst>
      <p:ext uri="{BB962C8B-B14F-4D97-AF65-F5344CB8AC3E}">
        <p14:creationId xmlns:p14="http://schemas.microsoft.com/office/powerpoint/2010/main" val="105373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441182-DD02-4535-91D9-EAFF0AF7F47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4FC966D-42CC-4598-9B53-CFECC42C37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175AFA1-0031-4A3E-A421-072E4AAB6C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39E12E5-25EF-47EF-83A4-F9C2E2C25A39}"/>
              </a:ext>
            </a:extLst>
          </p:cNvPr>
          <p:cNvSpPr>
            <a:spLocks noGrp="1"/>
          </p:cNvSpPr>
          <p:nvPr>
            <p:ph type="dt" sz="half" idx="10"/>
          </p:nvPr>
        </p:nvSpPr>
        <p:spPr/>
        <p:txBody>
          <a:bodyPr/>
          <a:lstStyle/>
          <a:p>
            <a:fld id="{7DD694F4-7A34-48F2-AA13-D73C1C551B35}" type="datetimeFigureOut">
              <a:rPr lang="fr-FR" smtClean="0"/>
              <a:t>11/02/2022</a:t>
            </a:fld>
            <a:endParaRPr lang="fr-FR"/>
          </a:p>
        </p:txBody>
      </p:sp>
      <p:sp>
        <p:nvSpPr>
          <p:cNvPr id="6" name="Espace réservé du pied de page 5">
            <a:extLst>
              <a:ext uri="{FF2B5EF4-FFF2-40B4-BE49-F238E27FC236}">
                <a16:creationId xmlns:a16="http://schemas.microsoft.com/office/drawing/2014/main" id="{BE373394-10AC-4891-AD0A-1E2D0F8B8AF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226C012-57AB-45C8-B14B-7D74AD6201E4}"/>
              </a:ext>
            </a:extLst>
          </p:cNvPr>
          <p:cNvSpPr>
            <a:spLocks noGrp="1"/>
          </p:cNvSpPr>
          <p:nvPr>
            <p:ph type="sldNum" sz="quarter" idx="12"/>
          </p:nvPr>
        </p:nvSpPr>
        <p:spPr/>
        <p:txBody>
          <a:bodyPr/>
          <a:lstStyle/>
          <a:p>
            <a:fld id="{A15CFB3C-BBF2-46B7-9313-4EB798BE7520}" type="slidenum">
              <a:rPr lang="fr-FR" smtClean="0"/>
              <a:t>‹N°›</a:t>
            </a:fld>
            <a:endParaRPr lang="fr-FR"/>
          </a:p>
        </p:txBody>
      </p:sp>
    </p:spTree>
    <p:extLst>
      <p:ext uri="{BB962C8B-B14F-4D97-AF65-F5344CB8AC3E}">
        <p14:creationId xmlns:p14="http://schemas.microsoft.com/office/powerpoint/2010/main" val="76488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E3CFBB-0A16-40E9-A8E2-CE298CCC7A6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AE17810-31D6-4051-80D6-227C5614F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7C7B153-BC36-41FF-932F-6032421B4C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E6A5778-F477-482D-B5A9-45508313B130}"/>
              </a:ext>
            </a:extLst>
          </p:cNvPr>
          <p:cNvSpPr>
            <a:spLocks noGrp="1"/>
          </p:cNvSpPr>
          <p:nvPr>
            <p:ph type="dt" sz="half" idx="10"/>
          </p:nvPr>
        </p:nvSpPr>
        <p:spPr/>
        <p:txBody>
          <a:bodyPr/>
          <a:lstStyle/>
          <a:p>
            <a:fld id="{7DD694F4-7A34-48F2-AA13-D73C1C551B35}" type="datetimeFigureOut">
              <a:rPr lang="fr-FR" smtClean="0"/>
              <a:t>11/02/2022</a:t>
            </a:fld>
            <a:endParaRPr lang="fr-FR"/>
          </a:p>
        </p:txBody>
      </p:sp>
      <p:sp>
        <p:nvSpPr>
          <p:cNvPr id="6" name="Espace réservé du pied de page 5">
            <a:extLst>
              <a:ext uri="{FF2B5EF4-FFF2-40B4-BE49-F238E27FC236}">
                <a16:creationId xmlns:a16="http://schemas.microsoft.com/office/drawing/2014/main" id="{5472F145-CE63-42B8-8071-CE48A3CE40E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B8F0CA0-B03D-4BDE-8510-11464A4E1E6E}"/>
              </a:ext>
            </a:extLst>
          </p:cNvPr>
          <p:cNvSpPr>
            <a:spLocks noGrp="1"/>
          </p:cNvSpPr>
          <p:nvPr>
            <p:ph type="sldNum" sz="quarter" idx="12"/>
          </p:nvPr>
        </p:nvSpPr>
        <p:spPr/>
        <p:txBody>
          <a:bodyPr/>
          <a:lstStyle/>
          <a:p>
            <a:fld id="{A15CFB3C-BBF2-46B7-9313-4EB798BE7520}" type="slidenum">
              <a:rPr lang="fr-FR" smtClean="0"/>
              <a:t>‹N°›</a:t>
            </a:fld>
            <a:endParaRPr lang="fr-FR"/>
          </a:p>
        </p:txBody>
      </p:sp>
    </p:spTree>
    <p:extLst>
      <p:ext uri="{BB962C8B-B14F-4D97-AF65-F5344CB8AC3E}">
        <p14:creationId xmlns:p14="http://schemas.microsoft.com/office/powerpoint/2010/main" val="1961706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6047A7D-0F63-4173-8F1E-DCA889AAB2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9182F66-121E-48F9-8E1B-71649F1C41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865DE48-F8C8-469E-9C63-D030B88172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694F4-7A34-48F2-AA13-D73C1C551B35}" type="datetimeFigureOut">
              <a:rPr lang="fr-FR" smtClean="0"/>
              <a:t>11/02/2022</a:t>
            </a:fld>
            <a:endParaRPr lang="fr-FR"/>
          </a:p>
        </p:txBody>
      </p:sp>
      <p:sp>
        <p:nvSpPr>
          <p:cNvPr id="5" name="Espace réservé du pied de page 4">
            <a:extLst>
              <a:ext uri="{FF2B5EF4-FFF2-40B4-BE49-F238E27FC236}">
                <a16:creationId xmlns:a16="http://schemas.microsoft.com/office/drawing/2014/main" id="{335A4A53-C725-498F-9ED7-EF67A1B8EE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5FB690D-A335-44F9-BAD3-B5570B0850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5CFB3C-BBF2-46B7-9313-4EB798BE7520}" type="slidenum">
              <a:rPr lang="fr-FR" smtClean="0"/>
              <a:t>‹N°›</a:t>
            </a:fld>
            <a:endParaRPr lang="fr-FR"/>
          </a:p>
        </p:txBody>
      </p:sp>
    </p:spTree>
    <p:extLst>
      <p:ext uri="{BB962C8B-B14F-4D97-AF65-F5344CB8AC3E}">
        <p14:creationId xmlns:p14="http://schemas.microsoft.com/office/powerpoint/2010/main" val="3112332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2C48BA-C6EA-4BCB-9326-312C8FE5CDC4}"/>
              </a:ext>
            </a:extLst>
          </p:cNvPr>
          <p:cNvSpPr>
            <a:spLocks noGrp="1"/>
          </p:cNvSpPr>
          <p:nvPr>
            <p:ph type="ctrTitle"/>
          </p:nvPr>
        </p:nvSpPr>
        <p:spPr>
          <a:xfrm>
            <a:off x="7464614" y="1783959"/>
            <a:ext cx="4087306" cy="2889114"/>
          </a:xfrm>
        </p:spPr>
        <p:txBody>
          <a:bodyPr anchor="b">
            <a:normAutofit/>
          </a:bodyPr>
          <a:lstStyle/>
          <a:p>
            <a:pPr algn="l"/>
            <a:r>
              <a:rPr lang="fr-FR" sz="5400"/>
              <a:t>End Of Course</a:t>
            </a:r>
          </a:p>
        </p:txBody>
      </p:sp>
      <p:sp>
        <p:nvSpPr>
          <p:cNvPr id="3" name="Sous-titre 2">
            <a:extLst>
              <a:ext uri="{FF2B5EF4-FFF2-40B4-BE49-F238E27FC236}">
                <a16:creationId xmlns:a16="http://schemas.microsoft.com/office/drawing/2014/main" id="{F7D4C728-C50D-4CC4-B6AD-7C1FE65B404A}"/>
              </a:ext>
            </a:extLst>
          </p:cNvPr>
          <p:cNvSpPr>
            <a:spLocks noGrp="1"/>
          </p:cNvSpPr>
          <p:nvPr>
            <p:ph type="subTitle" idx="1"/>
          </p:nvPr>
        </p:nvSpPr>
        <p:spPr>
          <a:xfrm>
            <a:off x="7464612" y="4750893"/>
            <a:ext cx="4087305" cy="1147863"/>
          </a:xfrm>
        </p:spPr>
        <p:txBody>
          <a:bodyPr anchor="t">
            <a:normAutofit/>
          </a:bodyPr>
          <a:lstStyle/>
          <a:p>
            <a:pPr algn="l"/>
            <a:r>
              <a:rPr lang="fr-FR" sz="2000" dirty="0"/>
              <a:t>Dernier projet Coding Académie</a:t>
            </a:r>
          </a:p>
          <a:p>
            <a:pPr algn="l"/>
            <a:r>
              <a:rPr lang="fr-FR" sz="2000" dirty="0"/>
              <a:t>Par Damien et Laetitia</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 4">
            <a:extLst>
              <a:ext uri="{FF2B5EF4-FFF2-40B4-BE49-F238E27FC236}">
                <a16:creationId xmlns:a16="http://schemas.microsoft.com/office/drawing/2014/main" id="{A28E8CAA-3B93-4BEC-8083-DDC5A3503E95}"/>
              </a:ext>
            </a:extLst>
          </p:cNvPr>
          <p:cNvPicPr>
            <a:picLocks noChangeAspect="1"/>
          </p:cNvPicPr>
          <p:nvPr/>
        </p:nvPicPr>
        <p:blipFill rotWithShape="1">
          <a:blip r:embed="rId2">
            <a:extLst>
              <a:ext uri="{28A0092B-C50C-407E-A947-70E740481C1C}">
                <a14:useLocalDpi xmlns:a14="http://schemas.microsoft.com/office/drawing/2010/main" val="0"/>
              </a:ext>
            </a:extLst>
          </a:blip>
          <a:srcRect l="8500" t="2426" b="6504"/>
          <a:stretch/>
        </p:blipFill>
        <p:spPr>
          <a:xfrm>
            <a:off x="20149" y="9949"/>
            <a:ext cx="6890451"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7004401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7644DEF-3CA8-4EBA-BA67-4957F8B5E74D}"/>
              </a:ext>
            </a:extLst>
          </p:cNvPr>
          <p:cNvSpPr>
            <a:spLocks noGrp="1"/>
          </p:cNvSpPr>
          <p:nvPr>
            <p:ph type="title"/>
          </p:nvPr>
        </p:nvSpPr>
        <p:spPr>
          <a:xfrm>
            <a:off x="546351" y="433545"/>
            <a:ext cx="11139854" cy="1593559"/>
          </a:xfrm>
        </p:spPr>
        <p:txBody>
          <a:bodyPr vert="horz" lIns="91440" tIns="45720" rIns="91440" bIns="45720" rtlCol="0" anchor="b">
            <a:normAutofit/>
          </a:bodyPr>
          <a:lstStyle/>
          <a:p>
            <a:pPr algn="ctr"/>
            <a:r>
              <a:rPr lang="en-US" sz="3200" dirty="0" err="1">
                <a:solidFill>
                  <a:srgbClr val="FFFFFF"/>
                </a:solidFill>
              </a:rPr>
              <a:t>Classement</a:t>
            </a:r>
            <a:r>
              <a:rPr lang="en-US" sz="3200" dirty="0">
                <a:solidFill>
                  <a:srgbClr val="FFFFFF"/>
                </a:solidFill>
              </a:rPr>
              <a:t> des missions et discussion</a:t>
            </a:r>
            <a:br>
              <a:rPr lang="en-US" sz="1400" dirty="0">
                <a:solidFill>
                  <a:srgbClr val="FFFFFF"/>
                </a:solidFill>
              </a:rPr>
            </a:br>
            <a:br>
              <a:rPr lang="en-US" sz="1400" dirty="0">
                <a:solidFill>
                  <a:srgbClr val="FFFFFF"/>
                </a:solidFill>
              </a:rPr>
            </a:br>
            <a:r>
              <a:rPr lang="en-US" sz="1400" dirty="0" err="1">
                <a:solidFill>
                  <a:srgbClr val="FFFFFF"/>
                </a:solidFill>
              </a:rPr>
              <a:t>Affichage</a:t>
            </a:r>
            <a:r>
              <a:rPr lang="en-US" sz="1400" dirty="0">
                <a:solidFill>
                  <a:srgbClr val="FFFFFF"/>
                </a:solidFill>
              </a:rPr>
              <a:t> des missions </a:t>
            </a:r>
            <a:r>
              <a:rPr lang="en-US" sz="1400" dirty="0" err="1">
                <a:solidFill>
                  <a:srgbClr val="FFFFFF"/>
                </a:solidFill>
              </a:rPr>
              <a:t>en</a:t>
            </a:r>
            <a:r>
              <a:rPr lang="en-US" sz="1400" dirty="0">
                <a:solidFill>
                  <a:srgbClr val="FFFFFF"/>
                </a:solidFill>
              </a:rPr>
              <a:t> </a:t>
            </a:r>
            <a:r>
              <a:rPr lang="en-US" sz="1400" dirty="0" err="1">
                <a:solidFill>
                  <a:srgbClr val="FFFFFF"/>
                </a:solidFill>
              </a:rPr>
              <a:t>attente</a:t>
            </a:r>
            <a:r>
              <a:rPr lang="en-US" sz="1400" dirty="0">
                <a:solidFill>
                  <a:srgbClr val="FFFFFF"/>
                </a:solidFill>
              </a:rPr>
              <a:t>, à </a:t>
            </a:r>
            <a:r>
              <a:rPr lang="en-US" sz="1400" dirty="0" err="1">
                <a:solidFill>
                  <a:srgbClr val="FFFFFF"/>
                </a:solidFill>
              </a:rPr>
              <a:t>venir</a:t>
            </a:r>
            <a:r>
              <a:rPr lang="en-US" sz="1400" dirty="0">
                <a:solidFill>
                  <a:srgbClr val="FFFFFF"/>
                </a:solidFill>
              </a:rPr>
              <a:t> et </a:t>
            </a:r>
            <a:r>
              <a:rPr lang="en-US" sz="1400" dirty="0" err="1">
                <a:solidFill>
                  <a:srgbClr val="FFFFFF"/>
                </a:solidFill>
              </a:rPr>
              <a:t>terminées</a:t>
            </a:r>
            <a:r>
              <a:rPr lang="en-US" sz="1400" dirty="0">
                <a:solidFill>
                  <a:srgbClr val="FFFFFF"/>
                </a:solidFill>
              </a:rPr>
              <a:t>. </a:t>
            </a:r>
            <a:br>
              <a:rPr lang="en-US" sz="1400" dirty="0">
                <a:solidFill>
                  <a:srgbClr val="FFFFFF"/>
                </a:solidFill>
              </a:rPr>
            </a:br>
            <a:r>
              <a:rPr lang="en-US" sz="1400" dirty="0">
                <a:solidFill>
                  <a:srgbClr val="FFFFFF"/>
                </a:solidFill>
              </a:rPr>
              <a:t>La proposition de mission </a:t>
            </a:r>
            <a:r>
              <a:rPr lang="en-US" sz="1400" dirty="0" err="1">
                <a:solidFill>
                  <a:srgbClr val="FFFFFF"/>
                </a:solidFill>
              </a:rPr>
              <a:t>donne</a:t>
            </a:r>
            <a:r>
              <a:rPr lang="en-US" sz="1400" dirty="0">
                <a:solidFill>
                  <a:srgbClr val="FFFFFF"/>
                </a:solidFill>
              </a:rPr>
              <a:t> la </a:t>
            </a:r>
            <a:r>
              <a:rPr lang="en-US" sz="1400" dirty="0" err="1">
                <a:solidFill>
                  <a:srgbClr val="FFFFFF"/>
                </a:solidFill>
              </a:rPr>
              <a:t>possibilité</a:t>
            </a:r>
            <a:r>
              <a:rPr lang="en-US" sz="1400" dirty="0">
                <a:solidFill>
                  <a:srgbClr val="FFFFFF"/>
                </a:solidFill>
              </a:rPr>
              <a:t> </a:t>
            </a:r>
            <a:r>
              <a:rPr lang="en-US" sz="1400" dirty="0" err="1">
                <a:solidFill>
                  <a:srgbClr val="FFFFFF"/>
                </a:solidFill>
              </a:rPr>
              <a:t>d’entrer</a:t>
            </a:r>
            <a:r>
              <a:rPr lang="en-US" sz="1400" dirty="0">
                <a:solidFill>
                  <a:srgbClr val="FFFFFF"/>
                </a:solidFill>
              </a:rPr>
              <a:t> </a:t>
            </a:r>
            <a:r>
              <a:rPr lang="en-US" sz="1400" dirty="0" err="1">
                <a:solidFill>
                  <a:srgbClr val="FFFFFF"/>
                </a:solidFill>
              </a:rPr>
              <a:t>en</a:t>
            </a:r>
            <a:r>
              <a:rPr lang="en-US" sz="1400" dirty="0">
                <a:solidFill>
                  <a:srgbClr val="FFFFFF"/>
                </a:solidFill>
              </a:rPr>
              <a:t> contact avec </a:t>
            </a:r>
            <a:r>
              <a:rPr lang="en-US" sz="1400" dirty="0" err="1">
                <a:solidFill>
                  <a:srgbClr val="FFFFFF"/>
                </a:solidFill>
              </a:rPr>
              <a:t>l’étudiant</a:t>
            </a:r>
            <a:r>
              <a:rPr lang="en-US" sz="1400" dirty="0">
                <a:solidFill>
                  <a:srgbClr val="FFFFFF"/>
                </a:solidFill>
              </a:rPr>
              <a:t> pour </a:t>
            </a:r>
            <a:r>
              <a:rPr lang="en-US" sz="1400" dirty="0" err="1">
                <a:solidFill>
                  <a:srgbClr val="FFFFFF"/>
                </a:solidFill>
              </a:rPr>
              <a:t>organiser</a:t>
            </a:r>
            <a:r>
              <a:rPr lang="en-US" sz="1400" dirty="0">
                <a:solidFill>
                  <a:srgbClr val="FFFFFF"/>
                </a:solidFill>
              </a:rPr>
              <a:t> la mission</a:t>
            </a:r>
          </a:p>
        </p:txBody>
      </p:sp>
      <p:cxnSp>
        <p:nvCxnSpPr>
          <p:cNvPr id="22" name="Straight Connector 2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Image 3" descr="Une image contenant texte&#10;&#10;Description générée automatiquement">
            <a:extLst>
              <a:ext uri="{FF2B5EF4-FFF2-40B4-BE49-F238E27FC236}">
                <a16:creationId xmlns:a16="http://schemas.microsoft.com/office/drawing/2014/main" id="{3C369717-1389-4137-AF63-D10821E84A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055" y="2426818"/>
            <a:ext cx="4634941" cy="3997637"/>
          </a:xfrm>
          <a:prstGeom prst="rect">
            <a:avLst/>
          </a:prstGeom>
        </p:spPr>
      </p:pic>
      <p:cxnSp>
        <p:nvCxnSpPr>
          <p:cNvPr id="24" name="Straight Connector 2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Image 5" descr="Une image contenant texte&#10;&#10;Description générée automatiquement">
            <a:extLst>
              <a:ext uri="{FF2B5EF4-FFF2-40B4-BE49-F238E27FC236}">
                <a16:creationId xmlns:a16="http://schemas.microsoft.com/office/drawing/2014/main" id="{945C4553-CBBC-4C99-89CD-06B1A717B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073" y="2966179"/>
            <a:ext cx="5455917" cy="2918915"/>
          </a:xfrm>
          <a:prstGeom prst="rect">
            <a:avLst/>
          </a:prstGeom>
        </p:spPr>
      </p:pic>
    </p:spTree>
    <p:extLst>
      <p:ext uri="{BB962C8B-B14F-4D97-AF65-F5344CB8AC3E}">
        <p14:creationId xmlns:p14="http://schemas.microsoft.com/office/powerpoint/2010/main" val="584023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616BB11B-B5A2-4073-A7F9-683A6FBE406A}"/>
              </a:ext>
            </a:extLst>
          </p:cNvPr>
          <p:cNvSpPr>
            <a:spLocks noGrp="1"/>
          </p:cNvSpPr>
          <p:nvPr>
            <p:ph type="title"/>
          </p:nvPr>
        </p:nvSpPr>
        <p:spPr>
          <a:xfrm>
            <a:off x="297774" y="676257"/>
            <a:ext cx="3877056" cy="4074646"/>
          </a:xfrm>
        </p:spPr>
        <p:txBody>
          <a:bodyPr vert="horz" lIns="91440" tIns="45720" rIns="91440" bIns="45720" rtlCol="0" anchor="b">
            <a:normAutofit/>
          </a:bodyPr>
          <a:lstStyle/>
          <a:p>
            <a:r>
              <a:rPr lang="en-US" sz="4600" dirty="0"/>
              <a:t>Page </a:t>
            </a:r>
            <a:r>
              <a:rPr lang="en-US" sz="4600" dirty="0" err="1"/>
              <a:t>administrateur</a:t>
            </a:r>
            <a:br>
              <a:rPr lang="en-US" sz="4600" dirty="0"/>
            </a:br>
            <a:br>
              <a:rPr lang="en-US" sz="4600" dirty="0"/>
            </a:br>
            <a:r>
              <a:rPr lang="en-US" sz="2000" dirty="0"/>
              <a:t>Tableau des </a:t>
            </a:r>
            <a:r>
              <a:rPr lang="en-US" sz="2000" dirty="0" err="1"/>
              <a:t>utilisateurs</a:t>
            </a:r>
            <a:r>
              <a:rPr lang="en-US" sz="2000" dirty="0"/>
              <a:t>, </a:t>
            </a:r>
            <a:r>
              <a:rPr lang="en-US" sz="2000" dirty="0" err="1"/>
              <a:t>possibilité</a:t>
            </a:r>
            <a:r>
              <a:rPr lang="en-US" sz="2000" dirty="0"/>
              <a:t> de </a:t>
            </a:r>
            <a:r>
              <a:rPr lang="en-US" sz="2000" dirty="0" err="1"/>
              <a:t>filtrer</a:t>
            </a:r>
            <a:r>
              <a:rPr lang="en-US" sz="2000" dirty="0"/>
              <a:t> par type de </a:t>
            </a:r>
            <a:r>
              <a:rPr lang="en-US" sz="2000" dirty="0" err="1"/>
              <a:t>profil</a:t>
            </a:r>
            <a:r>
              <a:rPr lang="en-US" sz="2000" dirty="0"/>
              <a:t>, </a:t>
            </a:r>
            <a:r>
              <a:rPr lang="en-US" sz="2000" dirty="0" err="1"/>
              <a:t>filtre</a:t>
            </a:r>
            <a:r>
              <a:rPr lang="en-US" sz="2000" dirty="0"/>
              <a:t> des </a:t>
            </a:r>
            <a:r>
              <a:rPr lang="en-US" sz="2000" dirty="0" err="1"/>
              <a:t>étudiants</a:t>
            </a:r>
            <a:r>
              <a:rPr lang="en-US" sz="2000" dirty="0"/>
              <a:t> </a:t>
            </a:r>
            <a:r>
              <a:rPr lang="en-US" sz="2000" dirty="0" err="1"/>
              <a:t>en</a:t>
            </a:r>
            <a:r>
              <a:rPr lang="en-US" sz="2000" dirty="0"/>
              <a:t> function de </a:t>
            </a:r>
            <a:r>
              <a:rPr lang="en-US" sz="2000" dirty="0" err="1"/>
              <a:t>leur</a:t>
            </a:r>
            <a:r>
              <a:rPr lang="en-US" sz="2000" dirty="0"/>
              <a:t> </a:t>
            </a:r>
            <a:r>
              <a:rPr lang="en-US" sz="2000" dirty="0" err="1"/>
              <a:t>statut</a:t>
            </a:r>
            <a:r>
              <a:rPr lang="en-US" sz="2000" dirty="0"/>
              <a:t> </a:t>
            </a:r>
            <a:r>
              <a:rPr lang="en-US" sz="2000" dirty="0" err="1"/>
              <a:t>verifié</a:t>
            </a:r>
            <a:r>
              <a:rPr lang="en-US" sz="2000" dirty="0"/>
              <a:t> </a:t>
            </a:r>
            <a:r>
              <a:rPr lang="en-US" sz="2000" dirty="0" err="1"/>
              <a:t>ou</a:t>
            </a:r>
            <a:r>
              <a:rPr lang="en-US" sz="2000" dirty="0"/>
              <a:t> non. </a:t>
            </a:r>
            <a:r>
              <a:rPr lang="en-US" sz="2000" dirty="0" err="1"/>
              <a:t>Possibilité</a:t>
            </a:r>
            <a:r>
              <a:rPr lang="en-US" sz="2000" dirty="0"/>
              <a:t> de verifier les </a:t>
            </a:r>
            <a:r>
              <a:rPr lang="en-US" sz="2000" dirty="0" err="1"/>
              <a:t>justificatifs</a:t>
            </a:r>
            <a:r>
              <a:rPr lang="en-US" sz="2000" dirty="0"/>
              <a:t> dans le tableau</a:t>
            </a:r>
            <a:endParaRPr lang="en-US" sz="4600" dirty="0"/>
          </a:p>
        </p:txBody>
      </p:sp>
      <p:pic>
        <p:nvPicPr>
          <p:cNvPr id="6" name="Image 5" descr="Une image contenant table&#10;&#10;Description générée automatiquement">
            <a:extLst>
              <a:ext uri="{FF2B5EF4-FFF2-40B4-BE49-F238E27FC236}">
                <a16:creationId xmlns:a16="http://schemas.microsoft.com/office/drawing/2014/main" id="{2A5356C7-776A-4007-A020-AC6228AB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2764" y="357317"/>
            <a:ext cx="3326517" cy="2611316"/>
          </a:xfrm>
          <a:prstGeom prst="rect">
            <a:avLst/>
          </a:prstGeom>
        </p:spPr>
      </p:pic>
      <p:pic>
        <p:nvPicPr>
          <p:cNvPr id="4" name="Image 3">
            <a:extLst>
              <a:ext uri="{FF2B5EF4-FFF2-40B4-BE49-F238E27FC236}">
                <a16:creationId xmlns:a16="http://schemas.microsoft.com/office/drawing/2014/main" id="{369A9E53-3A89-4392-B75D-CFCF64EAC5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612" y="3210339"/>
            <a:ext cx="4277669" cy="2855344"/>
          </a:xfrm>
          <a:prstGeom prst="rect">
            <a:avLst/>
          </a:prstGeom>
        </p:spPr>
      </p:pic>
    </p:spTree>
    <p:extLst>
      <p:ext uri="{BB962C8B-B14F-4D97-AF65-F5344CB8AC3E}">
        <p14:creationId xmlns:p14="http://schemas.microsoft.com/office/powerpoint/2010/main" val="88519486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BB3761-E03D-456A-BE4D-24692F2E6D3D}"/>
              </a:ext>
            </a:extLst>
          </p:cNvPr>
          <p:cNvSpPr>
            <a:spLocks noGrp="1"/>
          </p:cNvSpPr>
          <p:nvPr>
            <p:ph type="title"/>
          </p:nvPr>
        </p:nvSpPr>
        <p:spPr>
          <a:xfrm>
            <a:off x="655320" y="365125"/>
            <a:ext cx="5120114" cy="1692794"/>
          </a:xfrm>
        </p:spPr>
        <p:txBody>
          <a:bodyPr vert="horz" lIns="91440" tIns="45720" rIns="91440" bIns="45720" rtlCol="0" anchor="ctr">
            <a:normAutofit/>
          </a:bodyPr>
          <a:lstStyle/>
          <a:p>
            <a:r>
              <a:rPr lang="en-US"/>
              <a:t>Idée générale du projet</a:t>
            </a:r>
          </a:p>
        </p:txBody>
      </p:sp>
      <p:cxnSp>
        <p:nvCxnSpPr>
          <p:cNvPr id="15" name="Straight Arrow Connector 14">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6A7C32BA-2387-4F92-9BF9-A263C73CBCC0}"/>
              </a:ext>
            </a:extLst>
          </p:cNvPr>
          <p:cNvSpPr txBox="1"/>
          <p:nvPr/>
        </p:nvSpPr>
        <p:spPr>
          <a:xfrm>
            <a:off x="655321" y="2575034"/>
            <a:ext cx="5120113" cy="346222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effectLst/>
              </a:rPr>
              <a:t>Les temps sont durs pour les étudiants aujourd’hui. </a:t>
            </a:r>
            <a:endParaRPr lang="en-US"/>
          </a:p>
          <a:p>
            <a:pPr indent="-228600">
              <a:lnSpc>
                <a:spcPct val="90000"/>
              </a:lnSpc>
              <a:spcAft>
                <a:spcPts val="600"/>
              </a:spcAft>
              <a:buFont typeface="Arial" panose="020B0604020202020204" pitchFamily="34" charset="0"/>
              <a:buChar char="•"/>
            </a:pPr>
            <a:r>
              <a:rPr lang="en-US">
                <a:effectLst/>
              </a:rPr>
              <a:t>Nous n’avons pas toujours le temps ou la possibilité d’effectu</a:t>
            </a:r>
            <a:r>
              <a:rPr lang="en-US"/>
              <a:t>er certaines tâches du quotidien.</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a:effectLst/>
              </a:rPr>
              <a:t>C</a:t>
            </a:r>
            <a:r>
              <a:rPr lang="en-US"/>
              <a:t>e site a pour but de mettre en relation des utilisateurs ayant des tâches a effectuer et des étudiants souhaitant faire des petits boulots pour les </a:t>
            </a:r>
            <a:r>
              <a:rPr lang="en-US">
                <a:effectLst/>
              </a:rPr>
              <a:t>aider à financer leurs études.  </a:t>
            </a:r>
          </a:p>
          <a:p>
            <a:pPr indent="-228600">
              <a:lnSpc>
                <a:spcPct val="90000"/>
              </a:lnSpc>
              <a:spcAft>
                <a:spcPts val="600"/>
              </a:spcAft>
              <a:buFont typeface="Arial" panose="020B0604020202020204" pitchFamily="34" charset="0"/>
              <a:buChar char="•"/>
            </a:pPr>
            <a:endParaRPr lang="en-US"/>
          </a:p>
        </p:txBody>
      </p:sp>
      <p:pic>
        <p:nvPicPr>
          <p:cNvPr id="5" name="Image 4">
            <a:extLst>
              <a:ext uri="{FF2B5EF4-FFF2-40B4-BE49-F238E27FC236}">
                <a16:creationId xmlns:a16="http://schemas.microsoft.com/office/drawing/2014/main" id="{B0039DAE-7950-4869-9729-6AEBA8FAB237}"/>
              </a:ext>
            </a:extLst>
          </p:cNvPr>
          <p:cNvPicPr>
            <a:picLocks noChangeAspect="1"/>
          </p:cNvPicPr>
          <p:nvPr/>
        </p:nvPicPr>
        <p:blipFill rotWithShape="1">
          <a:blip r:embed="rId2">
            <a:extLst>
              <a:ext uri="{28A0092B-C50C-407E-A947-70E740481C1C}">
                <a14:useLocalDpi xmlns:a14="http://schemas.microsoft.com/office/drawing/2010/main" val="0"/>
              </a:ext>
            </a:extLst>
          </a:blip>
          <a:srcRect l="26187" r="21342"/>
          <a:stretch/>
        </p:blipFill>
        <p:spPr>
          <a:xfrm>
            <a:off x="5878849" y="10"/>
            <a:ext cx="6313150"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4132302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1A1D19-9774-4068-994C-D46020DC7629}"/>
              </a:ext>
            </a:extLst>
          </p:cNvPr>
          <p:cNvSpPr>
            <a:spLocks noGrp="1"/>
          </p:cNvSpPr>
          <p:nvPr>
            <p:ph type="title"/>
          </p:nvPr>
        </p:nvSpPr>
        <p:spPr/>
        <p:txBody>
          <a:bodyPr/>
          <a:lstStyle/>
          <a:p>
            <a:r>
              <a:rPr lang="fr-FR" dirty="0"/>
              <a:t>Idée de visuel du </a:t>
            </a:r>
            <a:br>
              <a:rPr lang="fr-FR" dirty="0"/>
            </a:br>
            <a:r>
              <a:rPr lang="fr-FR" dirty="0"/>
              <a:t>projet</a:t>
            </a:r>
          </a:p>
        </p:txBody>
      </p:sp>
      <p:sp>
        <p:nvSpPr>
          <p:cNvPr id="3" name="ZoneTexte 2">
            <a:extLst>
              <a:ext uri="{FF2B5EF4-FFF2-40B4-BE49-F238E27FC236}">
                <a16:creationId xmlns:a16="http://schemas.microsoft.com/office/drawing/2014/main" id="{249DCC8C-8F8D-4F1E-92EC-AE1FA320E2C9}"/>
              </a:ext>
            </a:extLst>
          </p:cNvPr>
          <p:cNvSpPr txBox="1"/>
          <p:nvPr/>
        </p:nvSpPr>
        <p:spPr>
          <a:xfrm>
            <a:off x="966534" y="2171817"/>
            <a:ext cx="4340961" cy="3970318"/>
          </a:xfrm>
          <a:prstGeom prst="rect">
            <a:avLst/>
          </a:prstGeom>
          <a:noFill/>
        </p:spPr>
        <p:txBody>
          <a:bodyPr wrap="square" rtlCol="0">
            <a:spAutoFit/>
          </a:bodyPr>
          <a:lstStyle/>
          <a:p>
            <a:r>
              <a:rPr lang="fr-FR" dirty="0"/>
              <a:t>3 couleurs dominantes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Technologies utilisées:</a:t>
            </a:r>
          </a:p>
          <a:p>
            <a:pPr marL="342900" lvl="0" indent="-342900" algn="just">
              <a:buFont typeface="Calibri" panose="020F0502020204030204" pitchFamily="34" charset="0"/>
              <a:buChar char="-"/>
            </a:pPr>
            <a:r>
              <a:rPr lang="fr-FR" sz="1800" dirty="0">
                <a:effectLst/>
                <a:latin typeface="Calibri" panose="020F0502020204030204" pitchFamily="34" charset="0"/>
                <a:ea typeface="Calibri" panose="020F0502020204030204" pitchFamily="34" charset="0"/>
                <a:cs typeface="Times New Roman" panose="02020603050405020304" pitchFamily="18" charset="0"/>
              </a:rPr>
              <a:t>Backend : Node JS avec Nest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js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Calibri" panose="020F0502020204030204" pitchFamily="34" charset="0"/>
              <a:buChar char="-"/>
            </a:pPr>
            <a:r>
              <a:rPr lang="fr-FR" sz="1800" dirty="0">
                <a:effectLst/>
                <a:latin typeface="Calibri" panose="020F0502020204030204" pitchFamily="34" charset="0"/>
                <a:ea typeface="Calibri" panose="020F0502020204030204" pitchFamily="34" charset="0"/>
                <a:cs typeface="Times New Roman" panose="02020603050405020304" pitchFamily="18" charset="0"/>
              </a:rPr>
              <a:t>Frontend : Vue JS 3</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     Base de données : MongoDB</a:t>
            </a:r>
            <a:endParaRPr lang="fr-FR" dirty="0"/>
          </a:p>
        </p:txBody>
      </p:sp>
      <p:sp>
        <p:nvSpPr>
          <p:cNvPr id="4" name="Rectangle : coins arrondis 3">
            <a:extLst>
              <a:ext uri="{FF2B5EF4-FFF2-40B4-BE49-F238E27FC236}">
                <a16:creationId xmlns:a16="http://schemas.microsoft.com/office/drawing/2014/main" id="{D393A653-C674-40CB-BCE7-2D16A51ABB21}"/>
              </a:ext>
            </a:extLst>
          </p:cNvPr>
          <p:cNvSpPr/>
          <p:nvPr/>
        </p:nvSpPr>
        <p:spPr>
          <a:xfrm>
            <a:off x="1688430" y="2612122"/>
            <a:ext cx="1171073" cy="905744"/>
          </a:xfrm>
          <a:prstGeom prst="roundRect">
            <a:avLst/>
          </a:prstGeom>
          <a:solidFill>
            <a:srgbClr val="FF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 coins arrondis 4">
            <a:extLst>
              <a:ext uri="{FF2B5EF4-FFF2-40B4-BE49-F238E27FC236}">
                <a16:creationId xmlns:a16="http://schemas.microsoft.com/office/drawing/2014/main" id="{350ED35D-42C1-4147-A9A3-5213F63C5F43}"/>
              </a:ext>
            </a:extLst>
          </p:cNvPr>
          <p:cNvSpPr/>
          <p:nvPr/>
        </p:nvSpPr>
        <p:spPr>
          <a:xfrm>
            <a:off x="2273966" y="3704104"/>
            <a:ext cx="1171073" cy="905744"/>
          </a:xfrm>
          <a:prstGeom prst="roundRect">
            <a:avLst/>
          </a:prstGeom>
          <a:solidFill>
            <a:srgbClr val="FFE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F6A64F74-D87E-4742-8CC1-CBF46CC9C327}"/>
              </a:ext>
            </a:extLst>
          </p:cNvPr>
          <p:cNvSpPr/>
          <p:nvPr/>
        </p:nvSpPr>
        <p:spPr>
          <a:xfrm>
            <a:off x="3014722" y="2612122"/>
            <a:ext cx="1171073" cy="905744"/>
          </a:xfrm>
          <a:prstGeom prst="roundRect">
            <a:avLst/>
          </a:prstGeom>
          <a:solidFill>
            <a:srgbClr val="008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7E8CBC09-6EE1-4C39-837E-C090CAE5B624}"/>
              </a:ext>
            </a:extLst>
          </p:cNvPr>
          <p:cNvPicPr>
            <a:picLocks noChangeAspect="1"/>
          </p:cNvPicPr>
          <p:nvPr/>
        </p:nvPicPr>
        <p:blipFill rotWithShape="1">
          <a:blip r:embed="rId2">
            <a:extLst>
              <a:ext uri="{28A0092B-C50C-407E-A947-70E740481C1C}">
                <a14:useLocalDpi xmlns:a14="http://schemas.microsoft.com/office/drawing/2010/main" val="0"/>
              </a:ext>
            </a:extLst>
          </a:blip>
          <a:srcRect b="52105"/>
          <a:stretch/>
        </p:blipFill>
        <p:spPr>
          <a:xfrm>
            <a:off x="5605264" y="689809"/>
            <a:ext cx="3304003" cy="5478384"/>
          </a:xfrm>
          <a:prstGeom prst="rect">
            <a:avLst/>
          </a:prstGeom>
        </p:spPr>
      </p:pic>
      <p:pic>
        <p:nvPicPr>
          <p:cNvPr id="9" name="Image 8">
            <a:extLst>
              <a:ext uri="{FF2B5EF4-FFF2-40B4-BE49-F238E27FC236}">
                <a16:creationId xmlns:a16="http://schemas.microsoft.com/office/drawing/2014/main" id="{B4A7E6D3-BCC3-4B7E-A917-A60A3894BE70}"/>
              </a:ext>
            </a:extLst>
          </p:cNvPr>
          <p:cNvPicPr>
            <a:picLocks noChangeAspect="1"/>
          </p:cNvPicPr>
          <p:nvPr/>
        </p:nvPicPr>
        <p:blipFill rotWithShape="1">
          <a:blip r:embed="rId3">
            <a:extLst>
              <a:ext uri="{28A0092B-C50C-407E-A947-70E740481C1C}">
                <a14:useLocalDpi xmlns:a14="http://schemas.microsoft.com/office/drawing/2010/main" val="0"/>
              </a:ext>
            </a:extLst>
          </a:blip>
          <a:srcRect t="47895"/>
          <a:stretch/>
        </p:blipFill>
        <p:spPr>
          <a:xfrm>
            <a:off x="9069687" y="668303"/>
            <a:ext cx="3048933" cy="5499889"/>
          </a:xfrm>
          <a:prstGeom prst="rect">
            <a:avLst/>
          </a:prstGeom>
        </p:spPr>
      </p:pic>
    </p:spTree>
    <p:extLst>
      <p:ext uri="{BB962C8B-B14F-4D97-AF65-F5344CB8AC3E}">
        <p14:creationId xmlns:p14="http://schemas.microsoft.com/office/powerpoint/2010/main" val="567486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480A05B-7D2F-47E9-9612-1E4F1D63AFB7}"/>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Documentation</a:t>
            </a:r>
          </a:p>
        </p:txBody>
      </p:sp>
      <p:pic>
        <p:nvPicPr>
          <p:cNvPr id="5" name="Image 4">
            <a:extLst>
              <a:ext uri="{FF2B5EF4-FFF2-40B4-BE49-F238E27FC236}">
                <a16:creationId xmlns:a16="http://schemas.microsoft.com/office/drawing/2014/main" id="{AEA1E3E0-9594-4D55-A0D1-803EB0E05020}"/>
              </a:ext>
            </a:extLst>
          </p:cNvPr>
          <p:cNvPicPr>
            <a:picLocks noChangeAspect="1"/>
          </p:cNvPicPr>
          <p:nvPr/>
        </p:nvPicPr>
        <p:blipFill rotWithShape="1">
          <a:blip r:embed="rId2">
            <a:extLst>
              <a:ext uri="{28A0092B-C50C-407E-A947-70E740481C1C}">
                <a14:useLocalDpi xmlns:a14="http://schemas.microsoft.com/office/drawing/2010/main" val="0"/>
              </a:ext>
            </a:extLst>
          </a:blip>
          <a:srcRect l="19868" t="5860" r="4514" b="31785"/>
          <a:stretch/>
        </p:blipFill>
        <p:spPr>
          <a:xfrm>
            <a:off x="4148801" y="2430665"/>
            <a:ext cx="7553001" cy="3503475"/>
          </a:xfrm>
          <a:prstGeom prst="rect">
            <a:avLst/>
          </a:prstGeom>
        </p:spPr>
      </p:pic>
      <p:sp>
        <p:nvSpPr>
          <p:cNvPr id="3" name="ZoneTexte 2">
            <a:extLst>
              <a:ext uri="{FF2B5EF4-FFF2-40B4-BE49-F238E27FC236}">
                <a16:creationId xmlns:a16="http://schemas.microsoft.com/office/drawing/2014/main" id="{40E89451-0665-4D08-9639-65FC0976C942}"/>
              </a:ext>
            </a:extLst>
          </p:cNvPr>
          <p:cNvSpPr txBox="1"/>
          <p:nvPr/>
        </p:nvSpPr>
        <p:spPr>
          <a:xfrm>
            <a:off x="490198" y="2339099"/>
            <a:ext cx="3803904" cy="36601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dirty="0"/>
              <a:t>L’API </a:t>
            </a:r>
            <a:r>
              <a:rPr lang="en-US" sz="2200" dirty="0" err="1"/>
              <a:t>est</a:t>
            </a:r>
            <a:r>
              <a:rPr lang="en-US" sz="2200" dirty="0"/>
              <a:t> </a:t>
            </a:r>
            <a:r>
              <a:rPr lang="en-US" sz="2200" dirty="0" err="1"/>
              <a:t>documentée</a:t>
            </a:r>
            <a:r>
              <a:rPr lang="en-US" sz="2200" dirty="0"/>
              <a:t> dans Postman</a:t>
            </a:r>
          </a:p>
          <a:p>
            <a:pPr indent="-228600">
              <a:lnSpc>
                <a:spcPct val="90000"/>
              </a:lnSpc>
              <a:spcAft>
                <a:spcPts val="600"/>
              </a:spcAft>
              <a:buFont typeface="Arial" panose="020B0604020202020204" pitchFamily="34" charset="0"/>
              <a:buChar char="•"/>
            </a:pPr>
            <a:r>
              <a:rPr lang="en-US" sz="2200" dirty="0"/>
              <a:t>Structure de la base de </a:t>
            </a:r>
            <a:r>
              <a:rPr lang="en-US" sz="2200" dirty="0" err="1"/>
              <a:t>données</a:t>
            </a:r>
            <a:r>
              <a:rPr lang="en-US" sz="2200" dirty="0"/>
              <a:t> </a:t>
            </a:r>
            <a:r>
              <a:rPr lang="en-US" sz="2200" dirty="0" err="1"/>
              <a:t>mongoDB</a:t>
            </a:r>
            <a:endParaRPr lang="en-US" sz="2200" dirty="0"/>
          </a:p>
        </p:txBody>
      </p:sp>
    </p:spTree>
    <p:extLst>
      <p:ext uri="{BB962C8B-B14F-4D97-AF65-F5344CB8AC3E}">
        <p14:creationId xmlns:p14="http://schemas.microsoft.com/office/powerpoint/2010/main" val="810897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312DE5-D7F1-43C1-8047-C5A4963CF07B}"/>
              </a:ext>
            </a:extLst>
          </p:cNvPr>
          <p:cNvSpPr>
            <a:spLocks noGrp="1"/>
          </p:cNvSpPr>
          <p:nvPr>
            <p:ph type="title"/>
          </p:nvPr>
        </p:nvSpPr>
        <p:spPr>
          <a:xfrm>
            <a:off x="838200" y="351748"/>
            <a:ext cx="10515600" cy="1325563"/>
          </a:xfrm>
        </p:spPr>
        <p:txBody>
          <a:bodyPr/>
          <a:lstStyle/>
          <a:p>
            <a:r>
              <a:rPr lang="fr-FR" dirty="0"/>
              <a:t>Structure de l’application</a:t>
            </a:r>
          </a:p>
        </p:txBody>
      </p:sp>
      <p:sp>
        <p:nvSpPr>
          <p:cNvPr id="3" name="Rectangle : coins arrondis 2">
            <a:extLst>
              <a:ext uri="{FF2B5EF4-FFF2-40B4-BE49-F238E27FC236}">
                <a16:creationId xmlns:a16="http://schemas.microsoft.com/office/drawing/2014/main" id="{C1E5C4FF-ADFC-47A6-972D-AB14B48C6E4C}"/>
              </a:ext>
            </a:extLst>
          </p:cNvPr>
          <p:cNvSpPr/>
          <p:nvPr/>
        </p:nvSpPr>
        <p:spPr>
          <a:xfrm>
            <a:off x="9040588" y="1622536"/>
            <a:ext cx="1698171" cy="57354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dirty="0"/>
              <a:t>Administrateur</a:t>
            </a:r>
          </a:p>
        </p:txBody>
      </p:sp>
      <p:sp>
        <p:nvSpPr>
          <p:cNvPr id="4" name="Rectangle : coins arrondis 3">
            <a:extLst>
              <a:ext uri="{FF2B5EF4-FFF2-40B4-BE49-F238E27FC236}">
                <a16:creationId xmlns:a16="http://schemas.microsoft.com/office/drawing/2014/main" id="{5150B0DD-EF90-4EA7-83B0-53B38BB04959}"/>
              </a:ext>
            </a:extLst>
          </p:cNvPr>
          <p:cNvSpPr/>
          <p:nvPr/>
        </p:nvSpPr>
        <p:spPr>
          <a:xfrm>
            <a:off x="1807031" y="1677311"/>
            <a:ext cx="1698171" cy="5735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dirty="0"/>
              <a:t>Utilisateur connecté</a:t>
            </a:r>
          </a:p>
        </p:txBody>
      </p:sp>
      <p:sp>
        <p:nvSpPr>
          <p:cNvPr id="5" name="Rectangle : coins arrondis 4">
            <a:extLst>
              <a:ext uri="{FF2B5EF4-FFF2-40B4-BE49-F238E27FC236}">
                <a16:creationId xmlns:a16="http://schemas.microsoft.com/office/drawing/2014/main" id="{2B3E1386-93F8-4C2C-948C-D8C3BABCD45D}"/>
              </a:ext>
            </a:extLst>
          </p:cNvPr>
          <p:cNvSpPr/>
          <p:nvPr/>
        </p:nvSpPr>
        <p:spPr>
          <a:xfrm>
            <a:off x="5544461" y="1677311"/>
            <a:ext cx="1698171" cy="57354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Etudiant vérifié</a:t>
            </a:r>
          </a:p>
        </p:txBody>
      </p:sp>
      <p:sp>
        <p:nvSpPr>
          <p:cNvPr id="6" name="Rectangle : coins arrondis 5">
            <a:extLst>
              <a:ext uri="{FF2B5EF4-FFF2-40B4-BE49-F238E27FC236}">
                <a16:creationId xmlns:a16="http://schemas.microsoft.com/office/drawing/2014/main" id="{5F1BDE58-A62B-419E-A781-EA46F691EBDD}"/>
              </a:ext>
            </a:extLst>
          </p:cNvPr>
          <p:cNvSpPr/>
          <p:nvPr/>
        </p:nvSpPr>
        <p:spPr>
          <a:xfrm>
            <a:off x="1378857" y="2482848"/>
            <a:ext cx="2543631" cy="6064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dirty="0"/>
              <a:t>Page d’accueil  </a:t>
            </a:r>
          </a:p>
          <a:p>
            <a:pPr algn="ctr"/>
            <a:r>
              <a:rPr lang="fr-FR" dirty="0"/>
              <a:t>Page profile</a:t>
            </a:r>
          </a:p>
        </p:txBody>
      </p:sp>
      <p:sp>
        <p:nvSpPr>
          <p:cNvPr id="7" name="Rectangle : coins arrondis 6">
            <a:extLst>
              <a:ext uri="{FF2B5EF4-FFF2-40B4-BE49-F238E27FC236}">
                <a16:creationId xmlns:a16="http://schemas.microsoft.com/office/drawing/2014/main" id="{09127208-3B57-427F-8853-3D72E4E7CBBE}"/>
              </a:ext>
            </a:extLst>
          </p:cNvPr>
          <p:cNvSpPr/>
          <p:nvPr/>
        </p:nvSpPr>
        <p:spPr>
          <a:xfrm>
            <a:off x="1378857" y="3288385"/>
            <a:ext cx="2532745" cy="85316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dirty="0"/>
              <a:t>Recherche d’étudiant par localisation et compétences</a:t>
            </a:r>
          </a:p>
        </p:txBody>
      </p:sp>
      <p:sp>
        <p:nvSpPr>
          <p:cNvPr id="8" name="Rectangle : coins arrondis 7">
            <a:extLst>
              <a:ext uri="{FF2B5EF4-FFF2-40B4-BE49-F238E27FC236}">
                <a16:creationId xmlns:a16="http://schemas.microsoft.com/office/drawing/2014/main" id="{62E92C93-0AD5-41E5-AEA4-6C58A17D0D14}"/>
              </a:ext>
            </a:extLst>
          </p:cNvPr>
          <p:cNvSpPr/>
          <p:nvPr/>
        </p:nvSpPr>
        <p:spPr>
          <a:xfrm>
            <a:off x="1389743" y="4340662"/>
            <a:ext cx="2532745" cy="4066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dirty="0"/>
              <a:t>Proposition de mission</a:t>
            </a:r>
          </a:p>
        </p:txBody>
      </p:sp>
      <p:sp>
        <p:nvSpPr>
          <p:cNvPr id="9" name="Rectangle : coins arrondis 8">
            <a:extLst>
              <a:ext uri="{FF2B5EF4-FFF2-40B4-BE49-F238E27FC236}">
                <a16:creationId xmlns:a16="http://schemas.microsoft.com/office/drawing/2014/main" id="{4AE6B842-E10B-4598-8254-4E369F9D1EEE}"/>
              </a:ext>
            </a:extLst>
          </p:cNvPr>
          <p:cNvSpPr/>
          <p:nvPr/>
        </p:nvSpPr>
        <p:spPr>
          <a:xfrm>
            <a:off x="5121730" y="3288385"/>
            <a:ext cx="2543631" cy="57354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 Page profile</a:t>
            </a:r>
          </a:p>
        </p:txBody>
      </p:sp>
      <p:sp>
        <p:nvSpPr>
          <p:cNvPr id="10" name="Rectangle : coins arrondis 9">
            <a:extLst>
              <a:ext uri="{FF2B5EF4-FFF2-40B4-BE49-F238E27FC236}">
                <a16:creationId xmlns:a16="http://schemas.microsoft.com/office/drawing/2014/main" id="{70D062DB-0EAA-4DC9-8D78-67575D5BD056}"/>
              </a:ext>
            </a:extLst>
          </p:cNvPr>
          <p:cNvSpPr/>
          <p:nvPr/>
        </p:nvSpPr>
        <p:spPr>
          <a:xfrm>
            <a:off x="3298372" y="4981753"/>
            <a:ext cx="2532745" cy="60642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a:t>Discussion à propos de la mission</a:t>
            </a:r>
          </a:p>
        </p:txBody>
      </p:sp>
      <p:sp>
        <p:nvSpPr>
          <p:cNvPr id="11" name="Rectangle : coins arrondis 10">
            <a:extLst>
              <a:ext uri="{FF2B5EF4-FFF2-40B4-BE49-F238E27FC236}">
                <a16:creationId xmlns:a16="http://schemas.microsoft.com/office/drawing/2014/main" id="{7E73390E-1540-452E-B821-73C873C4DE06}"/>
              </a:ext>
            </a:extLst>
          </p:cNvPr>
          <p:cNvSpPr/>
          <p:nvPr/>
        </p:nvSpPr>
        <p:spPr>
          <a:xfrm>
            <a:off x="1389743" y="5816324"/>
            <a:ext cx="2532745" cy="60642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a:t>Commentaire sur la mission après validation</a:t>
            </a:r>
          </a:p>
        </p:txBody>
      </p:sp>
      <p:sp>
        <p:nvSpPr>
          <p:cNvPr id="12" name="Rectangle : coins arrondis 11">
            <a:extLst>
              <a:ext uri="{FF2B5EF4-FFF2-40B4-BE49-F238E27FC236}">
                <a16:creationId xmlns:a16="http://schemas.microsoft.com/office/drawing/2014/main" id="{08C1A0CB-ADDB-46F7-B17D-423A91E96361}"/>
              </a:ext>
            </a:extLst>
          </p:cNvPr>
          <p:cNvSpPr/>
          <p:nvPr/>
        </p:nvSpPr>
        <p:spPr>
          <a:xfrm>
            <a:off x="5127168" y="4260838"/>
            <a:ext cx="2532745" cy="57354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Acceptation de la mission</a:t>
            </a:r>
          </a:p>
        </p:txBody>
      </p:sp>
      <p:sp>
        <p:nvSpPr>
          <p:cNvPr id="13" name="Rectangle : coins arrondis 12">
            <a:extLst>
              <a:ext uri="{FF2B5EF4-FFF2-40B4-BE49-F238E27FC236}">
                <a16:creationId xmlns:a16="http://schemas.microsoft.com/office/drawing/2014/main" id="{3A30F552-B23B-48A4-94CB-0F85D99AB3B9}"/>
              </a:ext>
            </a:extLst>
          </p:cNvPr>
          <p:cNvSpPr/>
          <p:nvPr/>
        </p:nvSpPr>
        <p:spPr>
          <a:xfrm>
            <a:off x="8617860" y="2387601"/>
            <a:ext cx="2543631" cy="60642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dirty="0"/>
              <a:t>Page d’accueil  </a:t>
            </a:r>
          </a:p>
        </p:txBody>
      </p:sp>
      <p:sp>
        <p:nvSpPr>
          <p:cNvPr id="14" name="Rectangle : coins arrondis 13">
            <a:extLst>
              <a:ext uri="{FF2B5EF4-FFF2-40B4-BE49-F238E27FC236}">
                <a16:creationId xmlns:a16="http://schemas.microsoft.com/office/drawing/2014/main" id="{2E8DFBF8-90A9-46BF-8808-550C12752FAA}"/>
              </a:ext>
            </a:extLst>
          </p:cNvPr>
          <p:cNvSpPr/>
          <p:nvPr/>
        </p:nvSpPr>
        <p:spPr>
          <a:xfrm>
            <a:off x="8617859" y="3158897"/>
            <a:ext cx="2543631" cy="8860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dirty="0"/>
              <a:t>Dashboard avec ensemble des utilisateurs</a:t>
            </a:r>
          </a:p>
        </p:txBody>
      </p:sp>
      <p:sp>
        <p:nvSpPr>
          <p:cNvPr id="15" name="Rectangle : coins arrondis 14">
            <a:extLst>
              <a:ext uri="{FF2B5EF4-FFF2-40B4-BE49-F238E27FC236}">
                <a16:creationId xmlns:a16="http://schemas.microsoft.com/office/drawing/2014/main" id="{6AFDC074-794B-4C18-B713-18717E25643A}"/>
              </a:ext>
            </a:extLst>
          </p:cNvPr>
          <p:cNvSpPr/>
          <p:nvPr/>
        </p:nvSpPr>
        <p:spPr>
          <a:xfrm>
            <a:off x="8617859" y="4354964"/>
            <a:ext cx="2543631" cy="8860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dirty="0"/>
              <a:t>Validation des justificatifs étudiants</a:t>
            </a:r>
          </a:p>
        </p:txBody>
      </p:sp>
      <p:sp>
        <p:nvSpPr>
          <p:cNvPr id="16" name="Rectangle : coins arrondis 15">
            <a:extLst>
              <a:ext uri="{FF2B5EF4-FFF2-40B4-BE49-F238E27FC236}">
                <a16:creationId xmlns:a16="http://schemas.microsoft.com/office/drawing/2014/main" id="{C25D2A90-B68A-4226-AFC9-5A6EF20E1231}"/>
              </a:ext>
            </a:extLst>
          </p:cNvPr>
          <p:cNvSpPr/>
          <p:nvPr/>
        </p:nvSpPr>
        <p:spPr>
          <a:xfrm>
            <a:off x="5101768" y="2475245"/>
            <a:ext cx="2543631" cy="60642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Page d’accueil  </a:t>
            </a:r>
          </a:p>
        </p:txBody>
      </p:sp>
      <p:cxnSp>
        <p:nvCxnSpPr>
          <p:cNvPr id="18" name="Connecteur droit avec flèche 17">
            <a:extLst>
              <a:ext uri="{FF2B5EF4-FFF2-40B4-BE49-F238E27FC236}">
                <a16:creationId xmlns:a16="http://schemas.microsoft.com/office/drawing/2014/main" id="{0BA00E5E-8F54-4C71-85E6-17925FFDC01A}"/>
              </a:ext>
            </a:extLst>
          </p:cNvPr>
          <p:cNvCxnSpPr/>
          <p:nvPr/>
        </p:nvCxnSpPr>
        <p:spPr>
          <a:xfrm>
            <a:off x="2677885" y="2214337"/>
            <a:ext cx="0" cy="28677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20" name="Connecteur droit avec flèche 19">
            <a:extLst>
              <a:ext uri="{FF2B5EF4-FFF2-40B4-BE49-F238E27FC236}">
                <a16:creationId xmlns:a16="http://schemas.microsoft.com/office/drawing/2014/main" id="{65A2A092-6434-4C92-A970-FD908BCCF551}"/>
              </a:ext>
            </a:extLst>
          </p:cNvPr>
          <p:cNvCxnSpPr/>
          <p:nvPr/>
        </p:nvCxnSpPr>
        <p:spPr>
          <a:xfrm>
            <a:off x="2670631" y="3048911"/>
            <a:ext cx="0" cy="28677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21" name="Connecteur droit avec flèche 20">
            <a:extLst>
              <a:ext uri="{FF2B5EF4-FFF2-40B4-BE49-F238E27FC236}">
                <a16:creationId xmlns:a16="http://schemas.microsoft.com/office/drawing/2014/main" id="{32C30EED-8E05-4FEE-AD91-FE8AC9727360}"/>
              </a:ext>
            </a:extLst>
          </p:cNvPr>
          <p:cNvCxnSpPr/>
          <p:nvPr/>
        </p:nvCxnSpPr>
        <p:spPr>
          <a:xfrm>
            <a:off x="2670631" y="4050388"/>
            <a:ext cx="0" cy="28677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22" name="Connecteur droit avec flèche 21">
            <a:extLst>
              <a:ext uri="{FF2B5EF4-FFF2-40B4-BE49-F238E27FC236}">
                <a16:creationId xmlns:a16="http://schemas.microsoft.com/office/drawing/2014/main" id="{EDAA6913-052A-4953-BD54-08B7539E2773}"/>
              </a:ext>
            </a:extLst>
          </p:cNvPr>
          <p:cNvCxnSpPr>
            <a:cxnSpLocks/>
          </p:cNvCxnSpPr>
          <p:nvPr/>
        </p:nvCxnSpPr>
        <p:spPr>
          <a:xfrm>
            <a:off x="2656115" y="4747303"/>
            <a:ext cx="1756227" cy="238995"/>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26" name="Connecteur droit avec flèche 25">
            <a:extLst>
              <a:ext uri="{FF2B5EF4-FFF2-40B4-BE49-F238E27FC236}">
                <a16:creationId xmlns:a16="http://schemas.microsoft.com/office/drawing/2014/main" id="{E9923529-6990-401F-926A-FC6FA2494839}"/>
              </a:ext>
            </a:extLst>
          </p:cNvPr>
          <p:cNvCxnSpPr>
            <a:cxnSpLocks/>
            <a:stCxn id="10" idx="2"/>
            <a:endCxn id="11" idx="0"/>
          </p:cNvCxnSpPr>
          <p:nvPr/>
        </p:nvCxnSpPr>
        <p:spPr>
          <a:xfrm flipH="1">
            <a:off x="2656116" y="5588180"/>
            <a:ext cx="1908629" cy="228144"/>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30" name="Connecteur droit avec flèche 29">
            <a:extLst>
              <a:ext uri="{FF2B5EF4-FFF2-40B4-BE49-F238E27FC236}">
                <a16:creationId xmlns:a16="http://schemas.microsoft.com/office/drawing/2014/main" id="{35643893-8CC3-4A75-8449-B69EBD94E6BA}"/>
              </a:ext>
            </a:extLst>
          </p:cNvPr>
          <p:cNvCxnSpPr>
            <a:cxnSpLocks/>
            <a:stCxn id="12" idx="2"/>
            <a:endCxn id="10" idx="0"/>
          </p:cNvCxnSpPr>
          <p:nvPr/>
        </p:nvCxnSpPr>
        <p:spPr>
          <a:xfrm flipH="1">
            <a:off x="4564745" y="4834379"/>
            <a:ext cx="1828796" cy="147374"/>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35" name="Connecteur droit avec flèche 34">
            <a:extLst>
              <a:ext uri="{FF2B5EF4-FFF2-40B4-BE49-F238E27FC236}">
                <a16:creationId xmlns:a16="http://schemas.microsoft.com/office/drawing/2014/main" id="{41BB8C80-73A3-433E-BEBC-DE034DCE021C}"/>
              </a:ext>
            </a:extLst>
          </p:cNvPr>
          <p:cNvCxnSpPr>
            <a:cxnSpLocks/>
            <a:stCxn id="8" idx="3"/>
            <a:endCxn id="12" idx="1"/>
          </p:cNvCxnSpPr>
          <p:nvPr/>
        </p:nvCxnSpPr>
        <p:spPr>
          <a:xfrm>
            <a:off x="3922488" y="4543983"/>
            <a:ext cx="1204680" cy="3626"/>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40" name="Connecteur droit avec flèche 39">
            <a:extLst>
              <a:ext uri="{FF2B5EF4-FFF2-40B4-BE49-F238E27FC236}">
                <a16:creationId xmlns:a16="http://schemas.microsoft.com/office/drawing/2014/main" id="{84274936-0B71-443C-9783-AB78C39B20BE}"/>
              </a:ext>
            </a:extLst>
          </p:cNvPr>
          <p:cNvCxnSpPr/>
          <p:nvPr/>
        </p:nvCxnSpPr>
        <p:spPr>
          <a:xfrm>
            <a:off x="6429832" y="2178055"/>
            <a:ext cx="0" cy="28677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41" name="Connecteur droit avec flèche 40">
            <a:extLst>
              <a:ext uri="{FF2B5EF4-FFF2-40B4-BE49-F238E27FC236}">
                <a16:creationId xmlns:a16="http://schemas.microsoft.com/office/drawing/2014/main" id="{1D2A22F8-6EC2-49C2-8CAE-C549149EC3AE}"/>
              </a:ext>
            </a:extLst>
          </p:cNvPr>
          <p:cNvCxnSpPr/>
          <p:nvPr/>
        </p:nvCxnSpPr>
        <p:spPr>
          <a:xfrm>
            <a:off x="6422578" y="2998115"/>
            <a:ext cx="0" cy="28677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42" name="Connecteur droit avec flèche 41">
            <a:extLst>
              <a:ext uri="{FF2B5EF4-FFF2-40B4-BE49-F238E27FC236}">
                <a16:creationId xmlns:a16="http://schemas.microsoft.com/office/drawing/2014/main" id="{F8F732CE-33F5-4B38-AB1F-8D5D1B24CFB1}"/>
              </a:ext>
            </a:extLst>
          </p:cNvPr>
          <p:cNvCxnSpPr>
            <a:cxnSpLocks/>
            <a:stCxn id="9" idx="2"/>
            <a:endCxn id="12" idx="0"/>
          </p:cNvCxnSpPr>
          <p:nvPr/>
        </p:nvCxnSpPr>
        <p:spPr>
          <a:xfrm flipH="1">
            <a:off x="6393541" y="3861926"/>
            <a:ext cx="5" cy="398912"/>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50" name="Connecteur droit avec flèche 49">
            <a:extLst>
              <a:ext uri="{FF2B5EF4-FFF2-40B4-BE49-F238E27FC236}">
                <a16:creationId xmlns:a16="http://schemas.microsoft.com/office/drawing/2014/main" id="{81870433-1C4B-40F2-B605-E4CC2DC9BD09}"/>
              </a:ext>
            </a:extLst>
          </p:cNvPr>
          <p:cNvCxnSpPr/>
          <p:nvPr/>
        </p:nvCxnSpPr>
        <p:spPr>
          <a:xfrm>
            <a:off x="9862462" y="2098227"/>
            <a:ext cx="0" cy="28677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51" name="Connecteur droit avec flèche 50">
            <a:extLst>
              <a:ext uri="{FF2B5EF4-FFF2-40B4-BE49-F238E27FC236}">
                <a16:creationId xmlns:a16="http://schemas.microsoft.com/office/drawing/2014/main" id="{DC24D09C-5BC8-4201-828F-5F48327ACE65}"/>
              </a:ext>
            </a:extLst>
          </p:cNvPr>
          <p:cNvCxnSpPr/>
          <p:nvPr/>
        </p:nvCxnSpPr>
        <p:spPr>
          <a:xfrm>
            <a:off x="9855208" y="2918287"/>
            <a:ext cx="0" cy="28677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52" name="Connecteur droit avec flèche 51">
            <a:extLst>
              <a:ext uri="{FF2B5EF4-FFF2-40B4-BE49-F238E27FC236}">
                <a16:creationId xmlns:a16="http://schemas.microsoft.com/office/drawing/2014/main" id="{F6B95D2C-2FC8-480A-B580-864779827266}"/>
              </a:ext>
            </a:extLst>
          </p:cNvPr>
          <p:cNvCxnSpPr>
            <a:cxnSpLocks/>
          </p:cNvCxnSpPr>
          <p:nvPr/>
        </p:nvCxnSpPr>
        <p:spPr>
          <a:xfrm>
            <a:off x="9855208" y="4027090"/>
            <a:ext cx="0" cy="291804"/>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60" name="Connecteur : en angle 59">
            <a:extLst>
              <a:ext uri="{FF2B5EF4-FFF2-40B4-BE49-F238E27FC236}">
                <a16:creationId xmlns:a16="http://schemas.microsoft.com/office/drawing/2014/main" id="{152EFB23-7E71-45A9-B984-99F694B7093D}"/>
              </a:ext>
            </a:extLst>
          </p:cNvPr>
          <p:cNvCxnSpPr>
            <a:stCxn id="15" idx="1"/>
            <a:endCxn id="5" idx="3"/>
          </p:cNvCxnSpPr>
          <p:nvPr/>
        </p:nvCxnSpPr>
        <p:spPr>
          <a:xfrm rot="10800000">
            <a:off x="7242633" y="1964083"/>
            <a:ext cx="1375227" cy="2833909"/>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71494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99CE3A5-1080-44A6-A96E-BF46881F1283}"/>
              </a:ext>
            </a:extLst>
          </p:cNvPr>
          <p:cNvSpPr>
            <a:spLocks noGrp="1"/>
          </p:cNvSpPr>
          <p:nvPr>
            <p:ph type="title"/>
          </p:nvPr>
        </p:nvSpPr>
        <p:spPr>
          <a:xfrm>
            <a:off x="546351" y="433545"/>
            <a:ext cx="11139854" cy="1417289"/>
          </a:xfrm>
        </p:spPr>
        <p:txBody>
          <a:bodyPr vert="horz" lIns="91440" tIns="45720" rIns="91440" bIns="45720" rtlCol="0" anchor="b">
            <a:normAutofit/>
          </a:bodyPr>
          <a:lstStyle/>
          <a:p>
            <a:pPr algn="ctr"/>
            <a:r>
              <a:rPr lang="en-US" sz="3200" dirty="0">
                <a:solidFill>
                  <a:srgbClr val="FFFFFF"/>
                </a:solidFill>
              </a:rPr>
              <a:t>Les </a:t>
            </a:r>
            <a:r>
              <a:rPr lang="en-US" sz="3200" dirty="0" err="1">
                <a:solidFill>
                  <a:srgbClr val="FFFFFF"/>
                </a:solidFill>
              </a:rPr>
              <a:t>fonctionnalités</a:t>
            </a:r>
            <a:r>
              <a:rPr lang="en-US" sz="3200" dirty="0">
                <a:solidFill>
                  <a:srgbClr val="FFFFFF"/>
                </a:solidFill>
              </a:rPr>
              <a:t> _ Inscription/</a:t>
            </a:r>
            <a:r>
              <a:rPr lang="en-US" sz="3200" dirty="0" err="1">
                <a:solidFill>
                  <a:srgbClr val="FFFFFF"/>
                </a:solidFill>
              </a:rPr>
              <a:t>Connexion</a:t>
            </a:r>
            <a:br>
              <a:rPr lang="en-US" sz="3200" dirty="0">
                <a:solidFill>
                  <a:srgbClr val="FFFFFF"/>
                </a:solidFill>
              </a:rPr>
            </a:br>
            <a:r>
              <a:rPr lang="en-US" sz="1400" dirty="0">
                <a:solidFill>
                  <a:srgbClr val="FFFFFF"/>
                </a:solidFill>
              </a:rPr>
              <a:t>3 </a:t>
            </a:r>
            <a:r>
              <a:rPr lang="en-US" sz="1400" dirty="0" err="1">
                <a:solidFill>
                  <a:srgbClr val="FFFFFF"/>
                </a:solidFill>
              </a:rPr>
              <a:t>rôles</a:t>
            </a:r>
            <a:r>
              <a:rPr lang="en-US" sz="1400" dirty="0">
                <a:solidFill>
                  <a:srgbClr val="FFFFFF"/>
                </a:solidFill>
              </a:rPr>
              <a:t> </a:t>
            </a:r>
            <a:r>
              <a:rPr lang="en-US" sz="1400" dirty="0" err="1">
                <a:solidFill>
                  <a:srgbClr val="FFFFFF"/>
                </a:solidFill>
              </a:rPr>
              <a:t>différents</a:t>
            </a:r>
            <a:r>
              <a:rPr lang="en-US" sz="1400" dirty="0">
                <a:solidFill>
                  <a:srgbClr val="FFFFFF"/>
                </a:solidFill>
              </a:rPr>
              <a:t>: </a:t>
            </a:r>
            <a:r>
              <a:rPr lang="en-US" sz="1400" dirty="0" err="1">
                <a:solidFill>
                  <a:srgbClr val="FFFFFF"/>
                </a:solidFill>
              </a:rPr>
              <a:t>utilisateur</a:t>
            </a:r>
            <a:r>
              <a:rPr lang="en-US" sz="1400" dirty="0">
                <a:solidFill>
                  <a:srgbClr val="FFFFFF"/>
                </a:solidFill>
              </a:rPr>
              <a:t>, </a:t>
            </a:r>
            <a:r>
              <a:rPr lang="en-US" sz="1400" dirty="0" err="1">
                <a:solidFill>
                  <a:srgbClr val="FFFFFF"/>
                </a:solidFill>
              </a:rPr>
              <a:t>étudiant</a:t>
            </a:r>
            <a:r>
              <a:rPr lang="en-US" sz="1400" dirty="0">
                <a:solidFill>
                  <a:srgbClr val="FFFFFF"/>
                </a:solidFill>
              </a:rPr>
              <a:t> et </a:t>
            </a:r>
            <a:r>
              <a:rPr lang="en-US" sz="1400" dirty="0" err="1">
                <a:solidFill>
                  <a:srgbClr val="FFFFFF"/>
                </a:solidFill>
              </a:rPr>
              <a:t>administrateur</a:t>
            </a:r>
            <a:br>
              <a:rPr lang="en-US" sz="1400" dirty="0">
                <a:solidFill>
                  <a:srgbClr val="FFFFFF"/>
                </a:solidFill>
              </a:rPr>
            </a:br>
            <a:br>
              <a:rPr lang="en-US" sz="1400" dirty="0">
                <a:solidFill>
                  <a:srgbClr val="FFFFFF"/>
                </a:solidFill>
              </a:rPr>
            </a:br>
            <a:r>
              <a:rPr lang="en-US" sz="1400" dirty="0">
                <a:solidFill>
                  <a:srgbClr val="FFFFFF"/>
                </a:solidFill>
              </a:rPr>
              <a:t>Pour les </a:t>
            </a:r>
            <a:r>
              <a:rPr lang="en-US" sz="1400" dirty="0" err="1">
                <a:solidFill>
                  <a:srgbClr val="FFFFFF"/>
                </a:solidFill>
              </a:rPr>
              <a:t>étudiants</a:t>
            </a:r>
            <a:r>
              <a:rPr lang="en-US" sz="1400" dirty="0">
                <a:solidFill>
                  <a:srgbClr val="FFFFFF"/>
                </a:solidFill>
              </a:rPr>
              <a:t>: </a:t>
            </a:r>
            <a:r>
              <a:rPr lang="en-US" sz="1400" dirty="0" err="1">
                <a:solidFill>
                  <a:srgbClr val="FFFFFF"/>
                </a:solidFill>
              </a:rPr>
              <a:t>demande</a:t>
            </a:r>
            <a:r>
              <a:rPr lang="en-US" sz="1400" dirty="0">
                <a:solidFill>
                  <a:srgbClr val="FFFFFF"/>
                </a:solidFill>
              </a:rPr>
              <a:t> de </a:t>
            </a:r>
            <a:r>
              <a:rPr lang="en-US" sz="1400" dirty="0" err="1">
                <a:solidFill>
                  <a:srgbClr val="FFFFFF"/>
                </a:solidFill>
              </a:rPr>
              <a:t>justificatif</a:t>
            </a:r>
            <a:r>
              <a:rPr lang="en-US" sz="1400" dirty="0">
                <a:solidFill>
                  <a:srgbClr val="FFFFFF"/>
                </a:solidFill>
              </a:rPr>
              <a:t> </a:t>
            </a:r>
            <a:r>
              <a:rPr lang="en-US" sz="1400" dirty="0" err="1">
                <a:solidFill>
                  <a:srgbClr val="FFFFFF"/>
                </a:solidFill>
              </a:rPr>
              <a:t>étudiant</a:t>
            </a:r>
            <a:r>
              <a:rPr lang="en-US" sz="1400" dirty="0">
                <a:solidFill>
                  <a:srgbClr val="FFFFFF"/>
                </a:solidFill>
              </a:rPr>
              <a:t>. Le </a:t>
            </a:r>
            <a:r>
              <a:rPr lang="en-US" sz="1400" dirty="0" err="1">
                <a:solidFill>
                  <a:srgbClr val="FFFFFF"/>
                </a:solidFill>
              </a:rPr>
              <a:t>compte</a:t>
            </a:r>
            <a:r>
              <a:rPr lang="en-US" sz="1400" dirty="0">
                <a:solidFill>
                  <a:srgbClr val="FFFFFF"/>
                </a:solidFill>
              </a:rPr>
              <a:t> </a:t>
            </a:r>
            <a:r>
              <a:rPr lang="en-US" sz="1400" dirty="0" err="1">
                <a:solidFill>
                  <a:srgbClr val="FFFFFF"/>
                </a:solidFill>
              </a:rPr>
              <a:t>étudiant</a:t>
            </a:r>
            <a:r>
              <a:rPr lang="en-US" sz="1400" dirty="0">
                <a:solidFill>
                  <a:srgbClr val="FFFFFF"/>
                </a:solidFill>
              </a:rPr>
              <a:t> </a:t>
            </a:r>
            <a:r>
              <a:rPr lang="en-US" sz="1400" dirty="0" err="1">
                <a:solidFill>
                  <a:srgbClr val="FFFFFF"/>
                </a:solidFill>
              </a:rPr>
              <a:t>est</a:t>
            </a:r>
            <a:r>
              <a:rPr lang="en-US" sz="1400" dirty="0">
                <a:solidFill>
                  <a:srgbClr val="FFFFFF"/>
                </a:solidFill>
              </a:rPr>
              <a:t> </a:t>
            </a:r>
            <a:r>
              <a:rPr lang="en-US" sz="1400" dirty="0" err="1">
                <a:solidFill>
                  <a:srgbClr val="FFFFFF"/>
                </a:solidFill>
              </a:rPr>
              <a:t>pleinement</a:t>
            </a:r>
            <a:r>
              <a:rPr lang="en-US" sz="1400" dirty="0">
                <a:solidFill>
                  <a:srgbClr val="FFFFFF"/>
                </a:solidFill>
              </a:rPr>
              <a:t> </a:t>
            </a:r>
            <a:r>
              <a:rPr lang="en-US" sz="1400" dirty="0" err="1">
                <a:solidFill>
                  <a:srgbClr val="FFFFFF"/>
                </a:solidFill>
              </a:rPr>
              <a:t>fonctionnel</a:t>
            </a:r>
            <a:r>
              <a:rPr lang="en-US" sz="1400" dirty="0">
                <a:solidFill>
                  <a:srgbClr val="FFFFFF"/>
                </a:solidFill>
              </a:rPr>
              <a:t> après validation du </a:t>
            </a:r>
            <a:r>
              <a:rPr lang="en-US" sz="1400" dirty="0" err="1">
                <a:solidFill>
                  <a:srgbClr val="FFFFFF"/>
                </a:solidFill>
              </a:rPr>
              <a:t>justificatif</a:t>
            </a:r>
            <a:r>
              <a:rPr lang="en-US" sz="1400" dirty="0">
                <a:solidFill>
                  <a:srgbClr val="FFFFFF"/>
                </a:solidFill>
              </a:rPr>
              <a:t> par </a:t>
            </a:r>
            <a:r>
              <a:rPr lang="en-US" sz="1400" dirty="0" err="1">
                <a:solidFill>
                  <a:srgbClr val="FFFFFF"/>
                </a:solidFill>
              </a:rPr>
              <a:t>l’administrateur</a:t>
            </a:r>
            <a:endParaRPr lang="en-US" sz="1400" dirty="0">
              <a:solidFill>
                <a:srgbClr val="FFFFFF"/>
              </a:solidFill>
            </a:endParaRP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Image 3" descr="Une image contenant texte&#10;&#10;Description générée automatiquement">
            <a:extLst>
              <a:ext uri="{FF2B5EF4-FFF2-40B4-BE49-F238E27FC236}">
                <a16:creationId xmlns:a16="http://schemas.microsoft.com/office/drawing/2014/main" id="{ED7C8F63-0E59-46EC-9CC5-E29C7190A806}"/>
              </a:ext>
            </a:extLst>
          </p:cNvPr>
          <p:cNvPicPr>
            <a:picLocks noChangeAspect="1"/>
          </p:cNvPicPr>
          <p:nvPr/>
        </p:nvPicPr>
        <p:blipFill rotWithShape="1">
          <a:blip r:embed="rId2">
            <a:extLst>
              <a:ext uri="{28A0092B-C50C-407E-A947-70E740481C1C}">
                <a14:useLocalDpi xmlns:a14="http://schemas.microsoft.com/office/drawing/2010/main" val="0"/>
              </a:ext>
            </a:extLst>
          </a:blip>
          <a:srcRect t="4537" r="-2" b="3774"/>
          <a:stretch/>
        </p:blipFill>
        <p:spPr>
          <a:xfrm>
            <a:off x="1326393" y="2426818"/>
            <a:ext cx="3741882" cy="4315505"/>
          </a:xfrm>
          <a:prstGeom prst="rect">
            <a:avLst/>
          </a:prstGeom>
        </p:spPr>
      </p:pic>
      <p:cxnSp>
        <p:nvCxnSpPr>
          <p:cNvPr id="22" name="Straight Connector 2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Image 5" descr="Une image contenant texte, capture d’écran, carte de visite&#10;&#10;Description générée automatiquement">
            <a:extLst>
              <a:ext uri="{FF2B5EF4-FFF2-40B4-BE49-F238E27FC236}">
                <a16:creationId xmlns:a16="http://schemas.microsoft.com/office/drawing/2014/main" id="{4FE48930-6451-45D5-BBEE-3C5A32CD6D27}"/>
              </a:ext>
            </a:extLst>
          </p:cNvPr>
          <p:cNvPicPr>
            <a:picLocks noChangeAspect="1"/>
          </p:cNvPicPr>
          <p:nvPr/>
        </p:nvPicPr>
        <p:blipFill rotWithShape="1">
          <a:blip r:embed="rId3">
            <a:extLst>
              <a:ext uri="{28A0092B-C50C-407E-A947-70E740481C1C}">
                <a14:useLocalDpi xmlns:a14="http://schemas.microsoft.com/office/drawing/2010/main" val="0"/>
              </a:ext>
            </a:extLst>
          </a:blip>
          <a:srcRect t="10303" r="-4" b="9419"/>
          <a:stretch/>
        </p:blipFill>
        <p:spPr>
          <a:xfrm>
            <a:off x="6874732" y="3213377"/>
            <a:ext cx="4637896" cy="2616798"/>
          </a:xfrm>
          <a:prstGeom prst="rect">
            <a:avLst/>
          </a:prstGeom>
        </p:spPr>
      </p:pic>
    </p:spTree>
    <p:extLst>
      <p:ext uri="{BB962C8B-B14F-4D97-AF65-F5344CB8AC3E}">
        <p14:creationId xmlns:p14="http://schemas.microsoft.com/office/powerpoint/2010/main" val="2279293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3E05BC0-0BF5-4DA7-926B-B6AF9C9251CF}"/>
              </a:ext>
            </a:extLst>
          </p:cNvPr>
          <p:cNvSpPr>
            <a:spLocks noGrp="1"/>
          </p:cNvSpPr>
          <p:nvPr>
            <p:ph type="title"/>
          </p:nvPr>
        </p:nvSpPr>
        <p:spPr>
          <a:xfrm>
            <a:off x="546351" y="433545"/>
            <a:ext cx="11139854" cy="1691085"/>
          </a:xfrm>
        </p:spPr>
        <p:txBody>
          <a:bodyPr vert="horz" lIns="91440" tIns="45720" rIns="91440" bIns="45720" rtlCol="0" anchor="b">
            <a:normAutofit/>
          </a:bodyPr>
          <a:lstStyle/>
          <a:p>
            <a:pPr algn="ctr"/>
            <a:r>
              <a:rPr lang="en-US" sz="5400">
                <a:solidFill>
                  <a:srgbClr val="FFFFFF"/>
                </a:solidFill>
              </a:rPr>
              <a:t>Les fonctionnalités _ Recherche</a:t>
            </a:r>
            <a:br>
              <a:rPr lang="en-US" sz="5400">
                <a:solidFill>
                  <a:srgbClr val="FFFFFF"/>
                </a:solidFill>
              </a:rPr>
            </a:br>
            <a:r>
              <a:rPr lang="en-US" sz="2000">
                <a:solidFill>
                  <a:srgbClr val="FFFFFF"/>
                </a:solidFill>
              </a:rPr>
              <a:t>par localisation et par type de tâche</a:t>
            </a:r>
            <a:br>
              <a:rPr lang="en-US" sz="2000">
                <a:solidFill>
                  <a:srgbClr val="FFFFFF"/>
                </a:solidFill>
              </a:rPr>
            </a:br>
            <a:r>
              <a:rPr lang="en-US" sz="2000">
                <a:solidFill>
                  <a:srgbClr val="FFFFFF"/>
                </a:solidFill>
              </a:rPr>
              <a:t>La recherche mène vers une autre page avec les résultats sous forme de cartes</a:t>
            </a:r>
            <a:endParaRPr lang="en-US" sz="5400" dirty="0">
              <a:solidFill>
                <a:srgbClr val="FFFFFF"/>
              </a:solidFill>
            </a:endParaRP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Image 3" descr="Une image contenant texte&#10;&#10;Description générée automatiquement">
            <a:extLst>
              <a:ext uri="{FF2B5EF4-FFF2-40B4-BE49-F238E27FC236}">
                <a16:creationId xmlns:a16="http://schemas.microsoft.com/office/drawing/2014/main" id="{5248D694-4864-47D3-A241-A2897CBDA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202" y="2426818"/>
            <a:ext cx="5208647" cy="3997637"/>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Image 5" descr="Une image contenant texte&#10;&#10;Description générée automatiquement">
            <a:extLst>
              <a:ext uri="{FF2B5EF4-FFF2-40B4-BE49-F238E27FC236}">
                <a16:creationId xmlns:a16="http://schemas.microsoft.com/office/drawing/2014/main" id="{887E8E7D-B954-4EA7-882D-B0E606CC5D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073" y="3450391"/>
            <a:ext cx="5455917" cy="1950490"/>
          </a:xfrm>
          <a:prstGeom prst="rect">
            <a:avLst/>
          </a:prstGeom>
        </p:spPr>
      </p:pic>
    </p:spTree>
    <p:extLst>
      <p:ext uri="{BB962C8B-B14F-4D97-AF65-F5344CB8AC3E}">
        <p14:creationId xmlns:p14="http://schemas.microsoft.com/office/powerpoint/2010/main" val="2867821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descr="Une image contenant texte&#10;&#10;Description générée automatiquement">
            <a:extLst>
              <a:ext uri="{FF2B5EF4-FFF2-40B4-BE49-F238E27FC236}">
                <a16:creationId xmlns:a16="http://schemas.microsoft.com/office/drawing/2014/main" id="{89130B72-E6DB-48C5-A97B-9471A06E82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8350" y="1311304"/>
            <a:ext cx="5890683" cy="4388558"/>
          </a:xfrm>
          <a:prstGeom prst="rect">
            <a:avLst/>
          </a:prstGeom>
        </p:spPr>
      </p:pic>
      <p:sp>
        <p:nvSpPr>
          <p:cNvPr id="11" name="Freeform: Shape 10">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02865A20-86D4-4299-8AA5-A5DF2F750526}"/>
              </a:ext>
            </a:extLst>
          </p:cNvPr>
          <p:cNvSpPr>
            <a:spLocks noGrp="1"/>
          </p:cNvSpPr>
          <p:nvPr>
            <p:ph type="title"/>
          </p:nvPr>
        </p:nvSpPr>
        <p:spPr>
          <a:xfrm>
            <a:off x="804672" y="338328"/>
            <a:ext cx="3877056" cy="2249424"/>
          </a:xfrm>
        </p:spPr>
        <p:txBody>
          <a:bodyPr vert="horz" lIns="91440" tIns="45720" rIns="91440" bIns="45720" rtlCol="0" anchor="b">
            <a:normAutofit/>
          </a:bodyPr>
          <a:lstStyle/>
          <a:p>
            <a:r>
              <a:rPr lang="fr-FR" sz="5400" dirty="0"/>
              <a:t>Info</a:t>
            </a:r>
            <a:r>
              <a:rPr lang="fr-FR" sz="5400" kern="1200" dirty="0">
                <a:solidFill>
                  <a:schemeClr val="tx1"/>
                </a:solidFill>
                <a:latin typeface="+mj-lt"/>
                <a:ea typeface="+mj-ea"/>
                <a:cs typeface="+mj-cs"/>
              </a:rPr>
              <a:t> étudiant</a:t>
            </a:r>
            <a:br>
              <a:rPr lang="fr-FR" sz="5400" kern="1200" dirty="0">
                <a:solidFill>
                  <a:schemeClr val="tx1"/>
                </a:solidFill>
                <a:latin typeface="+mj-lt"/>
                <a:ea typeface="+mj-ea"/>
                <a:cs typeface="+mj-cs"/>
              </a:rPr>
            </a:br>
            <a:r>
              <a:rPr lang="fr-FR" sz="2200" kern="1200" dirty="0">
                <a:solidFill>
                  <a:schemeClr val="tx1"/>
                </a:solidFill>
                <a:latin typeface="+mj-lt"/>
                <a:ea typeface="+mj-ea"/>
                <a:cs typeface="+mj-cs"/>
              </a:rPr>
              <a:t>Possibilité de proposer une mission, voir les commentaires laissés par les autres utilisateurs</a:t>
            </a:r>
          </a:p>
        </p:txBody>
      </p:sp>
    </p:spTree>
    <p:extLst>
      <p:ext uri="{BB962C8B-B14F-4D97-AF65-F5344CB8AC3E}">
        <p14:creationId xmlns:p14="http://schemas.microsoft.com/office/powerpoint/2010/main" val="14607670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835440-4826-4907-B534-67B281A872F7}"/>
              </a:ext>
            </a:extLst>
          </p:cNvPr>
          <p:cNvSpPr>
            <a:spLocks noGrp="1"/>
          </p:cNvSpPr>
          <p:nvPr>
            <p:ph type="title"/>
          </p:nvPr>
        </p:nvSpPr>
        <p:spPr>
          <a:xfrm>
            <a:off x="7464614" y="174661"/>
            <a:ext cx="4087306" cy="5490643"/>
          </a:xfrm>
        </p:spPr>
        <p:txBody>
          <a:bodyPr vert="horz" lIns="91440" tIns="45720" rIns="91440" bIns="45720" rtlCol="0" anchor="b">
            <a:normAutofit/>
          </a:bodyPr>
          <a:lstStyle/>
          <a:p>
            <a:r>
              <a:rPr lang="fr-FR" sz="5400" dirty="0"/>
              <a:t>Profil étudiant</a:t>
            </a:r>
            <a:br>
              <a:rPr lang="fr-FR" sz="5400" dirty="0"/>
            </a:br>
            <a:br>
              <a:rPr lang="fr-FR" sz="5400" dirty="0"/>
            </a:br>
            <a:r>
              <a:rPr lang="fr-FR" sz="2000" dirty="0"/>
              <a:t>Affichage / modification des informations, photo de profil et compétences</a:t>
            </a:r>
            <a:br>
              <a:rPr lang="fr-FR" sz="2000" dirty="0"/>
            </a:br>
            <a:br>
              <a:rPr lang="fr-FR" sz="2000" dirty="0"/>
            </a:br>
            <a:r>
              <a:rPr lang="fr-FR" sz="2000" dirty="0"/>
              <a:t>Résumé du nombre de mission en cours / en attente</a:t>
            </a:r>
            <a:br>
              <a:rPr lang="fr-FR" sz="2000" dirty="0"/>
            </a:br>
            <a:br>
              <a:rPr lang="fr-FR" sz="2000" dirty="0"/>
            </a:br>
            <a:r>
              <a:rPr lang="fr-FR" sz="2000" dirty="0"/>
              <a:t>Notification des nouvelles demandes</a:t>
            </a:r>
            <a:endParaRPr lang="fr-FR" sz="5400" dirty="0"/>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 3" descr="Une image contenant texte&#10;&#10;Description générée automatiquement">
            <a:extLst>
              <a:ext uri="{FF2B5EF4-FFF2-40B4-BE49-F238E27FC236}">
                <a16:creationId xmlns:a16="http://schemas.microsoft.com/office/drawing/2014/main" id="{160A4829-8F6F-4DC8-8DBA-4B4A58284CA4}"/>
              </a:ext>
            </a:extLst>
          </p:cNvPr>
          <p:cNvPicPr>
            <a:picLocks noChangeAspect="1"/>
          </p:cNvPicPr>
          <p:nvPr/>
        </p:nvPicPr>
        <p:blipFill rotWithShape="1">
          <a:blip r:embed="rId2">
            <a:extLst>
              <a:ext uri="{28A0092B-C50C-407E-A947-70E740481C1C}">
                <a14:useLocalDpi xmlns:a14="http://schemas.microsoft.com/office/drawing/2010/main" val="0"/>
              </a:ext>
            </a:extLst>
          </a:blip>
          <a:srcRect r="14169" b="2"/>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82132611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355</Words>
  <Application>Microsoft Office PowerPoint</Application>
  <PresentationFormat>Grand écran</PresentationFormat>
  <Paragraphs>48</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Calibri Light</vt:lpstr>
      <vt:lpstr>Thème Office</vt:lpstr>
      <vt:lpstr>End Of Course</vt:lpstr>
      <vt:lpstr>Idée générale du projet</vt:lpstr>
      <vt:lpstr>Idée de visuel du  projet</vt:lpstr>
      <vt:lpstr>Documentation</vt:lpstr>
      <vt:lpstr>Structure de l’application</vt:lpstr>
      <vt:lpstr>Les fonctionnalités _ Inscription/Connexion 3 rôles différents: utilisateur, étudiant et administrateur  Pour les étudiants: demande de justificatif étudiant. Le compte étudiant est pleinement fonctionnel après validation du justificatif par l’administrateur</vt:lpstr>
      <vt:lpstr>Les fonctionnalités _ Recherche par localisation et par type de tâche La recherche mène vers une autre page avec les résultats sous forme de cartes</vt:lpstr>
      <vt:lpstr>Info étudiant Possibilité de proposer une mission, voir les commentaires laissés par les autres utilisateurs</vt:lpstr>
      <vt:lpstr>Profil étudiant  Affichage / modification des informations, photo de profil et compétences  Résumé du nombre de mission en cours / en attente  Notification des nouvelles demandes</vt:lpstr>
      <vt:lpstr>Classement des missions et discussion  Affichage des missions en attente, à venir et terminées.  La proposition de mission donne la possibilité d’entrer en contact avec l’étudiant pour organiser la mission</vt:lpstr>
      <vt:lpstr>Page administrateur  Tableau des utilisateurs, possibilité de filtrer par type de profil, filtre des étudiants en function de leur statut verifié ou non. Possibilité de verifier les justificatifs dans le tableau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 Of Course</dc:title>
  <dc:creator>Laetitia Boucault</dc:creator>
  <cp:lastModifiedBy>Laetitia Boucault</cp:lastModifiedBy>
  <cp:revision>14</cp:revision>
  <dcterms:created xsi:type="dcterms:W3CDTF">2022-02-08T08:22:12Z</dcterms:created>
  <dcterms:modified xsi:type="dcterms:W3CDTF">2022-02-11T08:59:54Z</dcterms:modified>
</cp:coreProperties>
</file>