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7" r:id="rId19"/>
    <p:sldId id="278" r:id="rId20"/>
    <p:sldId id="279" r:id="rId21"/>
    <p:sldId id="280" r:id="rId22"/>
    <p:sldId id="281" r:id="rId23"/>
    <p:sldId id="272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/>
    <p:restoredTop sz="96327"/>
  </p:normalViewPr>
  <p:slideViewPr>
    <p:cSldViewPr snapToGrid="0" snapToObjects="1">
      <p:cViewPr>
        <p:scale>
          <a:sx n="146" d="100"/>
          <a:sy n="146" d="100"/>
        </p:scale>
        <p:origin x="144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Web/JavaScript/Reference/Operators/Operator_Precedence#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Fals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C01A-14B7-00A7-C91E-DD7368E07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30845"/>
            <a:ext cx="8361229" cy="2098226"/>
          </a:xfrm>
        </p:spPr>
        <p:txBody>
          <a:bodyPr/>
          <a:lstStyle/>
          <a:p>
            <a:r>
              <a:rPr lang="en-GB" sz="6000" dirty="0">
                <a:solidFill>
                  <a:schemeClr val="tx1"/>
                </a:solidFill>
              </a:rPr>
              <a:t>CURSUL 2 - VARIABILE, OPERATORI, STRUCTURI DECIZIONALE ȘI REPETITIVE</a:t>
            </a:r>
            <a:endParaRPr lang="en-RO" sz="6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EFEE9-0847-E49B-D1E4-2D3CB16979E2}"/>
              </a:ext>
            </a:extLst>
          </p:cNvPr>
          <p:cNvSpPr txBox="1"/>
          <p:nvPr/>
        </p:nvSpPr>
        <p:spPr>
          <a:xfrm>
            <a:off x="9183757" y="6480313"/>
            <a:ext cx="323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200" dirty="0"/>
              <a:t>Cosmin Epure, cosmin0309@gmail,com</a:t>
            </a:r>
          </a:p>
          <a:p>
            <a:endParaRPr lang="en-RO" sz="1200" dirty="0"/>
          </a:p>
        </p:txBody>
      </p:sp>
    </p:spTree>
    <p:extLst>
      <p:ext uri="{BB962C8B-B14F-4D97-AF65-F5344CB8AC3E}">
        <p14:creationId xmlns:p14="http://schemas.microsoft.com/office/powerpoint/2010/main" val="30860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"/>
    </mc:Choice>
    <mc:Fallback xmlns="">
      <p:transition spd="slow" advTm="22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5BF2B-7A94-C8B0-F297-5EDAE449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RO" dirty="0"/>
              <a:t>Tipuri de date – Primitive &amp; Obiecte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A63010-FF3D-7B1E-5373-28BDB77A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45" y="2278254"/>
            <a:ext cx="6848395" cy="4280201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sz="1600" b="1" dirty="0"/>
              <a:t>Number </a:t>
            </a:r>
            <a:r>
              <a:rPr lang="en-GB" sz="1600" dirty="0"/>
              <a:t>- </a:t>
            </a:r>
            <a:r>
              <a:rPr lang="en-GB" sz="1600" dirty="0" err="1"/>
              <a:t>Tipul</a:t>
            </a:r>
            <a:r>
              <a:rPr lang="en-GB" sz="1600" dirty="0"/>
              <a:t> de date numeric. Ex. de </a:t>
            </a:r>
            <a:r>
              <a:rPr lang="en-GB" sz="1600" dirty="0" err="1"/>
              <a:t>valoare</a:t>
            </a:r>
            <a:r>
              <a:rPr lang="en-GB" sz="1600" dirty="0"/>
              <a:t>: </a:t>
            </a:r>
            <a:r>
              <a:rPr lang="en-GB" sz="1600" i="1" dirty="0"/>
              <a:t>4</a:t>
            </a:r>
            <a:endParaRPr lang="en-GB" sz="1600" dirty="0"/>
          </a:p>
          <a:p>
            <a:pPr fontAlgn="base"/>
            <a:r>
              <a:rPr lang="en-GB" sz="1600" b="1" dirty="0"/>
              <a:t>String </a:t>
            </a:r>
            <a:r>
              <a:rPr lang="en-GB" sz="1600" dirty="0"/>
              <a:t>- </a:t>
            </a:r>
            <a:r>
              <a:rPr lang="en-GB" sz="1600" dirty="0" err="1"/>
              <a:t>Tipul</a:t>
            </a:r>
            <a:r>
              <a:rPr lang="en-GB" sz="1600" dirty="0"/>
              <a:t> de date </a:t>
            </a:r>
            <a:r>
              <a:rPr lang="en-GB" sz="1600" dirty="0" err="1"/>
              <a:t>șir</a:t>
            </a:r>
            <a:r>
              <a:rPr lang="en-GB" sz="1600" dirty="0"/>
              <a:t> de </a:t>
            </a:r>
            <a:r>
              <a:rPr lang="en-GB" sz="1600" dirty="0" err="1"/>
              <a:t>caractere</a:t>
            </a:r>
            <a:r>
              <a:rPr lang="en-GB" sz="1600" dirty="0"/>
              <a:t>. Ex. de </a:t>
            </a:r>
            <a:r>
              <a:rPr lang="en-GB" sz="1600" dirty="0" err="1"/>
              <a:t>valoare</a:t>
            </a:r>
            <a:r>
              <a:rPr lang="en-GB" sz="1600" dirty="0"/>
              <a:t>: </a:t>
            </a:r>
            <a:r>
              <a:rPr lang="en-GB" sz="1600" i="1" dirty="0"/>
              <a:t>“mama”</a:t>
            </a:r>
            <a:endParaRPr lang="en-GB" sz="1600" dirty="0"/>
          </a:p>
          <a:p>
            <a:pPr fontAlgn="base"/>
            <a:r>
              <a:rPr lang="en-GB" sz="1600" b="1" dirty="0"/>
              <a:t>Boolean </a:t>
            </a:r>
            <a:r>
              <a:rPr lang="en-GB" sz="1600" dirty="0"/>
              <a:t>- </a:t>
            </a:r>
            <a:r>
              <a:rPr lang="en-GB" sz="1600" dirty="0" err="1"/>
              <a:t>Tipul</a:t>
            </a:r>
            <a:r>
              <a:rPr lang="en-GB" sz="1600" dirty="0"/>
              <a:t> de date </a:t>
            </a:r>
            <a:r>
              <a:rPr lang="en-GB" sz="1600" dirty="0" err="1"/>
              <a:t>adevărat</a:t>
            </a:r>
            <a:r>
              <a:rPr lang="en-GB" sz="1600" dirty="0"/>
              <a:t>/</a:t>
            </a:r>
            <a:r>
              <a:rPr lang="en-GB" sz="1600" dirty="0" err="1"/>
              <a:t>fals</a:t>
            </a:r>
            <a:r>
              <a:rPr lang="en-GB" sz="1600" dirty="0"/>
              <a:t>. Ex. de </a:t>
            </a:r>
            <a:r>
              <a:rPr lang="en-GB" sz="1600" dirty="0" err="1"/>
              <a:t>valoare</a:t>
            </a:r>
            <a:r>
              <a:rPr lang="en-GB" sz="1600" dirty="0"/>
              <a:t>: </a:t>
            </a:r>
            <a:r>
              <a:rPr lang="en-GB" sz="1600" i="1" dirty="0"/>
              <a:t>true</a:t>
            </a:r>
            <a:endParaRPr lang="en-GB" sz="1600" dirty="0"/>
          </a:p>
          <a:p>
            <a:pPr fontAlgn="base"/>
            <a:r>
              <a:rPr lang="en-GB" sz="1600" b="1" dirty="0"/>
              <a:t>undefined </a:t>
            </a:r>
            <a:r>
              <a:rPr lang="en-GB" sz="1600" dirty="0"/>
              <a:t>- Este o </a:t>
            </a:r>
            <a:r>
              <a:rPr lang="en-GB" sz="1600" dirty="0" err="1"/>
              <a:t>singură</a:t>
            </a:r>
            <a:r>
              <a:rPr lang="en-GB" sz="1600" dirty="0"/>
              <a:t> </a:t>
            </a:r>
            <a:r>
              <a:rPr lang="en-GB" sz="1600" dirty="0" err="1"/>
              <a:t>valoare</a:t>
            </a:r>
            <a:r>
              <a:rPr lang="en-GB" sz="1600" dirty="0"/>
              <a:t>: </a:t>
            </a:r>
            <a:r>
              <a:rPr lang="en-GB" sz="1600" i="1" dirty="0"/>
              <a:t>undefined</a:t>
            </a:r>
            <a:r>
              <a:rPr lang="en-GB" sz="1600" dirty="0"/>
              <a:t>.  Este </a:t>
            </a:r>
            <a:r>
              <a:rPr lang="en-GB" sz="1600" dirty="0" err="1"/>
              <a:t>asignat</a:t>
            </a:r>
            <a:r>
              <a:rPr lang="en-GB" sz="1600" dirty="0"/>
              <a:t> </a:t>
            </a:r>
            <a:r>
              <a:rPr lang="en-GB" sz="1600" dirty="0" err="1"/>
              <a:t>în</a:t>
            </a:r>
            <a:r>
              <a:rPr lang="en-GB" sz="1600" dirty="0"/>
              <a:t> mod automat </a:t>
            </a:r>
            <a:r>
              <a:rPr lang="en-GB" sz="1600" dirty="0" err="1"/>
              <a:t>variabilelor</a:t>
            </a:r>
            <a:r>
              <a:rPr lang="en-GB" sz="1600" dirty="0"/>
              <a:t>, </a:t>
            </a:r>
            <a:r>
              <a:rPr lang="en-GB" sz="1600" dirty="0" err="1"/>
              <a:t>dacă</a:t>
            </a:r>
            <a:r>
              <a:rPr lang="en-GB" sz="1600" dirty="0"/>
              <a:t> sunt </a:t>
            </a:r>
            <a:r>
              <a:rPr lang="en-GB" sz="1600" dirty="0" err="1"/>
              <a:t>declarate</a:t>
            </a:r>
            <a:r>
              <a:rPr lang="en-GB" sz="1600" dirty="0"/>
              <a:t> </a:t>
            </a:r>
            <a:r>
              <a:rPr lang="en-GB" sz="1600" dirty="0" err="1"/>
              <a:t>fără</a:t>
            </a:r>
            <a:r>
              <a:rPr lang="en-GB" sz="1600" dirty="0"/>
              <a:t> </a:t>
            </a:r>
            <a:r>
              <a:rPr lang="en-GB" sz="1600" dirty="0" err="1"/>
              <a:t>să</a:t>
            </a:r>
            <a:r>
              <a:rPr lang="en-GB" sz="1600" dirty="0"/>
              <a:t> li se </a:t>
            </a:r>
            <a:r>
              <a:rPr lang="en-GB" sz="1600" dirty="0" err="1"/>
              <a:t>atribuie</a:t>
            </a:r>
            <a:r>
              <a:rPr lang="en-GB" sz="1600" dirty="0"/>
              <a:t> o </a:t>
            </a:r>
            <a:r>
              <a:rPr lang="en-GB" sz="1600" dirty="0" err="1"/>
              <a:t>valoare</a:t>
            </a:r>
            <a:r>
              <a:rPr lang="en-GB" sz="1600" dirty="0"/>
              <a:t>. </a:t>
            </a:r>
            <a:r>
              <a:rPr lang="en-GB" sz="1600" b="1" dirty="0"/>
              <a:t>Nu </a:t>
            </a:r>
            <a:r>
              <a:rPr lang="en-GB" sz="1600" b="1" dirty="0" err="1"/>
              <a:t>ar</a:t>
            </a:r>
            <a:r>
              <a:rPr lang="en-GB" sz="1600" b="1" dirty="0"/>
              <a:t> </a:t>
            </a:r>
            <a:r>
              <a:rPr lang="en-GB" sz="1600" b="1" dirty="0" err="1"/>
              <a:t>trebui</a:t>
            </a:r>
            <a:r>
              <a:rPr lang="en-GB" sz="1600" b="1" dirty="0"/>
              <a:t> </a:t>
            </a:r>
            <a:r>
              <a:rPr lang="en-GB" sz="1600" b="1" dirty="0" err="1"/>
              <a:t>asignat</a:t>
            </a:r>
            <a:r>
              <a:rPr lang="en-GB" sz="1600" b="1" dirty="0"/>
              <a:t> direct de </a:t>
            </a:r>
            <a:r>
              <a:rPr lang="en-GB" sz="1600" b="1" dirty="0" err="1"/>
              <a:t>către</a:t>
            </a:r>
            <a:r>
              <a:rPr lang="en-GB" sz="1600" b="1" dirty="0"/>
              <a:t> </a:t>
            </a:r>
            <a:r>
              <a:rPr lang="en-GB" sz="1600" b="1" dirty="0" err="1"/>
              <a:t>voi</a:t>
            </a:r>
            <a:r>
              <a:rPr lang="en-GB" sz="1600" b="1" dirty="0"/>
              <a:t> </a:t>
            </a:r>
            <a:r>
              <a:rPr lang="en-GB" sz="1600" b="1" i="1" dirty="0"/>
              <a:t>(var number = undefined)</a:t>
            </a:r>
            <a:r>
              <a:rPr lang="en-GB" sz="1600" b="1" dirty="0"/>
              <a:t>!</a:t>
            </a:r>
            <a:endParaRPr lang="en-GB" sz="1600" dirty="0"/>
          </a:p>
          <a:p>
            <a:pPr fontAlgn="base"/>
            <a:r>
              <a:rPr lang="en-GB" sz="1600" b="1" dirty="0"/>
              <a:t>null</a:t>
            </a:r>
            <a:r>
              <a:rPr lang="en-GB" sz="1600" dirty="0"/>
              <a:t> - Este o </a:t>
            </a:r>
            <a:r>
              <a:rPr lang="en-GB" sz="1600" dirty="0" err="1"/>
              <a:t>singură</a:t>
            </a:r>
            <a:r>
              <a:rPr lang="en-GB" sz="1600" dirty="0"/>
              <a:t> </a:t>
            </a:r>
            <a:r>
              <a:rPr lang="en-GB" sz="1600" dirty="0" err="1"/>
              <a:t>valoare</a:t>
            </a:r>
            <a:r>
              <a:rPr lang="en-GB" sz="1600" dirty="0"/>
              <a:t>: </a:t>
            </a:r>
            <a:r>
              <a:rPr lang="en-GB" sz="1600" i="1" dirty="0"/>
              <a:t>null</a:t>
            </a:r>
            <a:r>
              <a:rPr lang="en-GB" sz="1600" dirty="0"/>
              <a:t>. Este </a:t>
            </a:r>
            <a:r>
              <a:rPr lang="en-GB" sz="1600" dirty="0" err="1"/>
              <a:t>atribuită</a:t>
            </a:r>
            <a:r>
              <a:rPr lang="en-GB" sz="1600" dirty="0"/>
              <a:t> </a:t>
            </a:r>
            <a:r>
              <a:rPr lang="en-GB" sz="1600" dirty="0" err="1"/>
              <a:t>variabilelor</a:t>
            </a:r>
            <a:r>
              <a:rPr lang="en-GB" sz="1600" dirty="0"/>
              <a:t> care </a:t>
            </a:r>
            <a:r>
              <a:rPr lang="en-GB" sz="1600" dirty="0" err="1"/>
              <a:t>înainte</a:t>
            </a:r>
            <a:r>
              <a:rPr lang="en-GB" sz="1600" dirty="0"/>
              <a:t> </a:t>
            </a:r>
            <a:r>
              <a:rPr lang="en-GB" sz="1600" dirty="0" err="1"/>
              <a:t>conțineau</a:t>
            </a:r>
            <a:r>
              <a:rPr lang="en-GB" sz="1600" dirty="0"/>
              <a:t> un </a:t>
            </a:r>
            <a:r>
              <a:rPr lang="en-GB" sz="1600" dirty="0" err="1"/>
              <a:t>obiect</a:t>
            </a:r>
            <a:r>
              <a:rPr lang="en-GB" sz="1600" dirty="0"/>
              <a:t>, </a:t>
            </a:r>
            <a:r>
              <a:rPr lang="en-GB" sz="1600" dirty="0" err="1"/>
              <a:t>iar</a:t>
            </a:r>
            <a:r>
              <a:rPr lang="en-GB" sz="1600" dirty="0"/>
              <a:t> </a:t>
            </a:r>
            <a:r>
              <a:rPr lang="en-GB" sz="1600" dirty="0" err="1"/>
              <a:t>acum</a:t>
            </a:r>
            <a:r>
              <a:rPr lang="en-GB" sz="1600" dirty="0"/>
              <a:t> nu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conțin</a:t>
            </a:r>
            <a:r>
              <a:rPr lang="en-GB" sz="1600" dirty="0"/>
              <a:t> </a:t>
            </a:r>
            <a:r>
              <a:rPr lang="en-GB" sz="1600" dirty="0" err="1"/>
              <a:t>nimic</a:t>
            </a:r>
            <a:r>
              <a:rPr lang="en-GB" sz="1600" dirty="0"/>
              <a:t> (Ex: </a:t>
            </a:r>
            <a:r>
              <a:rPr lang="en-GB" sz="1600" i="1" dirty="0"/>
              <a:t>var film = {name: “Dracula”}; film = null;</a:t>
            </a:r>
            <a:r>
              <a:rPr lang="en-GB" sz="1600" dirty="0"/>
              <a:t>). Este un </a:t>
            </a:r>
            <a:r>
              <a:rPr lang="en-GB" sz="1600" dirty="0" err="1"/>
              <a:t>fel</a:t>
            </a:r>
            <a:r>
              <a:rPr lang="en-GB" sz="1600" dirty="0"/>
              <a:t> de 0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numere</a:t>
            </a:r>
            <a:r>
              <a:rPr lang="en-GB" sz="1600" dirty="0"/>
              <a:t> </a:t>
            </a:r>
            <a:r>
              <a:rPr lang="en-GB" sz="1600" dirty="0" err="1"/>
              <a:t>sau</a:t>
            </a:r>
            <a:r>
              <a:rPr lang="en-GB" sz="1600" dirty="0"/>
              <a:t> un </a:t>
            </a:r>
            <a:r>
              <a:rPr lang="en-GB" sz="1600" dirty="0" err="1"/>
              <a:t>șir</a:t>
            </a:r>
            <a:r>
              <a:rPr lang="en-GB" sz="1600" dirty="0"/>
              <a:t> </a:t>
            </a:r>
            <a:r>
              <a:rPr lang="en-GB" sz="1600" dirty="0" err="1"/>
              <a:t>gol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șirurile</a:t>
            </a:r>
            <a:r>
              <a:rPr lang="en-GB" sz="1600" dirty="0"/>
              <a:t> de </a:t>
            </a:r>
            <a:r>
              <a:rPr lang="en-GB" sz="1600" dirty="0" err="1"/>
              <a:t>caractere</a:t>
            </a:r>
            <a:r>
              <a:rPr lang="en-GB" sz="1600" dirty="0"/>
              <a:t>.</a:t>
            </a:r>
          </a:p>
          <a:p>
            <a:pPr fontAlgn="base"/>
            <a:r>
              <a:rPr lang="en-GB" sz="1600" b="1" dirty="0"/>
              <a:t>Symbol </a:t>
            </a:r>
            <a:r>
              <a:rPr lang="en-GB" sz="1600" dirty="0"/>
              <a:t>- Tip </a:t>
            </a:r>
            <a:r>
              <a:rPr lang="en-GB" sz="1600" dirty="0" err="1"/>
              <a:t>apărut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nou</a:t>
            </a:r>
            <a:r>
              <a:rPr lang="en-GB" sz="1600" dirty="0"/>
              <a:t>, </a:t>
            </a:r>
            <a:r>
              <a:rPr lang="en-GB" sz="1600" dirty="0" err="1"/>
              <a:t>în</a:t>
            </a:r>
            <a:r>
              <a:rPr lang="en-GB" sz="1600" dirty="0"/>
              <a:t> 2015. </a:t>
            </a:r>
            <a:r>
              <a:rPr lang="en-GB" sz="1600" dirty="0" err="1"/>
              <a:t>Folosit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probleme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avansate</a:t>
            </a:r>
            <a:r>
              <a:rPr lang="en-GB" sz="1600" dirty="0"/>
              <a:t>, </a:t>
            </a:r>
            <a:r>
              <a:rPr lang="en-GB" sz="1600" dirty="0" err="1"/>
              <a:t>cel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probabil</a:t>
            </a:r>
            <a:r>
              <a:rPr lang="en-GB" sz="1600" dirty="0"/>
              <a:t> nu </a:t>
            </a:r>
            <a:r>
              <a:rPr lang="en-GB" sz="1600" dirty="0" err="1"/>
              <a:t>vă</a:t>
            </a:r>
            <a:r>
              <a:rPr lang="en-GB" sz="1600" dirty="0"/>
              <a:t> </a:t>
            </a:r>
            <a:r>
              <a:rPr lang="en-GB" sz="1600" dirty="0" err="1"/>
              <a:t>veți</a:t>
            </a:r>
            <a:r>
              <a:rPr lang="en-GB" sz="1600" dirty="0"/>
              <a:t> </a:t>
            </a:r>
            <a:r>
              <a:rPr lang="en-GB" sz="1600" dirty="0" err="1"/>
              <a:t>lovi</a:t>
            </a:r>
            <a:r>
              <a:rPr lang="en-GB" sz="1600" dirty="0"/>
              <a:t> de el.</a:t>
            </a:r>
          </a:p>
          <a:p>
            <a:pPr fontAlgn="base"/>
            <a:r>
              <a:rPr lang="en-GB" sz="1600" b="1" dirty="0" err="1"/>
              <a:t>BigInt</a:t>
            </a:r>
            <a:r>
              <a:rPr lang="en-GB" sz="1600" b="1" dirty="0"/>
              <a:t> </a:t>
            </a:r>
            <a:r>
              <a:rPr lang="en-GB" sz="1600" dirty="0"/>
              <a:t>- </a:t>
            </a:r>
            <a:r>
              <a:rPr lang="en-GB" sz="1600" dirty="0" err="1"/>
              <a:t>În</a:t>
            </a:r>
            <a:r>
              <a:rPr lang="en-GB" sz="1600" dirty="0"/>
              <a:t> curs de </a:t>
            </a:r>
            <a:r>
              <a:rPr lang="en-GB" sz="1600" dirty="0" err="1"/>
              <a:t>implementare</a:t>
            </a:r>
            <a:r>
              <a:rPr lang="en-GB" sz="1600" dirty="0"/>
              <a:t>. </a:t>
            </a:r>
            <a:r>
              <a:rPr lang="en-GB" sz="1600" dirty="0" err="1"/>
              <a:t>Folosit</a:t>
            </a:r>
            <a:r>
              <a:rPr lang="en-GB" sz="1600" dirty="0"/>
              <a:t> </a:t>
            </a:r>
            <a:r>
              <a:rPr lang="en-GB" sz="1600" dirty="0" err="1"/>
              <a:t>pentru</a:t>
            </a:r>
            <a:r>
              <a:rPr lang="en-GB" sz="1600" dirty="0"/>
              <a:t> </a:t>
            </a:r>
            <a:r>
              <a:rPr lang="en-GB" sz="1600" dirty="0" err="1"/>
              <a:t>numere</a:t>
            </a:r>
            <a:r>
              <a:rPr lang="en-GB" sz="1600" dirty="0"/>
              <a:t> </a:t>
            </a:r>
            <a:r>
              <a:rPr lang="en-GB" sz="1600" dirty="0" err="1"/>
              <a:t>foarte</a:t>
            </a:r>
            <a:r>
              <a:rPr lang="en-GB" sz="1600" dirty="0"/>
              <a:t> </a:t>
            </a:r>
            <a:r>
              <a:rPr lang="en-GB" sz="1600" dirty="0" err="1"/>
              <a:t>mari</a:t>
            </a:r>
            <a:r>
              <a:rPr lang="en-GB" sz="1600" dirty="0"/>
              <a:t>, </a:t>
            </a:r>
            <a:r>
              <a:rPr lang="en-GB" sz="1600" dirty="0" err="1"/>
              <a:t>cel</a:t>
            </a:r>
            <a:r>
              <a:rPr lang="en-GB" sz="1600" dirty="0"/>
              <a:t> </a:t>
            </a:r>
            <a:r>
              <a:rPr lang="en-GB" sz="1600" dirty="0" err="1"/>
              <a:t>mai</a:t>
            </a:r>
            <a:r>
              <a:rPr lang="en-GB" sz="1600" dirty="0"/>
              <a:t> </a:t>
            </a:r>
            <a:r>
              <a:rPr lang="en-GB" sz="1600" dirty="0" err="1"/>
              <a:t>probabil</a:t>
            </a:r>
            <a:r>
              <a:rPr lang="en-GB" sz="1600" dirty="0"/>
              <a:t> nu </a:t>
            </a:r>
            <a:r>
              <a:rPr lang="en-GB" sz="1600" dirty="0" err="1"/>
              <a:t>vă</a:t>
            </a:r>
            <a:r>
              <a:rPr lang="en-GB" sz="1600" dirty="0"/>
              <a:t> </a:t>
            </a:r>
            <a:r>
              <a:rPr lang="en-GB" sz="1600" dirty="0" err="1"/>
              <a:t>veți</a:t>
            </a:r>
            <a:r>
              <a:rPr lang="en-GB" sz="1600" dirty="0"/>
              <a:t> </a:t>
            </a:r>
            <a:r>
              <a:rPr lang="en-GB" sz="1600" dirty="0" err="1"/>
              <a:t>lovi</a:t>
            </a:r>
            <a:r>
              <a:rPr lang="en-GB" sz="1600" dirty="0"/>
              <a:t> de el.</a:t>
            </a:r>
          </a:p>
          <a:p>
            <a:pPr marL="0" indent="0">
              <a:buNone/>
            </a:pPr>
            <a:r>
              <a:rPr lang="en-RO" sz="1600" dirty="0"/>
              <a:t>Obiectele sunt tipuri de date mai complexe, vom discuta cursurile urmatoare mai in amanunt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644AD4-4A28-D457-0DC1-ED9623DE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947737"/>
            <a:ext cx="3299579" cy="49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4293-6373-DFCF-2220-86C262B5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RO" sz="2800" dirty="0"/>
              <a:t>Operatorul == si operatorul ===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A157-9D4A-4B00-B109-9205CCF1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38407"/>
            <a:ext cx="6900380" cy="3381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0925-25FB-F603-C137-3CF1B7E5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RO" sz="1600" dirty="0"/>
              <a:t>== verifica valoarea</a:t>
            </a:r>
          </a:p>
          <a:p>
            <a:r>
              <a:rPr lang="en-RO" sz="1600" dirty="0"/>
              <a:t>=== verifica atat valoarea cat si tipul</a:t>
            </a:r>
          </a:p>
          <a:p>
            <a:r>
              <a:rPr lang="en-RO" sz="1600" dirty="0"/>
              <a:t>!Cel mai safe: ===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457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98C-A2FC-A57C-4CD3-D4FA4168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Operatorii +, -, 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61F9-8884-3DFE-31C4-345E073F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dirty="0"/>
              <a:t>Operatorul +: concatenare, adunare, transforma numerele in string-uri</a:t>
            </a:r>
          </a:p>
          <a:p>
            <a:r>
              <a:rPr lang="en-RO" dirty="0"/>
              <a:t>Operatorul -:doar scadere, lucreaza doar cu numere</a:t>
            </a:r>
          </a:p>
          <a:p>
            <a:r>
              <a:rPr lang="en-RO" dirty="0"/>
              <a:t>Operatorul &lt;:comparatie intre numere SAU comparatie lexicografica -&gt; ASCII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C024F-FBF0-733A-E366-6A9E80A3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696738"/>
            <a:ext cx="6517065" cy="31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3765-4EAE-7611-1301-6ED7D435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RO" dirty="0"/>
              <a:t>Operatori logici ||, &amp;&amp;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E85C49-F1C0-D1B6-A800-BD4FBD52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RO" dirty="0"/>
              <a:t>Folositi pentru a inlantui conditii si a lua decizii pe baza lor</a:t>
            </a:r>
          </a:p>
          <a:p>
            <a:r>
              <a:rPr lang="en-RO" dirty="0"/>
              <a:t>|| : “sau”, intuitiv, este mai permisiv decat &amp;&amp;, rezulta true daca o conditie este true</a:t>
            </a:r>
          </a:p>
          <a:p>
            <a:r>
              <a:rPr lang="en-RO" dirty="0"/>
              <a:t>&amp;&amp;: “si”, mai restrictiv decat ||, rezulta true doar daca ambele conditii sunt true </a:t>
            </a:r>
          </a:p>
          <a:p>
            <a:r>
              <a:rPr lang="en-RO" dirty="0"/>
              <a:t>Un alt aspcect important este faptul ca &amp;&amp; are prioritate mai mare decat ||, </a:t>
            </a:r>
            <a:r>
              <a:rPr lang="en-RO" dirty="0">
                <a:hlinkClick r:id="rId2"/>
              </a:rPr>
              <a:t>tabel prioritati</a:t>
            </a:r>
            <a:endParaRPr lang="en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8AC69-E1B0-D53B-0521-7BC38375B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9" r="16078" b="-1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065F4-90DF-B18D-89D3-FFADF5118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5" r="3" b="948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AE830-C95E-25C6-0180-A712555C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426286" cy="10608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cap="all" dirty="0" err="1"/>
              <a:t>Exemple</a:t>
            </a:r>
            <a:r>
              <a:rPr lang="en-US" sz="2800" cap="all" dirty="0"/>
              <a:t> + </a:t>
            </a:r>
            <a:r>
              <a:rPr lang="en-US" sz="2800" cap="all" dirty="0" err="1"/>
              <a:t>exercitiu</a:t>
            </a:r>
            <a:br>
              <a:rPr lang="en-US" sz="2800" cap="all" dirty="0"/>
            </a:br>
            <a:endParaRPr lang="en-US" sz="2800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1DB66-CCC8-FB31-664D-91F3CFB1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686099"/>
            <a:ext cx="6900380" cy="5485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F8474-94A4-27EC-B79A-151DEB809002}"/>
              </a:ext>
            </a:extLst>
          </p:cNvPr>
          <p:cNvSpPr txBox="1"/>
          <p:nvPr/>
        </p:nvSpPr>
        <p:spPr>
          <a:xfrm>
            <a:off x="8658047" y="2031801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// EX: Se da un </a:t>
            </a:r>
            <a:r>
              <a:rPr lang="en-US" sz="1600" dirty="0" err="1">
                <a:solidFill>
                  <a:schemeClr val="tx2"/>
                </a:solidFill>
              </a:rPr>
              <a:t>numar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// Daca </a:t>
            </a:r>
            <a:r>
              <a:rPr lang="en-US" sz="1600" dirty="0" err="1">
                <a:solidFill>
                  <a:schemeClr val="tx2"/>
                </a:solidFill>
              </a:rPr>
              <a:t>numarul</a:t>
            </a:r>
            <a:r>
              <a:rPr lang="en-US" sz="1600" dirty="0">
                <a:solidFill>
                  <a:schemeClr val="tx2"/>
                </a:solidFill>
              </a:rPr>
              <a:t> e </a:t>
            </a:r>
            <a:r>
              <a:rPr lang="en-US" sz="1600" dirty="0" err="1">
                <a:solidFill>
                  <a:schemeClr val="tx2"/>
                </a:solidFill>
              </a:rPr>
              <a:t>divizibil</a:t>
            </a:r>
            <a:r>
              <a:rPr lang="en-US" sz="1600" dirty="0">
                <a:solidFill>
                  <a:schemeClr val="tx2"/>
                </a:solidFill>
              </a:rPr>
              <a:t> cu 3 </a:t>
            </a:r>
            <a:r>
              <a:rPr lang="en-US" sz="1600" dirty="0" err="1">
                <a:solidFill>
                  <a:schemeClr val="tx2"/>
                </a:solidFill>
              </a:rPr>
              <a:t>afisati</a:t>
            </a:r>
            <a:r>
              <a:rPr lang="en-US" sz="1600" dirty="0">
                <a:solidFill>
                  <a:schemeClr val="tx2"/>
                </a:solidFill>
              </a:rPr>
              <a:t> "Fizz".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// Daca </a:t>
            </a:r>
            <a:r>
              <a:rPr lang="en-US" sz="1600" dirty="0" err="1">
                <a:solidFill>
                  <a:schemeClr val="tx2"/>
                </a:solidFill>
              </a:rPr>
              <a:t>numarul</a:t>
            </a:r>
            <a:r>
              <a:rPr lang="en-US" sz="1600" dirty="0">
                <a:solidFill>
                  <a:schemeClr val="tx2"/>
                </a:solidFill>
              </a:rPr>
              <a:t> e </a:t>
            </a:r>
            <a:r>
              <a:rPr lang="en-US" sz="1600" dirty="0" err="1">
                <a:solidFill>
                  <a:schemeClr val="tx2"/>
                </a:solidFill>
              </a:rPr>
              <a:t>divizibil</a:t>
            </a:r>
            <a:r>
              <a:rPr lang="en-US" sz="1600" dirty="0">
                <a:solidFill>
                  <a:schemeClr val="tx2"/>
                </a:solidFill>
              </a:rPr>
              <a:t> cu 5 </a:t>
            </a:r>
            <a:r>
              <a:rPr lang="en-US" sz="1600" dirty="0" err="1">
                <a:solidFill>
                  <a:schemeClr val="tx2"/>
                </a:solidFill>
              </a:rPr>
              <a:t>afisati</a:t>
            </a:r>
            <a:r>
              <a:rPr lang="en-US" sz="1600" dirty="0">
                <a:solidFill>
                  <a:schemeClr val="tx2"/>
                </a:solidFill>
              </a:rPr>
              <a:t> "Buzz".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// Daca </a:t>
            </a:r>
            <a:r>
              <a:rPr lang="en-US" sz="1600" dirty="0" err="1">
                <a:solidFill>
                  <a:schemeClr val="tx2"/>
                </a:solidFill>
              </a:rPr>
              <a:t>numarul</a:t>
            </a:r>
            <a:r>
              <a:rPr lang="en-US" sz="1600" dirty="0">
                <a:solidFill>
                  <a:schemeClr val="tx2"/>
                </a:solidFill>
              </a:rPr>
              <a:t> e </a:t>
            </a:r>
            <a:r>
              <a:rPr lang="en-US" sz="1600" dirty="0" err="1">
                <a:solidFill>
                  <a:schemeClr val="tx2"/>
                </a:solidFill>
              </a:rPr>
              <a:t>divizibil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si</a:t>
            </a:r>
            <a:r>
              <a:rPr lang="en-US" sz="1600" dirty="0">
                <a:solidFill>
                  <a:schemeClr val="tx2"/>
                </a:solidFill>
              </a:rPr>
              <a:t> cu 3 </a:t>
            </a:r>
            <a:r>
              <a:rPr lang="en-US" sz="1600" dirty="0" err="1">
                <a:solidFill>
                  <a:schemeClr val="tx2"/>
                </a:solidFill>
              </a:rPr>
              <a:t>si</a:t>
            </a:r>
            <a:r>
              <a:rPr lang="en-US" sz="1600" dirty="0">
                <a:solidFill>
                  <a:schemeClr val="tx2"/>
                </a:solidFill>
              </a:rPr>
              <a:t> cu 5 </a:t>
            </a:r>
            <a:r>
              <a:rPr lang="en-US" sz="1600" dirty="0" err="1">
                <a:solidFill>
                  <a:schemeClr val="tx2"/>
                </a:solidFill>
              </a:rPr>
              <a:t>afisati</a:t>
            </a:r>
            <a:r>
              <a:rPr lang="en-US" sz="1600" dirty="0">
                <a:solidFill>
                  <a:schemeClr val="tx2"/>
                </a:solidFill>
              </a:rPr>
              <a:t> "</a:t>
            </a:r>
            <a:r>
              <a:rPr lang="en-US" sz="1600" dirty="0" err="1">
                <a:solidFill>
                  <a:schemeClr val="tx2"/>
                </a:solidFill>
              </a:rPr>
              <a:t>FizzBuzz</a:t>
            </a:r>
            <a:r>
              <a:rPr lang="en-US" sz="1600" dirty="0">
                <a:solidFill>
                  <a:schemeClr val="tx2"/>
                </a:solidFill>
              </a:rPr>
              <a:t>".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// </a:t>
            </a:r>
            <a:r>
              <a:rPr lang="en-US" sz="1600" dirty="0" err="1">
                <a:solidFill>
                  <a:schemeClr val="tx2"/>
                </a:solidFill>
              </a:rPr>
              <a:t>Altfel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afisat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numarul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03141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EEC6-9E9D-F730-D319-D704F0A8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Operatori</a:t>
            </a:r>
            <a:r>
              <a:rPr lang="en-GB" b="1" dirty="0"/>
              <a:t> </a:t>
            </a:r>
            <a:r>
              <a:rPr lang="en-GB" b="1" dirty="0" err="1"/>
              <a:t>unari</a:t>
            </a:r>
            <a:r>
              <a:rPr lang="en-GB" b="1" dirty="0"/>
              <a:t>, </a:t>
            </a:r>
            <a:r>
              <a:rPr lang="en-GB" b="1" dirty="0" err="1"/>
              <a:t>binari</a:t>
            </a:r>
            <a:r>
              <a:rPr lang="en-GB" b="1" dirty="0"/>
              <a:t>, </a:t>
            </a:r>
            <a:r>
              <a:rPr lang="en-GB" b="1" dirty="0" err="1"/>
              <a:t>ternari</a:t>
            </a:r>
            <a:br>
              <a:rPr lang="en-GB" b="1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CA67-C522-D8F0-4268-6CA2686B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26110" cy="3581400"/>
          </a:xfrm>
        </p:spPr>
        <p:txBody>
          <a:bodyPr/>
          <a:lstStyle/>
          <a:p>
            <a:r>
              <a:rPr lang="en-RO" dirty="0"/>
              <a:t>Operand: participa la operatie</a:t>
            </a:r>
          </a:p>
          <a:p>
            <a:r>
              <a:rPr lang="en-RO" dirty="0"/>
              <a:t>Operator: executa operatia</a:t>
            </a:r>
          </a:p>
          <a:p>
            <a:r>
              <a:rPr lang="en-RO" dirty="0"/>
              <a:t>Este important sa stim de cati operanzi are nevoie un operator pentru a produce un rezultat</a:t>
            </a:r>
          </a:p>
          <a:p>
            <a:pPr fontAlgn="base"/>
            <a:r>
              <a:rPr lang="en-RO" dirty="0"/>
              <a:t>Avem 3 tipuri: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unari</a:t>
            </a:r>
            <a:r>
              <a:rPr lang="en-GB" dirty="0"/>
              <a:t>: un </a:t>
            </a:r>
            <a:r>
              <a:rPr lang="en-GB" dirty="0" err="1"/>
              <a:t>singur</a:t>
            </a:r>
            <a:r>
              <a:rPr lang="en-GB" dirty="0"/>
              <a:t> termen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necesar</a:t>
            </a:r>
            <a:endParaRPr lang="en-GB" dirty="0"/>
          </a:p>
          <a:p>
            <a:pPr marL="457200" indent="-457200" fontAlgn="base">
              <a:buFont typeface="+mj-lt"/>
              <a:buAutoNum type="arabicPeriod"/>
            </a:pPr>
            <a:r>
              <a:rPr lang="en-GB" dirty="0" err="1"/>
              <a:t>operatori</a:t>
            </a:r>
            <a:r>
              <a:rPr lang="en-GB" dirty="0"/>
              <a:t> </a:t>
            </a:r>
            <a:r>
              <a:rPr lang="en-GB" dirty="0" err="1"/>
              <a:t>binari</a:t>
            </a:r>
            <a:r>
              <a:rPr lang="en-GB" dirty="0"/>
              <a:t>: 2 </a:t>
            </a:r>
            <a:r>
              <a:rPr lang="en-GB" dirty="0" err="1"/>
              <a:t>termeni</a:t>
            </a:r>
            <a:r>
              <a:rPr lang="en-GB" dirty="0"/>
              <a:t> sunt </a:t>
            </a:r>
            <a:r>
              <a:rPr lang="en-GB" dirty="0" err="1"/>
              <a:t>necesari</a:t>
            </a:r>
            <a:endParaRPr lang="en-GB" dirty="0"/>
          </a:p>
          <a:p>
            <a:pPr marL="457200" indent="-457200" fontAlgn="base">
              <a:buFont typeface="+mj-lt"/>
              <a:buAutoNum type="arabicPeriod"/>
            </a:pPr>
            <a:r>
              <a:rPr lang="en-GB" dirty="0" err="1"/>
              <a:t>operatorul</a:t>
            </a:r>
            <a:r>
              <a:rPr lang="en-GB" dirty="0"/>
              <a:t> </a:t>
            </a:r>
            <a:r>
              <a:rPr lang="en-GB" dirty="0" err="1"/>
              <a:t>ternar</a:t>
            </a:r>
            <a:r>
              <a:rPr lang="en-GB" dirty="0"/>
              <a:t> (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): 3 </a:t>
            </a:r>
            <a:r>
              <a:rPr lang="en-GB" dirty="0" err="1"/>
              <a:t>termeni</a:t>
            </a:r>
            <a:r>
              <a:rPr lang="en-GB" dirty="0"/>
              <a:t> sunt </a:t>
            </a:r>
            <a:r>
              <a:rPr lang="en-GB" dirty="0" err="1"/>
              <a:t>necesari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56290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17DA-693C-E717-62FA-36BD302A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Exemple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2C86-9680-4047-7F88-E72E5027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RO" dirty="0"/>
              <a:t>perator unar: typeof</a:t>
            </a:r>
          </a:p>
          <a:p>
            <a:r>
              <a:rPr lang="en-RO" dirty="0"/>
              <a:t>Operator binar: -</a:t>
            </a:r>
          </a:p>
          <a:p>
            <a:r>
              <a:rPr lang="en-RO" dirty="0"/>
              <a:t>Operator ternar: 2 == 2 ? </a:t>
            </a:r>
            <a:r>
              <a:rPr lang="en-GB" dirty="0"/>
              <a:t>T</a:t>
            </a:r>
            <a:r>
              <a:rPr lang="en-RO" dirty="0"/>
              <a:t>rue : False</a:t>
            </a:r>
          </a:p>
        </p:txBody>
      </p:sp>
    </p:spTree>
    <p:extLst>
      <p:ext uri="{BB962C8B-B14F-4D97-AF65-F5344CB8AC3E}">
        <p14:creationId xmlns:p14="http://schemas.microsoft.com/office/powerpoint/2010/main" val="398181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B963-2A35-E1B6-D85A-4194BE6F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48" y="3051941"/>
            <a:ext cx="5134303" cy="754117"/>
          </a:xfrm>
        </p:spPr>
        <p:txBody>
          <a:bodyPr>
            <a:normAutofit fontScale="90000"/>
          </a:bodyPr>
          <a:lstStyle/>
          <a:p>
            <a:pPr algn="ctr"/>
            <a:r>
              <a:rPr lang="en-RO" dirty="0"/>
              <a:t>2.3 Structuri decizionale si repetitive</a:t>
            </a:r>
          </a:p>
        </p:txBody>
      </p:sp>
    </p:spTree>
    <p:extLst>
      <p:ext uri="{BB962C8B-B14F-4D97-AF65-F5344CB8AC3E}">
        <p14:creationId xmlns:p14="http://schemas.microsoft.com/office/powerpoint/2010/main" val="319272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BCD2-DA82-A795-3721-30812F9F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Structuri decizionale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586E-3814-2226-D2A9-6A6338F5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Folosite pentru a lua decizii</a:t>
            </a:r>
          </a:p>
          <a:p>
            <a:r>
              <a:rPr lang="en-GB" dirty="0"/>
              <a:t>T</a:t>
            </a:r>
            <a:r>
              <a:rPr lang="en-RO" dirty="0"/>
              <a:t>rue/False</a:t>
            </a:r>
          </a:p>
          <a:p>
            <a:r>
              <a:rPr lang="en-GB" dirty="0"/>
              <a:t>I</a:t>
            </a:r>
            <a:r>
              <a:rPr lang="en-RO" dirty="0"/>
              <a:t>f()</a:t>
            </a:r>
          </a:p>
          <a:p>
            <a:r>
              <a:rPr lang="en-GB" dirty="0"/>
              <a:t>S</a:t>
            </a:r>
            <a:r>
              <a:rPr lang="en-RO" dirty="0"/>
              <a:t>witch()</a:t>
            </a:r>
          </a:p>
          <a:p>
            <a:r>
              <a:rPr lang="en-GB" dirty="0"/>
              <a:t>O</a:t>
            </a:r>
            <a:r>
              <a:rPr lang="en-RO" dirty="0"/>
              <a:t>peratorul ternar</a:t>
            </a:r>
          </a:p>
        </p:txBody>
      </p:sp>
    </p:spTree>
    <p:extLst>
      <p:ext uri="{BB962C8B-B14F-4D97-AF65-F5344CB8AC3E}">
        <p14:creationId xmlns:p14="http://schemas.microsoft.com/office/powerpoint/2010/main" val="385620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A409-5EA8-FC8D-44ED-4D1C9FE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RO" dirty="0"/>
              <a:t>f()….else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75AA-6593-0716-104B-74BFAF1C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if (condition1) {</a:t>
            </a:r>
            <a:endParaRPr lang="en-GB" dirty="0"/>
          </a:p>
          <a:p>
            <a:r>
              <a:rPr lang="en-GB" i="1" dirty="0"/>
              <a:t>  //  block of code to be executed if condition1 is true</a:t>
            </a:r>
            <a:endParaRPr lang="en-GB" dirty="0"/>
          </a:p>
          <a:p>
            <a:r>
              <a:rPr lang="en-GB" i="1" dirty="0"/>
              <a:t>} else if (condition2) {</a:t>
            </a:r>
            <a:endParaRPr lang="en-GB" dirty="0"/>
          </a:p>
          <a:p>
            <a:r>
              <a:rPr lang="en-GB" i="1" dirty="0"/>
              <a:t>  //  block of code to be executed if the condition1 is false and condition2 is true</a:t>
            </a:r>
            <a:endParaRPr lang="en-GB" dirty="0"/>
          </a:p>
          <a:p>
            <a:r>
              <a:rPr lang="en-GB" i="1" dirty="0"/>
              <a:t>} else {</a:t>
            </a:r>
            <a:endParaRPr lang="en-GB" dirty="0"/>
          </a:p>
          <a:p>
            <a:r>
              <a:rPr lang="en-GB" i="1" dirty="0"/>
              <a:t>  //  block of code to be executed if the condition1 is false and condition2 is false</a:t>
            </a:r>
            <a:endParaRPr lang="en-GB" dirty="0"/>
          </a:p>
          <a:p>
            <a:r>
              <a:rPr lang="en-GB" i="1" dirty="0"/>
              <a:t>}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103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CEF0-5535-4ECD-E841-EA09F747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878" y="2904711"/>
            <a:ext cx="9601200" cy="1485900"/>
          </a:xfrm>
        </p:spPr>
        <p:txBody>
          <a:bodyPr/>
          <a:lstStyle/>
          <a:p>
            <a:r>
              <a:rPr lang="en-RO" dirty="0"/>
              <a:t>2.1 Variabile</a:t>
            </a:r>
          </a:p>
        </p:txBody>
      </p:sp>
    </p:spTree>
    <p:extLst>
      <p:ext uri="{BB962C8B-B14F-4D97-AF65-F5344CB8AC3E}">
        <p14:creationId xmlns:p14="http://schemas.microsoft.com/office/powerpoint/2010/main" val="3922715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A4BD-BEA7-A132-772B-1AA52495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326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RO" dirty="0"/>
              <a:t>witch()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3D38-562C-231D-D072-B4451612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i="1" dirty="0"/>
              <a:t>switch(expression) {</a:t>
            </a:r>
            <a:endParaRPr lang="en-GB" dirty="0"/>
          </a:p>
          <a:p>
            <a:r>
              <a:rPr lang="en-GB" i="1" dirty="0"/>
              <a:t>  case x:</a:t>
            </a:r>
            <a:endParaRPr lang="en-GB" dirty="0"/>
          </a:p>
          <a:p>
            <a:r>
              <a:rPr lang="en-GB" i="1" dirty="0"/>
              <a:t>    // code block</a:t>
            </a:r>
            <a:endParaRPr lang="en-GB" dirty="0"/>
          </a:p>
          <a:p>
            <a:r>
              <a:rPr lang="en-GB" i="1" dirty="0"/>
              <a:t>    break;</a:t>
            </a:r>
            <a:endParaRPr lang="en-GB" dirty="0"/>
          </a:p>
          <a:p>
            <a:r>
              <a:rPr lang="en-GB" i="1" dirty="0"/>
              <a:t>  case y:</a:t>
            </a:r>
            <a:endParaRPr lang="en-GB" dirty="0"/>
          </a:p>
          <a:p>
            <a:r>
              <a:rPr lang="en-GB" i="1" dirty="0"/>
              <a:t>    // code block</a:t>
            </a:r>
            <a:endParaRPr lang="en-GB" dirty="0"/>
          </a:p>
          <a:p>
            <a:r>
              <a:rPr lang="en-GB" i="1" dirty="0"/>
              <a:t>    break;</a:t>
            </a:r>
            <a:endParaRPr lang="en-GB" dirty="0"/>
          </a:p>
          <a:p>
            <a:r>
              <a:rPr lang="en-GB" i="1" dirty="0"/>
              <a:t>  default:</a:t>
            </a:r>
            <a:endParaRPr lang="en-GB" dirty="0"/>
          </a:p>
          <a:p>
            <a:r>
              <a:rPr lang="en-GB" i="1" dirty="0"/>
              <a:t>    // code block</a:t>
            </a:r>
            <a:endParaRPr lang="en-GB" dirty="0"/>
          </a:p>
          <a:p>
            <a:r>
              <a:rPr lang="en-GB" i="1" dirty="0"/>
              <a:t>}</a:t>
            </a:r>
            <a:endParaRPr lang="en-GB" dirty="0"/>
          </a:p>
          <a:p>
            <a:endParaRPr lang="en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E1860-B355-867D-A080-59F8146F6F59}"/>
              </a:ext>
            </a:extLst>
          </p:cNvPr>
          <p:cNvSpPr txBox="1"/>
          <p:nvPr/>
        </p:nvSpPr>
        <p:spPr>
          <a:xfrm>
            <a:off x="1706880" y="1863634"/>
            <a:ext cx="715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Este folosit pentru a trata mai multe cazuri in interiorul aceleasi structuri</a:t>
            </a:r>
          </a:p>
        </p:txBody>
      </p:sp>
    </p:spTree>
    <p:extLst>
      <p:ext uri="{BB962C8B-B14F-4D97-AF65-F5344CB8AC3E}">
        <p14:creationId xmlns:p14="http://schemas.microsoft.com/office/powerpoint/2010/main" val="394811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B6BF-D8B9-858A-23AF-DC91EB12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RO" dirty="0"/>
              <a:t>peratorul ternar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4C27-DBC8-9745-A124-79C1CB02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ultimă</a:t>
            </a:r>
            <a:r>
              <a:rPr lang="en-GB" dirty="0"/>
              <a:t> </a:t>
            </a:r>
            <a:r>
              <a:rPr lang="en-GB" dirty="0" err="1"/>
              <a:t>modalitate</a:t>
            </a:r>
            <a:r>
              <a:rPr lang="en-GB" dirty="0"/>
              <a:t> de a </a:t>
            </a:r>
            <a:r>
              <a:rPr lang="en-GB" dirty="0" err="1"/>
              <a:t>executa</a:t>
            </a:r>
            <a:r>
              <a:rPr lang="en-GB" dirty="0"/>
              <a:t> cod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condiții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b="1" dirty="0" err="1"/>
              <a:t>operatorul</a:t>
            </a:r>
            <a:r>
              <a:rPr lang="en-GB" b="1" dirty="0"/>
              <a:t> </a:t>
            </a:r>
            <a:r>
              <a:rPr lang="en-GB" b="1" dirty="0" err="1"/>
              <a:t>ternar</a:t>
            </a:r>
            <a:r>
              <a:rPr lang="en-GB" dirty="0"/>
              <a:t>. </a:t>
            </a:r>
            <a:r>
              <a:rPr lang="en-GB" dirty="0" err="1"/>
              <a:t>Sintaxa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greu</a:t>
            </a:r>
            <a:r>
              <a:rPr lang="en-GB" dirty="0"/>
              <a:t> de </a:t>
            </a:r>
            <a:r>
              <a:rPr lang="en-GB" dirty="0" err="1"/>
              <a:t>citit</a:t>
            </a:r>
            <a:r>
              <a:rPr lang="en-GB" dirty="0"/>
              <a:t>, </a:t>
            </a:r>
            <a:r>
              <a:rPr lang="en-GB" dirty="0" err="1"/>
              <a:t>deci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</a:t>
            </a:r>
            <a:r>
              <a:rPr lang="en-GB" dirty="0" err="1"/>
              <a:t>preferat</a:t>
            </a:r>
            <a:r>
              <a:rPr lang="en-GB" dirty="0"/>
              <a:t> </a:t>
            </a:r>
            <a:r>
              <a:rPr lang="en-GB" dirty="0" err="1"/>
              <a:t>evitarea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,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posibil</a:t>
            </a:r>
            <a:r>
              <a:rPr lang="en-GB" dirty="0"/>
              <a:t>:</a:t>
            </a:r>
          </a:p>
          <a:p>
            <a:r>
              <a:rPr lang="en-GB" i="1" dirty="0"/>
              <a:t>condition ? </a:t>
            </a:r>
            <a:r>
              <a:rPr lang="en-GB" i="1" dirty="0" err="1"/>
              <a:t>exprIfTrue</a:t>
            </a:r>
            <a:r>
              <a:rPr lang="en-GB" i="1" dirty="0"/>
              <a:t> : </a:t>
            </a:r>
            <a:r>
              <a:rPr lang="en-GB" i="1" dirty="0" err="1"/>
              <a:t>exprIfFalse</a:t>
            </a:r>
            <a:endParaRPr lang="en-GB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6248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8B8A-87B5-556C-C616-80130F39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Truthy/</a:t>
            </a:r>
            <a:r>
              <a:rPr lang="en-GB" b="1" dirty="0" err="1"/>
              <a:t>Falsy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FA11-7394-5654-3F02-68F24296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Când</a:t>
            </a:r>
            <a:r>
              <a:rPr lang="en-GB" dirty="0"/>
              <a:t> o </a:t>
            </a:r>
            <a:r>
              <a:rPr lang="en-GB" dirty="0" err="1"/>
              <a:t>condiție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evaluată</a:t>
            </a:r>
            <a:r>
              <a:rPr lang="en-GB" dirty="0"/>
              <a:t>,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produce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: </a:t>
            </a:r>
            <a:r>
              <a:rPr lang="en-GB" b="1" i="1" dirty="0"/>
              <a:t>true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b="1" i="1" dirty="0"/>
              <a:t>false</a:t>
            </a:r>
            <a:r>
              <a:rPr lang="en-GB" dirty="0"/>
              <a:t>.</a:t>
            </a:r>
          </a:p>
          <a:p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operatorul</a:t>
            </a:r>
            <a:r>
              <a:rPr lang="en-GB" dirty="0"/>
              <a:t> ===,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evaluării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mereu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booleană</a:t>
            </a:r>
            <a:r>
              <a:rPr lang="en-GB" dirty="0"/>
              <a:t>, </a:t>
            </a:r>
            <a:r>
              <a:rPr lang="en-GB" dirty="0" err="1"/>
              <a:t>deci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vedem</a:t>
            </a:r>
            <a:r>
              <a:rPr lang="en-GB" dirty="0"/>
              <a:t> </a:t>
            </a:r>
            <a:r>
              <a:rPr lang="en-GB" dirty="0" err="1"/>
              <a:t>ceva</a:t>
            </a:r>
            <a:r>
              <a:rPr lang="en-GB" dirty="0"/>
              <a:t> de </a:t>
            </a:r>
            <a:r>
              <a:rPr lang="en-GB" dirty="0" err="1"/>
              <a:t>genul</a:t>
            </a:r>
            <a:r>
              <a:rPr lang="en-GB" dirty="0"/>
              <a:t> if(grade === 10) {...},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clar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if se </a:t>
            </a:r>
            <a:r>
              <a:rPr lang="en-GB" dirty="0" err="1"/>
              <a:t>află</a:t>
            </a:r>
            <a:r>
              <a:rPr lang="en-GB" dirty="0"/>
              <a:t> o </a:t>
            </a:r>
            <a:r>
              <a:rPr lang="en-GB" dirty="0" err="1"/>
              <a:t>condiție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genera </a:t>
            </a:r>
            <a:r>
              <a:rPr lang="en-GB" i="1" dirty="0"/>
              <a:t>true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i="1" dirty="0"/>
              <a:t>false</a:t>
            </a:r>
            <a:r>
              <a:rPr lang="en-GB" dirty="0"/>
              <a:t>. </a:t>
            </a:r>
            <a:r>
              <a:rPr lang="en-GB" b="1" dirty="0"/>
              <a:t>Ce </a:t>
            </a:r>
            <a:r>
              <a:rPr lang="en-GB" b="1" dirty="0" err="1"/>
              <a:t>facem</a:t>
            </a:r>
            <a:r>
              <a:rPr lang="en-GB" b="1" dirty="0"/>
              <a:t> </a:t>
            </a:r>
            <a:r>
              <a:rPr lang="en-GB" b="1" dirty="0" err="1"/>
              <a:t>însă</a:t>
            </a:r>
            <a:r>
              <a:rPr lang="en-GB" b="1" dirty="0"/>
              <a:t> </a:t>
            </a:r>
            <a:r>
              <a:rPr lang="en-GB" b="1" dirty="0" err="1"/>
              <a:t>dacă</a:t>
            </a:r>
            <a:r>
              <a:rPr lang="en-GB" b="1" dirty="0"/>
              <a:t> </a:t>
            </a:r>
            <a:r>
              <a:rPr lang="en-GB" b="1" dirty="0" err="1"/>
              <a:t>în</a:t>
            </a:r>
            <a:r>
              <a:rPr lang="en-GB" b="1" dirty="0"/>
              <a:t> </a:t>
            </a:r>
            <a:r>
              <a:rPr lang="en-GB" b="1" dirty="0" err="1"/>
              <a:t>interiorul</a:t>
            </a:r>
            <a:r>
              <a:rPr lang="en-GB" b="1" dirty="0"/>
              <a:t> if-</a:t>
            </a:r>
            <a:r>
              <a:rPr lang="en-GB" b="1" dirty="0" err="1"/>
              <a:t>ului</a:t>
            </a:r>
            <a:r>
              <a:rPr lang="en-GB" b="1" dirty="0"/>
              <a:t> </a:t>
            </a:r>
            <a:r>
              <a:rPr lang="en-GB" b="1" dirty="0" err="1"/>
              <a:t>avem</a:t>
            </a:r>
            <a:r>
              <a:rPr lang="en-GB" b="1" dirty="0"/>
              <a:t> </a:t>
            </a:r>
            <a:r>
              <a:rPr lang="en-GB" b="1" dirty="0" err="1"/>
              <a:t>condiții</a:t>
            </a:r>
            <a:r>
              <a:rPr lang="en-GB" b="1" dirty="0"/>
              <a:t> care nu </a:t>
            </a:r>
            <a:r>
              <a:rPr lang="en-GB" b="1" dirty="0" err="1"/>
              <a:t>generează</a:t>
            </a:r>
            <a:r>
              <a:rPr lang="en-GB" b="1" dirty="0"/>
              <a:t> </a:t>
            </a:r>
            <a:r>
              <a:rPr lang="en-GB" b="1" dirty="0" err="1"/>
              <a:t>valori</a:t>
            </a:r>
            <a:r>
              <a:rPr lang="en-GB" b="1" dirty="0"/>
              <a:t> </a:t>
            </a:r>
            <a:r>
              <a:rPr lang="en-GB" b="1" dirty="0" err="1"/>
              <a:t>booleene</a:t>
            </a:r>
            <a:r>
              <a:rPr lang="en-GB" b="1" dirty="0"/>
              <a:t>?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următorul</a:t>
            </a:r>
            <a:r>
              <a:rPr lang="en-GB" dirty="0"/>
              <a:t> if: </a:t>
            </a:r>
            <a:r>
              <a:rPr lang="en-GB" i="1" dirty="0"/>
              <a:t>if(“</a:t>
            </a:r>
            <a:r>
              <a:rPr lang="en-GB" i="1" dirty="0" err="1"/>
              <a:t>ce</a:t>
            </a:r>
            <a:r>
              <a:rPr lang="en-GB" i="1" dirty="0"/>
              <a:t> </a:t>
            </a:r>
            <a:r>
              <a:rPr lang="en-GB" i="1" dirty="0" err="1"/>
              <a:t>zici</a:t>
            </a:r>
            <a:r>
              <a:rPr lang="en-GB" i="1" dirty="0"/>
              <a:t> boss?”) {...}</a:t>
            </a:r>
            <a:r>
              <a:rPr lang="en-GB" dirty="0"/>
              <a:t> se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 err="1"/>
              <a:t>executa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nu </a:t>
            </a:r>
            <a:r>
              <a:rPr lang="en-GB" dirty="0" err="1"/>
              <a:t>conținutul</a:t>
            </a:r>
            <a:r>
              <a:rPr lang="en-GB" dirty="0"/>
              <a:t>?</a:t>
            </a:r>
          </a:p>
          <a:p>
            <a:r>
              <a:rPr lang="en-GB" dirty="0" err="1"/>
              <a:t>Dacă</a:t>
            </a:r>
            <a:r>
              <a:rPr lang="en-GB" dirty="0"/>
              <a:t> o </a:t>
            </a:r>
            <a:r>
              <a:rPr lang="en-GB" dirty="0" err="1"/>
              <a:t>condiție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evaluată</a:t>
            </a:r>
            <a:r>
              <a:rPr lang="en-GB" dirty="0"/>
              <a:t> la o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booleană</a:t>
            </a:r>
            <a:r>
              <a:rPr lang="en-GB" dirty="0"/>
              <a:t>,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fie </a:t>
            </a:r>
            <a:r>
              <a:rPr lang="en-GB" dirty="0" err="1"/>
              <a:t>interpretat</a:t>
            </a:r>
            <a:r>
              <a:rPr lang="en-GB" dirty="0"/>
              <a:t> </a:t>
            </a:r>
            <a:r>
              <a:rPr lang="en-GB" dirty="0" err="1"/>
              <a:t>ori</a:t>
            </a:r>
            <a:r>
              <a:rPr lang="en-GB" dirty="0"/>
              <a:t> ca </a:t>
            </a:r>
            <a:r>
              <a:rPr lang="en-GB" dirty="0" err="1"/>
              <a:t>fiind</a:t>
            </a:r>
            <a:r>
              <a:rPr lang="en-GB" dirty="0"/>
              <a:t> false, </a:t>
            </a:r>
            <a:r>
              <a:rPr lang="en-GB" dirty="0" err="1"/>
              <a:t>ori</a:t>
            </a:r>
            <a:r>
              <a:rPr lang="en-GB" dirty="0"/>
              <a:t> ca </a:t>
            </a:r>
            <a:r>
              <a:rPr lang="en-GB" dirty="0" err="1"/>
              <a:t>fiind</a:t>
            </a:r>
            <a:r>
              <a:rPr lang="en-GB" dirty="0"/>
              <a:t> true. De </a:t>
            </a:r>
            <a:r>
              <a:rPr lang="en-GB" dirty="0" err="1"/>
              <a:t>aici</a:t>
            </a:r>
            <a:r>
              <a:rPr lang="en-GB" dirty="0"/>
              <a:t> </a:t>
            </a:r>
            <a:r>
              <a:rPr lang="en-GB" dirty="0" err="1"/>
              <a:t>apare</a:t>
            </a:r>
            <a:r>
              <a:rPr lang="en-GB" dirty="0"/>
              <a:t> </a:t>
            </a:r>
            <a:r>
              <a:rPr lang="en-GB" dirty="0" err="1"/>
              <a:t>conceptul</a:t>
            </a:r>
            <a:r>
              <a:rPr lang="en-GB" dirty="0"/>
              <a:t> de truthy/</a:t>
            </a:r>
            <a:r>
              <a:rPr lang="en-GB" dirty="0" err="1"/>
              <a:t>falsy</a:t>
            </a:r>
            <a:r>
              <a:rPr lang="en-GB" dirty="0"/>
              <a:t>. O </a:t>
            </a:r>
            <a:r>
              <a:rPr lang="en-GB" dirty="0" err="1"/>
              <a:t>valoare</a:t>
            </a:r>
            <a:r>
              <a:rPr lang="en-GB" dirty="0"/>
              <a:t> </a:t>
            </a:r>
            <a:r>
              <a:rPr lang="en-GB" dirty="0" err="1"/>
              <a:t>falsy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neapărat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i="1" dirty="0"/>
              <a:t>false</a:t>
            </a:r>
            <a:r>
              <a:rPr lang="en-GB" dirty="0"/>
              <a:t>, ci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valoare</a:t>
            </a:r>
            <a:r>
              <a:rPr lang="en-GB" dirty="0"/>
              <a:t>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interpretată</a:t>
            </a:r>
            <a:r>
              <a:rPr lang="en-GB" dirty="0"/>
              <a:t> ca </a:t>
            </a:r>
            <a:r>
              <a:rPr lang="en-GB" dirty="0" err="1"/>
              <a:t>fiind</a:t>
            </a:r>
            <a:r>
              <a:rPr lang="en-GB" dirty="0"/>
              <a:t> false.</a:t>
            </a:r>
          </a:p>
          <a:p>
            <a:r>
              <a:rPr lang="en-GB" dirty="0" err="1"/>
              <a:t>Valorile</a:t>
            </a:r>
            <a:r>
              <a:rPr lang="en-GB" dirty="0"/>
              <a:t> </a:t>
            </a:r>
            <a:r>
              <a:rPr lang="en-GB" dirty="0" err="1"/>
              <a:t>falsy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des </a:t>
            </a:r>
            <a:r>
              <a:rPr lang="en-GB" dirty="0" err="1"/>
              <a:t>întâlnite</a:t>
            </a:r>
            <a:r>
              <a:rPr lang="en-GB" dirty="0"/>
              <a:t> sunt </a:t>
            </a:r>
            <a:r>
              <a:rPr lang="en-GB" dirty="0" err="1"/>
              <a:t>următoarele</a:t>
            </a:r>
            <a:r>
              <a:rPr lang="en-GB" dirty="0"/>
              <a:t>: </a:t>
            </a:r>
            <a:r>
              <a:rPr lang="en-GB" b="1" dirty="0"/>
              <a:t>0, “”, false, null, undefined, </a:t>
            </a:r>
            <a:r>
              <a:rPr lang="en-GB" b="1" dirty="0" err="1"/>
              <a:t>NaN</a:t>
            </a:r>
            <a:r>
              <a:rPr lang="en-GB" dirty="0"/>
              <a:t>. </a:t>
            </a:r>
            <a:r>
              <a:rPr lang="en-GB" dirty="0" err="1"/>
              <a:t>Practic</a:t>
            </a:r>
            <a:r>
              <a:rPr lang="en-GB" dirty="0"/>
              <a:t>, </a:t>
            </a:r>
            <a:r>
              <a:rPr lang="en-GB" dirty="0" err="1"/>
              <a:t>valorile</a:t>
            </a:r>
            <a:r>
              <a:rPr lang="en-GB" dirty="0"/>
              <a:t> care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lor de date </a:t>
            </a:r>
            <a:r>
              <a:rPr lang="en-GB" dirty="0" err="1"/>
              <a:t>semnifică</a:t>
            </a:r>
            <a:r>
              <a:rPr lang="en-GB" dirty="0"/>
              <a:t> “</a:t>
            </a:r>
            <a:r>
              <a:rPr lang="en-GB" dirty="0" err="1"/>
              <a:t>nimic</a:t>
            </a:r>
            <a:r>
              <a:rPr lang="en-GB" dirty="0"/>
              <a:t>”. </a:t>
            </a:r>
            <a:r>
              <a:rPr lang="en-GB" dirty="0" err="1"/>
              <a:t>Găsiți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completă</a:t>
            </a:r>
            <a:r>
              <a:rPr lang="en-GB" dirty="0"/>
              <a:t> a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falsy</a:t>
            </a:r>
            <a:r>
              <a:rPr lang="en-GB" dirty="0"/>
              <a:t> </a:t>
            </a:r>
            <a:r>
              <a:rPr lang="en-GB" u="sng" dirty="0">
                <a:hlinkClick r:id="rId2"/>
              </a:rPr>
              <a:t>pe MDN</a:t>
            </a:r>
            <a:r>
              <a:rPr lang="en-GB" dirty="0"/>
              <a:t> .</a:t>
            </a:r>
            <a:r>
              <a:rPr lang="en-GB" b="1" dirty="0" err="1"/>
              <a:t>Toate</a:t>
            </a:r>
            <a:r>
              <a:rPr lang="en-GB" b="1" dirty="0"/>
              <a:t> </a:t>
            </a:r>
            <a:r>
              <a:rPr lang="en-GB" b="1" dirty="0" err="1"/>
              <a:t>celelalte</a:t>
            </a:r>
            <a:r>
              <a:rPr lang="en-GB" b="1" dirty="0"/>
              <a:t> </a:t>
            </a:r>
            <a:r>
              <a:rPr lang="en-GB" b="1" dirty="0" err="1"/>
              <a:t>valori</a:t>
            </a:r>
            <a:r>
              <a:rPr lang="en-GB" b="1" dirty="0"/>
              <a:t> sunt truthy.</a:t>
            </a:r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06490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56BC-2C55-5E45-0E6D-91E3B7B0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984974" cy="606287"/>
          </a:xfrm>
        </p:spPr>
        <p:txBody>
          <a:bodyPr>
            <a:normAutofit fontScale="90000"/>
          </a:bodyPr>
          <a:lstStyle/>
          <a:p>
            <a:r>
              <a:rPr lang="en-GB" dirty="0"/>
              <a:t>S</a:t>
            </a:r>
            <a:r>
              <a:rPr lang="en-RO" dirty="0"/>
              <a:t>tructuri repetitive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5394-CE0D-199D-A13D-F57E1FA8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8130"/>
            <a:ext cx="9949070" cy="3929270"/>
          </a:xfrm>
        </p:spPr>
        <p:txBody>
          <a:bodyPr>
            <a:normAutofit/>
          </a:bodyPr>
          <a:lstStyle/>
          <a:p>
            <a:pPr fontAlgn="base"/>
            <a:r>
              <a:rPr lang="en-GB" b="1" dirty="0"/>
              <a:t>La </a:t>
            </a:r>
            <a:r>
              <a:rPr lang="en-GB" b="1" dirty="0" err="1"/>
              <a:t>ce</a:t>
            </a:r>
            <a:r>
              <a:rPr lang="en-GB" b="1" dirty="0"/>
              <a:t> le </a:t>
            </a:r>
            <a:r>
              <a:rPr lang="en-GB" b="1" dirty="0" err="1"/>
              <a:t>folosim</a:t>
            </a:r>
            <a:r>
              <a:rPr lang="en-GB" b="1" dirty="0"/>
              <a:t>? – </a:t>
            </a:r>
            <a:r>
              <a:rPr lang="en-GB" b="1" dirty="0" err="1"/>
              <a:t>pentru</a:t>
            </a:r>
            <a:r>
              <a:rPr lang="en-GB" b="1" dirty="0"/>
              <a:t> a repeat </a:t>
            </a:r>
            <a:r>
              <a:rPr lang="en-GB" b="1" dirty="0" err="1"/>
              <a:t>pasi</a:t>
            </a:r>
            <a:endParaRPr lang="en-GB" b="1" dirty="0"/>
          </a:p>
          <a:p>
            <a:pPr fontAlgn="base"/>
            <a:r>
              <a:rPr lang="en-GB" b="1" dirty="0"/>
              <a:t>start (</a:t>
            </a:r>
            <a:r>
              <a:rPr lang="en-GB" b="1" dirty="0" err="1"/>
              <a:t>inițializare</a:t>
            </a:r>
            <a:r>
              <a:rPr lang="en-GB" b="1" dirty="0"/>
              <a:t>)</a:t>
            </a:r>
          </a:p>
          <a:p>
            <a:pPr fontAlgn="base"/>
            <a:r>
              <a:rPr lang="en-GB" b="1" dirty="0" err="1"/>
              <a:t>condiție</a:t>
            </a:r>
            <a:r>
              <a:rPr lang="en-GB" b="1" dirty="0"/>
              <a:t> de </a:t>
            </a:r>
            <a:r>
              <a:rPr lang="en-GB" b="1" dirty="0" err="1"/>
              <a:t>oprire</a:t>
            </a:r>
            <a:r>
              <a:rPr lang="en-GB" b="1" dirty="0"/>
              <a:t> (stop)</a:t>
            </a:r>
          </a:p>
          <a:p>
            <a:pPr fontAlgn="base"/>
            <a:r>
              <a:rPr lang="en-GB" b="1" dirty="0" err="1"/>
              <a:t>instrucțiunile</a:t>
            </a:r>
            <a:r>
              <a:rPr lang="en-GB" b="1" dirty="0"/>
              <a:t> </a:t>
            </a:r>
            <a:r>
              <a:rPr lang="en-GB" b="1" dirty="0" err="1"/>
              <a:t>efectuate</a:t>
            </a:r>
            <a:r>
              <a:rPr lang="en-GB" b="1" dirty="0"/>
              <a:t> la </a:t>
            </a:r>
            <a:r>
              <a:rPr lang="en-GB" b="1" dirty="0" err="1"/>
              <a:t>fiecare</a:t>
            </a:r>
            <a:r>
              <a:rPr lang="en-GB" b="1" dirty="0"/>
              <a:t> pas</a:t>
            </a:r>
          </a:p>
          <a:p>
            <a:pPr fontAlgn="base"/>
            <a:r>
              <a:rPr lang="en-GB" b="1" dirty="0"/>
              <a:t>pas de </a:t>
            </a:r>
            <a:r>
              <a:rPr lang="en-GB" b="1" dirty="0" err="1"/>
              <a:t>incrementare</a:t>
            </a:r>
            <a:r>
              <a:rPr lang="en-GB" b="1" dirty="0"/>
              <a:t> (cum </a:t>
            </a:r>
            <a:r>
              <a:rPr lang="en-GB" b="1" dirty="0" err="1"/>
              <a:t>ajung</a:t>
            </a:r>
            <a:r>
              <a:rPr lang="en-GB" b="1" dirty="0"/>
              <a:t> de la start la stop)</a:t>
            </a:r>
          </a:p>
        </p:txBody>
      </p:sp>
    </p:spTree>
    <p:extLst>
      <p:ext uri="{BB962C8B-B14F-4D97-AF65-F5344CB8AC3E}">
        <p14:creationId xmlns:p14="http://schemas.microsoft.com/office/powerpoint/2010/main" val="198701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A680-A64C-5A11-86EB-D64EC62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2 tipuri de structuri repetitive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2957-82E6-EAFE-B0DF-8C1DCBD2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Numar cunoscut de pasi – for()</a:t>
            </a:r>
          </a:p>
          <a:p>
            <a:r>
              <a:rPr lang="en-RO" dirty="0"/>
              <a:t>Numar necunoscut de pasi – while()</a:t>
            </a:r>
          </a:p>
        </p:txBody>
      </p:sp>
    </p:spTree>
    <p:extLst>
      <p:ext uri="{BB962C8B-B14F-4D97-AF65-F5344CB8AC3E}">
        <p14:creationId xmlns:p14="http://schemas.microsoft.com/office/powerpoint/2010/main" val="246887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BD1-CAA9-B68C-AA10-1EE0B3D8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RO" dirty="0"/>
              <a:t>hile()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73DE-7377-7FD0-028F-8227E0893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859486" cy="1143000"/>
          </a:xfrm>
        </p:spPr>
        <p:txBody>
          <a:bodyPr>
            <a:normAutofit fontScale="92500" lnSpcReduction="20000"/>
          </a:bodyPr>
          <a:lstStyle/>
          <a:p>
            <a:r>
              <a:rPr lang="en-GB" i="1" dirty="0"/>
              <a:t>while (condition) {</a:t>
            </a:r>
            <a:endParaRPr lang="en-GB" dirty="0"/>
          </a:p>
          <a:p>
            <a:r>
              <a:rPr lang="en-GB" i="1" dirty="0"/>
              <a:t>  // code block to be executed</a:t>
            </a:r>
            <a:endParaRPr lang="en-GB" dirty="0"/>
          </a:p>
          <a:p>
            <a:r>
              <a:rPr lang="en-GB" i="1" dirty="0"/>
              <a:t>}</a:t>
            </a:r>
            <a:endParaRPr lang="en-GB" dirty="0"/>
          </a:p>
          <a:p>
            <a:endParaRPr lang="en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5F745-A0BF-3FF2-9EEB-0E542E9ACDBD}"/>
              </a:ext>
            </a:extLst>
          </p:cNvPr>
          <p:cNvSpPr txBox="1"/>
          <p:nvPr/>
        </p:nvSpPr>
        <p:spPr>
          <a:xfrm>
            <a:off x="1280160" y="3762104"/>
            <a:ext cx="512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Problema: sa se determine cate cifre are un numar.</a:t>
            </a:r>
          </a:p>
        </p:txBody>
      </p:sp>
    </p:spTree>
    <p:extLst>
      <p:ext uri="{BB962C8B-B14F-4D97-AF65-F5344CB8AC3E}">
        <p14:creationId xmlns:p14="http://schemas.microsoft.com/office/powerpoint/2010/main" val="335337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8EF3-AF6D-D987-1993-9F757A36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For()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7837-82B0-C0FC-CF8C-4F2AE3F2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for (initialization; condition; incrementation) {</a:t>
            </a:r>
            <a:endParaRPr lang="en-GB" dirty="0"/>
          </a:p>
          <a:p>
            <a:r>
              <a:rPr lang="en-GB" i="1" dirty="0"/>
              <a:t>   // code block to be executed</a:t>
            </a:r>
            <a:endParaRPr lang="en-GB" dirty="0"/>
          </a:p>
          <a:p>
            <a:r>
              <a:rPr lang="en-GB" i="1" dirty="0"/>
              <a:t>}</a:t>
            </a:r>
            <a:endParaRPr lang="en-GB" dirty="0"/>
          </a:p>
          <a:p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interiorul</a:t>
            </a:r>
            <a:r>
              <a:rPr lang="en-GB" dirty="0"/>
              <a:t> </a:t>
            </a:r>
            <a:r>
              <a:rPr lang="en-GB" dirty="0" err="1"/>
              <a:t>parantezelor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for sunt </a:t>
            </a:r>
            <a:r>
              <a:rPr lang="en-GB" dirty="0" err="1"/>
              <a:t>declarate</a:t>
            </a:r>
            <a:r>
              <a:rPr lang="en-GB" dirty="0"/>
              <a:t> 3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4 faze ale </a:t>
            </a:r>
            <a:r>
              <a:rPr lang="en-GB" dirty="0" err="1"/>
              <a:t>buclei</a:t>
            </a:r>
            <a:r>
              <a:rPr lang="en-GB" dirty="0"/>
              <a:t> repetitive: </a:t>
            </a:r>
            <a:r>
              <a:rPr lang="en-GB" dirty="0" err="1"/>
              <a:t>inițializarea</a:t>
            </a:r>
            <a:r>
              <a:rPr lang="en-GB" dirty="0"/>
              <a:t>, </a:t>
            </a:r>
            <a:r>
              <a:rPr lang="en-GB" dirty="0" err="1"/>
              <a:t>condiția</a:t>
            </a:r>
            <a:r>
              <a:rPr lang="en-GB" dirty="0"/>
              <a:t> de </a:t>
            </a:r>
            <a:r>
              <a:rPr lang="en-GB" dirty="0" err="1"/>
              <a:t>oprire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pasul de </a:t>
            </a:r>
            <a:r>
              <a:rPr lang="en-GB" dirty="0" err="1"/>
              <a:t>incrementare</a:t>
            </a:r>
            <a:r>
              <a:rPr lang="en-GB" dirty="0"/>
              <a:t>. </a:t>
            </a:r>
            <a:r>
              <a:rPr lang="en-GB" dirty="0" err="1"/>
              <a:t>Ele</a:t>
            </a:r>
            <a:r>
              <a:rPr lang="en-GB" dirty="0"/>
              <a:t> sunt separate </a:t>
            </a:r>
            <a:r>
              <a:rPr lang="en-GB" dirty="0" err="1"/>
              <a:t>prin</a:t>
            </a:r>
            <a:r>
              <a:rPr lang="en-GB" dirty="0"/>
              <a:t> ;.</a:t>
            </a:r>
          </a:p>
          <a:p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sa</a:t>
            </a:r>
            <a:r>
              <a:rPr lang="en-GB" dirty="0"/>
              <a:t> se </a:t>
            </a:r>
            <a:r>
              <a:rPr lang="en-GB" dirty="0" err="1"/>
              <a:t>afiseze</a:t>
            </a:r>
            <a:r>
              <a:rPr lang="en-GB" dirty="0"/>
              <a:t>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numerele</a:t>
            </a:r>
            <a:r>
              <a:rPr lang="en-GB" dirty="0"/>
              <a:t> pare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decat</a:t>
            </a:r>
            <a:r>
              <a:rPr lang="en-GB" dirty="0"/>
              <a:t> 100.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310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A0A9-6A3D-DDEC-6917-2126ACAF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GB" dirty="0"/>
              <a:t>var-</a:t>
            </a:r>
            <a:r>
              <a:rPr lang="en-GB" dirty="0" err="1"/>
              <a:t>probleme</a:t>
            </a:r>
            <a:r>
              <a:rPr lang="en-GB" dirty="0"/>
              <a:t> 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5B0E-0A56-297A-074C-308AA076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dirty="0"/>
              <a:t>Am discutat cursul trecut despre cum putem declara variabile folosind cuvantul cheie ”</a:t>
            </a:r>
            <a:r>
              <a:rPr lang="en-RO" b="1" dirty="0"/>
              <a:t>var</a:t>
            </a:r>
            <a:r>
              <a:rPr lang="en-RO" dirty="0"/>
              <a:t>”</a:t>
            </a:r>
          </a:p>
          <a:p>
            <a:r>
              <a:rPr lang="en-RO" dirty="0"/>
              <a:t>Declarare folosind </a:t>
            </a:r>
            <a:r>
              <a:rPr lang="en-RO" b="1" dirty="0"/>
              <a:t>var</a:t>
            </a:r>
            <a:r>
              <a:rPr lang="en-RO" dirty="0"/>
              <a:t> =&gt; putem sa redeclaram variabile, nu vrem asta</a:t>
            </a:r>
          </a:p>
          <a:p>
            <a:r>
              <a:rPr lang="en-GB" b="1" dirty="0"/>
              <a:t>v</a:t>
            </a:r>
            <a:r>
              <a:rPr lang="en-RO" b="1" dirty="0"/>
              <a:t>ar </a:t>
            </a:r>
            <a:r>
              <a:rPr lang="en-RO" dirty="0"/>
              <a:t>exista in JS din 1995, </a:t>
            </a:r>
            <a:r>
              <a:rPr lang="en-RO" b="1" dirty="0"/>
              <a:t>doar</a:t>
            </a:r>
            <a:r>
              <a:rPr lang="en-RO" dirty="0"/>
              <a:t> daca rulam in browsere vechi vom folosi </a:t>
            </a:r>
            <a:r>
              <a:rPr lang="en-RO" b="1" dirty="0"/>
              <a:t>var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70B7-0ED0-C268-B03F-B31E170E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908542"/>
            <a:ext cx="6517065" cy="27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66D6-136C-6AAD-B93F-0CDC6B2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endParaRPr lang="en-R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E112-3C9A-28F9-E13C-23BBA42F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GB" sz="1800" dirty="0"/>
              <a:t>N</a:t>
            </a:r>
            <a:r>
              <a:rPr lang="en-RO" sz="1800" dirty="0"/>
              <a:t>u avem probleme cu </a:t>
            </a:r>
            <a:r>
              <a:rPr lang="en-RO" sz="1800" b="1" dirty="0"/>
              <a:t>var</a:t>
            </a:r>
            <a:r>
              <a:rPr lang="en-RO" sz="1800" dirty="0"/>
              <a:t> cand il folosim in interiorul functiilor(vom vorbi putin mai tarziu despre functii)</a:t>
            </a:r>
          </a:p>
          <a:p>
            <a:r>
              <a:rPr lang="en-RO" sz="1800" dirty="0"/>
              <a:t>De retinut: o variabila declarata in interiorul unei functii este vizibila doar in aceasta functie </a:t>
            </a:r>
            <a:r>
              <a:rPr lang="en-RO" sz="1800" dirty="0">
                <a:sym typeface="Wingdings" pitchFamily="2" charset="2"/>
              </a:rPr>
              <a:t> putem folosi </a:t>
            </a:r>
            <a:r>
              <a:rPr lang="en-RO" sz="1800" b="1" dirty="0">
                <a:sym typeface="Wingdings" pitchFamily="2" charset="2"/>
              </a:rPr>
              <a:t>var</a:t>
            </a:r>
            <a:endParaRPr lang="en-RO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5490F-909F-BF2B-6E12-FBEC899D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3036638"/>
            <a:ext cx="5105445" cy="21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3E2D-1855-F58D-D64A-02088FBB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RO" dirty="0"/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37ED-D945-A888-3E33-8A404776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RO" dirty="0"/>
              <a:t>Introdus in 2015</a:t>
            </a:r>
          </a:p>
          <a:p>
            <a:r>
              <a:rPr lang="en-RO" dirty="0"/>
              <a:t>Este mai restrictiv decat este </a:t>
            </a:r>
            <a:r>
              <a:rPr lang="en-RO" b="1" dirty="0"/>
              <a:t>var </a:t>
            </a:r>
            <a:r>
              <a:rPr lang="en-RO" dirty="0"/>
              <a:t>=&gt; Rezolva problemele lui var </a:t>
            </a:r>
            <a:r>
              <a:rPr lang="en-RO" dirty="0">
                <a:sym typeface="Wingdings" pitchFamily="2" charset="2"/>
              </a:rPr>
              <a:t> variabilele declarate cu </a:t>
            </a:r>
            <a:r>
              <a:rPr lang="en-RO" b="1" dirty="0">
                <a:sym typeface="Wingdings" pitchFamily="2" charset="2"/>
              </a:rPr>
              <a:t>let</a:t>
            </a:r>
            <a:r>
              <a:rPr lang="en-RO" dirty="0">
                <a:sym typeface="Wingdings" pitchFamily="2" charset="2"/>
              </a:rPr>
              <a:t> nu pot fi redeclarate(dar pot </a:t>
            </a:r>
            <a:r>
              <a:rPr lang="en-GB" dirty="0">
                <a:sym typeface="Wingdings" pitchFamily="2" charset="2"/>
              </a:rPr>
              <a:t>ii pot fi </a:t>
            </a:r>
            <a:r>
              <a:rPr lang="en-GB" dirty="0" err="1">
                <a:sym typeface="Wingdings" pitchFamily="2" charset="2"/>
              </a:rPr>
              <a:t>atribuite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valori</a:t>
            </a:r>
            <a:r>
              <a:rPr lang="en-RO" dirty="0">
                <a:sym typeface="Wingdings" pitchFamily="2" charset="2"/>
              </a:rPr>
              <a:t>!) – redeclarare vs atribuire de valori?</a:t>
            </a:r>
            <a:endParaRPr lang="en-RO" dirty="0"/>
          </a:p>
          <a:p>
            <a:r>
              <a:rPr lang="en-RO" dirty="0"/>
              <a:t>!Important : are vizibilitate la nivelul blocurilor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0B9D-78D5-EB60-9536-E5117A50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" r="12120" b="-4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3F96F-DC0C-6093-6CFF-5EB62C4EB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" r="-2" b="-2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B0CB-AF97-17EB-C1F2-C54A07D5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RO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096-E9DF-3684-A3CC-5D3D6415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RO" dirty="0"/>
              <a:t>Introdus de asemenea in 2015</a:t>
            </a:r>
          </a:p>
          <a:p>
            <a:r>
              <a:rPr lang="en-RO" dirty="0"/>
              <a:t>Si mai restrctiv decat </a:t>
            </a:r>
            <a:r>
              <a:rPr lang="en-RO" b="1" dirty="0"/>
              <a:t>let </a:t>
            </a:r>
            <a:r>
              <a:rPr lang="en-RO" dirty="0">
                <a:sym typeface="Wingdings" pitchFamily="2" charset="2"/>
              </a:rPr>
              <a:t> nu numai ca nu ne permite redeclararea variabilelor, ne impiedica si sa reatribuim valori acestora</a:t>
            </a:r>
          </a:p>
          <a:p>
            <a:r>
              <a:rPr lang="en-RO" dirty="0">
                <a:sym typeface="Wingdings" pitchFamily="2" charset="2"/>
              </a:rPr>
              <a:t>Are de asemenea vizibilitate la nivelul blocurilor(</a:t>
            </a:r>
            <a:r>
              <a:rPr lang="en-RO" b="1" dirty="0">
                <a:sym typeface="Wingdings" pitchFamily="2" charset="2"/>
              </a:rPr>
              <a:t>block scope</a:t>
            </a:r>
            <a:r>
              <a:rPr lang="en-RO" dirty="0">
                <a:sym typeface="Wingdings" pitchFamily="2" charset="2"/>
              </a:rPr>
              <a:t>)</a:t>
            </a:r>
            <a:endParaRPr lang="en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1A6C7-A401-26B9-E8D3-0D68DD31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41958"/>
            <a:ext cx="6517065" cy="34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948BF-A32A-24B1-DF9B-A436099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GB" sz="3400" b="1" err="1"/>
              <a:t>Sumar</a:t>
            </a:r>
            <a:r>
              <a:rPr lang="en-GB" sz="3400" b="1"/>
              <a:t>: var vs. let vs. </a:t>
            </a:r>
            <a:r>
              <a:rPr lang="en-GB" sz="3400" b="1" err="1"/>
              <a:t>const</a:t>
            </a:r>
            <a:br>
              <a:rPr lang="en-GB" sz="3400" b="1"/>
            </a:br>
            <a:br>
              <a:rPr lang="en-GB" sz="3400"/>
            </a:br>
            <a:endParaRPr lang="en-RO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C5F2-9F73-DFA9-CF53-B930AC1C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96662"/>
            <a:ext cx="10149115" cy="3670737"/>
          </a:xfrm>
        </p:spPr>
        <p:txBody>
          <a:bodyPr>
            <a:noAutofit/>
          </a:bodyPr>
          <a:lstStyle/>
          <a:p>
            <a:r>
              <a:rPr lang="en-GB" sz="1800" dirty="0"/>
              <a:t>I</a:t>
            </a:r>
            <a:r>
              <a:rPr lang="en-RO" sz="1800" dirty="0"/>
              <a:t>nterviu:</a:t>
            </a:r>
            <a:r>
              <a:rPr lang="en-GB" sz="1800" b="1" dirty="0"/>
              <a:t>“Care sunt </a:t>
            </a:r>
            <a:r>
              <a:rPr lang="en-GB" sz="1800" b="1" dirty="0" err="1"/>
              <a:t>diferențele</a:t>
            </a:r>
            <a:r>
              <a:rPr lang="en-GB" sz="1800" b="1" dirty="0"/>
              <a:t> </a:t>
            </a:r>
            <a:r>
              <a:rPr lang="en-GB" sz="1800" b="1" dirty="0" err="1"/>
              <a:t>între</a:t>
            </a:r>
            <a:r>
              <a:rPr lang="en-GB" sz="1800" b="1" dirty="0"/>
              <a:t> var, let </a:t>
            </a:r>
            <a:r>
              <a:rPr lang="en-GB" sz="1800" b="1" dirty="0" err="1"/>
              <a:t>și</a:t>
            </a:r>
            <a:r>
              <a:rPr lang="en-GB" sz="1800" b="1" dirty="0"/>
              <a:t> </a:t>
            </a:r>
            <a:r>
              <a:rPr lang="en-GB" sz="1800" b="1" dirty="0" err="1"/>
              <a:t>const</a:t>
            </a:r>
            <a:r>
              <a:rPr lang="en-GB" sz="1800" b="1" dirty="0"/>
              <a:t>?”</a:t>
            </a:r>
          </a:p>
          <a:p>
            <a:pPr fontAlgn="base"/>
            <a:r>
              <a:rPr lang="en-GB" sz="1800" b="1" dirty="0" err="1"/>
              <a:t>Redeclarare</a:t>
            </a:r>
            <a:r>
              <a:rPr lang="en-GB" sz="1800" dirty="0"/>
              <a:t> - O </a:t>
            </a:r>
            <a:r>
              <a:rPr lang="en-GB" sz="1800" dirty="0" err="1"/>
              <a:t>variabilă</a:t>
            </a:r>
            <a:r>
              <a:rPr lang="en-GB" sz="1800" dirty="0"/>
              <a:t> </a:t>
            </a:r>
            <a:r>
              <a:rPr lang="en-GB" sz="1800" dirty="0" err="1"/>
              <a:t>declarată</a:t>
            </a:r>
            <a:r>
              <a:rPr lang="en-GB" sz="1800" dirty="0"/>
              <a:t> cu </a:t>
            </a:r>
            <a:r>
              <a:rPr lang="en-GB" sz="1800" i="1" dirty="0"/>
              <a:t>var</a:t>
            </a:r>
            <a:r>
              <a:rPr lang="en-GB" sz="1800" dirty="0"/>
              <a:t> </a:t>
            </a:r>
            <a:r>
              <a:rPr lang="en-GB" sz="1800" dirty="0" err="1"/>
              <a:t>poate</a:t>
            </a:r>
            <a:r>
              <a:rPr lang="en-GB" sz="1800" dirty="0"/>
              <a:t> fi </a:t>
            </a:r>
            <a:r>
              <a:rPr lang="en-GB" sz="1800" dirty="0" err="1"/>
              <a:t>redeclarată</a:t>
            </a:r>
            <a:r>
              <a:rPr lang="en-GB" sz="1800" dirty="0"/>
              <a:t> (</a:t>
            </a:r>
            <a:r>
              <a:rPr lang="en-GB" sz="1800" i="1" dirty="0"/>
              <a:t>var number = 3</a:t>
            </a:r>
            <a:r>
              <a:rPr lang="en-GB" sz="1800" dirty="0"/>
              <a:t>),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schimb</a:t>
            </a:r>
            <a:r>
              <a:rPr lang="en-GB" sz="1800" dirty="0"/>
              <a:t> o </a:t>
            </a:r>
            <a:r>
              <a:rPr lang="en-GB" sz="1800" dirty="0" err="1"/>
              <a:t>variabilă</a:t>
            </a:r>
            <a:r>
              <a:rPr lang="en-GB" sz="1800" dirty="0"/>
              <a:t> </a:t>
            </a:r>
            <a:r>
              <a:rPr lang="en-GB" sz="1800" dirty="0" err="1"/>
              <a:t>declarată</a:t>
            </a:r>
            <a:r>
              <a:rPr lang="en-GB" sz="1800" dirty="0"/>
              <a:t> cu </a:t>
            </a:r>
            <a:r>
              <a:rPr lang="en-GB" sz="1800" i="1" dirty="0"/>
              <a:t>let</a:t>
            </a:r>
            <a:r>
              <a:rPr lang="en-GB" sz="1800" dirty="0"/>
              <a:t> </a:t>
            </a:r>
            <a:r>
              <a:rPr lang="en-GB" sz="1800" dirty="0" err="1"/>
              <a:t>sau</a:t>
            </a:r>
            <a:r>
              <a:rPr lang="en-GB" sz="1800" dirty="0"/>
              <a:t> </a:t>
            </a:r>
            <a:r>
              <a:rPr lang="en-GB" sz="1800" i="1" dirty="0" err="1"/>
              <a:t>const</a:t>
            </a:r>
            <a:r>
              <a:rPr lang="en-GB" sz="1800" dirty="0"/>
              <a:t> NU </a:t>
            </a:r>
            <a:r>
              <a:rPr lang="en-GB" sz="1800" dirty="0" err="1"/>
              <a:t>poate</a:t>
            </a:r>
            <a:r>
              <a:rPr lang="en-GB" sz="1800" dirty="0"/>
              <a:t> fi </a:t>
            </a:r>
            <a:r>
              <a:rPr lang="en-GB" sz="1800" dirty="0" err="1"/>
              <a:t>redeclarată</a:t>
            </a:r>
            <a:r>
              <a:rPr lang="en-GB" sz="1800" dirty="0"/>
              <a:t>.</a:t>
            </a:r>
          </a:p>
          <a:p>
            <a:pPr fontAlgn="base"/>
            <a:r>
              <a:rPr lang="en-GB" sz="1800" b="1" dirty="0" err="1"/>
              <a:t>Reasignare</a:t>
            </a:r>
            <a:r>
              <a:rPr lang="en-GB" sz="1800" dirty="0"/>
              <a:t> - </a:t>
            </a:r>
            <a:r>
              <a:rPr lang="en-GB" sz="1800" dirty="0" err="1"/>
              <a:t>Unei</a:t>
            </a:r>
            <a:r>
              <a:rPr lang="en-GB" sz="1800" dirty="0"/>
              <a:t> variable </a:t>
            </a:r>
            <a:r>
              <a:rPr lang="en-GB" sz="1800" dirty="0" err="1"/>
              <a:t>declarate</a:t>
            </a:r>
            <a:r>
              <a:rPr lang="en-GB" sz="1800" dirty="0"/>
              <a:t> cu </a:t>
            </a:r>
            <a:r>
              <a:rPr lang="en-GB" sz="1800" i="1" dirty="0"/>
              <a:t>var</a:t>
            </a:r>
            <a:r>
              <a:rPr lang="en-GB" sz="1800" dirty="0"/>
              <a:t> </a:t>
            </a:r>
            <a:r>
              <a:rPr lang="en-GB" sz="1800" dirty="0" err="1"/>
              <a:t>sau</a:t>
            </a:r>
            <a:r>
              <a:rPr lang="en-GB" sz="1800" dirty="0"/>
              <a:t> </a:t>
            </a:r>
            <a:r>
              <a:rPr lang="en-GB" sz="1800" i="1" dirty="0"/>
              <a:t>let </a:t>
            </a:r>
            <a:r>
              <a:rPr lang="en-GB" sz="1800" dirty="0" err="1"/>
              <a:t>îi</a:t>
            </a:r>
            <a:r>
              <a:rPr lang="en-GB" sz="1800" dirty="0"/>
              <a:t> </a:t>
            </a:r>
            <a:r>
              <a:rPr lang="en-GB" sz="1800" dirty="0" err="1"/>
              <a:t>poate</a:t>
            </a:r>
            <a:r>
              <a:rPr lang="en-GB" sz="1800" dirty="0"/>
              <a:t> fi </a:t>
            </a:r>
            <a:r>
              <a:rPr lang="en-GB" sz="1800" dirty="0" err="1"/>
              <a:t>reasignată</a:t>
            </a:r>
            <a:r>
              <a:rPr lang="en-GB" sz="1800" dirty="0"/>
              <a:t> </a:t>
            </a:r>
            <a:r>
              <a:rPr lang="en-GB" sz="1800" dirty="0" err="1"/>
              <a:t>valoarea</a:t>
            </a:r>
            <a:r>
              <a:rPr lang="en-GB" sz="1800" dirty="0"/>
              <a:t> (</a:t>
            </a:r>
            <a:r>
              <a:rPr lang="en-GB" sz="1800" dirty="0" err="1"/>
              <a:t>îi</a:t>
            </a:r>
            <a:r>
              <a:rPr lang="en-GB" sz="1800" dirty="0"/>
              <a:t> </a:t>
            </a:r>
            <a:r>
              <a:rPr lang="en-GB" sz="1800" dirty="0" err="1"/>
              <a:t>poate</a:t>
            </a:r>
            <a:r>
              <a:rPr lang="en-GB" sz="1800" dirty="0"/>
              <a:t> fi </a:t>
            </a:r>
            <a:r>
              <a:rPr lang="en-GB" sz="1800" dirty="0" err="1"/>
              <a:t>schimbată</a:t>
            </a:r>
            <a:r>
              <a:rPr lang="en-GB" sz="1800" dirty="0"/>
              <a:t>),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schimb</a:t>
            </a:r>
            <a:r>
              <a:rPr lang="en-GB" sz="1800" dirty="0"/>
              <a:t> </a:t>
            </a:r>
            <a:r>
              <a:rPr lang="en-GB" sz="1800" dirty="0" err="1"/>
              <a:t>unei</a:t>
            </a:r>
            <a:r>
              <a:rPr lang="en-GB" sz="1800" dirty="0"/>
              <a:t> </a:t>
            </a:r>
            <a:r>
              <a:rPr lang="en-GB" sz="1800" dirty="0" err="1"/>
              <a:t>variabile</a:t>
            </a:r>
            <a:r>
              <a:rPr lang="en-GB" sz="1800" dirty="0"/>
              <a:t> </a:t>
            </a:r>
            <a:r>
              <a:rPr lang="en-GB" sz="1800" dirty="0" err="1"/>
              <a:t>declarate</a:t>
            </a:r>
            <a:r>
              <a:rPr lang="en-GB" sz="1800" dirty="0"/>
              <a:t> cu </a:t>
            </a:r>
            <a:r>
              <a:rPr lang="en-GB" sz="1800" i="1" dirty="0" err="1"/>
              <a:t>const</a:t>
            </a:r>
            <a:r>
              <a:rPr lang="en-GB" sz="1800" i="1" dirty="0"/>
              <a:t> </a:t>
            </a:r>
            <a:r>
              <a:rPr lang="en-GB" sz="1800" dirty="0"/>
              <a:t>nu </a:t>
            </a:r>
            <a:r>
              <a:rPr lang="en-GB" sz="1800" dirty="0" err="1"/>
              <a:t>îi</a:t>
            </a:r>
            <a:r>
              <a:rPr lang="en-GB" sz="1800" dirty="0"/>
              <a:t> </a:t>
            </a:r>
            <a:r>
              <a:rPr lang="en-GB" sz="1800" dirty="0" err="1"/>
              <a:t>poate</a:t>
            </a:r>
            <a:r>
              <a:rPr lang="en-GB" sz="1800" dirty="0"/>
              <a:t> nu </a:t>
            </a:r>
            <a:r>
              <a:rPr lang="en-GB" sz="1800" dirty="0" err="1"/>
              <a:t>îi</a:t>
            </a:r>
            <a:r>
              <a:rPr lang="en-GB" sz="1800" dirty="0"/>
              <a:t> </a:t>
            </a:r>
            <a:r>
              <a:rPr lang="en-GB" sz="1800" dirty="0" err="1"/>
              <a:t>poate</a:t>
            </a:r>
            <a:r>
              <a:rPr lang="en-GB" sz="1800" dirty="0"/>
              <a:t> fi </a:t>
            </a:r>
            <a:r>
              <a:rPr lang="en-GB" sz="1800" dirty="0" err="1"/>
              <a:t>reasignată</a:t>
            </a:r>
            <a:r>
              <a:rPr lang="en-GB" sz="1800" dirty="0"/>
              <a:t> </a:t>
            </a:r>
            <a:r>
              <a:rPr lang="en-GB" sz="1800" dirty="0" err="1"/>
              <a:t>valoarea</a:t>
            </a:r>
            <a:r>
              <a:rPr lang="en-GB" sz="1800" dirty="0"/>
              <a:t>.</a:t>
            </a:r>
          </a:p>
          <a:p>
            <a:pPr fontAlgn="base"/>
            <a:r>
              <a:rPr lang="en-GB" sz="1800" b="1" dirty="0" err="1"/>
              <a:t>Domeniu</a:t>
            </a:r>
            <a:r>
              <a:rPr lang="en-GB" sz="1800" b="1" dirty="0"/>
              <a:t> de </a:t>
            </a:r>
            <a:r>
              <a:rPr lang="en-GB" sz="1800" b="1" dirty="0" err="1"/>
              <a:t>vizibilitate</a:t>
            </a:r>
            <a:r>
              <a:rPr lang="en-GB" sz="1800" dirty="0"/>
              <a:t> - </a:t>
            </a:r>
            <a:r>
              <a:rPr lang="en-GB" sz="1800" i="1" dirty="0"/>
              <a:t>Var</a:t>
            </a:r>
            <a:r>
              <a:rPr lang="en-GB" sz="1800" dirty="0"/>
              <a:t> are </a:t>
            </a:r>
            <a:r>
              <a:rPr lang="en-GB" sz="1800" b="1" dirty="0"/>
              <a:t>function scope </a:t>
            </a:r>
            <a:r>
              <a:rPr lang="en-GB" sz="1800" dirty="0"/>
              <a:t>(</a:t>
            </a:r>
            <a:r>
              <a:rPr lang="en-GB" sz="1800" dirty="0" err="1"/>
              <a:t>domeniu</a:t>
            </a:r>
            <a:r>
              <a:rPr lang="en-GB" sz="1800" dirty="0"/>
              <a:t> de </a:t>
            </a:r>
            <a:r>
              <a:rPr lang="en-GB" sz="1800" dirty="0" err="1"/>
              <a:t>vizibilitate</a:t>
            </a:r>
            <a:r>
              <a:rPr lang="en-GB" sz="1800" dirty="0"/>
              <a:t> la </a:t>
            </a:r>
            <a:r>
              <a:rPr lang="en-GB" sz="1800" dirty="0" err="1"/>
              <a:t>nivelul</a:t>
            </a:r>
            <a:r>
              <a:rPr lang="en-GB" sz="1800" dirty="0"/>
              <a:t> </a:t>
            </a:r>
            <a:r>
              <a:rPr lang="en-GB" sz="1800" dirty="0" err="1"/>
              <a:t>funcției</a:t>
            </a:r>
            <a:r>
              <a:rPr lang="en-GB" sz="1800" dirty="0"/>
              <a:t>),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timp</a:t>
            </a:r>
            <a:r>
              <a:rPr lang="en-GB" sz="1800" dirty="0"/>
              <a:t> </a:t>
            </a:r>
            <a:r>
              <a:rPr lang="en-GB" sz="1800" dirty="0" err="1"/>
              <a:t>ce</a:t>
            </a:r>
            <a:r>
              <a:rPr lang="en-GB" sz="1800" dirty="0"/>
              <a:t> let </a:t>
            </a:r>
            <a:r>
              <a:rPr lang="en-GB" sz="1800" dirty="0" err="1"/>
              <a:t>și</a:t>
            </a:r>
            <a:r>
              <a:rPr lang="en-GB" sz="1800" dirty="0"/>
              <a:t> </a:t>
            </a:r>
            <a:r>
              <a:rPr lang="en-GB" sz="1800" dirty="0" err="1"/>
              <a:t>const</a:t>
            </a:r>
            <a:r>
              <a:rPr lang="en-GB" sz="1800" dirty="0"/>
              <a:t> au </a:t>
            </a:r>
            <a:r>
              <a:rPr lang="en-GB" sz="1800" b="1" dirty="0"/>
              <a:t>block scope</a:t>
            </a:r>
            <a:r>
              <a:rPr lang="en-GB" sz="1800" dirty="0"/>
              <a:t> (</a:t>
            </a:r>
            <a:r>
              <a:rPr lang="en-GB" sz="1800" dirty="0" err="1"/>
              <a:t>domeniu</a:t>
            </a:r>
            <a:r>
              <a:rPr lang="en-GB" sz="1800" dirty="0"/>
              <a:t> de </a:t>
            </a:r>
            <a:r>
              <a:rPr lang="en-GB" sz="1800" dirty="0" err="1"/>
              <a:t>vizibilitate</a:t>
            </a:r>
            <a:r>
              <a:rPr lang="en-GB" sz="1800" dirty="0"/>
              <a:t> la </a:t>
            </a:r>
            <a:r>
              <a:rPr lang="en-GB" sz="1800" dirty="0" err="1"/>
              <a:t>nivelul</a:t>
            </a:r>
            <a:r>
              <a:rPr lang="en-GB" sz="1800" dirty="0"/>
              <a:t> </a:t>
            </a:r>
            <a:r>
              <a:rPr lang="en-GB" sz="1800" dirty="0" err="1"/>
              <a:t>blocului</a:t>
            </a:r>
            <a:r>
              <a:rPr lang="en-GB" sz="1800" dirty="0"/>
              <a:t>, </a:t>
            </a:r>
            <a:r>
              <a:rPr lang="en-GB" sz="1800" dirty="0" err="1"/>
              <a:t>adică</a:t>
            </a:r>
            <a:r>
              <a:rPr lang="en-GB" sz="1800" dirty="0"/>
              <a:t> al </a:t>
            </a:r>
            <a:r>
              <a:rPr lang="en-GB" sz="1800" dirty="0" err="1"/>
              <a:t>acoladelor</a:t>
            </a:r>
            <a:r>
              <a:rPr lang="en-GB" sz="1800" dirty="0"/>
              <a:t> - {}). Block scope-</a:t>
            </a:r>
            <a:r>
              <a:rPr lang="en-GB" sz="1800" dirty="0" err="1"/>
              <a:t>ul</a:t>
            </a:r>
            <a:r>
              <a:rPr lang="en-GB" sz="1800" dirty="0"/>
              <a:t> </a:t>
            </a:r>
            <a:r>
              <a:rPr lang="en-GB" sz="1800" dirty="0" err="1"/>
              <a:t>este</a:t>
            </a:r>
            <a:r>
              <a:rPr lang="en-GB" sz="1800" dirty="0"/>
              <a:t> </a:t>
            </a:r>
            <a:r>
              <a:rPr lang="en-GB" sz="1800" dirty="0" err="1"/>
              <a:t>mai</a:t>
            </a:r>
            <a:r>
              <a:rPr lang="en-GB" sz="1800" dirty="0"/>
              <a:t> </a:t>
            </a:r>
            <a:r>
              <a:rPr lang="en-GB" sz="1800" dirty="0" err="1"/>
              <a:t>restrâns</a:t>
            </a:r>
            <a:r>
              <a:rPr lang="en-GB" sz="1800" dirty="0"/>
              <a:t> </a:t>
            </a:r>
            <a:r>
              <a:rPr lang="en-GB" sz="1800" dirty="0" err="1"/>
              <a:t>decât</a:t>
            </a:r>
            <a:r>
              <a:rPr lang="en-GB" sz="1800" dirty="0"/>
              <a:t> function scope-</a:t>
            </a:r>
            <a:r>
              <a:rPr lang="en-GB" sz="1800" dirty="0" err="1"/>
              <a:t>ul</a:t>
            </a:r>
            <a:r>
              <a:rPr lang="en-GB" sz="1800" dirty="0"/>
              <a:t>, </a:t>
            </a:r>
            <a:r>
              <a:rPr lang="en-GB" sz="1800" dirty="0" err="1"/>
              <a:t>deci</a:t>
            </a:r>
            <a:r>
              <a:rPr lang="en-GB" sz="1800" dirty="0"/>
              <a:t> </a:t>
            </a:r>
            <a:r>
              <a:rPr lang="en-GB" sz="1800" dirty="0" err="1"/>
              <a:t>dacă</a:t>
            </a:r>
            <a:r>
              <a:rPr lang="en-GB" sz="1800" dirty="0"/>
              <a:t> </a:t>
            </a:r>
            <a:r>
              <a:rPr lang="en-GB" sz="1800" dirty="0" err="1"/>
              <a:t>declarăm</a:t>
            </a:r>
            <a:r>
              <a:rPr lang="en-GB" sz="1800" dirty="0"/>
              <a:t> </a:t>
            </a:r>
            <a:r>
              <a:rPr lang="en-GB" sz="1800" dirty="0" err="1"/>
              <a:t>variabile</a:t>
            </a:r>
            <a:r>
              <a:rPr lang="en-GB" sz="1800" dirty="0"/>
              <a:t> cu </a:t>
            </a:r>
            <a:r>
              <a:rPr lang="en-GB" sz="1800" i="1" dirty="0"/>
              <a:t>let/</a:t>
            </a:r>
            <a:r>
              <a:rPr lang="en-GB" sz="1800" i="1" dirty="0" err="1"/>
              <a:t>const</a:t>
            </a:r>
            <a:r>
              <a:rPr lang="en-GB" sz="1800" dirty="0"/>
              <a:t>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interiorul</a:t>
            </a:r>
            <a:r>
              <a:rPr lang="en-GB" sz="1800" dirty="0"/>
              <a:t> </a:t>
            </a:r>
            <a:r>
              <a:rPr lang="en-GB" sz="1800" dirty="0" err="1"/>
              <a:t>unei</a:t>
            </a:r>
            <a:r>
              <a:rPr lang="en-GB" sz="1800" dirty="0"/>
              <a:t> </a:t>
            </a:r>
            <a:r>
              <a:rPr lang="en-GB" sz="1800" dirty="0" err="1"/>
              <a:t>funcții</a:t>
            </a:r>
            <a:r>
              <a:rPr lang="en-GB" sz="1800" dirty="0"/>
              <a:t>, </a:t>
            </a:r>
            <a:r>
              <a:rPr lang="en-GB" sz="1800" dirty="0" err="1"/>
              <a:t>ele</a:t>
            </a:r>
            <a:r>
              <a:rPr lang="en-GB" sz="1800" dirty="0"/>
              <a:t> </a:t>
            </a:r>
            <a:r>
              <a:rPr lang="en-GB" sz="1800" dirty="0" err="1"/>
              <a:t>vor</a:t>
            </a:r>
            <a:r>
              <a:rPr lang="en-GB" sz="1800" dirty="0"/>
              <a:t> fi </a:t>
            </a:r>
            <a:r>
              <a:rPr lang="en-GB" sz="1800" dirty="0" err="1"/>
              <a:t>vizibile</a:t>
            </a:r>
            <a:r>
              <a:rPr lang="en-GB" sz="1800" dirty="0"/>
              <a:t> DOAR </a:t>
            </a:r>
            <a:r>
              <a:rPr lang="en-GB" sz="1800" dirty="0" err="1"/>
              <a:t>în</a:t>
            </a:r>
            <a:r>
              <a:rPr lang="en-GB" sz="1800" dirty="0"/>
              <a:t> </a:t>
            </a:r>
            <a:r>
              <a:rPr lang="en-GB" sz="1800" dirty="0" err="1"/>
              <a:t>interiorul</a:t>
            </a:r>
            <a:r>
              <a:rPr lang="en-GB" sz="1800" dirty="0"/>
              <a:t> </a:t>
            </a:r>
            <a:r>
              <a:rPr lang="en-GB" sz="1800" dirty="0" err="1"/>
              <a:t>funcției</a:t>
            </a:r>
            <a:r>
              <a:rPr lang="en-GB" sz="1800" dirty="0"/>
              <a:t>.</a:t>
            </a:r>
          </a:p>
          <a:p>
            <a:pPr fontAlgn="base"/>
            <a:endParaRPr lang="en-GB" sz="1800" dirty="0"/>
          </a:p>
          <a:p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181668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8B5-BD00-B253-F7DF-CF92F2B5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531C-E65E-9B0B-20D2-0111FDCD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Legat</a:t>
            </a:r>
            <a:r>
              <a:rPr lang="en-GB" dirty="0"/>
              <a:t> de </a:t>
            </a:r>
            <a:r>
              <a:rPr lang="en-GB" dirty="0" err="1"/>
              <a:t>domeniile</a:t>
            </a:r>
            <a:r>
              <a:rPr lang="en-GB" dirty="0"/>
              <a:t> de </a:t>
            </a:r>
            <a:r>
              <a:rPr lang="en-GB" dirty="0" err="1"/>
              <a:t>vizibilitate</a:t>
            </a:r>
            <a:r>
              <a:rPr lang="en-GB" dirty="0"/>
              <a:t>, nu </a:t>
            </a:r>
            <a:r>
              <a:rPr lang="en-GB" dirty="0" err="1"/>
              <a:t>uitați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restrictiv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b="1" dirty="0"/>
              <a:t>global</a:t>
            </a:r>
            <a:r>
              <a:rPr lang="en-GB" dirty="0"/>
              <a:t>. </a:t>
            </a:r>
            <a:r>
              <a:rPr lang="en-GB" dirty="0" err="1"/>
              <a:t>Orice</a:t>
            </a:r>
            <a:r>
              <a:rPr lang="en-GB" dirty="0"/>
              <a:t> </a:t>
            </a:r>
            <a:r>
              <a:rPr lang="en-GB" dirty="0" err="1"/>
              <a:t>variabilă</a:t>
            </a:r>
            <a:r>
              <a:rPr lang="en-GB" dirty="0"/>
              <a:t> </a:t>
            </a:r>
            <a:r>
              <a:rPr lang="en-GB" dirty="0" err="1"/>
              <a:t>creată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bloc are </a:t>
            </a:r>
            <a:r>
              <a:rPr lang="en-GB" dirty="0" err="1"/>
              <a:t>acces</a:t>
            </a:r>
            <a:r>
              <a:rPr lang="en-GB" dirty="0"/>
              <a:t> la </a:t>
            </a:r>
            <a:r>
              <a:rPr lang="en-GB" dirty="0" err="1"/>
              <a:t>domeniul</a:t>
            </a:r>
            <a:r>
              <a:rPr lang="en-GB" dirty="0"/>
              <a:t> de </a:t>
            </a:r>
            <a:r>
              <a:rPr lang="en-GB" dirty="0" err="1"/>
              <a:t>vizibilitate</a:t>
            </a:r>
            <a:r>
              <a:rPr lang="en-GB" dirty="0"/>
              <a:t> global,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valabil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viceversa</a:t>
            </a:r>
            <a:r>
              <a:rPr lang="en-GB" dirty="0"/>
              <a:t>!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789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B963-2A35-E1B6-D85A-4194BE6F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848" y="3051941"/>
            <a:ext cx="5134303" cy="754117"/>
          </a:xfrm>
        </p:spPr>
        <p:txBody>
          <a:bodyPr>
            <a:normAutofit fontScale="90000"/>
          </a:bodyPr>
          <a:lstStyle/>
          <a:p>
            <a:pPr algn="ctr"/>
            <a:r>
              <a:rPr lang="en-RO" dirty="0"/>
              <a:t>2.2 Tipuri de date si operatori</a:t>
            </a:r>
          </a:p>
        </p:txBody>
      </p:sp>
    </p:spTree>
    <p:extLst>
      <p:ext uri="{BB962C8B-B14F-4D97-AF65-F5344CB8AC3E}">
        <p14:creationId xmlns:p14="http://schemas.microsoft.com/office/powerpoint/2010/main" val="1360188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1203</TotalTime>
  <Words>1406</Words>
  <Application>Microsoft Macintosh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Franklin Gothic Book</vt:lpstr>
      <vt:lpstr>Crop</vt:lpstr>
      <vt:lpstr>CURSUL 2 - VARIABILE, OPERATORI, STRUCTURI DECIZIONALE ȘI REPETITIVE</vt:lpstr>
      <vt:lpstr>2.1 Variabile</vt:lpstr>
      <vt:lpstr>var-probleme </vt:lpstr>
      <vt:lpstr>PowerPoint Presentation</vt:lpstr>
      <vt:lpstr>let</vt:lpstr>
      <vt:lpstr>const</vt:lpstr>
      <vt:lpstr>Sumar: var vs. let vs. const  </vt:lpstr>
      <vt:lpstr>PowerPoint Presentation</vt:lpstr>
      <vt:lpstr>2.2 Tipuri de date si operatori</vt:lpstr>
      <vt:lpstr>Tipuri de date – Primitive &amp; Obiecte</vt:lpstr>
      <vt:lpstr>Operatorul == si operatorul ===</vt:lpstr>
      <vt:lpstr>Operatorii +, -, &lt;</vt:lpstr>
      <vt:lpstr>Operatori logici ||, &amp;&amp;</vt:lpstr>
      <vt:lpstr>Exemple + exercitiu </vt:lpstr>
      <vt:lpstr>Operatori unari, binari, ternari </vt:lpstr>
      <vt:lpstr>Exemple</vt:lpstr>
      <vt:lpstr>2.3 Structuri decizionale si repetitive</vt:lpstr>
      <vt:lpstr>Structuri decizionale</vt:lpstr>
      <vt:lpstr>If()….else</vt:lpstr>
      <vt:lpstr>Switch()</vt:lpstr>
      <vt:lpstr>Operatorul ternar</vt:lpstr>
      <vt:lpstr>Truthy/Falsy</vt:lpstr>
      <vt:lpstr>Structuri repetitive</vt:lpstr>
      <vt:lpstr>2 tipuri de structuri repetitive</vt:lpstr>
      <vt:lpstr>While()</vt:lpstr>
      <vt:lpstr>For()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2 - VARIABILE, OPERATORI, STRUCTURI DECIZIONALE ȘI REPETITIVE</dc:title>
  <dc:creator>Epure, Cosmin-Andrei</dc:creator>
  <cp:lastModifiedBy>Epure, Cosmin-Andrei</cp:lastModifiedBy>
  <cp:revision>2</cp:revision>
  <dcterms:created xsi:type="dcterms:W3CDTF">2022-07-25T16:41:41Z</dcterms:created>
  <dcterms:modified xsi:type="dcterms:W3CDTF">2022-07-26T13:35:26Z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2022-07-25T16:41:41Z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c1f65e5d-6a8b-44cd-9a30-63ebb5c2d552</vt:lpwstr>
  </property>
  <property fmtid="{D5CDD505-2E9C-101B-9397-08002B2CF9AE}" pid="8" name="MSIP_Label_ea60d57e-af5b-4752-ac57-3e4f28ca11dc_ContentBits">
    <vt:lpwstr>0</vt:lpwstr>
  </property>
</Properties>
</file>