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89" r:id="rId4"/>
    <p:sldId id="269" r:id="rId5"/>
    <p:sldId id="268" r:id="rId6"/>
    <p:sldId id="271" r:id="rId7"/>
    <p:sldId id="273" r:id="rId8"/>
    <p:sldId id="272" r:id="rId9"/>
    <p:sldId id="287" r:id="rId10"/>
    <p:sldId id="288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6" r:id="rId20"/>
    <p:sldId id="283" r:id="rId21"/>
    <p:sldId id="284" r:id="rId22"/>
    <p:sldId id="291" r:id="rId2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69" autoAdjust="0"/>
  </p:normalViewPr>
  <p:slideViewPr>
    <p:cSldViewPr snapToGrid="0" snapToObjects="1">
      <p:cViewPr varScale="1">
        <p:scale>
          <a:sx n="83" d="100"/>
          <a:sy n="83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80164-E2AB-9F42-851B-E0C5714C74D2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9196-54BB-AD41-9E0F-AAFC90913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2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Lighthouse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5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Icône réseaux sociaux : qui renvoie à la page d'accueil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4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Icone</a:t>
            </a:r>
            <a:r>
              <a:rPr lang="en-GB" dirty="0" smtClean="0"/>
              <a:t> réseaux sociaux </a:t>
            </a:r>
            <a:r>
              <a:rPr lang="en-GB" dirty="0" err="1" smtClean="0"/>
              <a:t>renvoie</a:t>
            </a:r>
            <a:r>
              <a:rPr lang="en-GB" dirty="0" smtClean="0"/>
              <a:t> </a:t>
            </a:r>
            <a:r>
              <a:rPr lang="en-GB" dirty="0" err="1" smtClean="0"/>
              <a:t>vers</a:t>
            </a:r>
            <a:r>
              <a:rPr lang="en-GB" dirty="0" smtClean="0"/>
              <a:t> la page </a:t>
            </a:r>
            <a:r>
              <a:rPr lang="en-GB" dirty="0" err="1" smtClean="0"/>
              <a:t>d’accueil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à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laquelle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correspond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39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Changement</a:t>
            </a:r>
            <a:r>
              <a:rPr lang="en-GB" baseline="0" dirty="0" smtClean="0"/>
              <a:t> du format de </a:t>
            </a:r>
            <a:r>
              <a:rPr lang="en-GB" baseline="0" dirty="0" err="1" smtClean="0"/>
              <a:t>certaines</a:t>
            </a:r>
            <a:r>
              <a:rPr lang="en-GB" baseline="0" dirty="0" smtClean="0"/>
              <a:t> images, et </a:t>
            </a:r>
            <a:r>
              <a:rPr lang="en-GB" baseline="0" dirty="0" err="1" smtClean="0"/>
              <a:t>redimension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puis</a:t>
            </a:r>
            <a:r>
              <a:rPr lang="en-GB" baseline="0" dirty="0" smtClean="0"/>
              <a:t> compression </a:t>
            </a:r>
            <a:r>
              <a:rPr lang="en-GB" baseline="0" dirty="0" err="1" smtClean="0"/>
              <a:t>afin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qu’eilles</a:t>
            </a:r>
            <a:r>
              <a:rPr lang="en-GB" baseline="0" dirty="0" smtClean="0"/>
              <a:t> ne </a:t>
            </a:r>
            <a:r>
              <a:rPr lang="en-GB" baseline="0" dirty="0" err="1" smtClean="0"/>
              <a:t>soient</a:t>
            </a:r>
            <a:r>
              <a:rPr lang="en-GB" baseline="0" dirty="0" smtClean="0"/>
              <a:t> pas trop </a:t>
            </a:r>
            <a:r>
              <a:rPr lang="en-GB" baseline="0" dirty="0" err="1" smtClean="0"/>
              <a:t>lourdes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02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Probleme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d'affichage au niveau des liens et scripts présents dans le "HEAD" ( 10 scripts et 7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la page d'accueil) (Echec de chargement des fichiers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minifiés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dirty="0" smtClean="0"/>
              <a:t> Ex: fichier non </a:t>
            </a:r>
            <a:r>
              <a:rPr lang="fr-FR" dirty="0" err="1" smtClean="0"/>
              <a:t>minifié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4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du site doivent être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minifiés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(permet de réduire les données à télécharger et donc accélérer l'accès au site)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15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Ajout</a:t>
            </a:r>
            <a:r>
              <a:rPr lang="en-GB" dirty="0" smtClean="0"/>
              <a:t> “.”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18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scripts peuvent venir bloquer le chargement de la page</a:t>
            </a:r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405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Permet</a:t>
            </a:r>
            <a:r>
              <a:rPr lang="en-GB" dirty="0" smtClean="0"/>
              <a:t> au </a:t>
            </a:r>
            <a:r>
              <a:rPr lang="en-GB" dirty="0" err="1" smtClean="0"/>
              <a:t>navigateur</a:t>
            </a:r>
            <a:r>
              <a:rPr lang="en-GB" dirty="0" smtClean="0"/>
              <a:t> de charger les scripts sans</a:t>
            </a:r>
            <a:r>
              <a:rPr lang="en-GB" baseline="0" dirty="0" smtClean="0"/>
              <a:t> stopper le </a:t>
            </a:r>
            <a:r>
              <a:rPr lang="en-GB" baseline="0" dirty="0" err="1" smtClean="0"/>
              <a:t>rendu</a:t>
            </a:r>
            <a:r>
              <a:rPr lang="en-GB" baseline="0" dirty="0" smtClean="0"/>
              <a:t> de la page HTML. </a:t>
            </a:r>
            <a:r>
              <a:rPr lang="en-GB" baseline="0" dirty="0" err="1" smtClean="0"/>
              <a:t>L’ordre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d’exécution</a:t>
            </a:r>
            <a:r>
              <a:rPr lang="en-GB" baseline="0" dirty="0" smtClean="0"/>
              <a:t> des scripts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préservé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7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Mise</a:t>
            </a:r>
            <a:r>
              <a:rPr lang="en-GB" dirty="0" smtClean="0"/>
              <a:t> en place de </a:t>
            </a:r>
            <a:r>
              <a:rPr lang="en-GB" dirty="0" err="1" smtClean="0"/>
              <a:t>balise</a:t>
            </a:r>
            <a:r>
              <a:rPr lang="en-GB" dirty="0" smtClean="0"/>
              <a:t> </a:t>
            </a:r>
            <a:r>
              <a:rPr lang="en-GB" dirty="0" err="1" smtClean="0"/>
              <a:t>permettant</a:t>
            </a:r>
            <a:r>
              <a:rPr lang="en-GB" dirty="0" smtClean="0"/>
              <a:t> </a:t>
            </a:r>
            <a:r>
              <a:rPr lang="en-GB" dirty="0" err="1" smtClean="0"/>
              <a:t>d’encadrer</a:t>
            </a:r>
            <a:r>
              <a:rPr lang="en-GB" dirty="0" smtClean="0"/>
              <a:t> le </a:t>
            </a:r>
            <a:r>
              <a:rPr lang="en-GB" dirty="0" err="1" smtClean="0"/>
              <a:t>contenu</a:t>
            </a:r>
            <a:r>
              <a:rPr lang="en-GB" dirty="0" smtClean="0"/>
              <a:t> : header, main , section, article, footer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6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Suppression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balises</a:t>
            </a:r>
            <a:r>
              <a:rPr lang="en-GB" baseline="0" dirty="0" smtClean="0"/>
              <a:t> vide ( li) et des </a:t>
            </a:r>
            <a:r>
              <a:rPr lang="en-GB" baseline="0" dirty="0" err="1" smtClean="0"/>
              <a:t>balises</a:t>
            </a:r>
            <a:r>
              <a:rPr lang="en-GB" baseline="0" dirty="0" smtClean="0"/>
              <a:t> keywords  </a:t>
            </a:r>
            <a:r>
              <a:rPr lang="en-GB" baseline="0" dirty="0" err="1" smtClean="0"/>
              <a:t>présentes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le codes (BLACK HAT)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Modification de la langue par </a:t>
            </a:r>
            <a:r>
              <a:rPr lang="en-GB" baseline="0" dirty="0" err="1" smtClean="0"/>
              <a:t>défaut</a:t>
            </a:r>
            <a:r>
              <a:rPr lang="en-GB" baseline="0" dirty="0" smtClean="0"/>
              <a:t>  </a:t>
            </a:r>
            <a:r>
              <a:rPr lang="en-GB" dirty="0" smtClean="0"/>
              <a:t>du DOCTYPE.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76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Modification</a:t>
            </a:r>
            <a:r>
              <a:rPr lang="en-GB" baseline="0" dirty="0" smtClean="0"/>
              <a:t> du titre, </a:t>
            </a:r>
            <a:r>
              <a:rPr lang="en-GB" baseline="0" dirty="0" err="1" smtClean="0"/>
              <a:t>ajout</a:t>
            </a:r>
            <a:r>
              <a:rPr lang="en-GB" baseline="0" dirty="0" smtClean="0"/>
              <a:t> de keywords et de la description du site. ( </a:t>
            </a:r>
            <a:r>
              <a:rPr lang="en-GB" baseline="0" dirty="0" err="1" smtClean="0"/>
              <a:t>changement</a:t>
            </a:r>
            <a:r>
              <a:rPr lang="en-GB" baseline="0" dirty="0" smtClean="0"/>
              <a:t> de la localisation de </a:t>
            </a:r>
            <a:r>
              <a:rPr lang="en-GB" baseline="0" dirty="0" err="1" smtClean="0"/>
              <a:t>paris</a:t>
            </a:r>
            <a:r>
              <a:rPr lang="en-GB" baseline="0" dirty="0" smtClean="0"/>
              <a:t> pour Lyon).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1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texte</a:t>
            </a:r>
            <a:r>
              <a:rPr lang="en-GB" dirty="0" smtClean="0"/>
              <a:t> </a:t>
            </a:r>
            <a:r>
              <a:rPr lang="en-GB" dirty="0" err="1" smtClean="0"/>
              <a:t>depasse</a:t>
            </a:r>
            <a:r>
              <a:rPr lang="en-GB" baseline="0" dirty="0" smtClean="0"/>
              <a:t> en version mobile ( </a:t>
            </a:r>
            <a:r>
              <a:rPr lang="en-GB" baseline="0" dirty="0" err="1" smtClean="0"/>
              <a:t>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s’agit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d’une</a:t>
            </a:r>
            <a:r>
              <a:rPr lang="en-GB" baseline="0" dirty="0" smtClean="0"/>
              <a:t> image). </a:t>
            </a:r>
            <a:r>
              <a:rPr lang="en-GB" baseline="0" dirty="0" err="1" smtClean="0"/>
              <a:t>Toutes</a:t>
            </a:r>
            <a:r>
              <a:rPr lang="en-GB" baseline="0" dirty="0" smtClean="0"/>
              <a:t> les images ne </a:t>
            </a:r>
            <a:r>
              <a:rPr lang="en-GB" baseline="0" dirty="0" err="1" smtClean="0"/>
              <a:t>s’adaptent</a:t>
            </a:r>
            <a:r>
              <a:rPr lang="en-GB" baseline="0" dirty="0" smtClean="0"/>
              <a:t> pas 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65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Images </a:t>
            </a:r>
            <a:r>
              <a:rPr lang="en-GB" dirty="0" err="1" smtClean="0"/>
              <a:t>textuelles</a:t>
            </a:r>
            <a:r>
              <a:rPr lang="en-GB" baseline="0" dirty="0" smtClean="0"/>
              <a:t> et citations </a:t>
            </a:r>
            <a:r>
              <a:rPr lang="en-GB" baseline="0" dirty="0" err="1" smtClean="0"/>
              <a:t>remplacées</a:t>
            </a:r>
            <a:r>
              <a:rPr lang="en-GB" baseline="0" dirty="0" smtClean="0"/>
              <a:t> pas des </a:t>
            </a:r>
            <a:r>
              <a:rPr lang="en-GB" baseline="0" dirty="0" err="1" smtClean="0"/>
              <a:t>balises</a:t>
            </a:r>
            <a:r>
              <a:rPr lang="en-GB" baseline="0" dirty="0" smtClean="0"/>
              <a:t> &lt;p&gt;.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6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Menu</a:t>
            </a:r>
            <a:r>
              <a:rPr lang="en-GB" baseline="0" dirty="0" smtClean="0"/>
              <a:t> de navigation </a:t>
            </a:r>
            <a:r>
              <a:rPr lang="en-GB" baseline="0" dirty="0" err="1" smtClean="0"/>
              <a:t>peu</a:t>
            </a:r>
            <a:r>
              <a:rPr lang="en-GB" baseline="0" dirty="0" smtClean="0"/>
              <a:t> visible. Le </a:t>
            </a:r>
            <a:r>
              <a:rPr lang="en-GB" baseline="0" dirty="0" err="1" smtClean="0"/>
              <a:t>contenu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étiqettes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menant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</a:t>
            </a:r>
            <a:r>
              <a:rPr lang="en-GB" baseline="0" dirty="0" smtClean="0"/>
              <a:t> le </a:t>
            </a:r>
            <a:r>
              <a:rPr lang="en-GB" baseline="0" dirty="0" err="1" smtClean="0"/>
              <a:t>formulaire</a:t>
            </a:r>
            <a:r>
              <a:rPr lang="en-GB" baseline="0" dirty="0" smtClean="0"/>
              <a:t> ne </a:t>
            </a:r>
            <a:r>
              <a:rPr lang="en-GB" baseline="0" dirty="0" err="1" smtClean="0"/>
              <a:t>décrit</a:t>
            </a:r>
            <a:r>
              <a:rPr lang="en-GB" baseline="0" dirty="0" smtClean="0"/>
              <a:t> pas </a:t>
            </a:r>
            <a:r>
              <a:rPr lang="en-GB" baseline="0" dirty="0" err="1" smtClean="0"/>
              <a:t>clairement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leur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fonction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9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Changement</a:t>
            </a:r>
            <a:r>
              <a:rPr lang="en-GB" baseline="0" dirty="0" smtClean="0"/>
              <a:t> du nom de </a:t>
            </a:r>
            <a:r>
              <a:rPr lang="en-GB" baseline="0" dirty="0" err="1" smtClean="0"/>
              <a:t>l’onglet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menant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</a:t>
            </a:r>
            <a:r>
              <a:rPr lang="en-GB" baseline="0" dirty="0" smtClean="0"/>
              <a:t> la page de contact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9196-54BB-AD41-9E0F-AAFC909136A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4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581A68-C866-474C-8FCE-B271B364941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767D146-0D9D-8241-945B-2F6E8111556D}" type="datetimeFigureOut">
              <a:rPr lang="fr-FR" smtClean="0"/>
              <a:t>05/06/21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006056" cy="2593975"/>
          </a:xfrm>
        </p:spPr>
        <p:txBody>
          <a:bodyPr/>
          <a:lstStyle/>
          <a:p>
            <a:r>
              <a:rPr lang="en-GB" dirty="0" smtClean="0"/>
              <a:t>Rapport optimisation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 Chouette agence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9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Responsive</a:t>
            </a:r>
            <a:endParaRPr lang="en-GB" dirty="0"/>
          </a:p>
        </p:txBody>
      </p:sp>
      <p:pic>
        <p:nvPicPr>
          <p:cNvPr id="4" name="Espace réservé du contenu 3" descr="Capture d’écran 2021-05-19 à 11.23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6" r="-581"/>
          <a:stretch/>
        </p:blipFill>
        <p:spPr>
          <a:xfrm>
            <a:off x="570831" y="1574596"/>
            <a:ext cx="2269053" cy="4525963"/>
          </a:xfrm>
        </p:spPr>
      </p:pic>
      <p:pic>
        <p:nvPicPr>
          <p:cNvPr id="5" name="Image 4" descr="Capture d’écran 2021-05-19 à 11.23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15" y="1417638"/>
            <a:ext cx="325274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Navigation </a:t>
            </a:r>
            <a:r>
              <a:rPr lang="en-GB" dirty="0" err="1" smtClean="0"/>
              <a:t>avant</a:t>
            </a:r>
            <a:endParaRPr lang="en-GB" dirty="0"/>
          </a:p>
        </p:txBody>
      </p:sp>
      <p:pic>
        <p:nvPicPr>
          <p:cNvPr id="4" name="Espace réservé du contenu 3" descr="Capture d’écran 2021-05-05 à 09.01.4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5" b="-8515"/>
          <a:stretch>
            <a:fillRect/>
          </a:stretch>
        </p:blipFill>
        <p:spPr>
          <a:xfrm>
            <a:off x="711704" y="1600200"/>
            <a:ext cx="7365496" cy="2642653"/>
          </a:xfrm>
        </p:spPr>
      </p:pic>
      <p:pic>
        <p:nvPicPr>
          <p:cNvPr id="5" name="Image 4" descr="Capture d’écran 2021-05-19 à 11.00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2491"/>
            <a:ext cx="7353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4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Navigation après</a:t>
            </a:r>
            <a:endParaRPr lang="en-GB" dirty="0"/>
          </a:p>
        </p:txBody>
      </p:sp>
      <p:pic>
        <p:nvPicPr>
          <p:cNvPr id="4" name="Espace réservé du contenu 3" descr="Capture d’écran 2021-05-19 à 10.23.29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00" b="-18419"/>
          <a:stretch/>
        </p:blipFill>
        <p:spPr>
          <a:xfrm>
            <a:off x="457200" y="2005811"/>
            <a:ext cx="7620000" cy="1500067"/>
          </a:xfrm>
        </p:spPr>
      </p:pic>
    </p:spTree>
    <p:extLst>
      <p:ext uri="{BB962C8B-B14F-4D97-AF65-F5344CB8AC3E}">
        <p14:creationId xmlns:p14="http://schemas.microsoft.com/office/powerpoint/2010/main" val="203531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Navigation  : Réseaux sociaux</a:t>
            </a:r>
            <a:endParaRPr lang="en-GB" dirty="0"/>
          </a:p>
        </p:txBody>
      </p:sp>
      <p:pic>
        <p:nvPicPr>
          <p:cNvPr id="4" name="Espace réservé du contenu 3" descr="Capture d’écran 2021-05-19 à 11.08.0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490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Navigation  : Réseaux sociaux</a:t>
            </a:r>
            <a:endParaRPr lang="en-GB" dirty="0"/>
          </a:p>
        </p:txBody>
      </p:sp>
      <p:pic>
        <p:nvPicPr>
          <p:cNvPr id="4" name="Espace réservé du contenu 3" descr="Capture d’écran 2021-05-19 à 10.25.5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r="3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92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Images trop </a:t>
            </a:r>
            <a:r>
              <a:rPr lang="en-GB" dirty="0" err="1" smtClean="0"/>
              <a:t>lourdes</a:t>
            </a:r>
            <a:endParaRPr lang="en-GB" dirty="0"/>
          </a:p>
        </p:txBody>
      </p:sp>
      <p:pic>
        <p:nvPicPr>
          <p:cNvPr id="4" name="Espace réservé du contenu 3" descr="Capture d’écran 2021-05-19 à 11.14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07" b="-9907"/>
          <a:stretch>
            <a:fillRect/>
          </a:stretch>
        </p:blipFill>
        <p:spPr>
          <a:xfrm>
            <a:off x="457200" y="1600201"/>
            <a:ext cx="2905950" cy="2209398"/>
          </a:xfrm>
        </p:spPr>
      </p:pic>
      <p:pic>
        <p:nvPicPr>
          <p:cNvPr id="5" name="Image 4" descr="Capture d’écran 2021-05-19 à 11.14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95" y="1600201"/>
            <a:ext cx="3708162" cy="45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dirty="0" smtClean="0"/>
              <a:t>Images</a:t>
            </a:r>
            <a:endParaRPr lang="en-GB" sz="4000" dirty="0"/>
          </a:p>
        </p:txBody>
      </p:sp>
      <p:pic>
        <p:nvPicPr>
          <p:cNvPr id="4" name="Espace réservé du contenu 3" descr="Capture d’écran 2021-05-19 à 10.31.4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" b="591"/>
          <a:stretch/>
        </p:blipFill>
        <p:spPr>
          <a:xfrm>
            <a:off x="596751" y="1417638"/>
            <a:ext cx="1891316" cy="1192275"/>
          </a:xfrm>
        </p:spPr>
      </p:pic>
      <p:pic>
        <p:nvPicPr>
          <p:cNvPr id="5" name="Image 4" descr="Capture d’écran 2021-05-19 à 10.32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3" y="3098400"/>
            <a:ext cx="2349500" cy="3302000"/>
          </a:xfrm>
          <a:prstGeom prst="rect">
            <a:avLst/>
          </a:prstGeom>
        </p:spPr>
      </p:pic>
      <p:pic>
        <p:nvPicPr>
          <p:cNvPr id="6" name="Image 5" descr="Capture d’écran 2021-05-19 à 10.33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56" y="1543127"/>
            <a:ext cx="5077361" cy="346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3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Performance </a:t>
            </a:r>
            <a:r>
              <a:rPr lang="en-GB" dirty="0" err="1" smtClean="0"/>
              <a:t>avant</a:t>
            </a:r>
            <a:endParaRPr lang="en-GB" dirty="0"/>
          </a:p>
        </p:txBody>
      </p:sp>
      <p:pic>
        <p:nvPicPr>
          <p:cNvPr id="5" name="Espace réservé du contenu 4" descr="Capture d’écran 2021-05-19 à 10.46.53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09" b="-2802"/>
          <a:stretch/>
        </p:blipFill>
        <p:spPr>
          <a:xfrm>
            <a:off x="286452" y="1417638"/>
            <a:ext cx="6207125" cy="2111801"/>
          </a:xfrm>
        </p:spPr>
      </p:pic>
      <p:pic>
        <p:nvPicPr>
          <p:cNvPr id="6" name="Image 5" descr="Capture d’écran 2021-05-19 à 12.31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29439"/>
            <a:ext cx="5384800" cy="30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1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03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Performance</a:t>
            </a:r>
            <a:endParaRPr lang="en-GB" dirty="0"/>
          </a:p>
        </p:txBody>
      </p:sp>
      <p:pic>
        <p:nvPicPr>
          <p:cNvPr id="4" name="Espace réservé du contenu 3" descr="Capture d’écran 2021-05-19 à 12.28.0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r="6641"/>
          <a:stretch>
            <a:fillRect/>
          </a:stretch>
        </p:blipFill>
        <p:spPr/>
      </p:pic>
      <p:pic>
        <p:nvPicPr>
          <p:cNvPr id="5" name="Image 4" descr="Capture d’écran 2021-05-19 à 12.25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8" y="884673"/>
            <a:ext cx="6198581" cy="2931552"/>
          </a:xfrm>
          <a:prstGeom prst="rect">
            <a:avLst/>
          </a:prstGeom>
        </p:spPr>
      </p:pic>
      <p:pic>
        <p:nvPicPr>
          <p:cNvPr id="6" name="Image 5" descr="Capture d’écran 2021-05-19 à 12.32.5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0" y="3816225"/>
            <a:ext cx="4505998" cy="29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5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Feuille de style</a:t>
            </a:r>
            <a:endParaRPr lang="en-GB" dirty="0"/>
          </a:p>
        </p:txBody>
      </p:sp>
      <p:pic>
        <p:nvPicPr>
          <p:cNvPr id="4" name="Espace réservé du contenu 3" descr="Capture d’écran 2021-05-19 à 10.49.0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1" b="-3771"/>
          <a:stretch>
            <a:fillRect/>
          </a:stretch>
        </p:blipFill>
        <p:spPr>
          <a:xfrm>
            <a:off x="457200" y="1600201"/>
            <a:ext cx="3301742" cy="2923047"/>
          </a:xfrm>
        </p:spPr>
      </p:pic>
      <p:pic>
        <p:nvPicPr>
          <p:cNvPr id="5" name="Image 4" descr="Capture d’écran 2021-05-19 à 11.29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62" y="4744309"/>
            <a:ext cx="6591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Analyse performance</a:t>
            </a:r>
            <a:endParaRPr lang="en-GB" dirty="0"/>
          </a:p>
        </p:txBody>
      </p:sp>
      <p:pic>
        <p:nvPicPr>
          <p:cNvPr id="4" name="Espace réservé du contenu 3" descr="Capture d’écran 2021-05-25 à 11.04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056" b="-66056"/>
          <a:stretch>
            <a:fillRect/>
          </a:stretch>
        </p:blipFill>
        <p:spPr>
          <a:xfrm>
            <a:off x="457200" y="927008"/>
            <a:ext cx="7985081" cy="5440362"/>
          </a:xfrm>
        </p:spPr>
      </p:pic>
    </p:spTree>
    <p:extLst>
      <p:ext uri="{BB962C8B-B14F-4D97-AF65-F5344CB8AC3E}">
        <p14:creationId xmlns:p14="http://schemas.microsoft.com/office/powerpoint/2010/main" val="326174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Chargement des scripts</a:t>
            </a:r>
            <a:endParaRPr lang="en-GB" dirty="0"/>
          </a:p>
        </p:txBody>
      </p:sp>
      <p:pic>
        <p:nvPicPr>
          <p:cNvPr id="4" name="Espace réservé du contenu 3" descr="Capture d’écran 2021-05-19 à 11.08.5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3" r="30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032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Chargement des scripts</a:t>
            </a:r>
            <a:endParaRPr lang="en-GB" dirty="0"/>
          </a:p>
        </p:txBody>
      </p:sp>
      <p:pic>
        <p:nvPicPr>
          <p:cNvPr id="4" name="Espace réservé du contenu 3" descr="Capture d’écran 2021-05-19 à 10.36.4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0" r="337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742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Check-list d’accessibilité </a:t>
            </a:r>
            <a:r>
              <a:rPr lang="en-GB" dirty="0" err="1" smtClean="0"/>
              <a:t>mise</a:t>
            </a:r>
            <a:r>
              <a:rPr lang="en-GB" dirty="0" smtClean="0"/>
              <a:t> en place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1500" dirty="0"/>
              <a:t>Contraster la couleur de la bannière de la page contact</a:t>
            </a:r>
          </a:p>
          <a:p>
            <a:pPr lvl="0"/>
            <a:r>
              <a:rPr lang="fr-FR" sz="1500" dirty="0"/>
              <a:t>Vérifier que les balises contiennent : </a:t>
            </a:r>
            <a:r>
              <a:rPr lang="fr-FR" sz="1500" dirty="0" err="1"/>
              <a:t>button,link,checkbox</a:t>
            </a:r>
            <a:endParaRPr lang="fr-FR" sz="1500" dirty="0"/>
          </a:p>
          <a:p>
            <a:pPr lvl="0"/>
            <a:r>
              <a:rPr lang="fr-FR" sz="1500" dirty="0"/>
              <a:t>Les rôles des repères ARIA ne sont pas définis. (ex : aria-label : « close</a:t>
            </a:r>
            <a:r>
              <a:rPr lang="fr-FR" sz="1500" dirty="0" smtClean="0"/>
              <a:t>» déjà présent)</a:t>
            </a:r>
            <a:endParaRPr lang="fr-FR" sz="1500" dirty="0"/>
          </a:p>
          <a:p>
            <a:pPr lvl="0"/>
            <a:r>
              <a:rPr lang="fr-FR" sz="1500" dirty="0"/>
              <a:t>Assurer visibilité du focus ( </a:t>
            </a:r>
            <a:r>
              <a:rPr lang="fr-FR" sz="1500" dirty="0" err="1"/>
              <a:t>nav</a:t>
            </a:r>
            <a:r>
              <a:rPr lang="fr-FR" sz="1500" dirty="0"/>
              <a:t> au clavier à l’aide de la </a:t>
            </a:r>
            <a:r>
              <a:rPr lang="fr-FR" sz="1500" dirty="0" err="1"/>
              <a:t>touch</a:t>
            </a:r>
            <a:r>
              <a:rPr lang="fr-FR" sz="1500" dirty="0"/>
              <a:t> tab) : </a:t>
            </a:r>
            <a:r>
              <a:rPr lang="fr-FR" sz="1500" dirty="0" smtClean="0"/>
              <a:t>Misr </a:t>
            </a:r>
            <a:r>
              <a:rPr lang="fr-FR" sz="1500" dirty="0"/>
              <a:t>en </a:t>
            </a:r>
            <a:r>
              <a:rPr lang="fr-FR" sz="1500" dirty="0" smtClean="0"/>
              <a:t>place </a:t>
            </a:r>
          </a:p>
          <a:p>
            <a:pPr lvl="0"/>
            <a:r>
              <a:rPr lang="fr-FR" sz="1500" dirty="0" smtClean="0"/>
              <a:t>Ex</a:t>
            </a:r>
            <a:r>
              <a:rPr lang="fr-FR" sz="1500" dirty="0"/>
              <a:t> : surbrillance de la bar input, soulignement des liens</a:t>
            </a:r>
          </a:p>
          <a:p>
            <a:pPr lvl="0"/>
            <a:r>
              <a:rPr lang="fr-FR" sz="1500" dirty="0"/>
              <a:t>Supprimer les liens non </a:t>
            </a:r>
            <a:r>
              <a:rPr lang="fr-FR" sz="1500" dirty="0" smtClean="0"/>
              <a:t>pertinents</a:t>
            </a:r>
          </a:p>
          <a:p>
            <a:r>
              <a:rPr lang="fr-FR" sz="1600" dirty="0" smtClean="0"/>
              <a:t>Vérifier les points </a:t>
            </a:r>
            <a:r>
              <a:rPr lang="fr-FR" sz="1600" dirty="0"/>
              <a:t>d’</a:t>
            </a:r>
            <a:r>
              <a:rPr lang="fr-FR" sz="1600" dirty="0" err="1"/>
              <a:t>intercation</a:t>
            </a:r>
            <a:r>
              <a:rPr lang="fr-FR" sz="1600" dirty="0"/>
              <a:t> mobile </a:t>
            </a:r>
            <a:endParaRPr lang="fr-FR" sz="1600" dirty="0"/>
          </a:p>
          <a:p>
            <a:r>
              <a:rPr lang="fr-FR" sz="1500" dirty="0" smtClean="0"/>
              <a:t>Images </a:t>
            </a:r>
            <a:r>
              <a:rPr lang="fr-FR" sz="1500" dirty="0"/>
              <a:t>textuelles : remplacer ou supprimer par balise &lt;p</a:t>
            </a:r>
            <a:r>
              <a:rPr lang="fr-FR" sz="1500" dirty="0" smtClean="0"/>
              <a:t>&gt;</a:t>
            </a:r>
          </a:p>
          <a:p>
            <a:pPr lvl="0"/>
            <a:endParaRPr lang="fr-FR" sz="1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10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Analyse performance après modification</a:t>
            </a:r>
            <a:endParaRPr lang="en-GB" dirty="0"/>
          </a:p>
        </p:txBody>
      </p:sp>
      <p:pic>
        <p:nvPicPr>
          <p:cNvPr id="6" name="Espace réservé du contenu 5" descr="Capture d’écran 2021-05-25 à 09.22.1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8" b="666"/>
          <a:stretch/>
        </p:blipFill>
        <p:spPr>
          <a:xfrm>
            <a:off x="212450" y="1417638"/>
            <a:ext cx="8229600" cy="2929351"/>
          </a:xfrm>
        </p:spPr>
      </p:pic>
      <p:pic>
        <p:nvPicPr>
          <p:cNvPr id="5" name="Image 4" descr="Capture d’écran 2021-05-19 à 23.40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9" y="4346989"/>
            <a:ext cx="7235467" cy="24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Sémantique html </a:t>
            </a:r>
            <a:r>
              <a:rPr lang="en-GB" dirty="0" err="1" smtClean="0"/>
              <a:t>avant</a:t>
            </a:r>
            <a:endParaRPr lang="en-GB" dirty="0"/>
          </a:p>
        </p:txBody>
      </p:sp>
      <p:pic>
        <p:nvPicPr>
          <p:cNvPr id="4" name="Espace réservé du contenu 3" descr="Capture d’écran 2021-05-19 à 10.59.1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90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922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Sémantique html</a:t>
            </a:r>
            <a:endParaRPr lang="en-GB" dirty="0"/>
          </a:p>
        </p:txBody>
      </p:sp>
      <p:pic>
        <p:nvPicPr>
          <p:cNvPr id="7" name="Espace réservé du contenu 6" descr="Capture d’écran 2021-05-19 à 10.12.1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r="42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431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7715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/>
              <a:t>Code source</a:t>
            </a:r>
            <a:endParaRPr lang="en-GB" sz="2000" dirty="0"/>
          </a:p>
        </p:txBody>
      </p:sp>
      <p:pic>
        <p:nvPicPr>
          <p:cNvPr id="13" name="Espace réservé du contenu 12" descr="Capture d’écran 2021-05-03 à 10.12.57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55" b="-36355"/>
          <a:stretch/>
        </p:blipFill>
        <p:spPr>
          <a:xfrm>
            <a:off x="4276485" y="4394332"/>
            <a:ext cx="4045750" cy="2209544"/>
          </a:xfrm>
        </p:spPr>
      </p:pic>
      <p:pic>
        <p:nvPicPr>
          <p:cNvPr id="7" name="Image 6" descr="Capture d’écran 2021-05-19 à 12.36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053"/>
            <a:ext cx="4776913" cy="2514499"/>
          </a:xfrm>
          <a:prstGeom prst="rect">
            <a:avLst/>
          </a:prstGeom>
        </p:spPr>
      </p:pic>
      <p:pic>
        <p:nvPicPr>
          <p:cNvPr id="8" name="Image 7" descr="Capture d’écran 2021-05-19 à 12.44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7" y="672353"/>
            <a:ext cx="7099300" cy="20447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16847" y="39345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Liens </a:t>
            </a:r>
            <a:r>
              <a:rPr lang="en-GB" dirty="0" err="1" smtClean="0">
                <a:solidFill>
                  <a:srgbClr val="FF0000"/>
                </a:solidFill>
              </a:rPr>
              <a:t>vides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27658" y="1407700"/>
            <a:ext cx="30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Balises</a:t>
            </a:r>
            <a:r>
              <a:rPr lang="en-GB" dirty="0" smtClean="0">
                <a:solidFill>
                  <a:srgbClr val="FF0000"/>
                </a:solidFill>
              </a:rPr>
              <a:t> keywords </a:t>
            </a:r>
            <a:r>
              <a:rPr lang="en-GB" dirty="0" err="1" smtClean="0">
                <a:solidFill>
                  <a:srgbClr val="FF0000"/>
                </a:solidFill>
              </a:rPr>
              <a:t>dans</a:t>
            </a:r>
            <a:r>
              <a:rPr lang="en-GB" dirty="0" smtClean="0">
                <a:solidFill>
                  <a:srgbClr val="FF0000"/>
                </a:solidFill>
              </a:rPr>
              <a:t> le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49327" y="5236563"/>
            <a:ext cx="117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Balise</a:t>
            </a:r>
            <a:r>
              <a:rPr lang="en-GB" dirty="0" smtClean="0">
                <a:solidFill>
                  <a:srgbClr val="FF0000"/>
                </a:solidFill>
              </a:rPr>
              <a:t> vide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Métadonnées</a:t>
            </a:r>
            <a:r>
              <a:rPr lang="en-GB" dirty="0" smtClean="0"/>
              <a:t> </a:t>
            </a:r>
            <a:r>
              <a:rPr lang="en-GB" dirty="0" err="1" smtClean="0"/>
              <a:t>avant</a:t>
            </a:r>
            <a:endParaRPr lang="en-GB" dirty="0"/>
          </a:p>
        </p:txBody>
      </p:sp>
      <p:pic>
        <p:nvPicPr>
          <p:cNvPr id="6" name="Espace réservé du contenu 5" descr="Capture d’écran 2021-05-19 à 10.58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r="22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08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Métadonnées</a:t>
            </a:r>
            <a:r>
              <a:rPr lang="en-GB" dirty="0" smtClean="0"/>
              <a:t> </a:t>
            </a:r>
            <a:r>
              <a:rPr lang="en-GB" dirty="0" err="1" smtClean="0"/>
              <a:t>apres</a:t>
            </a:r>
            <a:endParaRPr lang="en-GB" dirty="0"/>
          </a:p>
        </p:txBody>
      </p:sp>
      <p:pic>
        <p:nvPicPr>
          <p:cNvPr id="4" name="Espace réservé du contenu 4" descr="Capture d’écran 2021-05-19 à 10.07.14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r="-138"/>
          <a:stretch/>
        </p:blipFill>
        <p:spPr>
          <a:xfrm>
            <a:off x="158744" y="1600200"/>
            <a:ext cx="8254674" cy="4525963"/>
          </a:xfrm>
        </p:spPr>
      </p:pic>
    </p:spTree>
    <p:extLst>
      <p:ext uri="{BB962C8B-B14F-4D97-AF65-F5344CB8AC3E}">
        <p14:creationId xmlns:p14="http://schemas.microsoft.com/office/powerpoint/2010/main" val="421389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951" y="251115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Responsive</a:t>
            </a:r>
            <a:endParaRPr lang="en-GB" dirty="0"/>
          </a:p>
        </p:txBody>
      </p:sp>
      <p:pic>
        <p:nvPicPr>
          <p:cNvPr id="4" name="Espace réservé du contenu 3" descr="Capture d’écran 2021-05-19 à 11.19.06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440"/>
          <a:stretch/>
        </p:blipFill>
        <p:spPr>
          <a:xfrm>
            <a:off x="851253" y="1616550"/>
            <a:ext cx="2232797" cy="4525963"/>
          </a:xfrm>
        </p:spPr>
      </p:pic>
      <p:pic>
        <p:nvPicPr>
          <p:cNvPr id="5" name="Image 4" descr="Capture d’écran 2021-05-19 à 11.18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54" y="1394115"/>
            <a:ext cx="4073324" cy="53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52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jdacency">
  <a:themeElements>
    <a:clrScheme name="Ajd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jd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jd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Ajdacency.thmx</Template>
  <TotalTime>310</TotalTime>
  <Words>375</Words>
  <Application>Microsoft Macintosh PowerPoint</Application>
  <PresentationFormat>Présentation à l'écran (4:3)</PresentationFormat>
  <Paragraphs>68</Paragraphs>
  <Slides>22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Ajdacency</vt:lpstr>
      <vt:lpstr>Rapport optimisation</vt:lpstr>
      <vt:lpstr>Analyse performance</vt:lpstr>
      <vt:lpstr>Analyse performance après modification</vt:lpstr>
      <vt:lpstr>Sémantique html avant</vt:lpstr>
      <vt:lpstr>Sémantique html</vt:lpstr>
      <vt:lpstr>Code source</vt:lpstr>
      <vt:lpstr>Métadonnées avant</vt:lpstr>
      <vt:lpstr>Métadonnées apres</vt:lpstr>
      <vt:lpstr>Responsive</vt:lpstr>
      <vt:lpstr>Responsive</vt:lpstr>
      <vt:lpstr>Navigation avant</vt:lpstr>
      <vt:lpstr>Navigation après</vt:lpstr>
      <vt:lpstr>Navigation  : Réseaux sociaux</vt:lpstr>
      <vt:lpstr>Navigation  : Réseaux sociaux</vt:lpstr>
      <vt:lpstr>Images trop lourdes</vt:lpstr>
      <vt:lpstr>Images</vt:lpstr>
      <vt:lpstr>Performance avant</vt:lpstr>
      <vt:lpstr>Performance</vt:lpstr>
      <vt:lpstr>Feuille de style</vt:lpstr>
      <vt:lpstr>Chargement des scripts</vt:lpstr>
      <vt:lpstr>Chargement des scripts</vt:lpstr>
      <vt:lpstr>Check-list d’accessibilité mise en place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</dc:title>
  <dc:creator>Laetitia RESCHID</dc:creator>
  <cp:lastModifiedBy>Laetitia RESCHID</cp:lastModifiedBy>
  <cp:revision>20</cp:revision>
  <dcterms:created xsi:type="dcterms:W3CDTF">2021-05-19T13:37:51Z</dcterms:created>
  <dcterms:modified xsi:type="dcterms:W3CDTF">2021-06-05T13:32:47Z</dcterms:modified>
</cp:coreProperties>
</file>