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89" r:id="rId4"/>
    <p:sldId id="269" r:id="rId5"/>
    <p:sldId id="268" r:id="rId6"/>
    <p:sldId id="271" r:id="rId7"/>
    <p:sldId id="273" r:id="rId8"/>
    <p:sldId id="272" r:id="rId9"/>
    <p:sldId id="287" r:id="rId10"/>
    <p:sldId id="288" r:id="rId11"/>
    <p:sldId id="274" r:id="rId12"/>
    <p:sldId id="275" r:id="rId13"/>
    <p:sldId id="277" r:id="rId14"/>
    <p:sldId id="278" r:id="rId15"/>
    <p:sldId id="279" r:id="rId16"/>
    <p:sldId id="280" r:id="rId17"/>
    <p:sldId id="281" r:id="rId18"/>
    <p:sldId id="282" r:id="rId19"/>
    <p:sldId id="292" r:id="rId20"/>
    <p:sldId id="286" r:id="rId21"/>
    <p:sldId id="283" r:id="rId22"/>
    <p:sldId id="284" r:id="rId23"/>
    <p:sldId id="291" r:id="rId2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69" autoAdjust="0"/>
  </p:normalViewPr>
  <p:slideViewPr>
    <p:cSldViewPr snapToGrid="0" snapToObjects="1">
      <p:cViewPr varScale="1">
        <p:scale>
          <a:sx n="81" d="100"/>
          <a:sy n="81" d="100"/>
        </p:scale>
        <p:origin x="-1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80164-E2AB-9F42-851B-E0C5714C74D2}" type="datetimeFigureOut">
              <a:rPr lang="fr-FR" smtClean="0"/>
              <a:t>05/06/21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C9196-54BB-AD41-9E0F-AAFC90913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027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mtClean="0"/>
              <a:t>Lighthouse</a:t>
            </a:r>
          </a:p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9196-54BB-AD41-9E0F-AAFC909136A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153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Icône réseaux sociaux : qui renvoie à la page d'accueil</a:t>
            </a:r>
            <a:r>
              <a:rPr lang="fr-FR" dirty="0" smtClean="0"/>
              <a:t> 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9196-54BB-AD41-9E0F-AAFC909136A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449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Icone</a:t>
            </a:r>
            <a:r>
              <a:rPr lang="en-GB" dirty="0" smtClean="0"/>
              <a:t> réseaux sociaux </a:t>
            </a:r>
            <a:r>
              <a:rPr lang="en-GB" dirty="0" err="1" smtClean="0"/>
              <a:t>renvoie</a:t>
            </a:r>
            <a:r>
              <a:rPr lang="en-GB" dirty="0" smtClean="0"/>
              <a:t> </a:t>
            </a:r>
            <a:r>
              <a:rPr lang="en-GB" dirty="0" err="1" smtClean="0"/>
              <a:t>vers</a:t>
            </a:r>
            <a:r>
              <a:rPr lang="en-GB" dirty="0" smtClean="0"/>
              <a:t> la page </a:t>
            </a:r>
            <a:r>
              <a:rPr lang="en-GB" dirty="0" err="1" smtClean="0"/>
              <a:t>d’accueil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à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laquelle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il</a:t>
            </a:r>
            <a:r>
              <a:rPr lang="en-GB" baseline="0" dirty="0" smtClean="0"/>
              <a:t> correspond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9196-54BB-AD41-9E0F-AAFC909136A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390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Changement</a:t>
            </a:r>
            <a:r>
              <a:rPr lang="en-GB" baseline="0" dirty="0" smtClean="0"/>
              <a:t> du format de </a:t>
            </a:r>
            <a:r>
              <a:rPr lang="en-GB" baseline="0" dirty="0" err="1" smtClean="0"/>
              <a:t>certaines</a:t>
            </a:r>
            <a:r>
              <a:rPr lang="en-GB" baseline="0" dirty="0" smtClean="0"/>
              <a:t> images, et </a:t>
            </a:r>
            <a:r>
              <a:rPr lang="en-GB" baseline="0" dirty="0" err="1" smtClean="0"/>
              <a:t>redimension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puis</a:t>
            </a:r>
            <a:r>
              <a:rPr lang="en-GB" baseline="0" dirty="0" smtClean="0"/>
              <a:t> compression </a:t>
            </a:r>
            <a:r>
              <a:rPr lang="en-GB" baseline="0" dirty="0" err="1" smtClean="0"/>
              <a:t>afin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qu’eilles</a:t>
            </a:r>
            <a:r>
              <a:rPr lang="en-GB" baseline="0" dirty="0" smtClean="0"/>
              <a:t> ne </a:t>
            </a:r>
            <a:r>
              <a:rPr lang="en-GB" baseline="0" dirty="0" err="1" smtClean="0"/>
              <a:t>soient</a:t>
            </a:r>
            <a:r>
              <a:rPr lang="en-GB" baseline="0" dirty="0" smtClean="0"/>
              <a:t> pas trop </a:t>
            </a:r>
            <a:r>
              <a:rPr lang="en-GB" baseline="0" dirty="0" err="1" smtClean="0"/>
              <a:t>lourdes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9196-54BB-AD41-9E0F-AAFC909136A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102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Probleme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d'affichage au niveau des liens et scripts présents dans le "HEAD" ( 10 scripts et 7 </a:t>
            </a:r>
            <a:r>
              <a:rPr lang="fr-F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fr-F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href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sur la page d'accueil) (Echec de chargement des fichiers </a:t>
            </a:r>
            <a:r>
              <a:rPr lang="fr-F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minifiés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dirty="0" smtClean="0"/>
              <a:t> Ex: fichier non </a:t>
            </a:r>
            <a:r>
              <a:rPr lang="fr-FR" dirty="0" err="1" smtClean="0"/>
              <a:t>minifié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9196-54BB-AD41-9E0F-AAFC909136A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544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scripts du site doivent être </a:t>
            </a:r>
            <a:r>
              <a:rPr lang="fr-F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minifiés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(permet de réduire les données à télécharger et donc accélérer l'accès au site)</a:t>
            </a:r>
            <a:r>
              <a:rPr lang="fr-FR" dirty="0" smtClean="0"/>
              <a:t> 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9196-54BB-AD41-9E0F-AAFC909136A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415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Temps de </a:t>
            </a:r>
            <a:r>
              <a:rPr lang="en-GB" dirty="0" err="1" smtClean="0"/>
              <a:t>chargement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idéal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d’environ</a:t>
            </a:r>
            <a:r>
              <a:rPr lang="en-GB" baseline="0" dirty="0" smtClean="0"/>
              <a:t> 3 </a:t>
            </a:r>
            <a:r>
              <a:rPr lang="en-GB" baseline="0" dirty="0" err="1" smtClean="0"/>
              <a:t>secondes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moins</a:t>
            </a:r>
            <a:r>
              <a:rPr lang="en-GB" baseline="0" dirty="0" smtClean="0"/>
              <a:t>. (analyse uptrend)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9196-54BB-AD41-9E0F-AAFC909136A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962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Ajout</a:t>
            </a:r>
            <a:r>
              <a:rPr lang="en-GB" dirty="0" smtClean="0"/>
              <a:t> “.”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9196-54BB-AD41-9E0F-AAFC909136A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018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scripts peuvent venir bloquer le chargement de la page</a:t>
            </a:r>
            <a:r>
              <a:rPr lang="fr-FR" dirty="0" smtClean="0"/>
              <a:t> 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9196-54BB-AD41-9E0F-AAFC909136A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4056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 smtClean="0"/>
              <a:t>Permet</a:t>
            </a:r>
            <a:r>
              <a:rPr lang="en-GB" dirty="0" smtClean="0"/>
              <a:t> au </a:t>
            </a:r>
            <a:r>
              <a:rPr lang="en-GB" dirty="0" err="1" smtClean="0"/>
              <a:t>navigateur</a:t>
            </a:r>
            <a:r>
              <a:rPr lang="en-GB" dirty="0" smtClean="0"/>
              <a:t> de charger les scripts sans</a:t>
            </a:r>
            <a:r>
              <a:rPr lang="en-GB" baseline="0" dirty="0" smtClean="0"/>
              <a:t> stopper le </a:t>
            </a:r>
            <a:r>
              <a:rPr lang="en-GB" baseline="0" dirty="0" err="1" smtClean="0"/>
              <a:t>rendu</a:t>
            </a:r>
            <a:r>
              <a:rPr lang="en-GB" baseline="0" dirty="0" smtClean="0"/>
              <a:t> de la page HTML. </a:t>
            </a:r>
            <a:r>
              <a:rPr lang="en-GB" baseline="0" dirty="0" err="1" smtClean="0"/>
              <a:t>L’ordre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d’exécution</a:t>
            </a:r>
            <a:r>
              <a:rPr lang="en-GB" baseline="0" dirty="0" smtClean="0"/>
              <a:t> des scripts </a:t>
            </a:r>
            <a:r>
              <a:rPr lang="en-GB" baseline="0" dirty="0" err="1" smtClean="0"/>
              <a:t>est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préservé</a:t>
            </a:r>
            <a:r>
              <a:rPr lang="en-GB" baseline="0" dirty="0" smtClean="0"/>
              <a:t>.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9196-54BB-AD41-9E0F-AAFC909136A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15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9196-54BB-AD41-9E0F-AAFC909136A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774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Mise</a:t>
            </a:r>
            <a:r>
              <a:rPr lang="en-GB" dirty="0" smtClean="0"/>
              <a:t> en place de </a:t>
            </a:r>
            <a:r>
              <a:rPr lang="en-GB" dirty="0" err="1" smtClean="0"/>
              <a:t>balise</a:t>
            </a:r>
            <a:r>
              <a:rPr lang="en-GB" dirty="0" smtClean="0"/>
              <a:t> </a:t>
            </a:r>
            <a:r>
              <a:rPr lang="en-GB" dirty="0" err="1" smtClean="0"/>
              <a:t>permettant</a:t>
            </a:r>
            <a:r>
              <a:rPr lang="en-GB" dirty="0" smtClean="0"/>
              <a:t> </a:t>
            </a:r>
            <a:r>
              <a:rPr lang="en-GB" dirty="0" err="1" smtClean="0"/>
              <a:t>d’encadrer</a:t>
            </a:r>
            <a:r>
              <a:rPr lang="en-GB" dirty="0" smtClean="0"/>
              <a:t> le </a:t>
            </a:r>
            <a:r>
              <a:rPr lang="en-GB" dirty="0" err="1" smtClean="0"/>
              <a:t>contenu</a:t>
            </a:r>
            <a:r>
              <a:rPr lang="en-GB" dirty="0" smtClean="0"/>
              <a:t> : header, main , section, article, footer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9196-54BB-AD41-9E0F-AAFC909136A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862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Suppression</a:t>
            </a:r>
            <a:r>
              <a:rPr lang="en-GB" baseline="0" dirty="0" smtClean="0"/>
              <a:t> des </a:t>
            </a:r>
            <a:r>
              <a:rPr lang="en-GB" baseline="0" dirty="0" err="1" smtClean="0"/>
              <a:t>balises</a:t>
            </a:r>
            <a:r>
              <a:rPr lang="en-GB" baseline="0" dirty="0" smtClean="0"/>
              <a:t> vide ( li) et des </a:t>
            </a:r>
            <a:r>
              <a:rPr lang="en-GB" baseline="0" dirty="0" err="1" smtClean="0"/>
              <a:t>balises</a:t>
            </a:r>
            <a:r>
              <a:rPr lang="en-GB" baseline="0" dirty="0" smtClean="0"/>
              <a:t> keywords  </a:t>
            </a:r>
            <a:r>
              <a:rPr lang="en-GB" baseline="0" dirty="0" err="1" smtClean="0"/>
              <a:t>présentes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dans</a:t>
            </a:r>
            <a:r>
              <a:rPr lang="en-GB" baseline="0" dirty="0" smtClean="0"/>
              <a:t> le codes (BLACK HAT)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Modification de la langue par </a:t>
            </a:r>
            <a:r>
              <a:rPr lang="en-GB" baseline="0" dirty="0" err="1" smtClean="0"/>
              <a:t>défaut</a:t>
            </a:r>
            <a:r>
              <a:rPr lang="en-GB" baseline="0" dirty="0" smtClean="0"/>
              <a:t>  </a:t>
            </a:r>
            <a:r>
              <a:rPr lang="en-GB" dirty="0" smtClean="0"/>
              <a:t>du DOCTYPE.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9196-54BB-AD41-9E0F-AAFC909136A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760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Modification</a:t>
            </a:r>
            <a:r>
              <a:rPr lang="en-GB" baseline="0" dirty="0" smtClean="0"/>
              <a:t> du titre, </a:t>
            </a:r>
            <a:r>
              <a:rPr lang="en-GB" baseline="0" dirty="0" err="1" smtClean="0"/>
              <a:t>ajout</a:t>
            </a:r>
            <a:r>
              <a:rPr lang="en-GB" baseline="0" dirty="0" smtClean="0"/>
              <a:t> de keywords et de la description du site. ( </a:t>
            </a:r>
            <a:r>
              <a:rPr lang="en-GB" baseline="0" dirty="0" err="1" smtClean="0"/>
              <a:t>changement</a:t>
            </a:r>
            <a:r>
              <a:rPr lang="en-GB" baseline="0" dirty="0" smtClean="0"/>
              <a:t> de la localisation de </a:t>
            </a:r>
            <a:r>
              <a:rPr lang="en-GB" baseline="0" dirty="0" err="1" smtClean="0"/>
              <a:t>paris</a:t>
            </a:r>
            <a:r>
              <a:rPr lang="en-GB" baseline="0" dirty="0" smtClean="0"/>
              <a:t> pour Lyon).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9196-54BB-AD41-9E0F-AAFC909136A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213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 </a:t>
            </a:r>
            <a:r>
              <a:rPr lang="en-GB" dirty="0" err="1" smtClean="0"/>
              <a:t>texte</a:t>
            </a:r>
            <a:r>
              <a:rPr lang="en-GB" dirty="0" smtClean="0"/>
              <a:t> </a:t>
            </a:r>
            <a:r>
              <a:rPr lang="en-GB" dirty="0" err="1" smtClean="0"/>
              <a:t>depasse</a:t>
            </a:r>
            <a:r>
              <a:rPr lang="en-GB" baseline="0" dirty="0" smtClean="0"/>
              <a:t> en version mobile ( </a:t>
            </a:r>
            <a:r>
              <a:rPr lang="en-GB" baseline="0" dirty="0" err="1" smtClean="0"/>
              <a:t>il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s’agit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d’une</a:t>
            </a:r>
            <a:r>
              <a:rPr lang="en-GB" baseline="0" dirty="0" smtClean="0"/>
              <a:t> image). </a:t>
            </a:r>
            <a:r>
              <a:rPr lang="en-GB" baseline="0" dirty="0" err="1" smtClean="0"/>
              <a:t>Toutes</a:t>
            </a:r>
            <a:r>
              <a:rPr lang="en-GB" baseline="0" dirty="0" smtClean="0"/>
              <a:t> les images ne </a:t>
            </a:r>
            <a:r>
              <a:rPr lang="en-GB" baseline="0" dirty="0" err="1" smtClean="0"/>
              <a:t>s’adaptent</a:t>
            </a:r>
            <a:r>
              <a:rPr lang="en-GB" baseline="0" dirty="0" smtClean="0"/>
              <a:t> pas .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9196-54BB-AD41-9E0F-AAFC909136A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657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Images </a:t>
            </a:r>
            <a:r>
              <a:rPr lang="en-GB" dirty="0" err="1" smtClean="0"/>
              <a:t>textuelles</a:t>
            </a:r>
            <a:r>
              <a:rPr lang="en-GB" baseline="0" dirty="0" smtClean="0"/>
              <a:t> et citations </a:t>
            </a:r>
            <a:r>
              <a:rPr lang="en-GB" baseline="0" dirty="0" err="1" smtClean="0"/>
              <a:t>remplacées</a:t>
            </a:r>
            <a:r>
              <a:rPr lang="en-GB" baseline="0" dirty="0" smtClean="0"/>
              <a:t> pas des </a:t>
            </a:r>
            <a:r>
              <a:rPr lang="en-GB" baseline="0" dirty="0" err="1" smtClean="0"/>
              <a:t>balises</a:t>
            </a:r>
            <a:r>
              <a:rPr lang="en-GB" baseline="0" dirty="0" smtClean="0"/>
              <a:t> &lt;p&gt;. 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9196-54BB-AD41-9E0F-AAFC909136A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162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Menu</a:t>
            </a:r>
            <a:r>
              <a:rPr lang="en-GB" baseline="0" dirty="0" smtClean="0"/>
              <a:t> de navigation </a:t>
            </a:r>
            <a:r>
              <a:rPr lang="en-GB" baseline="0" dirty="0" err="1" smtClean="0"/>
              <a:t>peu</a:t>
            </a:r>
            <a:r>
              <a:rPr lang="en-GB" baseline="0" dirty="0" smtClean="0"/>
              <a:t> visible. Le </a:t>
            </a:r>
            <a:r>
              <a:rPr lang="en-GB" baseline="0" dirty="0" err="1" smtClean="0"/>
              <a:t>contenu</a:t>
            </a:r>
            <a:r>
              <a:rPr lang="en-GB" baseline="0" dirty="0" smtClean="0"/>
              <a:t> des </a:t>
            </a:r>
            <a:r>
              <a:rPr lang="en-GB" baseline="0" dirty="0" err="1" smtClean="0"/>
              <a:t>étiqettes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menant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vers</a:t>
            </a:r>
            <a:r>
              <a:rPr lang="en-GB" baseline="0" dirty="0" smtClean="0"/>
              <a:t> le </a:t>
            </a:r>
            <a:r>
              <a:rPr lang="en-GB" baseline="0" dirty="0" err="1" smtClean="0"/>
              <a:t>formulaire</a:t>
            </a:r>
            <a:r>
              <a:rPr lang="en-GB" baseline="0" dirty="0" smtClean="0"/>
              <a:t> ne </a:t>
            </a:r>
            <a:r>
              <a:rPr lang="en-GB" baseline="0" dirty="0" err="1" smtClean="0"/>
              <a:t>décrit</a:t>
            </a:r>
            <a:r>
              <a:rPr lang="en-GB" baseline="0" dirty="0" smtClean="0"/>
              <a:t> pas </a:t>
            </a:r>
            <a:r>
              <a:rPr lang="en-GB" baseline="0" dirty="0" err="1" smtClean="0"/>
              <a:t>clairement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leur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fonction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9196-54BB-AD41-9E0F-AAFC909136A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795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Changement</a:t>
            </a:r>
            <a:r>
              <a:rPr lang="en-GB" baseline="0" dirty="0" smtClean="0"/>
              <a:t> du nom de </a:t>
            </a:r>
            <a:r>
              <a:rPr lang="en-GB" baseline="0" dirty="0" err="1" smtClean="0"/>
              <a:t>l’onglet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menant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vers</a:t>
            </a:r>
            <a:r>
              <a:rPr lang="en-GB" baseline="0" dirty="0" smtClean="0"/>
              <a:t> la page de contact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9196-54BB-AD41-9E0F-AAFC909136A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340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D146-0D9D-8241-945B-2F6E8111556D}" type="datetimeFigureOut">
              <a:rPr lang="fr-FR" smtClean="0"/>
              <a:t>05/06/21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1A68-C866-474C-8FCE-B271B36494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D146-0D9D-8241-945B-2F6E8111556D}" type="datetimeFigureOut">
              <a:rPr lang="fr-FR" smtClean="0"/>
              <a:t>05/06/21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1A68-C866-474C-8FCE-B271B36494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D146-0D9D-8241-945B-2F6E8111556D}" type="datetimeFigureOut">
              <a:rPr lang="fr-FR" smtClean="0"/>
              <a:t>05/06/21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1A68-C866-474C-8FCE-B271B36494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D146-0D9D-8241-945B-2F6E8111556D}" type="datetimeFigureOut">
              <a:rPr lang="fr-FR" smtClean="0"/>
              <a:t>05/06/21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1A68-C866-474C-8FCE-B271B36494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D146-0D9D-8241-945B-2F6E8111556D}" type="datetimeFigureOut">
              <a:rPr lang="fr-FR" smtClean="0"/>
              <a:t>05/06/21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1A68-C866-474C-8FCE-B271B36494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D146-0D9D-8241-945B-2F6E8111556D}" type="datetimeFigureOut">
              <a:rPr lang="fr-FR" smtClean="0"/>
              <a:t>05/06/21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1A68-C866-474C-8FCE-B271B36494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D146-0D9D-8241-945B-2F6E8111556D}" type="datetimeFigureOut">
              <a:rPr lang="fr-FR" smtClean="0"/>
              <a:t>05/06/21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1A68-C866-474C-8FCE-B271B36494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D146-0D9D-8241-945B-2F6E8111556D}" type="datetimeFigureOut">
              <a:rPr lang="fr-FR" smtClean="0"/>
              <a:t>05/06/21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1A68-C866-474C-8FCE-B271B36494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D146-0D9D-8241-945B-2F6E8111556D}" type="datetimeFigureOut">
              <a:rPr lang="fr-FR" smtClean="0"/>
              <a:t>05/06/21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1A68-C866-474C-8FCE-B271B36494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D146-0D9D-8241-945B-2F6E8111556D}" type="datetimeFigureOut">
              <a:rPr lang="fr-FR" smtClean="0"/>
              <a:t>05/06/21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1A68-C866-474C-8FCE-B271B3649412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D146-0D9D-8241-945B-2F6E8111556D}" type="datetimeFigureOut">
              <a:rPr lang="fr-FR" smtClean="0"/>
              <a:t>05/06/21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581A68-C866-474C-8FCE-B271B364941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2581A68-C866-474C-8FCE-B271B3649412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767D146-0D9D-8241-945B-2F6E8111556D}" type="datetimeFigureOut">
              <a:rPr lang="fr-FR" smtClean="0"/>
              <a:t>05/06/21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006056" cy="2593975"/>
          </a:xfrm>
        </p:spPr>
        <p:txBody>
          <a:bodyPr/>
          <a:lstStyle/>
          <a:p>
            <a:r>
              <a:rPr lang="en-GB" dirty="0" smtClean="0"/>
              <a:t>Rapport optimisation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La Chouette agence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694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Responsive</a:t>
            </a:r>
            <a:endParaRPr lang="en-GB" dirty="0"/>
          </a:p>
        </p:txBody>
      </p:sp>
      <p:pic>
        <p:nvPicPr>
          <p:cNvPr id="4" name="Espace réservé du contenu 3" descr="Capture d’écran 2021-05-19 à 11.23.48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6" r="-581"/>
          <a:stretch/>
        </p:blipFill>
        <p:spPr>
          <a:xfrm>
            <a:off x="570831" y="1574596"/>
            <a:ext cx="2269053" cy="4525963"/>
          </a:xfrm>
        </p:spPr>
      </p:pic>
      <p:pic>
        <p:nvPicPr>
          <p:cNvPr id="5" name="Image 4" descr="Capture d’écran 2021-05-19 à 11.23.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215" y="1417638"/>
            <a:ext cx="3252742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6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Navigation </a:t>
            </a:r>
            <a:r>
              <a:rPr lang="en-GB" dirty="0" err="1" smtClean="0"/>
              <a:t>avant</a:t>
            </a:r>
            <a:endParaRPr lang="en-GB" dirty="0"/>
          </a:p>
        </p:txBody>
      </p:sp>
      <p:pic>
        <p:nvPicPr>
          <p:cNvPr id="4" name="Espace réservé du contenu 3" descr="Capture d’écran 2021-05-05 à 09.01.4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15" b="-8515"/>
          <a:stretch>
            <a:fillRect/>
          </a:stretch>
        </p:blipFill>
        <p:spPr>
          <a:xfrm>
            <a:off x="711704" y="1600200"/>
            <a:ext cx="7365496" cy="2642653"/>
          </a:xfrm>
        </p:spPr>
      </p:pic>
      <p:pic>
        <p:nvPicPr>
          <p:cNvPr id="5" name="Image 4" descr="Capture d’écran 2021-05-19 à 11.00.2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32491"/>
            <a:ext cx="73533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42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Navigation après</a:t>
            </a:r>
            <a:endParaRPr lang="en-GB" dirty="0"/>
          </a:p>
        </p:txBody>
      </p:sp>
      <p:pic>
        <p:nvPicPr>
          <p:cNvPr id="4" name="Espace réservé du contenu 3" descr="Capture d’écran 2021-05-19 à 10.23.29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100" b="-18419"/>
          <a:stretch/>
        </p:blipFill>
        <p:spPr>
          <a:xfrm>
            <a:off x="457200" y="2005811"/>
            <a:ext cx="7620000" cy="1500067"/>
          </a:xfrm>
        </p:spPr>
      </p:pic>
    </p:spTree>
    <p:extLst>
      <p:ext uri="{BB962C8B-B14F-4D97-AF65-F5344CB8AC3E}">
        <p14:creationId xmlns:p14="http://schemas.microsoft.com/office/powerpoint/2010/main" val="2035318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Navigation  : Réseaux sociaux</a:t>
            </a:r>
            <a:endParaRPr lang="en-GB" dirty="0"/>
          </a:p>
        </p:txBody>
      </p:sp>
      <p:pic>
        <p:nvPicPr>
          <p:cNvPr id="4" name="Espace réservé du contenu 3" descr="Capture d’écran 2021-05-19 à 11.08.06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r="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84906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Navigation  : Réseaux sociaux</a:t>
            </a:r>
            <a:endParaRPr lang="en-GB" dirty="0"/>
          </a:p>
        </p:txBody>
      </p:sp>
      <p:pic>
        <p:nvPicPr>
          <p:cNvPr id="4" name="Espace réservé du contenu 3" descr="Capture d’écran 2021-05-19 à 10.25.58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9" r="35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52926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Images trop </a:t>
            </a:r>
            <a:r>
              <a:rPr lang="en-GB" dirty="0" err="1" smtClean="0"/>
              <a:t>lourdes</a:t>
            </a:r>
            <a:endParaRPr lang="en-GB" dirty="0"/>
          </a:p>
        </p:txBody>
      </p:sp>
      <p:pic>
        <p:nvPicPr>
          <p:cNvPr id="4" name="Espace réservé du contenu 3" descr="Capture d’écran 2021-05-19 à 11.14.1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907" b="-9907"/>
          <a:stretch>
            <a:fillRect/>
          </a:stretch>
        </p:blipFill>
        <p:spPr>
          <a:xfrm>
            <a:off x="457200" y="1600201"/>
            <a:ext cx="2905950" cy="2209398"/>
          </a:xfrm>
        </p:spPr>
      </p:pic>
      <p:pic>
        <p:nvPicPr>
          <p:cNvPr id="5" name="Image 4" descr="Capture d’écran 2021-05-19 à 11.14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895" y="1600201"/>
            <a:ext cx="3708162" cy="455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65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000" dirty="0" smtClean="0"/>
              <a:t>Images</a:t>
            </a:r>
            <a:endParaRPr lang="en-GB" sz="4000" dirty="0"/>
          </a:p>
        </p:txBody>
      </p:sp>
      <p:pic>
        <p:nvPicPr>
          <p:cNvPr id="4" name="Espace réservé du contenu 3" descr="Capture d’écran 2021-05-19 à 10.31.40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" b="591"/>
          <a:stretch/>
        </p:blipFill>
        <p:spPr>
          <a:xfrm>
            <a:off x="596751" y="1417638"/>
            <a:ext cx="1891316" cy="1192275"/>
          </a:xfrm>
        </p:spPr>
      </p:pic>
      <p:pic>
        <p:nvPicPr>
          <p:cNvPr id="5" name="Image 4" descr="Capture d’écran 2021-05-19 à 10.32.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33" y="3098400"/>
            <a:ext cx="2349500" cy="3302000"/>
          </a:xfrm>
          <a:prstGeom prst="rect">
            <a:avLst/>
          </a:prstGeom>
        </p:spPr>
      </p:pic>
      <p:pic>
        <p:nvPicPr>
          <p:cNvPr id="6" name="Image 5" descr="Capture d’écran 2021-05-19 à 10.33.3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456" y="1543127"/>
            <a:ext cx="5077361" cy="346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30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Performance </a:t>
            </a:r>
            <a:r>
              <a:rPr lang="en-GB" dirty="0" err="1" smtClean="0"/>
              <a:t>avant</a:t>
            </a:r>
            <a:endParaRPr lang="en-GB" dirty="0"/>
          </a:p>
        </p:txBody>
      </p:sp>
      <p:pic>
        <p:nvPicPr>
          <p:cNvPr id="5" name="Espace réservé du contenu 4" descr="Capture d’écran 2021-05-19 à 10.46.53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09" b="-2802"/>
          <a:stretch/>
        </p:blipFill>
        <p:spPr>
          <a:xfrm>
            <a:off x="286452" y="1417638"/>
            <a:ext cx="6207125" cy="2111801"/>
          </a:xfrm>
        </p:spPr>
      </p:pic>
      <p:pic>
        <p:nvPicPr>
          <p:cNvPr id="6" name="Image 5" descr="Capture d’écran 2021-05-19 à 12.31.4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29439"/>
            <a:ext cx="5384800" cy="306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18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003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Performance</a:t>
            </a:r>
            <a:endParaRPr lang="en-GB" dirty="0"/>
          </a:p>
        </p:txBody>
      </p:sp>
      <p:pic>
        <p:nvPicPr>
          <p:cNvPr id="5" name="Image 4" descr="Capture d’écran 2021-05-19 à 12.25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98" y="1747068"/>
            <a:ext cx="6198581" cy="2931552"/>
          </a:xfrm>
          <a:prstGeom prst="rect">
            <a:avLst/>
          </a:prstGeom>
        </p:spPr>
      </p:pic>
      <p:pic>
        <p:nvPicPr>
          <p:cNvPr id="6" name="Image 5" descr="Capture d’écran 2021-05-19 à 12.32.5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80" y="3816225"/>
            <a:ext cx="4505998" cy="2947849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852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3600" dirty="0" err="1" smtClean="0"/>
              <a:t>Vitesse</a:t>
            </a:r>
            <a:r>
              <a:rPr lang="en-GB" sz="3600" dirty="0" smtClean="0"/>
              <a:t> du site après modification</a:t>
            </a:r>
            <a:endParaRPr lang="en-GB" sz="3600" dirty="0"/>
          </a:p>
        </p:txBody>
      </p:sp>
      <p:pic>
        <p:nvPicPr>
          <p:cNvPr id="4" name="Image 3" descr="Capture d’écran 2021-06-05 à 10.32.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10" y="1972898"/>
            <a:ext cx="8077200" cy="260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4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/>
              <a:t>Analyse performance</a:t>
            </a:r>
            <a:endParaRPr lang="en-GB" dirty="0"/>
          </a:p>
        </p:txBody>
      </p:sp>
      <p:pic>
        <p:nvPicPr>
          <p:cNvPr id="4" name="Espace réservé du contenu 3" descr="Capture d’écran 2021-05-25 à 11.04.35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056" b="-66056"/>
          <a:stretch>
            <a:fillRect/>
          </a:stretch>
        </p:blipFill>
        <p:spPr>
          <a:xfrm>
            <a:off x="457200" y="927008"/>
            <a:ext cx="7985081" cy="5440362"/>
          </a:xfrm>
        </p:spPr>
      </p:pic>
    </p:spTree>
    <p:extLst>
      <p:ext uri="{BB962C8B-B14F-4D97-AF65-F5344CB8AC3E}">
        <p14:creationId xmlns:p14="http://schemas.microsoft.com/office/powerpoint/2010/main" val="3261749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Feuille de style</a:t>
            </a:r>
            <a:endParaRPr lang="en-GB" dirty="0"/>
          </a:p>
        </p:txBody>
      </p:sp>
      <p:pic>
        <p:nvPicPr>
          <p:cNvPr id="4" name="Espace réservé du contenu 3" descr="Capture d’écran 2021-05-19 à 10.49.05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71" b="-3771"/>
          <a:stretch>
            <a:fillRect/>
          </a:stretch>
        </p:blipFill>
        <p:spPr>
          <a:xfrm>
            <a:off x="457200" y="1600201"/>
            <a:ext cx="3301742" cy="2923047"/>
          </a:xfrm>
        </p:spPr>
      </p:pic>
      <p:pic>
        <p:nvPicPr>
          <p:cNvPr id="5" name="Image 4" descr="Capture d’écran 2021-05-19 à 11.29.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62" y="4744309"/>
            <a:ext cx="65913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1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Chargement des scripts</a:t>
            </a:r>
            <a:endParaRPr lang="en-GB" dirty="0"/>
          </a:p>
        </p:txBody>
      </p:sp>
      <p:pic>
        <p:nvPicPr>
          <p:cNvPr id="4" name="Espace réservé du contenu 3" descr="Capture d’écran 2021-05-19 à 11.08.56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8227" b="-782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50325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Chargement des scripts</a:t>
            </a:r>
            <a:endParaRPr lang="en-GB" dirty="0"/>
          </a:p>
        </p:txBody>
      </p:sp>
      <p:pic>
        <p:nvPicPr>
          <p:cNvPr id="4" name="Espace réservé du contenu 3" descr="Capture d’écran 2021-05-19 à 10.36.47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3563" b="-1035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47429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Check-list d’accessibilité </a:t>
            </a:r>
            <a:r>
              <a:rPr lang="en-GB" dirty="0" err="1" smtClean="0"/>
              <a:t>mise</a:t>
            </a:r>
            <a:r>
              <a:rPr lang="en-GB" dirty="0" smtClean="0"/>
              <a:t> en place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sz="1500" dirty="0"/>
              <a:t>Contraster la couleur de la bannière de la page contact</a:t>
            </a:r>
          </a:p>
          <a:p>
            <a:pPr lvl="0"/>
            <a:r>
              <a:rPr lang="fr-FR" sz="1500" dirty="0"/>
              <a:t>Vérifier que les balises contiennent : </a:t>
            </a:r>
            <a:r>
              <a:rPr lang="fr-FR" sz="1500" dirty="0" err="1"/>
              <a:t>button,link,checkbox</a:t>
            </a:r>
            <a:endParaRPr lang="fr-FR" sz="1500" dirty="0"/>
          </a:p>
          <a:p>
            <a:pPr lvl="0"/>
            <a:r>
              <a:rPr lang="fr-FR" sz="1500" dirty="0"/>
              <a:t>Les rôles des repères ARIA ne sont pas définis. (ex : aria-label : « close</a:t>
            </a:r>
            <a:r>
              <a:rPr lang="fr-FR" sz="1500" dirty="0" smtClean="0"/>
              <a:t>» déjà présent)</a:t>
            </a:r>
            <a:endParaRPr lang="fr-FR" sz="1500" dirty="0"/>
          </a:p>
          <a:p>
            <a:pPr lvl="0"/>
            <a:r>
              <a:rPr lang="fr-FR" sz="1500" dirty="0"/>
              <a:t>Assurer visibilité du focus ( </a:t>
            </a:r>
            <a:r>
              <a:rPr lang="fr-FR" sz="1500" dirty="0" err="1"/>
              <a:t>nav</a:t>
            </a:r>
            <a:r>
              <a:rPr lang="fr-FR" sz="1500" dirty="0"/>
              <a:t> au clavier à l’aide de la </a:t>
            </a:r>
            <a:r>
              <a:rPr lang="fr-FR" sz="1500" dirty="0" err="1"/>
              <a:t>touch</a:t>
            </a:r>
            <a:r>
              <a:rPr lang="fr-FR" sz="1500" dirty="0"/>
              <a:t> tab) : </a:t>
            </a:r>
            <a:r>
              <a:rPr lang="fr-FR" sz="1500" dirty="0" smtClean="0"/>
              <a:t>Misr </a:t>
            </a:r>
            <a:r>
              <a:rPr lang="fr-FR" sz="1500" dirty="0"/>
              <a:t>en </a:t>
            </a:r>
            <a:r>
              <a:rPr lang="fr-FR" sz="1500" dirty="0" smtClean="0"/>
              <a:t>place </a:t>
            </a:r>
          </a:p>
          <a:p>
            <a:pPr lvl="0"/>
            <a:r>
              <a:rPr lang="fr-FR" sz="1500" dirty="0" smtClean="0"/>
              <a:t>Ex</a:t>
            </a:r>
            <a:r>
              <a:rPr lang="fr-FR" sz="1500" dirty="0"/>
              <a:t> : surbrillance de la bar input, soulignement des liens</a:t>
            </a:r>
          </a:p>
          <a:p>
            <a:pPr lvl="0"/>
            <a:r>
              <a:rPr lang="fr-FR" sz="1500" dirty="0"/>
              <a:t>Supprimer les liens non </a:t>
            </a:r>
            <a:r>
              <a:rPr lang="fr-FR" sz="1500" dirty="0" smtClean="0"/>
              <a:t>pertinents</a:t>
            </a:r>
          </a:p>
          <a:p>
            <a:r>
              <a:rPr lang="fr-FR" sz="1600" dirty="0" smtClean="0"/>
              <a:t>Vérifier les points </a:t>
            </a:r>
            <a:r>
              <a:rPr lang="fr-FR" sz="1600" dirty="0"/>
              <a:t>d’</a:t>
            </a:r>
            <a:r>
              <a:rPr lang="fr-FR" sz="1600" dirty="0" err="1"/>
              <a:t>intercation</a:t>
            </a:r>
            <a:r>
              <a:rPr lang="fr-FR" sz="1600" dirty="0"/>
              <a:t> mobile </a:t>
            </a:r>
          </a:p>
          <a:p>
            <a:r>
              <a:rPr lang="fr-FR" sz="1500" dirty="0" smtClean="0"/>
              <a:t>Images </a:t>
            </a:r>
            <a:r>
              <a:rPr lang="fr-FR" sz="1500" dirty="0"/>
              <a:t>textuelles : remplacer ou supprimer par balise &lt;p</a:t>
            </a:r>
            <a:r>
              <a:rPr lang="fr-FR" sz="1500" dirty="0" smtClean="0"/>
              <a:t>&gt;</a:t>
            </a:r>
          </a:p>
          <a:p>
            <a:pPr lvl="0"/>
            <a:endParaRPr lang="fr-FR" sz="15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710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Analyse performance après modification</a:t>
            </a:r>
            <a:endParaRPr lang="en-GB" dirty="0"/>
          </a:p>
        </p:txBody>
      </p:sp>
      <p:pic>
        <p:nvPicPr>
          <p:cNvPr id="7" name="Espace réservé du contenu 6" descr="Capture d’écran 2021-06-05 à 10.19.5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6" r="-306"/>
          <a:stretch>
            <a:fillRect/>
          </a:stretch>
        </p:blipFill>
        <p:spPr>
          <a:xfrm>
            <a:off x="457200" y="1417638"/>
            <a:ext cx="7620000" cy="3239295"/>
          </a:xfrm>
        </p:spPr>
      </p:pic>
    </p:spTree>
    <p:extLst>
      <p:ext uri="{BB962C8B-B14F-4D97-AF65-F5344CB8AC3E}">
        <p14:creationId xmlns:p14="http://schemas.microsoft.com/office/powerpoint/2010/main" val="35557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Sémantique html </a:t>
            </a:r>
            <a:r>
              <a:rPr lang="en-GB" dirty="0" err="1" smtClean="0"/>
              <a:t>avant</a:t>
            </a:r>
            <a:endParaRPr lang="en-GB" dirty="0"/>
          </a:p>
        </p:txBody>
      </p:sp>
      <p:pic>
        <p:nvPicPr>
          <p:cNvPr id="4" name="Espace réservé du contenu 3" descr="Capture d’écran 2021-05-19 à 10.59.16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b="90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9922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Sémantique html</a:t>
            </a:r>
            <a:endParaRPr lang="en-GB" dirty="0"/>
          </a:p>
        </p:txBody>
      </p:sp>
      <p:pic>
        <p:nvPicPr>
          <p:cNvPr id="7" name="Espace réservé du contenu 6" descr="Capture d’écran 2021-05-19 à 10.12.16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4" r="42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84317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97715"/>
          </a:xfrm>
        </p:spPr>
        <p:txBody>
          <a:bodyPr>
            <a:normAutofit/>
          </a:bodyPr>
          <a:lstStyle/>
          <a:p>
            <a:pPr algn="ctr"/>
            <a:r>
              <a:rPr lang="en-GB" sz="2000" dirty="0" smtClean="0"/>
              <a:t>Code source</a:t>
            </a:r>
            <a:endParaRPr lang="en-GB" sz="2000" dirty="0"/>
          </a:p>
        </p:txBody>
      </p:sp>
      <p:pic>
        <p:nvPicPr>
          <p:cNvPr id="13" name="Espace réservé du contenu 12" descr="Capture d’écran 2021-05-03 à 10.12.57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355" b="-36355"/>
          <a:stretch/>
        </p:blipFill>
        <p:spPr>
          <a:xfrm>
            <a:off x="4276485" y="4394332"/>
            <a:ext cx="4045750" cy="2209544"/>
          </a:xfrm>
        </p:spPr>
      </p:pic>
      <p:pic>
        <p:nvPicPr>
          <p:cNvPr id="7" name="Image 6" descr="Capture d’écran 2021-05-19 à 12.36.4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7053"/>
            <a:ext cx="4776913" cy="2514499"/>
          </a:xfrm>
          <a:prstGeom prst="rect">
            <a:avLst/>
          </a:prstGeom>
        </p:spPr>
      </p:pic>
      <p:pic>
        <p:nvPicPr>
          <p:cNvPr id="8" name="Image 7" descr="Capture d’écran 2021-05-19 à 12.44.0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47" y="672353"/>
            <a:ext cx="7099300" cy="20447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816847" y="393454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Liens </a:t>
            </a:r>
            <a:r>
              <a:rPr lang="en-GB" dirty="0" err="1" smtClean="0">
                <a:solidFill>
                  <a:srgbClr val="FF0000"/>
                </a:solidFill>
              </a:rPr>
              <a:t>vides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427658" y="1407700"/>
            <a:ext cx="3000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</a:rPr>
              <a:t>Balises</a:t>
            </a:r>
            <a:r>
              <a:rPr lang="en-GB" dirty="0" smtClean="0">
                <a:solidFill>
                  <a:srgbClr val="FF0000"/>
                </a:solidFill>
              </a:rPr>
              <a:t> keywords </a:t>
            </a:r>
            <a:r>
              <a:rPr lang="en-GB" dirty="0" err="1" smtClean="0">
                <a:solidFill>
                  <a:srgbClr val="FF0000"/>
                </a:solidFill>
              </a:rPr>
              <a:t>dans</a:t>
            </a:r>
            <a:r>
              <a:rPr lang="en-GB" dirty="0" smtClean="0">
                <a:solidFill>
                  <a:srgbClr val="FF0000"/>
                </a:solidFill>
              </a:rPr>
              <a:t> le code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649327" y="5236563"/>
            <a:ext cx="117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</a:rPr>
              <a:t>Balise</a:t>
            </a:r>
            <a:r>
              <a:rPr lang="en-GB" dirty="0" smtClean="0">
                <a:solidFill>
                  <a:srgbClr val="FF0000"/>
                </a:solidFill>
              </a:rPr>
              <a:t> vide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4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/>
              <a:t>Métadonnées</a:t>
            </a:r>
            <a:r>
              <a:rPr lang="en-GB" dirty="0" smtClean="0"/>
              <a:t> </a:t>
            </a:r>
            <a:r>
              <a:rPr lang="en-GB" dirty="0" err="1" smtClean="0"/>
              <a:t>avant</a:t>
            </a:r>
            <a:endParaRPr lang="en-GB" dirty="0"/>
          </a:p>
        </p:txBody>
      </p:sp>
      <p:pic>
        <p:nvPicPr>
          <p:cNvPr id="6" name="Espace réservé du contenu 5" descr="Capture d’écran 2021-05-19 à 10.58.1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r="22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70803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/>
              <a:t>Métadonnées</a:t>
            </a:r>
            <a:r>
              <a:rPr lang="en-GB" dirty="0" smtClean="0"/>
              <a:t> </a:t>
            </a:r>
            <a:r>
              <a:rPr lang="en-GB" dirty="0" err="1" smtClean="0"/>
              <a:t>apres</a:t>
            </a:r>
            <a:endParaRPr lang="en-GB" dirty="0"/>
          </a:p>
        </p:txBody>
      </p:sp>
      <p:pic>
        <p:nvPicPr>
          <p:cNvPr id="4" name="Espace réservé du contenu 4" descr="Capture d’écran 2021-05-19 à 10.07.14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" r="-138"/>
          <a:stretch/>
        </p:blipFill>
        <p:spPr>
          <a:xfrm>
            <a:off x="158744" y="1600200"/>
            <a:ext cx="8254674" cy="4525963"/>
          </a:xfrm>
        </p:spPr>
      </p:pic>
    </p:spTree>
    <p:extLst>
      <p:ext uri="{BB962C8B-B14F-4D97-AF65-F5344CB8AC3E}">
        <p14:creationId xmlns:p14="http://schemas.microsoft.com/office/powerpoint/2010/main" val="4213893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951" y="251115"/>
            <a:ext cx="8229600" cy="1143000"/>
          </a:xfrm>
        </p:spPr>
        <p:txBody>
          <a:bodyPr/>
          <a:lstStyle/>
          <a:p>
            <a:pPr algn="ctr"/>
            <a:r>
              <a:rPr lang="en-GB" dirty="0" smtClean="0"/>
              <a:t>Responsive</a:t>
            </a:r>
            <a:endParaRPr lang="en-GB" dirty="0"/>
          </a:p>
        </p:txBody>
      </p:sp>
      <p:pic>
        <p:nvPicPr>
          <p:cNvPr id="4" name="Espace réservé du contenu 3" descr="Capture d’écran 2021-05-19 à 11.19.06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5440"/>
          <a:stretch/>
        </p:blipFill>
        <p:spPr>
          <a:xfrm>
            <a:off x="851253" y="1616550"/>
            <a:ext cx="2232797" cy="4525963"/>
          </a:xfrm>
        </p:spPr>
      </p:pic>
      <p:pic>
        <p:nvPicPr>
          <p:cNvPr id="5" name="Image 4" descr="Capture d’écran 2021-05-19 à 11.18.4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354" y="1394115"/>
            <a:ext cx="4073324" cy="534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52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jdacency">
  <a:themeElements>
    <a:clrScheme name="Ajd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jd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jd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Ajdacency.thmx</Template>
  <TotalTime>347</TotalTime>
  <Words>396</Words>
  <Application>Microsoft Macintosh PowerPoint</Application>
  <PresentationFormat>Présentation à l'écran (4:3)</PresentationFormat>
  <Paragraphs>71</Paragraphs>
  <Slides>23</Slides>
  <Notes>18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Ajdacency</vt:lpstr>
      <vt:lpstr>Rapport optimisation</vt:lpstr>
      <vt:lpstr>Analyse performance</vt:lpstr>
      <vt:lpstr>Analyse performance après modification</vt:lpstr>
      <vt:lpstr>Sémantique html avant</vt:lpstr>
      <vt:lpstr>Sémantique html</vt:lpstr>
      <vt:lpstr>Code source</vt:lpstr>
      <vt:lpstr>Métadonnées avant</vt:lpstr>
      <vt:lpstr>Métadonnées apres</vt:lpstr>
      <vt:lpstr>Responsive</vt:lpstr>
      <vt:lpstr>Responsive</vt:lpstr>
      <vt:lpstr>Navigation avant</vt:lpstr>
      <vt:lpstr>Navigation après</vt:lpstr>
      <vt:lpstr>Navigation  : Réseaux sociaux</vt:lpstr>
      <vt:lpstr>Navigation  : Réseaux sociaux</vt:lpstr>
      <vt:lpstr>Images trop lourdes</vt:lpstr>
      <vt:lpstr>Images</vt:lpstr>
      <vt:lpstr>Performance avant</vt:lpstr>
      <vt:lpstr>Performance</vt:lpstr>
      <vt:lpstr>Vitesse du site après modification</vt:lpstr>
      <vt:lpstr>Feuille de style</vt:lpstr>
      <vt:lpstr>Chargement des scripts</vt:lpstr>
      <vt:lpstr>Chargement des scripts</vt:lpstr>
      <vt:lpstr>Check-list d’accessibilité mise en place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d’optimisation</dc:title>
  <dc:creator>Laetitia RESCHID</dc:creator>
  <cp:lastModifiedBy>Laetitia RESCHID</cp:lastModifiedBy>
  <cp:revision>23</cp:revision>
  <dcterms:created xsi:type="dcterms:W3CDTF">2021-05-19T13:37:51Z</dcterms:created>
  <dcterms:modified xsi:type="dcterms:W3CDTF">2021-06-05T14:34:17Z</dcterms:modified>
</cp:coreProperties>
</file>