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75" d="100"/>
          <a:sy n="75" d="100"/>
        </p:scale>
        <p:origin x="3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51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06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59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88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65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60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15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73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4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37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11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F9BC-167A-4958-9165-27D2C5388731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44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E7A0E7-C545-4D76-5760-36B6C09B5E89}"/>
              </a:ext>
            </a:extLst>
          </p:cNvPr>
          <p:cNvSpPr/>
          <p:nvPr/>
        </p:nvSpPr>
        <p:spPr>
          <a:xfrm>
            <a:off x="263397" y="752262"/>
            <a:ext cx="6373506" cy="3564549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AEFC15-5854-A5C1-07B4-A2C72E0CA3A0}"/>
              </a:ext>
            </a:extLst>
          </p:cNvPr>
          <p:cNvSpPr/>
          <p:nvPr/>
        </p:nvSpPr>
        <p:spPr>
          <a:xfrm>
            <a:off x="263397" y="4383352"/>
            <a:ext cx="6373505" cy="5076586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44B355-EAF0-A967-554B-BE63746CC96E}"/>
              </a:ext>
            </a:extLst>
          </p:cNvPr>
          <p:cNvSpPr txBox="1"/>
          <p:nvPr/>
        </p:nvSpPr>
        <p:spPr>
          <a:xfrm>
            <a:off x="2764168" y="953599"/>
            <a:ext cx="3379386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scRNAseq_CITEseq_R_CreateSeuratObject</a:t>
            </a:r>
            <a:endParaRPr lang="fr-FR" sz="1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296DFC5-1DAF-E9A3-6D02-28CF5FF55832}"/>
              </a:ext>
            </a:extLst>
          </p:cNvPr>
          <p:cNvSpPr txBox="1"/>
          <p:nvPr/>
        </p:nvSpPr>
        <p:spPr>
          <a:xfrm>
            <a:off x="2926685" y="1665426"/>
            <a:ext cx="273790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scRNAseq_CITEseq_R_FilterData</a:t>
            </a:r>
            <a:endParaRPr lang="fr-FR" sz="1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FC17C26-542D-1D8A-9A2B-AAECA9965B8A}"/>
              </a:ext>
            </a:extLst>
          </p:cNvPr>
          <p:cNvSpPr txBox="1"/>
          <p:nvPr/>
        </p:nvSpPr>
        <p:spPr>
          <a:xfrm>
            <a:off x="408263" y="2602620"/>
            <a:ext cx="1846148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scRNAseq_CITEseq_R</a:t>
            </a:r>
            <a:r>
              <a:rPr lang="fr-FR" sz="1400" dirty="0"/>
              <a:t>_</a:t>
            </a:r>
          </a:p>
          <a:p>
            <a:pPr algn="ctr"/>
            <a:r>
              <a:rPr lang="fr-FR" sz="1400" dirty="0" err="1"/>
              <a:t>BatchEffectCorrection</a:t>
            </a:r>
            <a:endParaRPr lang="fr-FR" sz="1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D97939E-4DA1-828E-F04B-C4C67DF977AC}"/>
              </a:ext>
            </a:extLst>
          </p:cNvPr>
          <p:cNvSpPr txBox="1"/>
          <p:nvPr/>
        </p:nvSpPr>
        <p:spPr>
          <a:xfrm>
            <a:off x="2669424" y="2379482"/>
            <a:ext cx="3231786" cy="317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scRNAseq_CITEseq_R_NormalizeData</a:t>
            </a:r>
            <a:endParaRPr lang="fr-FR" sz="1400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23C498B-D4D2-C4FB-FAC1-7B6CFC560DDA}"/>
              </a:ext>
            </a:extLst>
          </p:cNvPr>
          <p:cNvCxnSpPr>
            <a:cxnSpLocks/>
          </p:cNvCxnSpPr>
          <p:nvPr/>
        </p:nvCxnSpPr>
        <p:spPr>
          <a:xfrm>
            <a:off x="4327711" y="1312329"/>
            <a:ext cx="0" cy="29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EC0316D-CBFB-77CF-21DF-F1B5FDBFACAB}"/>
              </a:ext>
            </a:extLst>
          </p:cNvPr>
          <p:cNvCxnSpPr>
            <a:cxnSpLocks/>
          </p:cNvCxnSpPr>
          <p:nvPr/>
        </p:nvCxnSpPr>
        <p:spPr>
          <a:xfrm>
            <a:off x="4327711" y="2031997"/>
            <a:ext cx="0" cy="31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A1C8FDD-F977-EF61-DD00-94D39074C92D}"/>
              </a:ext>
            </a:extLst>
          </p:cNvPr>
          <p:cNvCxnSpPr>
            <a:cxnSpLocks/>
          </p:cNvCxnSpPr>
          <p:nvPr/>
        </p:nvCxnSpPr>
        <p:spPr>
          <a:xfrm>
            <a:off x="4327711" y="2994039"/>
            <a:ext cx="0" cy="49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56C65B24-C69C-C0AB-7090-EB4AAB3ADB4D}"/>
              </a:ext>
            </a:extLst>
          </p:cNvPr>
          <p:cNvSpPr txBox="1"/>
          <p:nvPr/>
        </p:nvSpPr>
        <p:spPr>
          <a:xfrm rot="20390314">
            <a:off x="102228" y="139074"/>
            <a:ext cx="14644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7030A0"/>
                </a:solidFill>
              </a:rPr>
              <a:t>matrix.mtx.gz</a:t>
            </a:r>
          </a:p>
          <a:p>
            <a:r>
              <a:rPr lang="fr-FR" sz="1400" b="1" dirty="0">
                <a:solidFill>
                  <a:srgbClr val="7030A0"/>
                </a:solidFill>
              </a:rPr>
              <a:t>barcodes.tsv.gz</a:t>
            </a:r>
          </a:p>
          <a:p>
            <a:r>
              <a:rPr lang="fr-FR" sz="1400" b="1" dirty="0">
                <a:solidFill>
                  <a:srgbClr val="7030A0"/>
                </a:solidFill>
              </a:rPr>
              <a:t>features.tsv.gz</a:t>
            </a:r>
          </a:p>
        </p:txBody>
      </p:sp>
      <p:cxnSp>
        <p:nvCxnSpPr>
          <p:cNvPr id="14" name="Connecteur : en arc 13">
            <a:extLst>
              <a:ext uri="{FF2B5EF4-FFF2-40B4-BE49-F238E27FC236}">
                <a16:creationId xmlns:a16="http://schemas.microsoft.com/office/drawing/2014/main" id="{3648F7AD-65C7-B256-5754-9622E407B395}"/>
              </a:ext>
            </a:extLst>
          </p:cNvPr>
          <p:cNvCxnSpPr>
            <a:cxnSpLocks/>
          </p:cNvCxnSpPr>
          <p:nvPr/>
        </p:nvCxnSpPr>
        <p:spPr>
          <a:xfrm>
            <a:off x="1378424" y="565773"/>
            <a:ext cx="1299388" cy="5927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21F52AC3-4313-D634-164C-AF193A703079}"/>
              </a:ext>
            </a:extLst>
          </p:cNvPr>
          <p:cNvSpPr txBox="1"/>
          <p:nvPr/>
        </p:nvSpPr>
        <p:spPr>
          <a:xfrm>
            <a:off x="4404714" y="177775"/>
            <a:ext cx="2333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 </a:t>
            </a:r>
            <a:r>
              <a:rPr lang="fr-F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scRNAseq-CITEseq</a:t>
            </a:r>
            <a:endParaRPr lang="fr-F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068C85B-D865-5335-AF45-A196374FA0B3}"/>
              </a:ext>
            </a:extLst>
          </p:cNvPr>
          <p:cNvSpPr txBox="1"/>
          <p:nvPr/>
        </p:nvSpPr>
        <p:spPr>
          <a:xfrm>
            <a:off x="2669424" y="2653376"/>
            <a:ext cx="3231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err="1">
                <a:solidFill>
                  <a:srgbClr val="002060"/>
                </a:solidFill>
              </a:rPr>
              <a:t>with</a:t>
            </a:r>
            <a:r>
              <a:rPr lang="fr-FR" sz="1200" i="1" dirty="0">
                <a:solidFill>
                  <a:srgbClr val="002060"/>
                </a:solidFill>
              </a:rPr>
              <a:t> or </a:t>
            </a:r>
            <a:r>
              <a:rPr lang="fr-FR" sz="1200" i="1" dirty="0" err="1">
                <a:solidFill>
                  <a:srgbClr val="002060"/>
                </a:solidFill>
              </a:rPr>
              <a:t>without</a:t>
            </a:r>
            <a:r>
              <a:rPr lang="fr-FR" sz="1200" i="1" dirty="0">
                <a:solidFill>
                  <a:srgbClr val="002060"/>
                </a:solidFill>
              </a:rPr>
              <a:t> </a:t>
            </a:r>
            <a:r>
              <a:rPr lang="fr-FR" sz="1200" i="1" dirty="0" err="1">
                <a:solidFill>
                  <a:srgbClr val="002060"/>
                </a:solidFill>
              </a:rPr>
              <a:t>cell</a:t>
            </a:r>
            <a:r>
              <a:rPr lang="fr-FR" sz="1200" i="1" dirty="0">
                <a:solidFill>
                  <a:srgbClr val="002060"/>
                </a:solidFill>
              </a:rPr>
              <a:t> cycle </a:t>
            </a:r>
            <a:r>
              <a:rPr lang="fr-FR" sz="1200" i="1" dirty="0" err="1">
                <a:solidFill>
                  <a:srgbClr val="002060"/>
                </a:solidFill>
              </a:rPr>
              <a:t>regression</a:t>
            </a:r>
            <a:endParaRPr lang="fr-FR" sz="1200" i="1" dirty="0">
              <a:solidFill>
                <a:srgbClr val="002060"/>
              </a:solidFill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0347F5C-19E0-D52E-CF11-8E0F867FECC1}"/>
              </a:ext>
            </a:extLst>
          </p:cNvPr>
          <p:cNvCxnSpPr>
            <a:cxnSpLocks/>
          </p:cNvCxnSpPr>
          <p:nvPr/>
        </p:nvCxnSpPr>
        <p:spPr>
          <a:xfrm flipH="1">
            <a:off x="2926685" y="4210927"/>
            <a:ext cx="1458233" cy="839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D3EF72E-9D48-7E1E-9E8A-3069DA42BF81}"/>
              </a:ext>
            </a:extLst>
          </p:cNvPr>
          <p:cNvCxnSpPr>
            <a:cxnSpLocks/>
          </p:cNvCxnSpPr>
          <p:nvPr/>
        </p:nvCxnSpPr>
        <p:spPr>
          <a:xfrm flipH="1">
            <a:off x="2340677" y="4209783"/>
            <a:ext cx="2044241" cy="1700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13224BA-0194-D0AB-1010-21735CBF0144}"/>
              </a:ext>
            </a:extLst>
          </p:cNvPr>
          <p:cNvCxnSpPr>
            <a:cxnSpLocks/>
          </p:cNvCxnSpPr>
          <p:nvPr/>
        </p:nvCxnSpPr>
        <p:spPr>
          <a:xfrm>
            <a:off x="4384918" y="4214079"/>
            <a:ext cx="896260" cy="83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3D4C968A-0A53-E5CB-E363-54930365A6D1}"/>
              </a:ext>
            </a:extLst>
          </p:cNvPr>
          <p:cNvSpPr txBox="1"/>
          <p:nvPr/>
        </p:nvSpPr>
        <p:spPr>
          <a:xfrm rot="16200000">
            <a:off x="4717138" y="2283330"/>
            <a:ext cx="356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</a:rPr>
              <a:t>DATA CLEANING AND FILTERING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D3BD272-4F0E-0611-3A42-8C95DA36E7BB}"/>
              </a:ext>
            </a:extLst>
          </p:cNvPr>
          <p:cNvSpPr txBox="1"/>
          <p:nvPr/>
        </p:nvSpPr>
        <p:spPr>
          <a:xfrm rot="16200000">
            <a:off x="5093497" y="7022247"/>
            <a:ext cx="282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>
                    <a:lumMod val="65000"/>
                  </a:schemeClr>
                </a:solidFill>
              </a:rPr>
              <a:t>DOWNSTREAM ANALYSIS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83E710F-ADEA-8613-26B2-763842EA0D10}"/>
              </a:ext>
            </a:extLst>
          </p:cNvPr>
          <p:cNvSpPr txBox="1"/>
          <p:nvPr/>
        </p:nvSpPr>
        <p:spPr>
          <a:xfrm>
            <a:off x="2652014" y="3575978"/>
            <a:ext cx="337938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scRNAseq_CITEseq_R_ReductionDimension</a:t>
            </a:r>
            <a:endParaRPr lang="fr-FR" sz="1400" dirty="0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754E702-C40B-20CD-D22A-8FD4AEC352DB}"/>
              </a:ext>
            </a:extLst>
          </p:cNvPr>
          <p:cNvCxnSpPr>
            <a:cxnSpLocks/>
          </p:cNvCxnSpPr>
          <p:nvPr/>
        </p:nvCxnSpPr>
        <p:spPr>
          <a:xfrm flipH="1">
            <a:off x="2340677" y="2563454"/>
            <a:ext cx="260185" cy="29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91DDD279-2F61-E8BA-5F0E-760CB17675FD}"/>
              </a:ext>
            </a:extLst>
          </p:cNvPr>
          <p:cNvSpPr txBox="1"/>
          <p:nvPr/>
        </p:nvSpPr>
        <p:spPr>
          <a:xfrm>
            <a:off x="3214399" y="3838883"/>
            <a:ext cx="2611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err="1">
                <a:solidFill>
                  <a:srgbClr val="002060"/>
                </a:solidFill>
              </a:rPr>
              <a:t>Three</a:t>
            </a:r>
            <a:r>
              <a:rPr lang="fr-FR" sz="1200" i="1" dirty="0">
                <a:solidFill>
                  <a:srgbClr val="002060"/>
                </a:solidFill>
              </a:rPr>
              <a:t> possible cluster </a:t>
            </a:r>
            <a:r>
              <a:rPr lang="fr-FR" sz="1200" i="1" dirty="0" err="1">
                <a:solidFill>
                  <a:srgbClr val="002060"/>
                </a:solidFill>
              </a:rPr>
              <a:t>resolutions</a:t>
            </a:r>
            <a:endParaRPr lang="fr-FR" sz="1200" i="1" dirty="0">
              <a:solidFill>
                <a:srgbClr val="002060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F2E967C-6E8C-2C2A-524D-276CA5482291}"/>
              </a:ext>
            </a:extLst>
          </p:cNvPr>
          <p:cNvSpPr txBox="1"/>
          <p:nvPr/>
        </p:nvSpPr>
        <p:spPr>
          <a:xfrm>
            <a:off x="479443" y="4824580"/>
            <a:ext cx="2447242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scRNAseq_CITEseq_R</a:t>
            </a:r>
            <a:r>
              <a:rPr lang="fr-FR" sz="1400" dirty="0"/>
              <a:t>_</a:t>
            </a:r>
          </a:p>
          <a:p>
            <a:pPr algn="ctr"/>
            <a:r>
              <a:rPr lang="fr-FR" sz="1400" dirty="0" err="1"/>
              <a:t>DWNS_ClustersStatistics</a:t>
            </a:r>
            <a:endParaRPr lang="fr-FR" sz="1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4C6679D-965D-93FA-922E-21D4F5930A65}"/>
              </a:ext>
            </a:extLst>
          </p:cNvPr>
          <p:cNvSpPr txBox="1"/>
          <p:nvPr/>
        </p:nvSpPr>
        <p:spPr>
          <a:xfrm>
            <a:off x="1357810" y="7142259"/>
            <a:ext cx="2447242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scRNAseq_CITEseq_R_DWNS</a:t>
            </a:r>
            <a:r>
              <a:rPr lang="fr-FR" sz="1400" dirty="0"/>
              <a:t>_</a:t>
            </a:r>
          </a:p>
          <a:p>
            <a:pPr algn="ctr"/>
            <a:r>
              <a:rPr lang="fr-FR" sz="1400" dirty="0"/>
              <a:t>PathwaysAnalysis_n1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22E8AC0-6B4B-DF04-266E-0DFDDE3EE379}"/>
              </a:ext>
            </a:extLst>
          </p:cNvPr>
          <p:cNvSpPr txBox="1"/>
          <p:nvPr/>
        </p:nvSpPr>
        <p:spPr>
          <a:xfrm>
            <a:off x="4234249" y="5177466"/>
            <a:ext cx="2307966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scRNAseq_CITEseq_R_DWNS_CompareConditions_GO</a:t>
            </a:r>
            <a:endParaRPr lang="fr-FR" sz="14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800B3DB-41B1-CFEA-3406-6E44E91F991F}"/>
              </a:ext>
            </a:extLst>
          </p:cNvPr>
          <p:cNvSpPr txBox="1"/>
          <p:nvPr/>
        </p:nvSpPr>
        <p:spPr>
          <a:xfrm>
            <a:off x="4062788" y="6442845"/>
            <a:ext cx="2204781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scRNAseq_CITEseq_R</a:t>
            </a:r>
            <a:r>
              <a:rPr lang="fr-FR" sz="1400" dirty="0"/>
              <a:t>_</a:t>
            </a:r>
          </a:p>
          <a:p>
            <a:pPr algn="ctr"/>
            <a:r>
              <a:rPr lang="fr-FR" sz="1400" dirty="0" err="1"/>
              <a:t>DWNS_CorrelationADTRNA</a:t>
            </a:r>
            <a:endParaRPr lang="fr-FR" sz="14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5FA9C48-C060-8C0B-644E-BBCECC4C7415}"/>
              </a:ext>
            </a:extLst>
          </p:cNvPr>
          <p:cNvSpPr txBox="1"/>
          <p:nvPr/>
        </p:nvSpPr>
        <p:spPr>
          <a:xfrm>
            <a:off x="1365593" y="7913871"/>
            <a:ext cx="2447242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scRNAseq_CITEseq_R_DWNS</a:t>
            </a:r>
            <a:r>
              <a:rPr lang="fr-FR" sz="1400" dirty="0"/>
              <a:t>_</a:t>
            </a:r>
          </a:p>
          <a:p>
            <a:pPr algn="ctr"/>
            <a:r>
              <a:rPr lang="fr-FR" sz="1400" dirty="0"/>
              <a:t>PathwaysAnalysis_n2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D6EB8CF-66EB-AE8F-6037-8CF0029B6277}"/>
              </a:ext>
            </a:extLst>
          </p:cNvPr>
          <p:cNvSpPr txBox="1"/>
          <p:nvPr/>
        </p:nvSpPr>
        <p:spPr>
          <a:xfrm>
            <a:off x="1368785" y="8654623"/>
            <a:ext cx="2447242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scRNAseq_CITEseq_R_DWNS</a:t>
            </a:r>
            <a:r>
              <a:rPr lang="fr-FR" sz="1400" dirty="0"/>
              <a:t>_</a:t>
            </a:r>
          </a:p>
          <a:p>
            <a:pPr algn="ctr"/>
            <a:r>
              <a:rPr lang="fr-FR" sz="1400" dirty="0"/>
              <a:t>PathwaysAnalysis_n3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77ABAA6-B5B2-2C1C-D06B-B6E9A8696F13}"/>
              </a:ext>
            </a:extLst>
          </p:cNvPr>
          <p:cNvSpPr txBox="1"/>
          <p:nvPr/>
        </p:nvSpPr>
        <p:spPr>
          <a:xfrm>
            <a:off x="618719" y="5910450"/>
            <a:ext cx="2307966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scRNAseq_CITEseq_R_DWNS_ClustersInvestigation_GO</a:t>
            </a:r>
            <a:endParaRPr lang="fr-FR" sz="14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F03AB72-7A62-4689-EADE-D28CEEB9A996}"/>
              </a:ext>
            </a:extLst>
          </p:cNvPr>
          <p:cNvSpPr txBox="1"/>
          <p:nvPr/>
        </p:nvSpPr>
        <p:spPr>
          <a:xfrm>
            <a:off x="420231" y="3406392"/>
            <a:ext cx="190449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scRNAseq_CITEseq_R_GenomePosition_GeneNameCountMatrix</a:t>
            </a:r>
            <a:endParaRPr lang="fr-FR" sz="1400" dirty="0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B396E8E-E6B9-1F8D-1BD4-98BD1E289E00}"/>
              </a:ext>
            </a:extLst>
          </p:cNvPr>
          <p:cNvCxnSpPr>
            <a:cxnSpLocks/>
          </p:cNvCxnSpPr>
          <p:nvPr/>
        </p:nvCxnSpPr>
        <p:spPr>
          <a:xfrm flipH="1">
            <a:off x="2724944" y="4209674"/>
            <a:ext cx="1659974" cy="293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orme libre : forme 46">
            <a:extLst>
              <a:ext uri="{FF2B5EF4-FFF2-40B4-BE49-F238E27FC236}">
                <a16:creationId xmlns:a16="http://schemas.microsoft.com/office/drawing/2014/main" id="{4C809AAC-B427-9DFE-54A2-DD67D581C865}"/>
              </a:ext>
            </a:extLst>
          </p:cNvPr>
          <p:cNvSpPr/>
          <p:nvPr/>
        </p:nvSpPr>
        <p:spPr>
          <a:xfrm>
            <a:off x="4023360" y="4233454"/>
            <a:ext cx="381354" cy="2126706"/>
          </a:xfrm>
          <a:custGeom>
            <a:avLst/>
            <a:gdLst>
              <a:gd name="connsiteX0" fmla="*/ 335280 w 335280"/>
              <a:gd name="connsiteY0" fmla="*/ 0 h 2123440"/>
              <a:gd name="connsiteX1" fmla="*/ 20320 w 335280"/>
              <a:gd name="connsiteY1" fmla="*/ 1056640 h 2123440"/>
              <a:gd name="connsiteX2" fmla="*/ 0 w 335280"/>
              <a:gd name="connsiteY2" fmla="*/ 1859280 h 2123440"/>
              <a:gd name="connsiteX3" fmla="*/ 264160 w 335280"/>
              <a:gd name="connsiteY3" fmla="*/ 2123440 h 212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280" h="2123440">
                <a:moveTo>
                  <a:pt x="335280" y="0"/>
                </a:moveTo>
                <a:lnTo>
                  <a:pt x="20320" y="1056640"/>
                </a:lnTo>
                <a:lnTo>
                  <a:pt x="0" y="1859280"/>
                </a:lnTo>
                <a:lnTo>
                  <a:pt x="264160" y="2123440"/>
                </a:ln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20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6374D4-535C-6913-48BE-FEB00EC1EEEC}"/>
              </a:ext>
            </a:extLst>
          </p:cNvPr>
          <p:cNvSpPr/>
          <p:nvPr/>
        </p:nvSpPr>
        <p:spPr>
          <a:xfrm>
            <a:off x="263397" y="752262"/>
            <a:ext cx="6373506" cy="4502644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9FD109-DA13-79B5-0C2C-B07B49BEB124}"/>
              </a:ext>
            </a:extLst>
          </p:cNvPr>
          <p:cNvSpPr/>
          <p:nvPr/>
        </p:nvSpPr>
        <p:spPr>
          <a:xfrm>
            <a:off x="263397" y="5363326"/>
            <a:ext cx="6373505" cy="4096612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F0B8EFB-8208-3132-FA69-639DCAC96D36}"/>
              </a:ext>
            </a:extLst>
          </p:cNvPr>
          <p:cNvSpPr txBox="1"/>
          <p:nvPr/>
        </p:nvSpPr>
        <p:spPr>
          <a:xfrm>
            <a:off x="1156871" y="953599"/>
            <a:ext cx="2463487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dirty="0" err="1"/>
              <a:t>scATACseq_R_CreateSeuratObject</a:t>
            </a:r>
            <a:endParaRPr lang="fr-FR" sz="13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48E638-639C-21B3-42AB-47371284C5B8}"/>
              </a:ext>
            </a:extLst>
          </p:cNvPr>
          <p:cNvSpPr txBox="1"/>
          <p:nvPr/>
        </p:nvSpPr>
        <p:spPr>
          <a:xfrm>
            <a:off x="1308775" y="1758563"/>
            <a:ext cx="2159678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dirty="0" err="1"/>
              <a:t>scATACseq_R_QualityControl</a:t>
            </a:r>
            <a:endParaRPr lang="fr-FR" sz="13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8BE4869-4CB7-D0E9-D4E2-292ADF3D1E3D}"/>
              </a:ext>
            </a:extLst>
          </p:cNvPr>
          <p:cNvSpPr txBox="1"/>
          <p:nvPr/>
        </p:nvSpPr>
        <p:spPr>
          <a:xfrm>
            <a:off x="816021" y="3136518"/>
            <a:ext cx="3091942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dirty="0" err="1"/>
              <a:t>scATACseq_R_MergeObjectsCommonPeaks</a:t>
            </a:r>
            <a:endParaRPr lang="fr-FR" sz="13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1864EF-FC06-CF64-37AA-633BD0DB0A72}"/>
              </a:ext>
            </a:extLst>
          </p:cNvPr>
          <p:cNvSpPr txBox="1"/>
          <p:nvPr/>
        </p:nvSpPr>
        <p:spPr>
          <a:xfrm>
            <a:off x="1253022" y="3854639"/>
            <a:ext cx="2256931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dirty="0" err="1"/>
              <a:t>scATACseq_R_AddAnnotations</a:t>
            </a:r>
            <a:endParaRPr lang="fr-FR" sz="13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19CCBE3-E779-E58C-47D6-602925EA445A}"/>
              </a:ext>
            </a:extLst>
          </p:cNvPr>
          <p:cNvSpPr txBox="1"/>
          <p:nvPr/>
        </p:nvSpPr>
        <p:spPr>
          <a:xfrm>
            <a:off x="994876" y="4531042"/>
            <a:ext cx="2787475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dirty="0" err="1"/>
              <a:t>scATACseq_R_NormalizationReduction</a:t>
            </a:r>
            <a:endParaRPr lang="fr-FR" sz="1300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3270018-513E-58B4-9E02-4E813F3E3210}"/>
              </a:ext>
            </a:extLst>
          </p:cNvPr>
          <p:cNvCxnSpPr>
            <a:cxnSpLocks/>
          </p:cNvCxnSpPr>
          <p:nvPr/>
        </p:nvCxnSpPr>
        <p:spPr>
          <a:xfrm>
            <a:off x="2410807" y="1302610"/>
            <a:ext cx="0" cy="43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AF8F9D9-4FA1-65C9-3C17-5D7CB5AB2A12}"/>
              </a:ext>
            </a:extLst>
          </p:cNvPr>
          <p:cNvCxnSpPr>
            <a:cxnSpLocks/>
          </p:cNvCxnSpPr>
          <p:nvPr/>
        </p:nvCxnSpPr>
        <p:spPr>
          <a:xfrm>
            <a:off x="2410807" y="2117734"/>
            <a:ext cx="0" cy="88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921FC85-2E0C-2A78-BB91-C968FA1DCB0D}"/>
              </a:ext>
            </a:extLst>
          </p:cNvPr>
          <p:cNvCxnSpPr>
            <a:cxnSpLocks/>
          </p:cNvCxnSpPr>
          <p:nvPr/>
        </p:nvCxnSpPr>
        <p:spPr>
          <a:xfrm>
            <a:off x="2410807" y="3412029"/>
            <a:ext cx="0" cy="43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4C8DB8F-CCC0-6F20-5B88-25ABCE36EC21}"/>
              </a:ext>
            </a:extLst>
          </p:cNvPr>
          <p:cNvCxnSpPr>
            <a:cxnSpLocks/>
          </p:cNvCxnSpPr>
          <p:nvPr/>
        </p:nvCxnSpPr>
        <p:spPr>
          <a:xfrm>
            <a:off x="2410807" y="4095410"/>
            <a:ext cx="0" cy="43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B31C3F0-11AA-7B19-0857-DD5E263922D9}"/>
              </a:ext>
            </a:extLst>
          </p:cNvPr>
          <p:cNvSpPr txBox="1"/>
          <p:nvPr/>
        </p:nvSpPr>
        <p:spPr>
          <a:xfrm rot="20616044">
            <a:off x="-2983" y="2415247"/>
            <a:ext cx="11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7030A0"/>
                </a:solidFill>
              </a:rPr>
              <a:t>hg38_annotations_gr.rds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0CE1592-F872-04E1-4AB1-C411BF296373}"/>
              </a:ext>
            </a:extLst>
          </p:cNvPr>
          <p:cNvSpPr txBox="1"/>
          <p:nvPr/>
        </p:nvSpPr>
        <p:spPr>
          <a:xfrm rot="20628894">
            <a:off x="131505" y="-107109"/>
            <a:ext cx="14644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7030A0"/>
                </a:solidFill>
              </a:rPr>
              <a:t>.h5</a:t>
            </a:r>
          </a:p>
          <a:p>
            <a:r>
              <a:rPr lang="fr-FR" sz="1400" b="1" dirty="0">
                <a:solidFill>
                  <a:srgbClr val="7030A0"/>
                </a:solidFill>
              </a:rPr>
              <a:t>singlecell.csv</a:t>
            </a:r>
          </a:p>
          <a:p>
            <a:r>
              <a:rPr lang="fr-FR" sz="1400" b="1" dirty="0">
                <a:solidFill>
                  <a:srgbClr val="7030A0"/>
                </a:solidFill>
              </a:rPr>
              <a:t>fragments.tsv.gz</a:t>
            </a:r>
          </a:p>
        </p:txBody>
      </p: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FD0764AF-D94D-3F7B-671F-FA222BD3EA84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293323" y="3041134"/>
            <a:ext cx="978704" cy="9406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4BD99294-18F3-0201-EC48-1A2C130C49C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37004" y="672991"/>
            <a:ext cx="519867" cy="4268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65B612E5-1CFD-9CCF-7EA0-1F78D922BAFE}"/>
              </a:ext>
            </a:extLst>
          </p:cNvPr>
          <p:cNvSpPr txBox="1"/>
          <p:nvPr/>
        </p:nvSpPr>
        <p:spPr>
          <a:xfrm>
            <a:off x="4974608" y="177775"/>
            <a:ext cx="1763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 </a:t>
            </a:r>
            <a:r>
              <a:rPr lang="fr-F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scATACseq</a:t>
            </a:r>
            <a:endParaRPr lang="fr-F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BC0F1E8E-20C5-B3D6-8DBB-244479CCED98}"/>
              </a:ext>
            </a:extLst>
          </p:cNvPr>
          <p:cNvCxnSpPr>
            <a:cxnSpLocks/>
          </p:cNvCxnSpPr>
          <p:nvPr/>
        </p:nvCxnSpPr>
        <p:spPr>
          <a:xfrm>
            <a:off x="2461561" y="4864922"/>
            <a:ext cx="1184631" cy="350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E1153E48-3A12-8F19-E3F3-F9336BE496A8}"/>
              </a:ext>
            </a:extLst>
          </p:cNvPr>
          <p:cNvCxnSpPr/>
          <p:nvPr/>
        </p:nvCxnSpPr>
        <p:spPr>
          <a:xfrm flipH="1">
            <a:off x="1400604" y="4864922"/>
            <a:ext cx="1060957" cy="150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B6F50F6C-D5DA-D995-98C1-BF8F1B0B6005}"/>
              </a:ext>
            </a:extLst>
          </p:cNvPr>
          <p:cNvCxnSpPr>
            <a:cxnSpLocks/>
          </p:cNvCxnSpPr>
          <p:nvPr/>
        </p:nvCxnSpPr>
        <p:spPr>
          <a:xfrm>
            <a:off x="2461561" y="4868074"/>
            <a:ext cx="1721470" cy="203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C67CD655-A3A1-8FF8-F432-53088F320D1E}"/>
              </a:ext>
            </a:extLst>
          </p:cNvPr>
          <p:cNvSpPr txBox="1"/>
          <p:nvPr/>
        </p:nvSpPr>
        <p:spPr>
          <a:xfrm rot="16200000">
            <a:off x="4695366" y="2986060"/>
            <a:ext cx="356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</a:rPr>
              <a:t>DATA CLEANING AND FILTERING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3935B7D-30C8-E939-932E-F2CC802BB209}"/>
              </a:ext>
            </a:extLst>
          </p:cNvPr>
          <p:cNvSpPr txBox="1"/>
          <p:nvPr/>
        </p:nvSpPr>
        <p:spPr>
          <a:xfrm rot="16200000">
            <a:off x="5065097" y="7226966"/>
            <a:ext cx="282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>
                    <a:lumMod val="65000"/>
                  </a:schemeClr>
                </a:solidFill>
              </a:rPr>
              <a:t>DOWNSTREAM ANALYSIS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AAD2884-6CFF-7560-BD2C-9BD199B8C3B1}"/>
              </a:ext>
            </a:extLst>
          </p:cNvPr>
          <p:cNvSpPr txBox="1"/>
          <p:nvPr/>
        </p:nvSpPr>
        <p:spPr>
          <a:xfrm>
            <a:off x="3684991" y="954667"/>
            <a:ext cx="2776768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dirty="0" err="1"/>
              <a:t>scATACseq_SKMK_CreateSeuratObject</a:t>
            </a:r>
            <a:endParaRPr lang="fr-FR" sz="13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DF58D45-8E7B-E926-D651-AE17D7A6079B}"/>
              </a:ext>
            </a:extLst>
          </p:cNvPr>
          <p:cNvSpPr txBox="1"/>
          <p:nvPr/>
        </p:nvSpPr>
        <p:spPr>
          <a:xfrm>
            <a:off x="3684991" y="1748402"/>
            <a:ext cx="2424494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dirty="0" err="1"/>
              <a:t>scATACseq_SKMK_QualityControl</a:t>
            </a:r>
            <a:endParaRPr lang="fr-FR" sz="1300" dirty="0"/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2F62E2C9-485C-98E1-7F81-CE92F3D6554C}"/>
              </a:ext>
            </a:extLst>
          </p:cNvPr>
          <p:cNvCxnSpPr>
            <a:cxnSpLocks/>
          </p:cNvCxnSpPr>
          <p:nvPr/>
        </p:nvCxnSpPr>
        <p:spPr>
          <a:xfrm>
            <a:off x="4897238" y="1302610"/>
            <a:ext cx="0" cy="43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A64E7C46-C14D-5355-1C12-8928E1F7FCAF}"/>
              </a:ext>
            </a:extLst>
          </p:cNvPr>
          <p:cNvCxnSpPr>
            <a:cxnSpLocks/>
          </p:cNvCxnSpPr>
          <p:nvPr/>
        </p:nvCxnSpPr>
        <p:spPr>
          <a:xfrm flipH="1">
            <a:off x="4519280" y="2122123"/>
            <a:ext cx="377958" cy="313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79E8DEF-7AEB-5273-5818-87AA283F17C2}"/>
              </a:ext>
            </a:extLst>
          </p:cNvPr>
          <p:cNvCxnSpPr>
            <a:cxnSpLocks/>
          </p:cNvCxnSpPr>
          <p:nvPr/>
        </p:nvCxnSpPr>
        <p:spPr>
          <a:xfrm>
            <a:off x="2457125" y="4864922"/>
            <a:ext cx="279584" cy="340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C6DF2B37-79F5-52B9-20AD-7F4F8DCD20ED}"/>
              </a:ext>
            </a:extLst>
          </p:cNvPr>
          <p:cNvCxnSpPr>
            <a:cxnSpLocks/>
          </p:cNvCxnSpPr>
          <p:nvPr/>
        </p:nvCxnSpPr>
        <p:spPr>
          <a:xfrm>
            <a:off x="2455220" y="4866616"/>
            <a:ext cx="2116284" cy="94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A3D36365-EED8-E65F-01C1-15692673136A}"/>
              </a:ext>
            </a:extLst>
          </p:cNvPr>
          <p:cNvSpPr txBox="1"/>
          <p:nvPr/>
        </p:nvSpPr>
        <p:spPr>
          <a:xfrm>
            <a:off x="2966222" y="2496484"/>
            <a:ext cx="2961943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dirty="0" err="1"/>
              <a:t>scATACseq_R-SKMK_ReportCreateQuality</a:t>
            </a:r>
            <a:endParaRPr lang="fr-FR" sz="1300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441BDE4-78EC-58BA-15DC-AB669CB74073}"/>
              </a:ext>
            </a:extLst>
          </p:cNvPr>
          <p:cNvCxnSpPr>
            <a:cxnSpLocks/>
          </p:cNvCxnSpPr>
          <p:nvPr/>
        </p:nvCxnSpPr>
        <p:spPr>
          <a:xfrm flipH="1">
            <a:off x="3429000" y="2858700"/>
            <a:ext cx="327882" cy="178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7FF0A812-D534-8F95-196E-79A8C17A3A00}"/>
              </a:ext>
            </a:extLst>
          </p:cNvPr>
          <p:cNvSpPr txBox="1"/>
          <p:nvPr/>
        </p:nvSpPr>
        <p:spPr>
          <a:xfrm>
            <a:off x="4418149" y="5910674"/>
            <a:ext cx="1737659" cy="4924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dirty="0" err="1"/>
              <a:t>scATACseq_R_DWNS</a:t>
            </a:r>
            <a:r>
              <a:rPr lang="fr-FR" sz="1300" dirty="0"/>
              <a:t>_</a:t>
            </a:r>
          </a:p>
          <a:p>
            <a:pPr algn="ctr"/>
            <a:r>
              <a:rPr lang="fr-FR" sz="1300" dirty="0" err="1"/>
              <a:t>CellsPeaksStatistics</a:t>
            </a:r>
            <a:endParaRPr lang="fr-FR" sz="13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8B5D9A4-6373-1F7B-4EFE-D349D81967DF}"/>
              </a:ext>
            </a:extLst>
          </p:cNvPr>
          <p:cNvSpPr txBox="1"/>
          <p:nvPr/>
        </p:nvSpPr>
        <p:spPr>
          <a:xfrm>
            <a:off x="3978247" y="6950465"/>
            <a:ext cx="2039578" cy="4924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dirty="0" err="1"/>
              <a:t>scATACseq_R_DWNS</a:t>
            </a:r>
            <a:r>
              <a:rPr lang="fr-FR" sz="1300" dirty="0"/>
              <a:t>_</a:t>
            </a:r>
          </a:p>
          <a:p>
            <a:pPr algn="ctr"/>
            <a:r>
              <a:rPr lang="fr-FR" sz="1300" dirty="0" err="1"/>
              <a:t>ClustersInvestigation_Stat</a:t>
            </a:r>
            <a:endParaRPr lang="fr-FR" sz="1300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15DD0B3-C7CF-4978-BBAC-3586C0717E9F}"/>
              </a:ext>
            </a:extLst>
          </p:cNvPr>
          <p:cNvSpPr txBox="1"/>
          <p:nvPr/>
        </p:nvSpPr>
        <p:spPr>
          <a:xfrm>
            <a:off x="1109717" y="8340281"/>
            <a:ext cx="2039578" cy="4924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dirty="0" err="1"/>
              <a:t>scATACseq_R_DWNS</a:t>
            </a:r>
            <a:r>
              <a:rPr lang="fr-FR" sz="1300" dirty="0"/>
              <a:t>_</a:t>
            </a:r>
          </a:p>
          <a:p>
            <a:pPr algn="ctr"/>
            <a:r>
              <a:rPr lang="fr-FR" sz="1300" dirty="0" err="1"/>
              <a:t>ClustersInvestigation_DA</a:t>
            </a:r>
            <a:endParaRPr lang="fr-FR" sz="13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C7B2316-19B2-BFDC-C145-A1F865F2853E}"/>
              </a:ext>
            </a:extLst>
          </p:cNvPr>
          <p:cNvSpPr txBox="1"/>
          <p:nvPr/>
        </p:nvSpPr>
        <p:spPr>
          <a:xfrm>
            <a:off x="408975" y="6440458"/>
            <a:ext cx="2022746" cy="4924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dirty="0" err="1"/>
              <a:t>scATACseq_R_DWNS</a:t>
            </a:r>
            <a:r>
              <a:rPr lang="fr-FR" sz="1300" dirty="0"/>
              <a:t>_</a:t>
            </a:r>
          </a:p>
          <a:p>
            <a:pPr algn="ctr"/>
            <a:r>
              <a:rPr lang="fr-FR" sz="1300" dirty="0" err="1"/>
              <a:t>CompareConditions_DA</a:t>
            </a:r>
            <a:endParaRPr lang="fr-FR" sz="1300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253D20FC-8BEE-D6AD-877D-2E50D0C3350E}"/>
              </a:ext>
            </a:extLst>
          </p:cNvPr>
          <p:cNvSpPr txBox="1"/>
          <p:nvPr/>
        </p:nvSpPr>
        <p:spPr>
          <a:xfrm>
            <a:off x="3528728" y="8420455"/>
            <a:ext cx="2179413" cy="4924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dirty="0" err="1"/>
              <a:t>scATACseq_R_DWNS</a:t>
            </a:r>
            <a:r>
              <a:rPr lang="fr-FR" sz="1300" dirty="0"/>
              <a:t>_</a:t>
            </a:r>
          </a:p>
          <a:p>
            <a:pPr algn="ctr"/>
            <a:r>
              <a:rPr lang="fr-FR" sz="1300" dirty="0" err="1"/>
              <a:t>GeneActivity_GeneCoverage</a:t>
            </a:r>
            <a:endParaRPr lang="fr-FR" sz="1300" dirty="0"/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5D8F689B-B2B4-C674-38BC-A3C28FD329D3}"/>
              </a:ext>
            </a:extLst>
          </p:cNvPr>
          <p:cNvCxnSpPr/>
          <p:nvPr/>
        </p:nvCxnSpPr>
        <p:spPr>
          <a:xfrm flipH="1" flipV="1">
            <a:off x="1244108" y="7048500"/>
            <a:ext cx="546592" cy="1224103"/>
          </a:xfrm>
          <a:prstGeom prst="straightConnector1">
            <a:avLst/>
          </a:prstGeom>
          <a:ln w="3175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34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24041F1-AF8C-0737-E242-F2CAE9DB8EA1}"/>
              </a:ext>
            </a:extLst>
          </p:cNvPr>
          <p:cNvSpPr/>
          <p:nvPr/>
        </p:nvSpPr>
        <p:spPr>
          <a:xfrm>
            <a:off x="334006" y="2390244"/>
            <a:ext cx="6373506" cy="2562756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6374D4-535C-6913-48BE-FEB00EC1EEEC}"/>
              </a:ext>
            </a:extLst>
          </p:cNvPr>
          <p:cNvSpPr/>
          <p:nvPr/>
        </p:nvSpPr>
        <p:spPr>
          <a:xfrm>
            <a:off x="341975" y="1073276"/>
            <a:ext cx="6373506" cy="1224103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0CE1592-F872-04E1-4AB1-C411BF296373}"/>
              </a:ext>
            </a:extLst>
          </p:cNvPr>
          <p:cNvSpPr txBox="1"/>
          <p:nvPr/>
        </p:nvSpPr>
        <p:spPr>
          <a:xfrm>
            <a:off x="1987752" y="510695"/>
            <a:ext cx="3270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7030A0"/>
                </a:solidFill>
              </a:rPr>
              <a:t>Grange </a:t>
            </a:r>
            <a:r>
              <a:rPr lang="fr-FR" sz="1400" b="1" dirty="0" err="1">
                <a:solidFill>
                  <a:srgbClr val="7030A0"/>
                </a:solidFill>
              </a:rPr>
              <a:t>annotated</a:t>
            </a:r>
            <a:r>
              <a:rPr lang="fr-FR" sz="1400" b="1" dirty="0">
                <a:solidFill>
                  <a:srgbClr val="7030A0"/>
                </a:solidFill>
              </a:rPr>
              <a:t> hg19 </a:t>
            </a:r>
            <a:r>
              <a:rPr lang="fr-FR" sz="1400" b="1" dirty="0" err="1">
                <a:solidFill>
                  <a:srgbClr val="7030A0"/>
                </a:solidFill>
              </a:rPr>
              <a:t>with</a:t>
            </a:r>
            <a:r>
              <a:rPr lang="fr-FR" sz="1400" b="1" dirty="0">
                <a:solidFill>
                  <a:srgbClr val="7030A0"/>
                </a:solidFill>
              </a:rPr>
              <a:t> threshold10 </a:t>
            </a:r>
            <a:r>
              <a:rPr lang="fr-FR" sz="1400" b="1" dirty="0" err="1">
                <a:solidFill>
                  <a:srgbClr val="7030A0"/>
                </a:solidFill>
              </a:rPr>
              <a:t>from</a:t>
            </a:r>
            <a:r>
              <a:rPr lang="fr-FR" sz="1400" b="1" dirty="0">
                <a:solidFill>
                  <a:srgbClr val="7030A0"/>
                </a:solidFill>
              </a:rPr>
              <a:t> bloc2 (</a:t>
            </a:r>
            <a:r>
              <a:rPr lang="fr-FR" sz="1400" b="1" dirty="0" err="1">
                <a:solidFill>
                  <a:srgbClr val="7030A0"/>
                </a:solidFill>
              </a:rPr>
              <a:t>preprocessing</a:t>
            </a:r>
            <a:r>
              <a:rPr lang="fr-FR" sz="1400" b="1" dirty="0">
                <a:solidFill>
                  <a:srgbClr val="7030A0"/>
                </a:solidFill>
              </a:rPr>
              <a:t> </a:t>
            </a:r>
            <a:r>
              <a:rPr lang="fr-FR" sz="1400" b="1" dirty="0" err="1">
                <a:solidFill>
                  <a:srgbClr val="7030A0"/>
                </a:solidFill>
              </a:rPr>
              <a:t>steps</a:t>
            </a:r>
            <a:r>
              <a:rPr lang="fr-FR" sz="14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5B612E5-1CFD-9CCF-7EA0-1F78D922BAFE}"/>
              </a:ext>
            </a:extLst>
          </p:cNvPr>
          <p:cNvSpPr txBox="1"/>
          <p:nvPr/>
        </p:nvSpPr>
        <p:spPr>
          <a:xfrm>
            <a:off x="4711700" y="177775"/>
            <a:ext cx="2026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 </a:t>
            </a:r>
            <a:r>
              <a:rPr lang="fr-F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bulkATACseq</a:t>
            </a:r>
            <a:endParaRPr lang="fr-F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BC0F1E8E-20C5-B3D6-8DBB-244479CCED98}"/>
              </a:ext>
            </a:extLst>
          </p:cNvPr>
          <p:cNvCxnSpPr>
            <a:cxnSpLocks/>
          </p:cNvCxnSpPr>
          <p:nvPr/>
        </p:nvCxnSpPr>
        <p:spPr>
          <a:xfrm>
            <a:off x="3623233" y="3909382"/>
            <a:ext cx="145293" cy="34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E1153E48-3A12-8F19-E3F3-F9336BE496A8}"/>
              </a:ext>
            </a:extLst>
          </p:cNvPr>
          <p:cNvCxnSpPr>
            <a:cxnSpLocks/>
          </p:cNvCxnSpPr>
          <p:nvPr/>
        </p:nvCxnSpPr>
        <p:spPr>
          <a:xfrm flipH="1">
            <a:off x="2026783" y="1998270"/>
            <a:ext cx="1295513" cy="876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B6F50F6C-D5DA-D995-98C1-BF8F1B0B6005}"/>
              </a:ext>
            </a:extLst>
          </p:cNvPr>
          <p:cNvCxnSpPr>
            <a:cxnSpLocks/>
          </p:cNvCxnSpPr>
          <p:nvPr/>
        </p:nvCxnSpPr>
        <p:spPr>
          <a:xfrm>
            <a:off x="3317192" y="1973946"/>
            <a:ext cx="203567" cy="138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C6DF2B37-79F5-52B9-20AD-7F4F8DCD20ED}"/>
              </a:ext>
            </a:extLst>
          </p:cNvPr>
          <p:cNvCxnSpPr>
            <a:cxnSpLocks/>
          </p:cNvCxnSpPr>
          <p:nvPr/>
        </p:nvCxnSpPr>
        <p:spPr>
          <a:xfrm>
            <a:off x="3329892" y="1982122"/>
            <a:ext cx="1661199" cy="67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7FF0A812-D534-8F95-196E-79A8C17A3A00}"/>
              </a:ext>
            </a:extLst>
          </p:cNvPr>
          <p:cNvSpPr txBox="1"/>
          <p:nvPr/>
        </p:nvSpPr>
        <p:spPr>
          <a:xfrm>
            <a:off x="4351999" y="2701211"/>
            <a:ext cx="2143977" cy="4924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dirty="0" err="1"/>
              <a:t>bulkATACseq_R_Genome</a:t>
            </a:r>
            <a:endParaRPr lang="fr-FR" sz="1300" dirty="0"/>
          </a:p>
          <a:p>
            <a:pPr algn="ctr"/>
            <a:r>
              <a:rPr lang="fr-FR" sz="1300" dirty="0" err="1"/>
              <a:t>Distribution_GeneCoverage</a:t>
            </a:r>
            <a:endParaRPr lang="fr-FR" sz="13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8B5D9A4-6373-1F7B-4EFE-D349D81967DF}"/>
              </a:ext>
            </a:extLst>
          </p:cNvPr>
          <p:cNvSpPr txBox="1"/>
          <p:nvPr/>
        </p:nvSpPr>
        <p:spPr>
          <a:xfrm>
            <a:off x="2808890" y="3371879"/>
            <a:ext cx="2435253" cy="4924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dirty="0" err="1"/>
              <a:t>bulkATACseq_R_Multiparametric_DifferentialAccessibility</a:t>
            </a:r>
            <a:endParaRPr lang="fr-FR" sz="1300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15DD0B3-C7CF-4978-BBAC-3586C0717E9F}"/>
              </a:ext>
            </a:extLst>
          </p:cNvPr>
          <p:cNvSpPr txBox="1"/>
          <p:nvPr/>
        </p:nvSpPr>
        <p:spPr>
          <a:xfrm>
            <a:off x="830729" y="2977983"/>
            <a:ext cx="1624491" cy="4924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dirty="0" err="1"/>
              <a:t>bulkATACseq_R</a:t>
            </a:r>
            <a:r>
              <a:rPr lang="fr-FR" sz="1300" dirty="0"/>
              <a:t>_</a:t>
            </a:r>
          </a:p>
          <a:p>
            <a:pPr algn="ctr"/>
            <a:r>
              <a:rPr lang="fr-FR" sz="1300" dirty="0" err="1"/>
              <a:t>NumberPeaksReport</a:t>
            </a:r>
            <a:endParaRPr lang="fr-FR" sz="13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C7B2316-19B2-BFDC-C145-A1F865F2853E}"/>
              </a:ext>
            </a:extLst>
          </p:cNvPr>
          <p:cNvSpPr txBox="1"/>
          <p:nvPr/>
        </p:nvSpPr>
        <p:spPr>
          <a:xfrm>
            <a:off x="2395402" y="1633397"/>
            <a:ext cx="2595689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dirty="0" err="1"/>
              <a:t>bulkATACseq_R_ChangeAnnotation</a:t>
            </a:r>
            <a:endParaRPr lang="fr-FR" sz="13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7DAB3C2-482E-71AB-313B-813A8D7256F6}"/>
              </a:ext>
            </a:extLst>
          </p:cNvPr>
          <p:cNvSpPr txBox="1"/>
          <p:nvPr/>
        </p:nvSpPr>
        <p:spPr>
          <a:xfrm rot="20616044">
            <a:off x="391475" y="704911"/>
            <a:ext cx="11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7030A0"/>
                </a:solidFill>
              </a:rPr>
              <a:t>hg19_annotations_gr.rds</a:t>
            </a:r>
          </a:p>
        </p:txBody>
      </p:sp>
      <p:cxnSp>
        <p:nvCxnSpPr>
          <p:cNvPr id="11" name="Connecteur : en arc 10">
            <a:extLst>
              <a:ext uri="{FF2B5EF4-FFF2-40B4-BE49-F238E27FC236}">
                <a16:creationId xmlns:a16="http://schemas.microsoft.com/office/drawing/2014/main" id="{8E3A2121-D4DB-15D3-CD59-A16AE5221903}"/>
              </a:ext>
            </a:extLst>
          </p:cNvPr>
          <p:cNvCxnSpPr>
            <a:cxnSpLocks/>
          </p:cNvCxnSpPr>
          <p:nvPr/>
        </p:nvCxnSpPr>
        <p:spPr>
          <a:xfrm>
            <a:off x="1188812" y="1132287"/>
            <a:ext cx="1128072" cy="7172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7CD3C7A1-8065-CD3E-C4AB-A49C13E94DC8}"/>
              </a:ext>
            </a:extLst>
          </p:cNvPr>
          <p:cNvCxnSpPr/>
          <p:nvPr/>
        </p:nvCxnSpPr>
        <p:spPr>
          <a:xfrm>
            <a:off x="3322296" y="1022121"/>
            <a:ext cx="0" cy="51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98DE0D22-CB57-F1C4-B8FE-28732CF3188C}"/>
              </a:ext>
            </a:extLst>
          </p:cNvPr>
          <p:cNvSpPr txBox="1"/>
          <p:nvPr/>
        </p:nvSpPr>
        <p:spPr>
          <a:xfrm>
            <a:off x="3693246" y="4294474"/>
            <a:ext cx="2525183" cy="4924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dirty="0" err="1"/>
              <a:t>bulkATACseq_R_Multiparametric_wotVPA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145629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08BDC9B-CDF1-046C-7D5C-BD857CE90BA2}"/>
              </a:ext>
            </a:extLst>
          </p:cNvPr>
          <p:cNvSpPr/>
          <p:nvPr/>
        </p:nvSpPr>
        <p:spPr>
          <a:xfrm>
            <a:off x="333310" y="1595555"/>
            <a:ext cx="6271139" cy="3192346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A8F20C-C6D6-7951-5CE1-F236571FC156}"/>
              </a:ext>
            </a:extLst>
          </p:cNvPr>
          <p:cNvSpPr txBox="1"/>
          <p:nvPr/>
        </p:nvSpPr>
        <p:spPr>
          <a:xfrm>
            <a:off x="391094" y="708090"/>
            <a:ext cx="3065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rgbClr val="7030A0"/>
                </a:solidFill>
              </a:rPr>
              <a:t>bulkATACseq</a:t>
            </a:r>
            <a:r>
              <a:rPr lang="fr-FR" sz="1400" b="1" dirty="0">
                <a:solidFill>
                  <a:srgbClr val="7030A0"/>
                </a:solidFill>
              </a:rPr>
              <a:t> : Grange </a:t>
            </a:r>
            <a:r>
              <a:rPr lang="fr-FR" sz="1400" b="1" dirty="0" err="1">
                <a:solidFill>
                  <a:srgbClr val="7030A0"/>
                </a:solidFill>
              </a:rPr>
              <a:t>annotated</a:t>
            </a:r>
            <a:r>
              <a:rPr lang="fr-FR" sz="1400" b="1" dirty="0">
                <a:solidFill>
                  <a:srgbClr val="7030A0"/>
                </a:solidFill>
              </a:rPr>
              <a:t> hg19 </a:t>
            </a:r>
            <a:r>
              <a:rPr lang="fr-FR" sz="1400" b="1" dirty="0" err="1">
                <a:solidFill>
                  <a:srgbClr val="7030A0"/>
                </a:solidFill>
              </a:rPr>
              <a:t>with</a:t>
            </a:r>
            <a:r>
              <a:rPr lang="fr-FR" sz="1400" b="1" dirty="0">
                <a:solidFill>
                  <a:srgbClr val="7030A0"/>
                </a:solidFill>
              </a:rPr>
              <a:t> threshold10 </a:t>
            </a:r>
            <a:r>
              <a:rPr lang="fr-FR" sz="1400" b="1" dirty="0" err="1">
                <a:solidFill>
                  <a:srgbClr val="7030A0"/>
                </a:solidFill>
              </a:rPr>
              <a:t>from</a:t>
            </a:r>
            <a:r>
              <a:rPr lang="fr-FR" sz="1400" b="1" dirty="0">
                <a:solidFill>
                  <a:srgbClr val="7030A0"/>
                </a:solidFill>
              </a:rPr>
              <a:t> </a:t>
            </a:r>
            <a:r>
              <a:rPr lang="fr-FR" sz="1400" b="1" dirty="0" err="1">
                <a:solidFill>
                  <a:srgbClr val="7030A0"/>
                </a:solidFill>
              </a:rPr>
              <a:t>bulkATACseq_R_ChangeAnnotation</a:t>
            </a:r>
            <a:endParaRPr lang="fr-FR" sz="1400" b="1" dirty="0">
              <a:solidFill>
                <a:srgbClr val="7030A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89C1EC4-E7EF-E2F5-BC56-1620F2D8EC6D}"/>
              </a:ext>
            </a:extLst>
          </p:cNvPr>
          <p:cNvCxnSpPr>
            <a:cxnSpLocks/>
          </p:cNvCxnSpPr>
          <p:nvPr/>
        </p:nvCxnSpPr>
        <p:spPr>
          <a:xfrm flipH="1">
            <a:off x="3798744" y="3429818"/>
            <a:ext cx="258057" cy="50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6AEBCB0-B586-CE2B-9217-D06EDAA18503}"/>
              </a:ext>
            </a:extLst>
          </p:cNvPr>
          <p:cNvCxnSpPr>
            <a:cxnSpLocks/>
          </p:cNvCxnSpPr>
          <p:nvPr/>
        </p:nvCxnSpPr>
        <p:spPr>
          <a:xfrm flipH="1">
            <a:off x="4857254" y="1347247"/>
            <a:ext cx="315248" cy="50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379CB7B-AC7D-C7B1-AED5-46951B315395}"/>
              </a:ext>
            </a:extLst>
          </p:cNvPr>
          <p:cNvCxnSpPr>
            <a:cxnSpLocks/>
          </p:cNvCxnSpPr>
          <p:nvPr/>
        </p:nvCxnSpPr>
        <p:spPr>
          <a:xfrm>
            <a:off x="1441630" y="1482686"/>
            <a:ext cx="853003" cy="2452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A6D3201D-43AF-883F-05A2-788675CFE089}"/>
              </a:ext>
            </a:extLst>
          </p:cNvPr>
          <p:cNvSpPr txBox="1"/>
          <p:nvPr/>
        </p:nvSpPr>
        <p:spPr>
          <a:xfrm>
            <a:off x="1272167" y="4147106"/>
            <a:ext cx="2784634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dirty="0" err="1"/>
              <a:t>scATACseq_bulkATACseq_R_overlap</a:t>
            </a:r>
            <a:endParaRPr lang="fr-FR" sz="13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F91D618-E628-F14E-D9FF-5153E8E053E5}"/>
              </a:ext>
            </a:extLst>
          </p:cNvPr>
          <p:cNvSpPr txBox="1"/>
          <p:nvPr/>
        </p:nvSpPr>
        <p:spPr>
          <a:xfrm>
            <a:off x="3927773" y="1900541"/>
            <a:ext cx="1840654" cy="4924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dirty="0" err="1"/>
              <a:t>converted</a:t>
            </a:r>
            <a:r>
              <a:rPr lang="fr-FR" sz="1300" dirty="0"/>
              <a:t> to hg19 </a:t>
            </a:r>
            <a:r>
              <a:rPr lang="fr-FR" sz="1300" dirty="0" err="1"/>
              <a:t>peaks</a:t>
            </a:r>
            <a:r>
              <a:rPr lang="fr-FR" sz="1300" dirty="0"/>
              <a:t> on </a:t>
            </a:r>
            <a:r>
              <a:rPr lang="fr-FR" sz="1300" dirty="0" err="1"/>
              <a:t>external</a:t>
            </a:r>
            <a:r>
              <a:rPr lang="fr-FR" sz="1300" dirty="0"/>
              <a:t> </a:t>
            </a:r>
            <a:r>
              <a:rPr lang="fr-FR" sz="1300" dirty="0" err="1"/>
              <a:t>website</a:t>
            </a:r>
            <a:endParaRPr lang="fr-FR" sz="1300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F1580C2-40CA-DAF1-6B45-3D12D9FBA6CB}"/>
              </a:ext>
            </a:extLst>
          </p:cNvPr>
          <p:cNvCxnSpPr>
            <a:cxnSpLocks/>
          </p:cNvCxnSpPr>
          <p:nvPr/>
        </p:nvCxnSpPr>
        <p:spPr>
          <a:xfrm flipH="1">
            <a:off x="4378324" y="2433630"/>
            <a:ext cx="211596" cy="38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B2130126-FBD7-5515-F530-DEFBF2316933}"/>
              </a:ext>
            </a:extLst>
          </p:cNvPr>
          <p:cNvSpPr txBox="1"/>
          <p:nvPr/>
        </p:nvSpPr>
        <p:spPr>
          <a:xfrm>
            <a:off x="3714793" y="117900"/>
            <a:ext cx="2972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 </a:t>
            </a:r>
            <a:r>
              <a:rPr lang="fr-F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bulkATACseq</a:t>
            </a:r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VS </a:t>
            </a:r>
            <a:r>
              <a:rPr lang="fr-F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scATACseq</a:t>
            </a:r>
            <a:endParaRPr lang="fr-F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8436D8E-4D65-2909-286C-2D77086DC2C2}"/>
              </a:ext>
            </a:extLst>
          </p:cNvPr>
          <p:cNvSpPr txBox="1"/>
          <p:nvPr/>
        </p:nvSpPr>
        <p:spPr>
          <a:xfrm>
            <a:off x="4378324" y="753006"/>
            <a:ext cx="2226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rgbClr val="7030A0"/>
                </a:solidFill>
              </a:rPr>
              <a:t>scATACseq</a:t>
            </a:r>
            <a:r>
              <a:rPr lang="fr-FR" sz="1400" b="1" dirty="0">
                <a:solidFill>
                  <a:srgbClr val="7030A0"/>
                </a:solidFill>
              </a:rPr>
              <a:t> : hg38 </a:t>
            </a:r>
            <a:r>
              <a:rPr lang="fr-FR" sz="1400" b="1" dirty="0" err="1">
                <a:solidFill>
                  <a:srgbClr val="7030A0"/>
                </a:solidFill>
              </a:rPr>
              <a:t>peaks</a:t>
            </a:r>
            <a:r>
              <a:rPr lang="fr-FR" sz="1400" b="1" dirty="0">
                <a:solidFill>
                  <a:srgbClr val="7030A0"/>
                </a:solidFill>
              </a:rPr>
              <a:t> .</a:t>
            </a:r>
            <a:r>
              <a:rPr lang="fr-FR" sz="1400" b="1" dirty="0" err="1">
                <a:solidFill>
                  <a:srgbClr val="7030A0"/>
                </a:solidFill>
              </a:rPr>
              <a:t>bed</a:t>
            </a:r>
            <a:r>
              <a:rPr lang="fr-FR" sz="1400" b="1" dirty="0">
                <a:solidFill>
                  <a:srgbClr val="7030A0"/>
                </a:solidFill>
              </a:rPr>
              <a:t> </a:t>
            </a:r>
            <a:r>
              <a:rPr lang="fr-FR" sz="1400" b="1" dirty="0" err="1">
                <a:solidFill>
                  <a:srgbClr val="7030A0"/>
                </a:solidFill>
              </a:rPr>
              <a:t>without</a:t>
            </a:r>
            <a:r>
              <a:rPr lang="fr-FR" sz="1400" b="1" dirty="0">
                <a:solidFill>
                  <a:srgbClr val="7030A0"/>
                </a:solidFill>
              </a:rPr>
              <a:t> annotation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D6C87C4-4FC1-09AB-AEA3-CF31F499B371}"/>
              </a:ext>
            </a:extLst>
          </p:cNvPr>
          <p:cNvSpPr txBox="1"/>
          <p:nvPr/>
        </p:nvSpPr>
        <p:spPr>
          <a:xfrm>
            <a:off x="3441707" y="2869060"/>
            <a:ext cx="1840654" cy="4924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dirty="0" err="1"/>
              <a:t>scATACseq_bulkATACseq_R_SwitchGenome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33260973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2186</TotalTime>
  <Words>356</Words>
  <Application>Microsoft Office PowerPoint</Application>
  <PresentationFormat>Format A4 (210 x 297 mm)</PresentationFormat>
  <Paragraphs>68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Laetitia Racine</dc:creator>
  <cp:lastModifiedBy>Laetitia Racine</cp:lastModifiedBy>
  <cp:revision>3</cp:revision>
  <dcterms:created xsi:type="dcterms:W3CDTF">2022-09-21T14:25:20Z</dcterms:created>
  <dcterms:modified xsi:type="dcterms:W3CDTF">2023-04-18T17:59:00Z</dcterms:modified>
</cp:coreProperties>
</file>