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6" r:id="rId7"/>
    <p:sldId id="260" r:id="rId8"/>
    <p:sldId id="265"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AC7775-F2EB-FE1B-21C9-2BF9C8E6AE92}" v="2" dt="2022-03-29T09:31:05.026"/>
    <p1510:client id="{4A23E0C4-9188-4B86-8474-318EAC73A54E}" v="1371" dt="2022-03-29T09:28:23.824"/>
    <p1510:client id="{E0274651-FE80-8A8B-3537-60AAC6189558}" v="26" dt="2022-03-29T09:32:3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24/03/2024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24/03/2024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24/03/2024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24/03/2024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24/03/2024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24/03/2024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24/03/2024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24/03/2024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24/03/2024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24/03/2024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24/03/2024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24/03/2024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71808" y="2239267"/>
            <a:ext cx="9144000" cy="2387600"/>
          </a:xfrm>
        </p:spPr>
        <p:txBody>
          <a:bodyPr>
            <a:normAutofit/>
          </a:bodyPr>
          <a:lstStyle/>
          <a:p>
            <a:r>
              <a:rPr lang="fr-FR" dirty="0">
                <a:cs typeface="Calibri Light"/>
              </a:rPr>
              <a:t>TDR APPLICATION DE RESTAURANT</a:t>
            </a:r>
            <a:endParaRPr lang="fr-FR" dirty="0"/>
          </a:p>
        </p:txBody>
      </p:sp>
      <p:pic>
        <p:nvPicPr>
          <p:cNvPr id="4" name="Image 4">
            <a:extLst>
              <a:ext uri="{FF2B5EF4-FFF2-40B4-BE49-F238E27FC236}">
                <a16:creationId xmlns:a16="http://schemas.microsoft.com/office/drawing/2014/main" id="{1BA2EDF9-5265-DD65-0745-B7DBC069CCE2}"/>
              </a:ext>
            </a:extLst>
          </p:cNvPr>
          <p:cNvPicPr>
            <a:picLocks noChangeAspect="1"/>
          </p:cNvPicPr>
          <p:nvPr/>
        </p:nvPicPr>
        <p:blipFill>
          <a:blip r:embed="rId2"/>
          <a:stretch>
            <a:fillRect/>
          </a:stretch>
        </p:blipFill>
        <p:spPr>
          <a:xfrm>
            <a:off x="4432615" y="0"/>
            <a:ext cx="3609583" cy="2494803"/>
          </a:xfrm>
          <a:prstGeom prst="rect">
            <a:avLst/>
          </a:prstGeom>
        </p:spPr>
      </p:pic>
      <p:sp>
        <p:nvSpPr>
          <p:cNvPr id="3" name="ZoneTexte 2">
            <a:extLst>
              <a:ext uri="{FF2B5EF4-FFF2-40B4-BE49-F238E27FC236}">
                <a16:creationId xmlns:a16="http://schemas.microsoft.com/office/drawing/2014/main" id="{98A622DB-9D14-F437-6DAE-92E0E4BD9A9D}"/>
              </a:ext>
            </a:extLst>
          </p:cNvPr>
          <p:cNvSpPr txBox="1"/>
          <p:nvPr/>
        </p:nvSpPr>
        <p:spPr>
          <a:xfrm>
            <a:off x="-723900" y="64770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400" b="1" dirty="0"/>
              <a:t>Mars 2024</a:t>
            </a:r>
            <a:endParaRPr lang="fr-FR" sz="1400" b="1" dirty="0">
              <a:cs typeface="Calibri"/>
            </a:endParaRPr>
          </a:p>
        </p:txBody>
      </p:sp>
    </p:spTree>
    <p:extLst>
      <p:ext uri="{BB962C8B-B14F-4D97-AF65-F5344CB8AC3E}">
        <p14:creationId xmlns:p14="http://schemas.microsoft.com/office/powerpoint/2010/main" val="378408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AD4864-3891-B7F0-197B-02ADD530BA60}"/>
              </a:ext>
            </a:extLst>
          </p:cNvPr>
          <p:cNvSpPr>
            <a:spLocks noGrp="1"/>
          </p:cNvSpPr>
          <p:nvPr>
            <p:ph type="title"/>
          </p:nvPr>
        </p:nvSpPr>
        <p:spPr>
          <a:xfrm>
            <a:off x="838200" y="365125"/>
            <a:ext cx="10515600" cy="928906"/>
          </a:xfrm>
        </p:spPr>
        <p:txBody>
          <a:bodyPr>
            <a:normAutofit/>
          </a:bodyPr>
          <a:lstStyle/>
          <a:p>
            <a:r>
              <a:rPr lang="fr-FR" sz="4000" b="1">
                <a:solidFill>
                  <a:schemeClr val="accent1"/>
                </a:solidFill>
                <a:cs typeface="Calibri Light"/>
              </a:rPr>
              <a:t>1. Objectifs</a:t>
            </a:r>
          </a:p>
        </p:txBody>
      </p:sp>
      <p:sp>
        <p:nvSpPr>
          <p:cNvPr id="3" name="Espace réservé du contenu 2">
            <a:extLst>
              <a:ext uri="{FF2B5EF4-FFF2-40B4-BE49-F238E27FC236}">
                <a16:creationId xmlns:a16="http://schemas.microsoft.com/office/drawing/2014/main" id="{0C4B5578-E858-CF37-BA11-9335A30C499C}"/>
              </a:ext>
            </a:extLst>
          </p:cNvPr>
          <p:cNvSpPr>
            <a:spLocks noGrp="1"/>
          </p:cNvSpPr>
          <p:nvPr>
            <p:ph idx="1"/>
          </p:nvPr>
        </p:nvSpPr>
        <p:spPr>
          <a:xfrm>
            <a:off x="838200" y="1493508"/>
            <a:ext cx="10515600" cy="4800187"/>
          </a:xfrm>
        </p:spPr>
        <p:txBody>
          <a:bodyPr vert="horz" lIns="91440" tIns="45720" rIns="91440" bIns="45720" rtlCol="0" anchor="t">
            <a:normAutofit/>
          </a:bodyPr>
          <a:lstStyle/>
          <a:p>
            <a:pPr marL="0" indent="0">
              <a:buNone/>
            </a:pPr>
            <a:r>
              <a:rPr lang="fr-FR" dirty="0">
                <a:solidFill>
                  <a:schemeClr val="accent1"/>
                </a:solidFill>
                <a:latin typeface="+mj-lt"/>
                <a:cs typeface="Calibri"/>
              </a:rPr>
              <a:t>A- Objectif général</a:t>
            </a:r>
            <a:endParaRPr lang="fr-FR" dirty="0">
              <a:solidFill>
                <a:schemeClr val="accent1"/>
              </a:solidFill>
              <a:latin typeface="+mj-lt"/>
            </a:endParaRPr>
          </a:p>
          <a:p>
            <a:pPr marL="0" indent="0">
              <a:buNone/>
            </a:pPr>
            <a:r>
              <a:rPr lang="fr-FR" sz="1800" dirty="0">
                <a:latin typeface="+mj-lt"/>
                <a:ea typeface="+mn-lt"/>
                <a:cs typeface="+mn-lt"/>
              </a:rPr>
              <a:t>Le projet vise à développer une application mobile de gestion de tontine pour permettre à un groupe d'utilisateurs de contribuer à une cagnotte commune de manière automatisée et sécurisée.</a:t>
            </a:r>
            <a:endParaRPr lang="fr-FR" dirty="0">
              <a:latin typeface="+mj-lt"/>
              <a:ea typeface="+mn-lt"/>
              <a:cs typeface="+mn-lt"/>
            </a:endParaRPr>
          </a:p>
          <a:p>
            <a:pPr marL="0" indent="0">
              <a:buNone/>
            </a:pPr>
            <a:r>
              <a:rPr lang="fr-FR" dirty="0">
                <a:solidFill>
                  <a:schemeClr val="accent1"/>
                </a:solidFill>
                <a:latin typeface="+mj-lt"/>
                <a:ea typeface="+mn-lt"/>
                <a:cs typeface="+mn-lt"/>
              </a:rPr>
              <a:t>B-  Objectifs spécifiques</a:t>
            </a:r>
            <a:endParaRPr lang="fr-FR" sz="1800" dirty="0">
              <a:solidFill>
                <a:schemeClr val="accent1"/>
              </a:solidFill>
              <a:latin typeface="+mj-lt"/>
              <a:ea typeface="+mn-lt"/>
              <a:cs typeface="+mn-lt"/>
            </a:endParaRPr>
          </a:p>
        </p:txBody>
      </p:sp>
      <p:sp>
        <p:nvSpPr>
          <p:cNvPr id="4" name="Rectangle 3">
            <a:extLst>
              <a:ext uri="{FF2B5EF4-FFF2-40B4-BE49-F238E27FC236}">
                <a16:creationId xmlns:a16="http://schemas.microsoft.com/office/drawing/2014/main" id="{20F32065-87A8-245F-08ED-A857A2490089}"/>
              </a:ext>
            </a:extLst>
          </p:cNvPr>
          <p:cNvSpPr/>
          <p:nvPr/>
        </p:nvSpPr>
        <p:spPr>
          <a:xfrm>
            <a:off x="312907" y="3337474"/>
            <a:ext cx="3542489" cy="302962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fr-FR" b="1" dirty="0">
                <a:solidFill>
                  <a:schemeClr val="tx1"/>
                </a:solidFill>
                <a:latin typeface="+mj-lt"/>
                <a:cs typeface="Calibri"/>
              </a:rPr>
              <a:t>Pour les utilisateurs simples </a:t>
            </a:r>
          </a:p>
          <a:p>
            <a:pPr algn="ctr"/>
            <a:endParaRPr lang="fr-FR" dirty="0">
              <a:solidFill>
                <a:schemeClr val="tx1"/>
              </a:solidFill>
              <a:latin typeface="+mj-lt"/>
              <a:cs typeface="Calibri"/>
            </a:endParaRPr>
          </a:p>
          <a:p>
            <a:pPr marL="285750" indent="-285750">
              <a:buFont typeface="Wingdings"/>
              <a:buChar char="Ø"/>
            </a:pPr>
            <a:r>
              <a:rPr lang="fr-FR" dirty="0">
                <a:solidFill>
                  <a:schemeClr val="tx1"/>
                </a:solidFill>
                <a:latin typeface="+mj-lt"/>
                <a:cs typeface="Calibri"/>
              </a:rPr>
              <a:t>Accéder à l’application pour consulter les tontines disponibles </a:t>
            </a:r>
          </a:p>
          <a:p>
            <a:pPr marL="285750" indent="-285750">
              <a:buFont typeface="Wingdings"/>
              <a:buChar char="Ø"/>
            </a:pPr>
            <a:r>
              <a:rPr lang="fr-FR" dirty="0">
                <a:solidFill>
                  <a:schemeClr val="tx1"/>
                </a:solidFill>
                <a:latin typeface="+mj-lt"/>
                <a:cs typeface="Calibri"/>
              </a:rPr>
              <a:t>Gérer les finances personnelles </a:t>
            </a:r>
          </a:p>
          <a:p>
            <a:pPr marL="285750" indent="-285750">
              <a:buFont typeface="Wingdings"/>
              <a:buChar char="Ø"/>
            </a:pPr>
            <a:r>
              <a:rPr lang="fr-FR" dirty="0">
                <a:solidFill>
                  <a:schemeClr val="tx1"/>
                </a:solidFill>
                <a:latin typeface="+mj-lt"/>
                <a:cs typeface="Calibri"/>
              </a:rPr>
              <a:t>Gérer son compte utilisateur (informations personnelles , modification du mot de passes)</a:t>
            </a:r>
          </a:p>
          <a:p>
            <a:pPr marL="285750" indent="-285750">
              <a:buFont typeface="Wingdings"/>
              <a:buChar char="Ø"/>
            </a:pPr>
            <a:endParaRPr lang="fr-FR" dirty="0">
              <a:solidFill>
                <a:schemeClr val="tx1"/>
              </a:solidFill>
              <a:latin typeface="+mj-lt"/>
              <a:cs typeface="Calibri"/>
            </a:endParaRPr>
          </a:p>
        </p:txBody>
      </p:sp>
      <p:sp>
        <p:nvSpPr>
          <p:cNvPr id="5" name="Rectangle 4">
            <a:extLst>
              <a:ext uri="{FF2B5EF4-FFF2-40B4-BE49-F238E27FC236}">
                <a16:creationId xmlns:a16="http://schemas.microsoft.com/office/drawing/2014/main" id="{15716FB4-A336-245A-8120-295D7F4AEC4F}"/>
              </a:ext>
            </a:extLst>
          </p:cNvPr>
          <p:cNvSpPr/>
          <p:nvPr/>
        </p:nvSpPr>
        <p:spPr>
          <a:xfrm>
            <a:off x="8114491" y="3337474"/>
            <a:ext cx="3908896" cy="302962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fr-FR" b="1" dirty="0">
                <a:solidFill>
                  <a:schemeClr val="tx1"/>
                </a:solidFill>
                <a:latin typeface="+mj-lt"/>
                <a:cs typeface="Calibri"/>
              </a:rPr>
              <a:t>Pour l’administrateur </a:t>
            </a:r>
          </a:p>
          <a:p>
            <a:endParaRPr lang="fr-FR" dirty="0">
              <a:solidFill>
                <a:schemeClr val="tx1"/>
              </a:solidFill>
              <a:latin typeface="+mj-lt"/>
              <a:cs typeface="Calibri"/>
            </a:endParaRPr>
          </a:p>
          <a:p>
            <a:pPr marL="285750" indent="-285750">
              <a:buFont typeface="Wingdings"/>
              <a:buChar char="Ø"/>
            </a:pPr>
            <a:r>
              <a:rPr lang="fr-FR" dirty="0">
                <a:solidFill>
                  <a:schemeClr val="tx1"/>
                </a:solidFill>
                <a:latin typeface="+mj-lt"/>
                <a:cs typeface="Calibri"/>
              </a:rPr>
              <a:t>Surveiller l’activité des tontines</a:t>
            </a:r>
          </a:p>
          <a:p>
            <a:pPr marL="285750" indent="-285750">
              <a:buFont typeface="Wingdings"/>
              <a:buChar char="Ø"/>
            </a:pPr>
            <a:r>
              <a:rPr lang="fr-FR" dirty="0">
                <a:solidFill>
                  <a:schemeClr val="tx1"/>
                </a:solidFill>
                <a:latin typeface="+mj-lt"/>
                <a:cs typeface="Calibri"/>
              </a:rPr>
              <a:t>Gérer les membres et les transactions </a:t>
            </a:r>
          </a:p>
          <a:p>
            <a:pPr marL="285750" indent="-285750">
              <a:buFont typeface="Wingdings"/>
              <a:buChar char="Ø"/>
            </a:pPr>
            <a:r>
              <a:rPr lang="fr-FR" dirty="0">
                <a:solidFill>
                  <a:schemeClr val="tx1"/>
                </a:solidFill>
                <a:latin typeface="+mj-lt"/>
                <a:cs typeface="Calibri"/>
              </a:rPr>
              <a:t>S’assurer du bon fonctionnement de l’application et de la sécurité des données </a:t>
            </a:r>
          </a:p>
          <a:p>
            <a:pPr marL="285750" indent="-285750">
              <a:buFont typeface="Wingdings"/>
              <a:buChar char="Ø"/>
            </a:pPr>
            <a:endParaRPr lang="fr-FR" dirty="0">
              <a:solidFill>
                <a:schemeClr val="tx1"/>
              </a:solidFill>
              <a:latin typeface="+mj-lt"/>
              <a:cs typeface="Calibri"/>
            </a:endParaRPr>
          </a:p>
        </p:txBody>
      </p:sp>
      <p:sp>
        <p:nvSpPr>
          <p:cNvPr id="6" name="Rectangle 5">
            <a:extLst>
              <a:ext uri="{FF2B5EF4-FFF2-40B4-BE49-F238E27FC236}">
                <a16:creationId xmlns:a16="http://schemas.microsoft.com/office/drawing/2014/main" id="{193F4CF3-1069-D74F-A790-8E8EE012E32F}"/>
              </a:ext>
            </a:extLst>
          </p:cNvPr>
          <p:cNvSpPr/>
          <p:nvPr/>
        </p:nvSpPr>
        <p:spPr>
          <a:xfrm>
            <a:off x="4158575" y="3337474"/>
            <a:ext cx="3652737" cy="302962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fr-FR" b="1" dirty="0">
                <a:solidFill>
                  <a:schemeClr val="tx1"/>
                </a:solidFill>
                <a:latin typeface="+mj-lt"/>
                <a:cs typeface="Calibri"/>
              </a:rPr>
              <a:t>Pour les utilisateurs confirmés </a:t>
            </a:r>
          </a:p>
          <a:p>
            <a:pPr algn="ctr"/>
            <a:endParaRPr lang="fr-FR" dirty="0">
              <a:solidFill>
                <a:schemeClr val="tx1"/>
              </a:solidFill>
              <a:latin typeface="+mj-lt"/>
              <a:cs typeface="Calibri"/>
            </a:endParaRPr>
          </a:p>
          <a:p>
            <a:pPr marL="285750" indent="-285750">
              <a:buFont typeface="Wingdings"/>
              <a:buChar char="Ø"/>
            </a:pPr>
            <a:r>
              <a:rPr lang="fr-FR" dirty="0">
                <a:solidFill>
                  <a:schemeClr val="tx1"/>
                </a:solidFill>
                <a:latin typeface="+mj-lt"/>
                <a:cs typeface="Calibri"/>
              </a:rPr>
              <a:t>Créer une ou plusieurs tontines  </a:t>
            </a:r>
          </a:p>
          <a:p>
            <a:pPr marL="285750" indent="-285750">
              <a:buFont typeface="Wingdings"/>
              <a:buChar char="Ø"/>
            </a:pPr>
            <a:r>
              <a:rPr lang="fr-FR" dirty="0">
                <a:solidFill>
                  <a:schemeClr val="tx1"/>
                </a:solidFill>
                <a:latin typeface="+mj-lt"/>
                <a:cs typeface="Calibri"/>
              </a:rPr>
              <a:t>Supprimer une tontine </a:t>
            </a:r>
          </a:p>
          <a:p>
            <a:pPr marL="285750" indent="-285750">
              <a:buFont typeface="Wingdings"/>
              <a:buChar char="Ø"/>
            </a:pPr>
            <a:r>
              <a:rPr lang="fr-FR" dirty="0">
                <a:solidFill>
                  <a:schemeClr val="tx1"/>
                </a:solidFill>
                <a:latin typeface="+mj-lt"/>
                <a:cs typeface="Calibri"/>
              </a:rPr>
              <a:t> faire une demande d’intégration à une tontine </a:t>
            </a:r>
          </a:p>
          <a:p>
            <a:pPr marL="285750" indent="-285750">
              <a:buFont typeface="Wingdings"/>
              <a:buChar char="Ø"/>
            </a:pPr>
            <a:r>
              <a:rPr lang="fr-FR" dirty="0">
                <a:solidFill>
                  <a:schemeClr val="tx1"/>
                </a:solidFill>
                <a:latin typeface="+mj-lt"/>
                <a:cs typeface="Calibri"/>
              </a:rPr>
              <a:t>Parrainer d’autres utilisateurs pour rejoindre une tontine </a:t>
            </a:r>
          </a:p>
          <a:p>
            <a:pPr marL="285750" indent="-285750">
              <a:buFont typeface="Wingdings"/>
              <a:buChar char="Ø"/>
            </a:pPr>
            <a:r>
              <a:rPr lang="fr-FR" dirty="0">
                <a:solidFill>
                  <a:schemeClr val="tx1"/>
                </a:solidFill>
                <a:latin typeface="+mj-lt"/>
                <a:cs typeface="Calibri"/>
              </a:rPr>
              <a:t>Ejecter des membres de la tontine </a:t>
            </a:r>
          </a:p>
        </p:txBody>
      </p:sp>
    </p:spTree>
    <p:extLst>
      <p:ext uri="{BB962C8B-B14F-4D97-AF65-F5344CB8AC3E}">
        <p14:creationId xmlns:p14="http://schemas.microsoft.com/office/powerpoint/2010/main" val="326452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AD4864-3891-B7F0-197B-02ADD530BA60}"/>
              </a:ext>
            </a:extLst>
          </p:cNvPr>
          <p:cNvSpPr>
            <a:spLocks noGrp="1"/>
          </p:cNvSpPr>
          <p:nvPr>
            <p:ph type="title"/>
          </p:nvPr>
        </p:nvSpPr>
        <p:spPr>
          <a:xfrm>
            <a:off x="838200" y="365125"/>
            <a:ext cx="10515600" cy="928906"/>
          </a:xfrm>
        </p:spPr>
        <p:txBody>
          <a:bodyPr>
            <a:normAutofit/>
          </a:bodyPr>
          <a:lstStyle/>
          <a:p>
            <a:r>
              <a:rPr lang="fr-FR" sz="4000" b="1" dirty="0">
                <a:solidFill>
                  <a:schemeClr val="accent1"/>
                </a:solidFill>
                <a:cs typeface="Calibri Light"/>
              </a:rPr>
              <a:t>2. Cible</a:t>
            </a:r>
          </a:p>
        </p:txBody>
      </p:sp>
      <p:sp>
        <p:nvSpPr>
          <p:cNvPr id="3" name="Espace réservé du contenu 2">
            <a:extLst>
              <a:ext uri="{FF2B5EF4-FFF2-40B4-BE49-F238E27FC236}">
                <a16:creationId xmlns:a16="http://schemas.microsoft.com/office/drawing/2014/main" id="{0C4B5578-E858-CF37-BA11-9335A30C499C}"/>
              </a:ext>
            </a:extLst>
          </p:cNvPr>
          <p:cNvSpPr>
            <a:spLocks noGrp="1"/>
          </p:cNvSpPr>
          <p:nvPr>
            <p:ph idx="1"/>
          </p:nvPr>
        </p:nvSpPr>
        <p:spPr>
          <a:xfrm>
            <a:off x="838200" y="1376776"/>
            <a:ext cx="10515600" cy="4800187"/>
          </a:xfrm>
        </p:spPr>
        <p:txBody>
          <a:bodyPr vert="horz" lIns="91440" tIns="45720" rIns="91440" bIns="45720" rtlCol="0" anchor="t">
            <a:normAutofit/>
          </a:bodyPr>
          <a:lstStyle/>
          <a:p>
            <a:pPr marL="0" indent="0">
              <a:lnSpc>
                <a:spcPct val="107000"/>
              </a:lnSpc>
              <a:spcAft>
                <a:spcPts val="800"/>
              </a:spcAft>
              <a:buNone/>
            </a:pPr>
            <a:r>
              <a:rPr lang="fr-FR" sz="1800" dirty="0">
                <a:effectLst/>
                <a:latin typeface="Calibri" panose="020F0502020204030204" pitchFamily="34" charset="0"/>
                <a:ea typeface="Calibri" panose="020F0502020204030204" pitchFamily="34" charset="0"/>
                <a:cs typeface="Arial" panose="020B0604020202020204" pitchFamily="34" charset="0"/>
              </a:rPr>
              <a:t>L’application est à destination d’utilisateurs possédant des smartphones et qui veulent participer à des tontines, gérer leurs finances avec des rapports et des historiques de leurs transactions.</a:t>
            </a:r>
            <a:endParaRPr lang="fr-FR" dirty="0">
              <a:solidFill>
                <a:srgbClr val="000000"/>
              </a:solidFill>
              <a:latin typeface="+mj-lt"/>
              <a:ea typeface="+mn-lt"/>
              <a:cs typeface="+mn-lt"/>
            </a:endParaRPr>
          </a:p>
        </p:txBody>
      </p:sp>
    </p:spTree>
    <p:extLst>
      <p:ext uri="{BB962C8B-B14F-4D97-AF65-F5344CB8AC3E}">
        <p14:creationId xmlns:p14="http://schemas.microsoft.com/office/powerpoint/2010/main" val="333704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AD4864-3891-B7F0-197B-02ADD530BA60}"/>
              </a:ext>
            </a:extLst>
          </p:cNvPr>
          <p:cNvSpPr>
            <a:spLocks noGrp="1"/>
          </p:cNvSpPr>
          <p:nvPr>
            <p:ph type="title"/>
          </p:nvPr>
        </p:nvSpPr>
        <p:spPr>
          <a:xfrm>
            <a:off x="838200" y="365125"/>
            <a:ext cx="10515600" cy="928906"/>
          </a:xfrm>
        </p:spPr>
        <p:txBody>
          <a:bodyPr>
            <a:normAutofit/>
          </a:bodyPr>
          <a:lstStyle/>
          <a:p>
            <a:r>
              <a:rPr lang="fr-FR" sz="4000" b="1" dirty="0">
                <a:solidFill>
                  <a:schemeClr val="accent1"/>
                </a:solidFill>
                <a:cs typeface="Calibri Light"/>
              </a:rPr>
              <a:t>3. Analyse fonctionnelle</a:t>
            </a:r>
          </a:p>
        </p:txBody>
      </p:sp>
      <p:sp>
        <p:nvSpPr>
          <p:cNvPr id="3" name="Espace réservé du contenu 2">
            <a:extLst>
              <a:ext uri="{FF2B5EF4-FFF2-40B4-BE49-F238E27FC236}">
                <a16:creationId xmlns:a16="http://schemas.microsoft.com/office/drawing/2014/main" id="{0C4B5578-E858-CF37-BA11-9335A30C499C}"/>
              </a:ext>
            </a:extLst>
          </p:cNvPr>
          <p:cNvSpPr>
            <a:spLocks noGrp="1"/>
          </p:cNvSpPr>
          <p:nvPr>
            <p:ph idx="1"/>
          </p:nvPr>
        </p:nvSpPr>
        <p:spPr>
          <a:xfrm>
            <a:off x="838200" y="1376776"/>
            <a:ext cx="10515600" cy="4800187"/>
          </a:xfrm>
        </p:spPr>
        <p:txBody>
          <a:bodyPr vert="horz" lIns="91440" tIns="45720" rIns="91440" bIns="45720" rtlCol="0" anchor="t">
            <a:normAutofit/>
          </a:bodyPr>
          <a:lstStyle/>
          <a:p>
            <a:pPr marL="0" indent="0">
              <a:buNone/>
            </a:pPr>
            <a:r>
              <a:rPr lang="fr-FR">
                <a:solidFill>
                  <a:schemeClr val="accent1"/>
                </a:solidFill>
                <a:cs typeface="Calibri"/>
              </a:rPr>
              <a:t>A- Acteurs et rôles</a:t>
            </a:r>
            <a:endParaRPr lang="fr-FR">
              <a:solidFill>
                <a:schemeClr val="accent1"/>
              </a:solidFill>
            </a:endParaRPr>
          </a:p>
          <a:p>
            <a:pPr marL="0" indent="0">
              <a:buNone/>
            </a:pPr>
            <a:endParaRPr lang="fr-FR" sz="1800">
              <a:ea typeface="+mn-lt"/>
              <a:cs typeface="+mn-lt"/>
            </a:endParaRPr>
          </a:p>
          <a:p>
            <a:pPr marL="0" indent="0">
              <a:buNone/>
            </a:pPr>
            <a:endParaRPr lang="fr-FR">
              <a:ea typeface="+mn-lt"/>
              <a:cs typeface="+mn-lt"/>
            </a:endParaRPr>
          </a:p>
          <a:p>
            <a:pPr marL="0" indent="0">
              <a:buNone/>
            </a:pPr>
            <a:endParaRPr lang="fr-FR">
              <a:solidFill>
                <a:schemeClr val="accent1"/>
              </a:solidFill>
              <a:ea typeface="+mn-lt"/>
              <a:cs typeface="+mn-lt"/>
            </a:endParaRPr>
          </a:p>
        </p:txBody>
      </p:sp>
      <p:graphicFrame>
        <p:nvGraphicFramePr>
          <p:cNvPr id="7" name="Tableau 6">
            <a:extLst>
              <a:ext uri="{FF2B5EF4-FFF2-40B4-BE49-F238E27FC236}">
                <a16:creationId xmlns:a16="http://schemas.microsoft.com/office/drawing/2014/main" id="{BC8CFAE8-92C1-1516-C981-FA01C6899168}"/>
              </a:ext>
            </a:extLst>
          </p:cNvPr>
          <p:cNvGraphicFramePr>
            <a:graphicFrameLocks noGrp="1"/>
          </p:cNvGraphicFramePr>
          <p:nvPr>
            <p:extLst>
              <p:ext uri="{D42A27DB-BD31-4B8C-83A1-F6EECF244321}">
                <p14:modId xmlns:p14="http://schemas.microsoft.com/office/powerpoint/2010/main" val="3483213602"/>
              </p:ext>
            </p:extLst>
          </p:nvPr>
        </p:nvGraphicFramePr>
        <p:xfrm>
          <a:off x="1022725" y="1789889"/>
          <a:ext cx="9522057" cy="4613450"/>
        </p:xfrm>
        <a:graphic>
          <a:graphicData uri="http://schemas.openxmlformats.org/drawingml/2006/table">
            <a:tbl>
              <a:tblPr firstRow="1" bandRow="1">
                <a:tableStyleId>{5C22544A-7EE6-4342-B048-85BDC9FD1C3A}</a:tableStyleId>
              </a:tblPr>
              <a:tblGrid>
                <a:gridCol w="3490555">
                  <a:extLst>
                    <a:ext uri="{9D8B030D-6E8A-4147-A177-3AD203B41FA5}">
                      <a16:colId xmlns:a16="http://schemas.microsoft.com/office/drawing/2014/main" val="1136584240"/>
                    </a:ext>
                  </a:extLst>
                </a:gridCol>
                <a:gridCol w="6031502">
                  <a:extLst>
                    <a:ext uri="{9D8B030D-6E8A-4147-A177-3AD203B41FA5}">
                      <a16:colId xmlns:a16="http://schemas.microsoft.com/office/drawing/2014/main" val="1777575977"/>
                    </a:ext>
                  </a:extLst>
                </a:gridCol>
              </a:tblGrid>
              <a:tr h="498712">
                <a:tc>
                  <a:txBody>
                    <a:bodyPr/>
                    <a:lstStyle/>
                    <a:p>
                      <a:pPr algn="l" rtl="0" fontAlgn="base"/>
                      <a:r>
                        <a:rPr lang="fr-FR" sz="1800">
                          <a:effectLst/>
                        </a:rPr>
                        <a:t>ACTEURS </a:t>
                      </a:r>
                      <a:endParaRPr lang="fr-FR" sz="1800" b="0" i="0">
                        <a:effectLst/>
                      </a:endParaRPr>
                    </a:p>
                  </a:txBody>
                  <a:tcPr/>
                </a:tc>
                <a:tc>
                  <a:txBody>
                    <a:bodyPr/>
                    <a:lstStyle/>
                    <a:p>
                      <a:pPr algn="l" rtl="0" fontAlgn="base"/>
                      <a:r>
                        <a:rPr lang="fr-FR" sz="1800">
                          <a:effectLst/>
                        </a:rPr>
                        <a:t>DESCRIPTION </a:t>
                      </a:r>
                      <a:endParaRPr lang="fr-FR" sz="1800" b="0" i="0">
                        <a:effectLst/>
                      </a:endParaRPr>
                    </a:p>
                  </a:txBody>
                  <a:tcPr/>
                </a:tc>
                <a:extLst>
                  <a:ext uri="{0D108BD9-81ED-4DB2-BD59-A6C34878D82A}">
                    <a16:rowId xmlns:a16="http://schemas.microsoft.com/office/drawing/2014/main" val="1115998454"/>
                  </a:ext>
                </a:extLst>
              </a:tr>
              <a:tr h="1391545">
                <a:tc>
                  <a:txBody>
                    <a:bodyPr/>
                    <a:lstStyle/>
                    <a:p>
                      <a:pPr algn="l" rtl="0" fontAlgn="base"/>
                      <a:r>
                        <a:rPr lang="fr-FR" sz="1600" b="0" i="0" dirty="0">
                          <a:effectLst/>
                        </a:rPr>
                        <a:t>Utilisateur simple </a:t>
                      </a:r>
                    </a:p>
                  </a:txBody>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1600" dirty="0">
                          <a:latin typeface="+mn-lt"/>
                          <a:cs typeface="Calibri"/>
                        </a:rPr>
                        <a:t>Personne qui utilise l’application pour explorer les options disponibles et gérer ses finances de manière basique </a:t>
                      </a:r>
                    </a:p>
                  </a:txBody>
                  <a:tcPr/>
                </a:tc>
                <a:extLst>
                  <a:ext uri="{0D108BD9-81ED-4DB2-BD59-A6C34878D82A}">
                    <a16:rowId xmlns:a16="http://schemas.microsoft.com/office/drawing/2014/main" val="282650037"/>
                  </a:ext>
                </a:extLst>
              </a:tr>
              <a:tr h="1391545">
                <a:tc>
                  <a:txBody>
                    <a:bodyPr/>
                    <a:lstStyle/>
                    <a:p>
                      <a:pPr algn="l" rtl="0" fontAlgn="base"/>
                      <a:r>
                        <a:rPr lang="fr-FR" sz="1600" b="0" i="0" dirty="0">
                          <a:effectLst/>
                        </a:rPr>
                        <a:t>Utilisateur confirmé</a:t>
                      </a:r>
                    </a:p>
                  </a:txBody>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1600" dirty="0">
                          <a:latin typeface="+mn-lt"/>
                          <a:cs typeface="Calibri"/>
                        </a:rPr>
                        <a:t>Membre vérifié de l’application , considéré comme fiable et digne de confiance pour participer activement aux tontines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1600" dirty="0">
                          <a:latin typeface="+mn-lt"/>
                          <a:cs typeface="Calibri"/>
                        </a:rPr>
                        <a:t>Peut créer une ou plusieurs tontines .Il a la possibilité de parrainer d’autres utilisateurs pour rejoindre une tontine  .</a:t>
                      </a:r>
                      <a:br>
                        <a:rPr lang="fr-FR" sz="1600" dirty="0">
                          <a:latin typeface="+mn-lt"/>
                          <a:cs typeface="Calibri"/>
                        </a:rPr>
                      </a:br>
                      <a:r>
                        <a:rPr lang="fr-FR" sz="1600" dirty="0">
                          <a:latin typeface="+mn-lt"/>
                          <a:cs typeface="Calibri"/>
                        </a:rPr>
                        <a:t>Contribue régulièrement aux tontines et gère activement ses transactions</a:t>
                      </a:r>
                    </a:p>
                  </a:txBody>
                  <a:tcPr/>
                </a:tc>
                <a:extLst>
                  <a:ext uri="{0D108BD9-81ED-4DB2-BD59-A6C34878D82A}">
                    <a16:rowId xmlns:a16="http://schemas.microsoft.com/office/drawing/2014/main" val="2809547228"/>
                  </a:ext>
                </a:extLst>
              </a:tr>
              <a:tr h="1188017">
                <a:tc>
                  <a:txBody>
                    <a:bodyPr/>
                    <a:lstStyle/>
                    <a:p>
                      <a:pPr algn="l" rtl="0" fontAlgn="base"/>
                      <a:r>
                        <a:rPr lang="fr-FR" sz="1600" dirty="0">
                          <a:effectLst/>
                        </a:rPr>
                        <a:t>Administrateur </a:t>
                      </a:r>
                      <a:endParaRPr lang="fr-FR" sz="1600" b="0" i="0" dirty="0">
                        <a:effectLst/>
                      </a:endParaRPr>
                    </a:p>
                  </a:txBody>
                  <a:tcPr/>
                </a:tc>
                <a:tc>
                  <a:txBody>
                    <a:bodyPr/>
                    <a:lstStyle/>
                    <a:p>
                      <a:pPr marL="0" indent="0">
                        <a:buNone/>
                        <a:defRPr/>
                      </a:pPr>
                      <a:r>
                        <a:rPr lang="fr-FR" sz="1600" dirty="0">
                          <a:latin typeface="+mn-lt"/>
                          <a:cs typeface="Calibri"/>
                        </a:rPr>
                        <a:t>Personne responsable de la gestion globale du système et  de veiller au bon fonctionnement de l’ensemble du processus </a:t>
                      </a:r>
                      <a:endParaRPr kumimoji="0" lang="fr-FR" sz="1600" b="0" i="0" u="none" strike="noStrike" kern="1200" cap="none" spc="0" normalizeH="0" baseline="0" noProof="0" dirty="0">
                        <a:ln>
                          <a:noFill/>
                        </a:ln>
                        <a:effectLst/>
                        <a:uLnTx/>
                        <a:uFillTx/>
                        <a:latin typeface="+mn-lt"/>
                        <a:ea typeface="+mn-ea"/>
                        <a:cs typeface="Calibri"/>
                      </a:endParaRPr>
                    </a:p>
                  </a:txBody>
                  <a:tcPr/>
                </a:tc>
                <a:extLst>
                  <a:ext uri="{0D108BD9-81ED-4DB2-BD59-A6C34878D82A}">
                    <a16:rowId xmlns:a16="http://schemas.microsoft.com/office/drawing/2014/main" val="6799313"/>
                  </a:ext>
                </a:extLst>
              </a:tr>
            </a:tbl>
          </a:graphicData>
        </a:graphic>
      </p:graphicFrame>
    </p:spTree>
    <p:extLst>
      <p:ext uri="{BB962C8B-B14F-4D97-AF65-F5344CB8AC3E}">
        <p14:creationId xmlns:p14="http://schemas.microsoft.com/office/powerpoint/2010/main" val="176129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AD4864-3891-B7F0-197B-02ADD530BA60}"/>
              </a:ext>
            </a:extLst>
          </p:cNvPr>
          <p:cNvSpPr>
            <a:spLocks noGrp="1"/>
          </p:cNvSpPr>
          <p:nvPr>
            <p:ph type="title"/>
          </p:nvPr>
        </p:nvSpPr>
        <p:spPr>
          <a:xfrm>
            <a:off x="838200" y="365125"/>
            <a:ext cx="10515600" cy="928906"/>
          </a:xfrm>
        </p:spPr>
        <p:txBody>
          <a:bodyPr>
            <a:normAutofit/>
          </a:bodyPr>
          <a:lstStyle/>
          <a:p>
            <a:r>
              <a:rPr lang="fr-FR" sz="4000" b="1">
                <a:solidFill>
                  <a:schemeClr val="accent1"/>
                </a:solidFill>
                <a:cs typeface="Calibri Light"/>
              </a:rPr>
              <a:t>3. Analyse fonctionnelle</a:t>
            </a:r>
          </a:p>
        </p:txBody>
      </p:sp>
      <p:sp>
        <p:nvSpPr>
          <p:cNvPr id="3" name="Espace réservé du contenu 2">
            <a:extLst>
              <a:ext uri="{FF2B5EF4-FFF2-40B4-BE49-F238E27FC236}">
                <a16:creationId xmlns:a16="http://schemas.microsoft.com/office/drawing/2014/main" id="{0C4B5578-E858-CF37-BA11-9335A30C499C}"/>
              </a:ext>
            </a:extLst>
          </p:cNvPr>
          <p:cNvSpPr>
            <a:spLocks noGrp="1"/>
          </p:cNvSpPr>
          <p:nvPr>
            <p:ph idx="1"/>
          </p:nvPr>
        </p:nvSpPr>
        <p:spPr>
          <a:xfrm>
            <a:off x="838200" y="1376776"/>
            <a:ext cx="10515600" cy="4800187"/>
          </a:xfrm>
        </p:spPr>
        <p:txBody>
          <a:bodyPr vert="horz" lIns="91440" tIns="45720" rIns="91440" bIns="45720" rtlCol="0" anchor="t">
            <a:normAutofit/>
          </a:bodyPr>
          <a:lstStyle/>
          <a:p>
            <a:pPr marL="0" indent="0">
              <a:buNone/>
            </a:pPr>
            <a:r>
              <a:rPr lang="fr-FR" dirty="0">
                <a:solidFill>
                  <a:schemeClr val="accent1"/>
                </a:solidFill>
                <a:latin typeface="+mj-lt"/>
                <a:cs typeface="Calibri"/>
              </a:rPr>
              <a:t>B- Fonctionnalités</a:t>
            </a:r>
            <a:endParaRPr lang="fr-FR" dirty="0">
              <a:solidFill>
                <a:schemeClr val="accent1"/>
              </a:solidFill>
              <a:latin typeface="+mj-lt"/>
              <a:ea typeface="+mn-lt"/>
              <a:cs typeface="+mn-lt"/>
            </a:endParaRPr>
          </a:p>
          <a:p>
            <a:pPr marL="0" indent="0">
              <a:buNone/>
            </a:pPr>
            <a:endParaRPr lang="fr-FR" dirty="0">
              <a:latin typeface="+mj-lt"/>
              <a:ea typeface="+mn-lt"/>
              <a:cs typeface="+mn-lt"/>
            </a:endParaRPr>
          </a:p>
          <a:p>
            <a:pPr marL="0" indent="0">
              <a:buNone/>
            </a:pPr>
            <a:endParaRPr lang="fr-FR" dirty="0">
              <a:solidFill>
                <a:schemeClr val="accent1"/>
              </a:solidFill>
              <a:latin typeface="+mj-lt"/>
              <a:ea typeface="+mn-lt"/>
              <a:cs typeface="+mn-lt"/>
            </a:endParaRPr>
          </a:p>
        </p:txBody>
      </p:sp>
      <p:sp>
        <p:nvSpPr>
          <p:cNvPr id="4" name="Rectangle 3">
            <a:extLst>
              <a:ext uri="{FF2B5EF4-FFF2-40B4-BE49-F238E27FC236}">
                <a16:creationId xmlns:a16="http://schemas.microsoft.com/office/drawing/2014/main" id="{26F025F4-0E63-D7D7-6B9A-6540827AAB34}"/>
              </a:ext>
            </a:extLst>
          </p:cNvPr>
          <p:cNvSpPr/>
          <p:nvPr/>
        </p:nvSpPr>
        <p:spPr>
          <a:xfrm>
            <a:off x="247157" y="2232057"/>
            <a:ext cx="3465533" cy="521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mj-lt"/>
                <a:cs typeface="Calibri"/>
              </a:rPr>
              <a:t> ADMINISTRATEUR</a:t>
            </a:r>
          </a:p>
        </p:txBody>
      </p:sp>
      <p:sp>
        <p:nvSpPr>
          <p:cNvPr id="9" name="Rectangle 8">
            <a:extLst>
              <a:ext uri="{FF2B5EF4-FFF2-40B4-BE49-F238E27FC236}">
                <a16:creationId xmlns:a16="http://schemas.microsoft.com/office/drawing/2014/main" id="{F36AEF58-8E3D-408F-A5C4-CEB8208D0A96}"/>
              </a:ext>
            </a:extLst>
          </p:cNvPr>
          <p:cNvSpPr/>
          <p:nvPr/>
        </p:nvSpPr>
        <p:spPr>
          <a:xfrm>
            <a:off x="4060723" y="2232057"/>
            <a:ext cx="3768043" cy="521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000" b="1" dirty="0">
                <a:latin typeface="+mj-lt"/>
                <a:cs typeface="Calibri"/>
              </a:rPr>
              <a:t>UTILISATEUR CONFIRME</a:t>
            </a:r>
          </a:p>
        </p:txBody>
      </p:sp>
      <p:sp>
        <p:nvSpPr>
          <p:cNvPr id="5" name="Rectangle 4">
            <a:extLst>
              <a:ext uri="{FF2B5EF4-FFF2-40B4-BE49-F238E27FC236}">
                <a16:creationId xmlns:a16="http://schemas.microsoft.com/office/drawing/2014/main" id="{51773434-F4D7-B2AC-B344-ED0480343387}"/>
              </a:ext>
            </a:extLst>
          </p:cNvPr>
          <p:cNvSpPr/>
          <p:nvPr/>
        </p:nvSpPr>
        <p:spPr>
          <a:xfrm>
            <a:off x="247157" y="2965547"/>
            <a:ext cx="3465533" cy="300624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Calibri"/>
              <a:buChar char="•"/>
            </a:pPr>
            <a:r>
              <a:rPr lang="fr-FR" dirty="0">
                <a:solidFill>
                  <a:schemeClr val="tx1"/>
                </a:solidFill>
                <a:latin typeface="+mj-lt"/>
                <a:ea typeface="+mn-lt"/>
                <a:cs typeface="+mn-lt"/>
              </a:rPr>
              <a:t>Gérer l’activité de toutes les tontines </a:t>
            </a:r>
          </a:p>
          <a:p>
            <a:pPr marL="285750" indent="-285750">
              <a:buFont typeface="Calibri"/>
              <a:buChar char="•"/>
            </a:pPr>
            <a:r>
              <a:rPr lang="fr-FR" dirty="0">
                <a:solidFill>
                  <a:schemeClr val="tx1"/>
                </a:solidFill>
                <a:latin typeface="+mj-lt"/>
                <a:ea typeface="+mn-lt"/>
                <a:cs typeface="+mn-lt"/>
              </a:rPr>
              <a:t>S’assurer du bon fonctionnement du système </a:t>
            </a:r>
          </a:p>
          <a:p>
            <a:pPr marL="285750" indent="-285750">
              <a:buFont typeface="Calibri"/>
              <a:buChar char="•"/>
            </a:pPr>
            <a:endParaRPr lang="fr-FR" dirty="0">
              <a:solidFill>
                <a:schemeClr val="tx1"/>
              </a:solidFill>
              <a:latin typeface="+mj-lt"/>
              <a:cs typeface="Calibri" panose="020F0502020204030204"/>
            </a:endParaRPr>
          </a:p>
        </p:txBody>
      </p:sp>
      <p:sp>
        <p:nvSpPr>
          <p:cNvPr id="11" name="Rectangle 10">
            <a:extLst>
              <a:ext uri="{FF2B5EF4-FFF2-40B4-BE49-F238E27FC236}">
                <a16:creationId xmlns:a16="http://schemas.microsoft.com/office/drawing/2014/main" id="{DD7956C8-7F58-D2AD-CC5D-750041F46F23}"/>
              </a:ext>
            </a:extLst>
          </p:cNvPr>
          <p:cNvSpPr/>
          <p:nvPr/>
        </p:nvSpPr>
        <p:spPr>
          <a:xfrm>
            <a:off x="4060723" y="2965547"/>
            <a:ext cx="3768043" cy="300624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buFont typeface="Calibri"/>
              <a:buChar char="•"/>
            </a:pPr>
            <a:r>
              <a:rPr lang="fr-FR" dirty="0">
                <a:solidFill>
                  <a:schemeClr val="tx1"/>
                </a:solidFill>
                <a:latin typeface="+mj-lt"/>
                <a:ea typeface="+mn-lt"/>
                <a:cs typeface="+mn-lt"/>
              </a:rPr>
              <a:t>S’inscrire à une tontine </a:t>
            </a:r>
          </a:p>
          <a:p>
            <a:pPr>
              <a:buFont typeface="Calibri"/>
              <a:buChar char="•"/>
            </a:pPr>
            <a:r>
              <a:rPr lang="fr-FR" dirty="0">
                <a:solidFill>
                  <a:schemeClr val="tx1"/>
                </a:solidFill>
                <a:latin typeface="+mj-lt"/>
                <a:ea typeface="+mn-lt"/>
                <a:cs typeface="+mn-lt"/>
              </a:rPr>
              <a:t>Créer ou supprimer une  tontine </a:t>
            </a:r>
          </a:p>
          <a:p>
            <a:pPr>
              <a:buFont typeface="Calibri"/>
              <a:buChar char="•"/>
            </a:pPr>
            <a:r>
              <a:rPr lang="fr-FR" dirty="0">
                <a:solidFill>
                  <a:schemeClr val="tx1"/>
                </a:solidFill>
                <a:latin typeface="+mj-lt"/>
                <a:ea typeface="+mn-lt"/>
                <a:cs typeface="+mn-lt"/>
              </a:rPr>
              <a:t>Parrainer des utilisateurs pour rejoindre une tontine </a:t>
            </a:r>
          </a:p>
          <a:p>
            <a:pPr>
              <a:buFont typeface="Calibri"/>
              <a:buChar char="•"/>
            </a:pPr>
            <a:r>
              <a:rPr lang="fr-FR" dirty="0">
                <a:solidFill>
                  <a:schemeClr val="tx1"/>
                </a:solidFill>
                <a:latin typeface="+mj-lt"/>
                <a:ea typeface="+mn-lt"/>
                <a:cs typeface="+mn-lt"/>
              </a:rPr>
              <a:t>Choisir le montant de sa contribution et la fréquence des paiements </a:t>
            </a:r>
          </a:p>
          <a:p>
            <a:pPr>
              <a:buFont typeface="Calibri"/>
              <a:buChar char="•"/>
            </a:pPr>
            <a:r>
              <a:rPr lang="fr-FR" dirty="0">
                <a:solidFill>
                  <a:schemeClr val="tx1"/>
                </a:solidFill>
                <a:latin typeface="+mj-lt"/>
                <a:ea typeface="+mn-lt"/>
                <a:cs typeface="+mn-lt"/>
              </a:rPr>
              <a:t>Recevoir les alertes pour les dates d’échéances des paiements </a:t>
            </a:r>
          </a:p>
          <a:p>
            <a:pPr>
              <a:buFont typeface="Calibri"/>
              <a:buChar char="•"/>
            </a:pPr>
            <a:r>
              <a:rPr lang="fr-FR" dirty="0">
                <a:solidFill>
                  <a:schemeClr val="tx1"/>
                </a:solidFill>
                <a:latin typeface="+mj-lt"/>
                <a:ea typeface="+mn-lt"/>
                <a:cs typeface="+mn-lt"/>
              </a:rPr>
              <a:t>Consulter l’historique des contributions et les paiements effectués </a:t>
            </a:r>
          </a:p>
        </p:txBody>
      </p:sp>
      <p:sp>
        <p:nvSpPr>
          <p:cNvPr id="6" name="Rectangle 5">
            <a:extLst>
              <a:ext uri="{FF2B5EF4-FFF2-40B4-BE49-F238E27FC236}">
                <a16:creationId xmlns:a16="http://schemas.microsoft.com/office/drawing/2014/main" id="{7E7BB2E4-E269-7C26-6B2E-7B13EDF58B7C}"/>
              </a:ext>
            </a:extLst>
          </p:cNvPr>
          <p:cNvSpPr/>
          <p:nvPr/>
        </p:nvSpPr>
        <p:spPr>
          <a:xfrm>
            <a:off x="8479309" y="2232057"/>
            <a:ext cx="3465533" cy="521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000" b="1" dirty="0">
                <a:latin typeface="+mj-lt"/>
                <a:cs typeface="Calibri"/>
              </a:rPr>
              <a:t>UTILISATEUR SIMPLE</a:t>
            </a:r>
          </a:p>
        </p:txBody>
      </p:sp>
      <p:sp>
        <p:nvSpPr>
          <p:cNvPr id="7" name="Rectangle 6">
            <a:extLst>
              <a:ext uri="{FF2B5EF4-FFF2-40B4-BE49-F238E27FC236}">
                <a16:creationId xmlns:a16="http://schemas.microsoft.com/office/drawing/2014/main" id="{0A8E8E52-2D23-EA17-08AC-E1B8DC1DC25F}"/>
              </a:ext>
            </a:extLst>
          </p:cNvPr>
          <p:cNvSpPr/>
          <p:nvPr/>
        </p:nvSpPr>
        <p:spPr>
          <a:xfrm>
            <a:off x="8479309" y="2965547"/>
            <a:ext cx="3465533" cy="300624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buFont typeface="Calibri"/>
              <a:buChar char="•"/>
            </a:pPr>
            <a:endParaRPr lang="fr-FR" dirty="0">
              <a:solidFill>
                <a:schemeClr val="tx1"/>
              </a:solidFill>
              <a:latin typeface="+mj-lt"/>
              <a:ea typeface="+mn-lt"/>
              <a:cs typeface="+mn-lt"/>
            </a:endParaRPr>
          </a:p>
          <a:p>
            <a:pPr algn="just">
              <a:buFont typeface="Calibri"/>
              <a:buChar char="•"/>
            </a:pPr>
            <a:endParaRPr lang="fr-FR" dirty="0">
              <a:solidFill>
                <a:schemeClr val="tx1"/>
              </a:solidFill>
              <a:latin typeface="+mj-lt"/>
              <a:ea typeface="+mn-lt"/>
              <a:cs typeface="+mn-lt"/>
            </a:endParaRPr>
          </a:p>
          <a:p>
            <a:pPr algn="just">
              <a:buFont typeface="Calibri"/>
              <a:buChar char="•"/>
            </a:pPr>
            <a:endParaRPr lang="fr-FR" dirty="0">
              <a:solidFill>
                <a:schemeClr val="tx1"/>
              </a:solidFill>
              <a:latin typeface="+mj-lt"/>
              <a:ea typeface="+mn-lt"/>
              <a:cs typeface="+mn-lt"/>
            </a:endParaRPr>
          </a:p>
          <a:p>
            <a:pPr algn="just">
              <a:buFont typeface="Calibri"/>
              <a:buChar char="•"/>
            </a:pPr>
            <a:r>
              <a:rPr lang="fr-FR" dirty="0">
                <a:solidFill>
                  <a:schemeClr val="tx1"/>
                </a:solidFill>
                <a:latin typeface="+mj-lt"/>
                <a:ea typeface="+mn-lt"/>
                <a:cs typeface="+mn-lt"/>
              </a:rPr>
              <a:t>Consulter les tontines disponibles </a:t>
            </a:r>
          </a:p>
          <a:p>
            <a:pPr algn="just">
              <a:buFont typeface="Calibri"/>
              <a:buChar char="•"/>
            </a:pPr>
            <a:r>
              <a:rPr lang="fr-FR" dirty="0">
                <a:solidFill>
                  <a:schemeClr val="tx1"/>
                </a:solidFill>
                <a:latin typeface="+mj-lt"/>
                <a:ea typeface="+mn-lt"/>
                <a:cs typeface="+mn-lt"/>
              </a:rPr>
              <a:t>Gérer ses finances personnelles </a:t>
            </a:r>
          </a:p>
          <a:p>
            <a:pPr algn="just">
              <a:buFont typeface="Calibri"/>
              <a:buChar char="•"/>
            </a:pPr>
            <a:r>
              <a:rPr lang="fr-FR" dirty="0">
                <a:solidFill>
                  <a:schemeClr val="tx1"/>
                </a:solidFill>
                <a:latin typeface="+mj-lt"/>
                <a:ea typeface="+mn-lt"/>
                <a:cs typeface="+mn-lt"/>
              </a:rPr>
              <a:t>Consulter ses informations personnelles et les modifier  </a:t>
            </a:r>
          </a:p>
        </p:txBody>
      </p:sp>
    </p:spTree>
    <p:extLst>
      <p:ext uri="{BB962C8B-B14F-4D97-AF65-F5344CB8AC3E}">
        <p14:creationId xmlns:p14="http://schemas.microsoft.com/office/powerpoint/2010/main" val="171872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AD4864-3891-B7F0-197B-02ADD530BA60}"/>
              </a:ext>
            </a:extLst>
          </p:cNvPr>
          <p:cNvSpPr>
            <a:spLocks noGrp="1"/>
          </p:cNvSpPr>
          <p:nvPr>
            <p:ph type="title"/>
          </p:nvPr>
        </p:nvSpPr>
        <p:spPr>
          <a:xfrm>
            <a:off x="838200" y="365125"/>
            <a:ext cx="10515600" cy="928906"/>
          </a:xfrm>
        </p:spPr>
        <p:txBody>
          <a:bodyPr>
            <a:normAutofit/>
          </a:bodyPr>
          <a:lstStyle/>
          <a:p>
            <a:r>
              <a:rPr lang="fr-FR" sz="4000" b="1" dirty="0">
                <a:solidFill>
                  <a:schemeClr val="accent1"/>
                </a:solidFill>
                <a:cs typeface="Calibri Light"/>
              </a:rPr>
              <a:t>4. Outils d’implémentation</a:t>
            </a:r>
          </a:p>
        </p:txBody>
      </p:sp>
      <p:sp>
        <p:nvSpPr>
          <p:cNvPr id="3" name="Espace réservé du contenu 2">
            <a:extLst>
              <a:ext uri="{FF2B5EF4-FFF2-40B4-BE49-F238E27FC236}">
                <a16:creationId xmlns:a16="http://schemas.microsoft.com/office/drawing/2014/main" id="{0C4B5578-E858-CF37-BA11-9335A30C499C}"/>
              </a:ext>
            </a:extLst>
          </p:cNvPr>
          <p:cNvSpPr>
            <a:spLocks noGrp="1"/>
          </p:cNvSpPr>
          <p:nvPr>
            <p:ph idx="1"/>
          </p:nvPr>
        </p:nvSpPr>
        <p:spPr>
          <a:xfrm>
            <a:off x="838200" y="1376776"/>
            <a:ext cx="10515600" cy="4800187"/>
          </a:xfrm>
        </p:spPr>
        <p:txBody>
          <a:bodyPr vert="horz" lIns="91440" tIns="45720" rIns="91440" bIns="45720" rtlCol="0" anchor="t">
            <a:normAutofit/>
          </a:bodyPr>
          <a:lstStyle/>
          <a:p>
            <a:pPr marL="457200" lvl="2" indent="0">
              <a:buNone/>
            </a:pPr>
            <a:endParaRPr lang="fr-FR" dirty="0">
              <a:solidFill>
                <a:schemeClr val="accent1"/>
              </a:solidFill>
              <a:latin typeface="+mj-lt"/>
              <a:ea typeface="+mn-lt"/>
              <a:cs typeface="+mn-lt"/>
            </a:endParaRPr>
          </a:p>
          <a:p>
            <a:pPr marL="742950" lvl="2" indent="-285750">
              <a:buFont typeface="Wingdings" panose="05000000000000000000" pitchFamily="2" charset="2"/>
              <a:buChar char="§"/>
            </a:pPr>
            <a:r>
              <a:rPr lang="fr-FR" dirty="0">
                <a:solidFill>
                  <a:schemeClr val="accent1"/>
                </a:solidFill>
                <a:latin typeface="+mj-lt"/>
                <a:ea typeface="+mn-lt"/>
                <a:cs typeface="Calibri"/>
              </a:rPr>
              <a:t>Langage</a:t>
            </a:r>
            <a:r>
              <a:rPr lang="fr-FR" sz="1600" b="1" dirty="0">
                <a:solidFill>
                  <a:srgbClr val="000000"/>
                </a:solidFill>
                <a:latin typeface="+mj-lt"/>
                <a:ea typeface="+mn-lt"/>
                <a:cs typeface="+mn-lt"/>
              </a:rPr>
              <a:t> :</a:t>
            </a:r>
            <a:r>
              <a:rPr lang="fr-FR" sz="1600" dirty="0">
                <a:solidFill>
                  <a:srgbClr val="000000"/>
                </a:solidFill>
                <a:latin typeface="+mj-lt"/>
                <a:ea typeface="+mn-lt"/>
                <a:cs typeface="+mn-lt"/>
              </a:rPr>
              <a:t> Dart</a:t>
            </a:r>
          </a:p>
          <a:p>
            <a:pPr marL="457200" lvl="2" indent="0">
              <a:buNone/>
            </a:pPr>
            <a:endParaRPr lang="fr-FR" sz="1600" dirty="0">
              <a:solidFill>
                <a:srgbClr val="000000"/>
              </a:solidFill>
              <a:latin typeface="+mj-lt"/>
              <a:ea typeface="+mn-lt"/>
              <a:cs typeface="+mn-lt"/>
            </a:endParaRPr>
          </a:p>
          <a:p>
            <a:pPr marL="742950" lvl="2" indent="-285750">
              <a:buFontTx/>
              <a:buChar char="-"/>
            </a:pPr>
            <a:r>
              <a:rPr lang="fr-FR" sz="1800" b="0" i="0" u="none" strike="noStrike" dirty="0">
                <a:solidFill>
                  <a:srgbClr val="000000"/>
                </a:solidFill>
                <a:effectLst/>
                <a:latin typeface="+mj-lt"/>
              </a:rPr>
              <a:t>syntaxe claire,</a:t>
            </a:r>
          </a:p>
          <a:p>
            <a:pPr marL="742950" lvl="2" indent="-285750">
              <a:buFontTx/>
              <a:buChar char="-"/>
            </a:pPr>
            <a:r>
              <a:rPr lang="fr-FR" sz="1800" b="0" i="0" u="none" strike="noStrike" dirty="0">
                <a:solidFill>
                  <a:srgbClr val="000000"/>
                </a:solidFill>
                <a:effectLst/>
                <a:latin typeface="+mj-lt"/>
              </a:rPr>
              <a:t>performance élevée et de sa facilité de prise en main.</a:t>
            </a:r>
          </a:p>
          <a:p>
            <a:pPr marL="742950" lvl="2" indent="-285750">
              <a:buFontTx/>
              <a:buChar char="-"/>
            </a:pPr>
            <a:r>
              <a:rPr lang="fr-FR" sz="1800" b="0" i="0" u="none" strike="noStrike" dirty="0">
                <a:solidFill>
                  <a:srgbClr val="000000"/>
                </a:solidFill>
                <a:effectLst/>
                <a:latin typeface="+mj-lt"/>
              </a:rPr>
              <a:t>permet un développement rapide et efficace tout en offrant une grande flexibilité pour répondre aux besoins évolutifs de l'application.</a:t>
            </a:r>
          </a:p>
          <a:p>
            <a:pPr marL="457200" lvl="2" indent="0">
              <a:buNone/>
            </a:pPr>
            <a:endParaRPr lang="en-US" sz="1600" dirty="0">
              <a:latin typeface="+mj-lt"/>
              <a:ea typeface="+mn-lt"/>
              <a:cs typeface="+mn-lt"/>
            </a:endParaRPr>
          </a:p>
          <a:p>
            <a:pPr marL="742950" lvl="2" indent="-285750">
              <a:buFont typeface="Wingdings" panose="05000000000000000000" pitchFamily="2" charset="2"/>
              <a:buChar char="§"/>
            </a:pPr>
            <a:r>
              <a:rPr lang="fr-FR" sz="2000" dirty="0">
                <a:solidFill>
                  <a:schemeClr val="accent1"/>
                </a:solidFill>
                <a:latin typeface="+mj-lt"/>
                <a:cs typeface="Calibri"/>
              </a:rPr>
              <a:t>Framework</a:t>
            </a:r>
            <a:r>
              <a:rPr lang="fr-FR" sz="1600" b="1" dirty="0">
                <a:solidFill>
                  <a:srgbClr val="000000"/>
                </a:solidFill>
                <a:latin typeface="+mj-lt"/>
                <a:ea typeface="+mn-lt"/>
                <a:cs typeface="+mn-lt"/>
              </a:rPr>
              <a:t> :</a:t>
            </a:r>
            <a:r>
              <a:rPr lang="fr-FR" sz="1600" dirty="0">
                <a:solidFill>
                  <a:srgbClr val="000000"/>
                </a:solidFill>
                <a:latin typeface="+mj-lt"/>
                <a:ea typeface="+mn-lt"/>
                <a:cs typeface="+mn-lt"/>
              </a:rPr>
              <a:t> Flutter</a:t>
            </a:r>
          </a:p>
          <a:p>
            <a:pPr marL="457200" lvl="2" indent="0">
              <a:buNone/>
            </a:pPr>
            <a:endParaRPr lang="fr-FR" sz="1600" dirty="0">
              <a:solidFill>
                <a:srgbClr val="000000"/>
              </a:solidFill>
              <a:latin typeface="+mj-lt"/>
              <a:ea typeface="+mn-lt"/>
              <a:cs typeface="+mn-lt"/>
            </a:endParaRPr>
          </a:p>
          <a:p>
            <a:pPr marL="457200" lvl="2" indent="0">
              <a:buNone/>
            </a:pPr>
            <a:r>
              <a:rPr lang="fr-FR" sz="1800" b="0" i="0" u="none" strike="noStrike" dirty="0">
                <a:solidFill>
                  <a:srgbClr val="000000"/>
                </a:solidFill>
                <a:effectLst/>
                <a:latin typeface="+mj-lt"/>
              </a:rPr>
              <a:t>- capacité à créer des applications multiplateformes avec un seul code source. Cette approche permet de réduire les coûts et les délais de développement tout en assurant une cohérence et une uniformité sur les plateformes Android et iOS.</a:t>
            </a:r>
            <a:endParaRPr lang="fr-FR" sz="1800" dirty="0">
              <a:solidFill>
                <a:srgbClr val="000000"/>
              </a:solidFill>
              <a:latin typeface="+mj-lt"/>
              <a:ea typeface="+mn-lt"/>
              <a:cs typeface="+mn-lt"/>
            </a:endParaRPr>
          </a:p>
          <a:p>
            <a:pPr marL="285750" indent="-285750"/>
            <a:endParaRPr lang="fr-FR" sz="1800" dirty="0">
              <a:solidFill>
                <a:srgbClr val="000000"/>
              </a:solidFill>
              <a:latin typeface="+mj-lt"/>
              <a:ea typeface="+mn-lt"/>
              <a:cs typeface="+mn-lt"/>
            </a:endParaRPr>
          </a:p>
        </p:txBody>
      </p:sp>
    </p:spTree>
    <p:extLst>
      <p:ext uri="{BB962C8B-B14F-4D97-AF65-F5344CB8AC3E}">
        <p14:creationId xmlns:p14="http://schemas.microsoft.com/office/powerpoint/2010/main" val="338198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AD4864-3891-B7F0-197B-02ADD530BA60}"/>
              </a:ext>
            </a:extLst>
          </p:cNvPr>
          <p:cNvSpPr>
            <a:spLocks noGrp="1"/>
          </p:cNvSpPr>
          <p:nvPr>
            <p:ph type="title"/>
          </p:nvPr>
        </p:nvSpPr>
        <p:spPr>
          <a:xfrm>
            <a:off x="838200" y="365125"/>
            <a:ext cx="10515600" cy="928906"/>
          </a:xfrm>
        </p:spPr>
        <p:txBody>
          <a:bodyPr>
            <a:normAutofit/>
          </a:bodyPr>
          <a:lstStyle/>
          <a:p>
            <a:r>
              <a:rPr lang="fr-FR" sz="4000" b="1" dirty="0">
                <a:solidFill>
                  <a:schemeClr val="accent1"/>
                </a:solidFill>
                <a:cs typeface="Calibri Light"/>
              </a:rPr>
              <a:t>5. Contraintes</a:t>
            </a:r>
          </a:p>
        </p:txBody>
      </p:sp>
      <p:sp>
        <p:nvSpPr>
          <p:cNvPr id="3" name="Espace réservé du contenu 2">
            <a:extLst>
              <a:ext uri="{FF2B5EF4-FFF2-40B4-BE49-F238E27FC236}">
                <a16:creationId xmlns:a16="http://schemas.microsoft.com/office/drawing/2014/main" id="{0C4B5578-E858-CF37-BA11-9335A30C499C}"/>
              </a:ext>
            </a:extLst>
          </p:cNvPr>
          <p:cNvSpPr>
            <a:spLocks noGrp="1"/>
          </p:cNvSpPr>
          <p:nvPr>
            <p:ph idx="1"/>
          </p:nvPr>
        </p:nvSpPr>
        <p:spPr>
          <a:xfrm>
            <a:off x="838200" y="1376776"/>
            <a:ext cx="10515600" cy="4800187"/>
          </a:xfrm>
        </p:spPr>
        <p:txBody>
          <a:bodyPr vert="horz" lIns="91440" tIns="45720" rIns="91440" bIns="45720" rtlCol="0" anchor="t">
            <a:normAutofit fontScale="77500" lnSpcReduction="20000"/>
          </a:bodyPr>
          <a:lstStyle/>
          <a:p>
            <a:pPr marL="0" indent="0">
              <a:buNone/>
            </a:pPr>
            <a:r>
              <a:rPr lang="fr-FR" dirty="0">
                <a:solidFill>
                  <a:schemeClr val="accent1"/>
                </a:solidFill>
                <a:latin typeface="+mj-lt"/>
                <a:cs typeface="Calibri"/>
              </a:rPr>
              <a:t>A- Contraintes techniques </a:t>
            </a:r>
          </a:p>
          <a:p>
            <a:pPr marL="0" indent="0">
              <a:buNone/>
            </a:pPr>
            <a:r>
              <a:rPr lang="fr-FR" dirty="0">
                <a:latin typeface="+mj-lt"/>
                <a:cs typeface="Calibri"/>
              </a:rPr>
              <a:t>-Assurer la compati avec une large gamme de périphériques mobiles</a:t>
            </a:r>
          </a:p>
          <a:p>
            <a:pPr marL="0" indent="0">
              <a:buNone/>
            </a:pPr>
            <a:r>
              <a:rPr lang="fr-FR" dirty="0">
                <a:latin typeface="+mj-lt"/>
                <a:cs typeface="Calibri"/>
              </a:rPr>
              <a:t>-veiller à ce que l’application fonctionne de manière fluide et efficace </a:t>
            </a:r>
          </a:p>
          <a:p>
            <a:pPr marL="0" indent="0">
              <a:buNone/>
            </a:pPr>
            <a:endParaRPr lang="fr-FR" dirty="0">
              <a:latin typeface="+mj-lt"/>
              <a:cs typeface="Calibri"/>
            </a:endParaRPr>
          </a:p>
          <a:p>
            <a:pPr marL="0" indent="0">
              <a:buNone/>
            </a:pPr>
            <a:r>
              <a:rPr lang="fr-FR" dirty="0">
                <a:solidFill>
                  <a:schemeClr val="accent1"/>
                </a:solidFill>
                <a:latin typeface="+mj-lt"/>
                <a:cs typeface="Calibri"/>
              </a:rPr>
              <a:t>B- Contraintes de sécurité</a:t>
            </a:r>
          </a:p>
          <a:p>
            <a:pPr marL="0" indent="0">
              <a:buNone/>
            </a:pPr>
            <a:r>
              <a:rPr lang="fr-FR" dirty="0">
                <a:latin typeface="+mj-lt"/>
                <a:cs typeface="Calibri"/>
              </a:rPr>
              <a:t>-Mettre en place des mesures de sécurité robustes pour protéger les données personnelles et financières des utilisateurs .</a:t>
            </a:r>
          </a:p>
          <a:p>
            <a:pPr marL="0" indent="0">
              <a:buNone/>
            </a:pPr>
            <a:r>
              <a:rPr lang="fr-FR" dirty="0">
                <a:latin typeface="+mj-lt"/>
                <a:cs typeface="Calibri"/>
              </a:rPr>
              <a:t>-Vérifier l’identité des utilisateurs confirmés à travers la demande de pièces d’identités officielles </a:t>
            </a:r>
          </a:p>
          <a:p>
            <a:pPr marL="0" indent="0">
              <a:buNone/>
            </a:pPr>
            <a:r>
              <a:rPr lang="fr-FR" dirty="0">
                <a:latin typeface="+mj-lt"/>
                <a:cs typeface="Calibri"/>
              </a:rPr>
              <a:t>-Chiffrer les données sensibles telles que les informations personnelles et les transactions financières </a:t>
            </a:r>
          </a:p>
          <a:p>
            <a:pPr marL="0" indent="0">
              <a:buNone/>
            </a:pPr>
            <a:endParaRPr lang="fr-FR" dirty="0">
              <a:latin typeface="+mj-lt"/>
              <a:cs typeface="Calibri"/>
            </a:endParaRPr>
          </a:p>
          <a:p>
            <a:pPr marL="0" indent="0">
              <a:buNone/>
            </a:pPr>
            <a:r>
              <a:rPr lang="fr-FR" dirty="0">
                <a:solidFill>
                  <a:schemeClr val="accent1"/>
                </a:solidFill>
                <a:latin typeface="+mj-lt"/>
                <a:cs typeface="Calibri"/>
              </a:rPr>
              <a:t>C- Contraintes de temps  </a:t>
            </a:r>
          </a:p>
          <a:p>
            <a:pPr marL="0" indent="0">
              <a:buNone/>
            </a:pPr>
            <a:r>
              <a:rPr lang="fr-FR" dirty="0">
                <a:latin typeface="+mj-lt"/>
                <a:cs typeface="Calibri"/>
              </a:rPr>
              <a:t>Respecter les délais de developpement pour une livraison dans les temps </a:t>
            </a:r>
          </a:p>
          <a:p>
            <a:pPr marL="0" indent="0">
              <a:buNone/>
            </a:pPr>
            <a:endParaRPr lang="fr-FR" dirty="0">
              <a:solidFill>
                <a:schemeClr val="accent1"/>
              </a:solidFill>
              <a:latin typeface="+mj-lt"/>
              <a:cs typeface="Calibri"/>
            </a:endParaRPr>
          </a:p>
          <a:p>
            <a:pPr marL="0" indent="0">
              <a:buNone/>
            </a:pPr>
            <a:endParaRPr lang="fr-FR" sz="2000" dirty="0">
              <a:solidFill>
                <a:srgbClr val="000000"/>
              </a:solidFill>
              <a:latin typeface="+mj-lt"/>
              <a:ea typeface="+mn-lt"/>
              <a:cs typeface="+mn-lt"/>
            </a:endParaRPr>
          </a:p>
          <a:p>
            <a:pPr marL="0" indent="0">
              <a:buNone/>
            </a:pPr>
            <a:endParaRPr lang="fr-FR" sz="1800" dirty="0">
              <a:solidFill>
                <a:srgbClr val="000000"/>
              </a:solidFill>
              <a:latin typeface="+mj-lt"/>
              <a:ea typeface="+mn-lt"/>
              <a:cs typeface="+mn-lt"/>
            </a:endParaRPr>
          </a:p>
          <a:p>
            <a:pPr marL="285750" indent="-285750"/>
            <a:endParaRPr lang="fr-FR" sz="1800" dirty="0">
              <a:solidFill>
                <a:srgbClr val="000000"/>
              </a:solidFill>
              <a:latin typeface="+mj-lt"/>
              <a:ea typeface="+mn-lt"/>
              <a:cs typeface="+mn-lt"/>
            </a:endParaRPr>
          </a:p>
        </p:txBody>
      </p:sp>
    </p:spTree>
    <p:extLst>
      <p:ext uri="{BB962C8B-B14F-4D97-AF65-F5344CB8AC3E}">
        <p14:creationId xmlns:p14="http://schemas.microsoft.com/office/powerpoint/2010/main" val="313600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descr="Une image contenant texte&#10;&#10;Description générée automatiquement">
            <a:extLst>
              <a:ext uri="{FF2B5EF4-FFF2-40B4-BE49-F238E27FC236}">
                <a16:creationId xmlns:a16="http://schemas.microsoft.com/office/drawing/2014/main" id="{17801516-5FB8-41AF-536C-5ED4436E0F31}"/>
              </a:ext>
            </a:extLst>
          </p:cNvPr>
          <p:cNvPicPr>
            <a:picLocks noChangeAspect="1"/>
          </p:cNvPicPr>
          <p:nvPr/>
        </p:nvPicPr>
        <p:blipFill>
          <a:blip r:embed="rId2"/>
          <a:stretch>
            <a:fillRect/>
          </a:stretch>
        </p:blipFill>
        <p:spPr>
          <a:xfrm>
            <a:off x="8611318" y="5590197"/>
            <a:ext cx="3403557" cy="959417"/>
          </a:xfrm>
          <a:prstGeom prst="rect">
            <a:avLst/>
          </a:prstGeom>
        </p:spPr>
      </p:pic>
      <p:pic>
        <p:nvPicPr>
          <p:cNvPr id="5" name="Image 5">
            <a:extLst>
              <a:ext uri="{FF2B5EF4-FFF2-40B4-BE49-F238E27FC236}">
                <a16:creationId xmlns:a16="http://schemas.microsoft.com/office/drawing/2014/main" id="{99BEA5EF-A85C-703C-5F58-92E5229DF131}"/>
              </a:ext>
            </a:extLst>
          </p:cNvPr>
          <p:cNvPicPr>
            <a:picLocks noChangeAspect="1"/>
          </p:cNvPicPr>
          <p:nvPr/>
        </p:nvPicPr>
        <p:blipFill>
          <a:blip r:embed="rId3"/>
          <a:stretch>
            <a:fillRect/>
          </a:stretch>
        </p:blipFill>
        <p:spPr>
          <a:xfrm>
            <a:off x="3175282" y="1609006"/>
            <a:ext cx="5840522" cy="2292916"/>
          </a:xfrm>
          <a:prstGeom prst="rect">
            <a:avLst/>
          </a:prstGeom>
        </p:spPr>
      </p:pic>
    </p:spTree>
    <p:extLst>
      <p:ext uri="{BB962C8B-B14F-4D97-AF65-F5344CB8AC3E}">
        <p14:creationId xmlns:p14="http://schemas.microsoft.com/office/powerpoint/2010/main" val="513063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522</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Thème Office</vt:lpstr>
      <vt:lpstr>TDR APPLICATION DE RESTAURANT</vt:lpstr>
      <vt:lpstr>1. Objectifs</vt:lpstr>
      <vt:lpstr>2. Cible</vt:lpstr>
      <vt:lpstr>3. Analyse fonctionnelle</vt:lpstr>
      <vt:lpstr>3. Analyse fonctionnelle</vt:lpstr>
      <vt:lpstr>4. Outils d’implémentation</vt:lpstr>
      <vt:lpstr>5. Contraintes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kcorine</dc:creator>
  <cp:lastModifiedBy>TANIA LETTY ZON</cp:lastModifiedBy>
  <cp:revision>16</cp:revision>
  <dcterms:created xsi:type="dcterms:W3CDTF">2022-03-29T08:29:36Z</dcterms:created>
  <dcterms:modified xsi:type="dcterms:W3CDTF">2024-03-24T09:20:48Z</dcterms:modified>
</cp:coreProperties>
</file>