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767E"/>
    <a:srgbClr val="F2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3" d="100"/>
          <a:sy n="23" d="100"/>
        </p:scale>
        <p:origin x="1626" y="96"/>
      </p:cViewPr>
      <p:guideLst>
        <p:guide orient="horz" pos="10368"/>
        <p:guide pos="1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smtClean="0"/>
              <a:t>Click to edit Master title style</a:t>
            </a:r>
            <a:endParaRPr lang="en-US"/>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160976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3358111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smtClean="0"/>
              <a:t>Click to edit Master title style</a:t>
            </a:r>
            <a:endParaRPr lang="en-US"/>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2845269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C406F-A7E7-47DA-9FE1-6771CEBB572B}"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3003356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C406F-A7E7-47DA-9FE1-6771CEBB572B}"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1372103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C406F-A7E7-47DA-9FE1-6771CEBB572B}"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1929192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C406F-A7E7-47DA-9FE1-6771CEBB572B}"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473174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C406F-A7E7-47DA-9FE1-6771CEBB572B}"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138525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Picture Placeholder 2"/>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C406F-A7E7-47DA-9FE1-6771CEBB572B}"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30621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1640066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extLst>
      <p:ext uri="{BB962C8B-B14F-4D97-AF65-F5344CB8AC3E}">
        <p14:creationId xmlns:p14="http://schemas.microsoft.com/office/powerpoint/2010/main" val="171426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08704B-88A3-4061-B4A3-57E438D2F1A5}"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08704B-88A3-4061-B4A3-57E438D2F1A5}"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08704B-88A3-4061-B4A3-57E438D2F1A5}"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8704B-88A3-4061-B4A3-57E438D2F1A5}"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8704B-88A3-4061-B4A3-57E438D2F1A5}"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8704B-88A3-4061-B4A3-57E438D2F1A5}"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EC08704B-88A3-4061-B4A3-57E438D2F1A5}" type="datetimeFigureOut">
              <a:rPr lang="en-US" smtClean="0"/>
              <a:t>5/9/2017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D7E0D17E-168C-40BF-9C7B-F76E719751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8060402020202020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8060402020202020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8060402020202020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8060402020202020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8060402020202020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8060402020202020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8060402020202020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8060402020202020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8060402020202020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D53C406F-A7E7-47DA-9FE1-6771CEBB572B}" type="datetimeFigureOut">
              <a:rPr lang="en-US" smtClean="0"/>
              <a:t>5/9/2017</a:t>
            </a:fld>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02520836-45E1-4F17-AD31-F3A4029BBF53}" type="slidenum">
              <a:rPr lang="en-US" smtClean="0"/>
              <a:t>‹#›</a:t>
            </a:fld>
            <a:endParaRPr lang="en-US"/>
          </a:p>
        </p:txBody>
      </p:sp>
    </p:spTree>
    <p:extLst>
      <p:ext uri="{BB962C8B-B14F-4D97-AF65-F5344CB8AC3E}">
        <p14:creationId xmlns:p14="http://schemas.microsoft.com/office/powerpoint/2010/main" val="11476490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6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9" name="Text Box 8"/>
          <p:cNvSpPr txBox="1"/>
          <p:nvPr/>
        </p:nvSpPr>
        <p:spPr>
          <a:xfrm>
            <a:off x="14114462" y="12964535"/>
            <a:ext cx="16149320" cy="19202400"/>
          </a:xfrm>
          <a:prstGeom prst="rect">
            <a:avLst/>
          </a:prstGeom>
          <a:solidFill>
            <a:schemeClr val="accent2">
              <a:lumMod val="20000"/>
              <a:lumOff val="80000"/>
            </a:schemeClr>
          </a:solidFill>
          <a:ln w="28575">
            <a:solidFill>
              <a:srgbClr val="C00000"/>
            </a:solidFill>
            <a:prstDash val="solid"/>
          </a:ln>
        </p:spPr>
        <p:txBody>
          <a:bodyPr wrap="square" rtlCol="0">
            <a:spAutoFit/>
          </a:bodyPr>
          <a:lstStyle/>
          <a:p>
            <a:r>
              <a:rPr lang="en-US" altLang="en-US" sz="5000" dirty="0" smtClean="0"/>
              <a:t> </a:t>
            </a:r>
            <a:r>
              <a:rPr lang="en-US" altLang="en-US" sz="5000" b="1" dirty="0" smtClean="0"/>
              <a:t>Results</a:t>
            </a:r>
            <a:endParaRPr lang="x-none" altLang="en-US" sz="5000" b="1"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24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p:txBody>
      </p:sp>
      <p:sp>
        <p:nvSpPr>
          <p:cNvPr id="3" name="TextBox 2"/>
          <p:cNvSpPr txBox="1"/>
          <p:nvPr/>
        </p:nvSpPr>
        <p:spPr>
          <a:xfrm>
            <a:off x="12649200" y="687070"/>
            <a:ext cx="16212185" cy="3077766"/>
          </a:xfrm>
          <a:prstGeom prst="rect">
            <a:avLst/>
          </a:prstGeom>
          <a:noFill/>
          <a:ln w="190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x-none" altLang="en-US" sz="8200" b="1" dirty="0">
                <a:solidFill>
                  <a:schemeClr val="tx1"/>
                </a:solidFill>
              </a:rPr>
              <a:t>Formula Electric Vehicle</a:t>
            </a:r>
          </a:p>
          <a:p>
            <a:pPr algn="ctr"/>
            <a:r>
              <a:rPr lang="x-none" altLang="en-US" sz="5600" b="1" dirty="0">
                <a:solidFill>
                  <a:schemeClr val="tx1"/>
                </a:solidFill>
              </a:rPr>
              <a:t>ECE 492 - Spring 2017</a:t>
            </a:r>
          </a:p>
          <a:p>
            <a:pPr algn="ctr"/>
            <a:r>
              <a:rPr lang="x-none" altLang="en-US" sz="5600" b="1" dirty="0">
                <a:solidFill>
                  <a:schemeClr val="tx1"/>
                </a:solidFill>
              </a:rPr>
              <a:t>Physics Modeling and Cruise Control</a:t>
            </a:r>
          </a:p>
        </p:txBody>
      </p:sp>
      <p:sp>
        <p:nvSpPr>
          <p:cNvPr id="4" name="TextBox 2"/>
          <p:cNvSpPr txBox="1"/>
          <p:nvPr/>
        </p:nvSpPr>
        <p:spPr>
          <a:xfrm>
            <a:off x="30275530" y="687070"/>
            <a:ext cx="12946380" cy="2696845"/>
          </a:xfrm>
          <a:prstGeom prst="rect">
            <a:avLst/>
          </a:prstGeom>
          <a:solidFill>
            <a:schemeClr val="accent2">
              <a:lumMod val="20000"/>
              <a:lumOff val="80000"/>
            </a:schemeClr>
          </a:solidFill>
          <a:ln w="28575">
            <a:solidFill>
              <a:srgbClr val="C00000"/>
            </a:solidFill>
          </a:ln>
        </p:spPr>
        <p:txBody>
          <a:bodyPr wrap="square" rtlCol="0">
            <a:spAutoFit/>
          </a:bodyPr>
          <a:lstStyle/>
          <a:p>
            <a:pPr algn="l"/>
            <a:r>
              <a:rPr lang="x-none" altLang="en-US" sz="5600" dirty="0"/>
              <a:t> Project Website: </a:t>
            </a:r>
          </a:p>
          <a:p>
            <a:pPr algn="l"/>
            <a:r>
              <a:rPr lang="x-none" altLang="en-US" sz="5600" dirty="0">
                <a:solidFill>
                  <a:srgbClr val="0070C0"/>
                </a:solidFill>
              </a:rPr>
              <a:t> http://sites.lafayette.edu/ece492-sp17/</a:t>
            </a:r>
          </a:p>
          <a:p>
            <a:pPr algn="l"/>
            <a:r>
              <a:rPr lang="x-none" altLang="en-US" sz="5600" dirty="0"/>
              <a:t> Engineer: Zainab A. Hussein</a:t>
            </a:r>
          </a:p>
        </p:txBody>
      </p:sp>
      <p:pic>
        <p:nvPicPr>
          <p:cNvPr id="5" name="Picture 4" descr="laf"/>
          <p:cNvPicPr>
            <a:picLocks noChangeAspect="1"/>
          </p:cNvPicPr>
          <p:nvPr/>
        </p:nvPicPr>
        <p:blipFill>
          <a:blip r:embed="rId2"/>
          <a:stretch>
            <a:fillRect/>
          </a:stretch>
        </p:blipFill>
        <p:spPr>
          <a:xfrm>
            <a:off x="838200" y="685800"/>
            <a:ext cx="9448800" cy="2875179"/>
          </a:xfrm>
          <a:prstGeom prst="rect">
            <a:avLst/>
          </a:prstGeom>
        </p:spPr>
      </p:pic>
      <p:sp>
        <p:nvSpPr>
          <p:cNvPr id="21" name="TextBox 20"/>
          <p:cNvSpPr txBox="1"/>
          <p:nvPr/>
        </p:nvSpPr>
        <p:spPr>
          <a:xfrm>
            <a:off x="4800601" y="28142148"/>
            <a:ext cx="1967366" cy="3785652"/>
          </a:xfrm>
          <a:prstGeom prst="rect">
            <a:avLst/>
          </a:prstGeom>
          <a:noFill/>
        </p:spPr>
        <p:txBody>
          <a:bodyPr wrap="square" rtlCol="0">
            <a:spAutoFit/>
          </a:bodyPr>
          <a:lstStyle/>
          <a:p>
            <a:r>
              <a:rPr lang="en-US" altLang="en-US" sz="2400" dirty="0" err="1" smtClean="0"/>
              <a:t>Dyno</a:t>
            </a:r>
            <a:r>
              <a:rPr lang="en-US" altLang="en-US" sz="2400" dirty="0" smtClean="0"/>
              <a:t>  </a:t>
            </a:r>
            <a:r>
              <a:rPr lang="en-US" altLang="en-US" sz="2400" dirty="0"/>
              <a:t>setup pseudo </a:t>
            </a:r>
          </a:p>
          <a:p>
            <a:r>
              <a:rPr lang="en-US" altLang="en-US" sz="2400" dirty="0"/>
              <a:t>LFEV from which Physics </a:t>
            </a:r>
          </a:p>
          <a:p>
            <a:r>
              <a:rPr lang="en-US" altLang="en-US" sz="2400" dirty="0"/>
              <a:t>modeling data was collected </a:t>
            </a:r>
          </a:p>
          <a:p>
            <a:r>
              <a:rPr lang="en-US" altLang="en-US" sz="2400" dirty="0"/>
              <a:t>remotely through a CAN bus </a:t>
            </a:r>
            <a:endParaRPr lang="x-none" altLang="en-US" sz="2400" dirty="0"/>
          </a:p>
          <a:p>
            <a:endParaRPr lang="en-US" sz="2400" dirty="0"/>
          </a:p>
        </p:txBody>
      </p:sp>
      <p:grpSp>
        <p:nvGrpSpPr>
          <p:cNvPr id="53" name="Group 52"/>
          <p:cNvGrpSpPr/>
          <p:nvPr/>
        </p:nvGrpSpPr>
        <p:grpSpPr>
          <a:xfrm>
            <a:off x="14401800" y="13517940"/>
            <a:ext cx="15530874" cy="18562260"/>
            <a:chOff x="14249399" y="13487400"/>
            <a:chExt cx="15530874" cy="18562260"/>
          </a:xfrm>
        </p:grpSpPr>
        <p:pic>
          <p:nvPicPr>
            <p:cNvPr id="34" name="Picture 33"/>
            <p:cNvPicPr>
              <a:picLocks noChangeAspect="1"/>
            </p:cNvPicPr>
            <p:nvPr/>
          </p:nvPicPr>
          <p:blipFill>
            <a:blip r:embed="rId3"/>
            <a:stretch>
              <a:fillRect/>
            </a:stretch>
          </p:blipFill>
          <p:spPr>
            <a:xfrm>
              <a:off x="22098000" y="19989425"/>
              <a:ext cx="7278294" cy="4374720"/>
            </a:xfrm>
            <a:prstGeom prst="rect">
              <a:avLst/>
            </a:prstGeom>
          </p:spPr>
        </p:pic>
        <p:pic>
          <p:nvPicPr>
            <p:cNvPr id="36" name="Picture 35"/>
            <p:cNvPicPr>
              <a:picLocks noChangeAspect="1"/>
            </p:cNvPicPr>
            <p:nvPr/>
          </p:nvPicPr>
          <p:blipFill>
            <a:blip r:embed="rId4"/>
            <a:stretch>
              <a:fillRect/>
            </a:stretch>
          </p:blipFill>
          <p:spPr>
            <a:xfrm>
              <a:off x="14249400" y="19989425"/>
              <a:ext cx="7112272" cy="4394575"/>
            </a:xfrm>
            <a:prstGeom prst="rect">
              <a:avLst/>
            </a:prstGeom>
          </p:spPr>
        </p:pic>
        <p:pic>
          <p:nvPicPr>
            <p:cNvPr id="37" name="Picture 36"/>
            <p:cNvPicPr>
              <a:picLocks noChangeAspect="1"/>
            </p:cNvPicPr>
            <p:nvPr/>
          </p:nvPicPr>
          <p:blipFill>
            <a:blip r:embed="rId5"/>
            <a:stretch>
              <a:fillRect/>
            </a:stretch>
          </p:blipFill>
          <p:spPr>
            <a:xfrm>
              <a:off x="22224728" y="13487400"/>
              <a:ext cx="7112272" cy="4886620"/>
            </a:xfrm>
            <a:prstGeom prst="rect">
              <a:avLst/>
            </a:prstGeom>
          </p:spPr>
        </p:pic>
        <p:pic>
          <p:nvPicPr>
            <p:cNvPr id="40" name="Picture 39"/>
            <p:cNvPicPr>
              <a:picLocks noChangeAspect="1"/>
            </p:cNvPicPr>
            <p:nvPr/>
          </p:nvPicPr>
          <p:blipFill>
            <a:blip r:embed="rId6"/>
            <a:stretch>
              <a:fillRect/>
            </a:stretch>
          </p:blipFill>
          <p:spPr>
            <a:xfrm>
              <a:off x="14249400" y="13675854"/>
              <a:ext cx="7278294" cy="4683752"/>
            </a:xfrm>
            <a:prstGeom prst="rect">
              <a:avLst/>
            </a:prstGeom>
          </p:spPr>
        </p:pic>
        <p:pic>
          <p:nvPicPr>
            <p:cNvPr id="32" name="Picture 31"/>
            <p:cNvPicPr>
              <a:picLocks noChangeAspect="1"/>
            </p:cNvPicPr>
            <p:nvPr/>
          </p:nvPicPr>
          <p:blipFill>
            <a:blip r:embed="rId7"/>
            <a:stretch>
              <a:fillRect/>
            </a:stretch>
          </p:blipFill>
          <p:spPr>
            <a:xfrm>
              <a:off x="14249400" y="26099455"/>
              <a:ext cx="7285092" cy="4378806"/>
            </a:xfrm>
            <a:prstGeom prst="rect">
              <a:avLst/>
            </a:prstGeom>
          </p:spPr>
        </p:pic>
        <p:grpSp>
          <p:nvGrpSpPr>
            <p:cNvPr id="42" name="Group 41"/>
            <p:cNvGrpSpPr/>
            <p:nvPr/>
          </p:nvGrpSpPr>
          <p:grpSpPr>
            <a:xfrm>
              <a:off x="22211106" y="26099455"/>
              <a:ext cx="7278294" cy="4380545"/>
              <a:chOff x="22021800" y="26353709"/>
              <a:chExt cx="7278294" cy="4380545"/>
            </a:xfrm>
          </p:grpSpPr>
          <p:pic>
            <p:nvPicPr>
              <p:cNvPr id="33" name="Picture 32"/>
              <p:cNvPicPr>
                <a:picLocks noChangeAspect="1"/>
              </p:cNvPicPr>
              <p:nvPr/>
            </p:nvPicPr>
            <p:blipFill>
              <a:blip r:embed="rId8"/>
              <a:stretch>
                <a:fillRect/>
              </a:stretch>
            </p:blipFill>
            <p:spPr>
              <a:xfrm>
                <a:off x="22021800" y="26353709"/>
                <a:ext cx="7278294" cy="4380545"/>
              </a:xfrm>
              <a:prstGeom prst="rect">
                <a:avLst/>
              </a:prstGeom>
            </p:spPr>
          </p:pic>
          <p:sp>
            <p:nvSpPr>
              <p:cNvPr id="41" name="TextBox 40"/>
              <p:cNvSpPr txBox="1"/>
              <p:nvPr/>
            </p:nvSpPr>
            <p:spPr>
              <a:xfrm>
                <a:off x="24536400" y="28422600"/>
                <a:ext cx="2209800" cy="338554"/>
              </a:xfrm>
              <a:prstGeom prst="rect">
                <a:avLst/>
              </a:prstGeom>
              <a:noFill/>
              <a:ln>
                <a:solidFill>
                  <a:schemeClr val="bg1">
                    <a:lumMod val="75000"/>
                  </a:schemeClr>
                </a:solidFill>
              </a:ln>
            </p:spPr>
            <p:txBody>
              <a:bodyPr wrap="square" rtlCol="0">
                <a:spAutoFit/>
              </a:bodyPr>
              <a:lstStyle/>
              <a:p>
                <a:r>
                  <a:rPr lang="en-US" sz="1600" b="1" dirty="0" smtClean="0"/>
                  <a:t>Transient-like behavior</a:t>
                </a:r>
                <a:endParaRPr lang="en-US" sz="1600" b="1" dirty="0"/>
              </a:p>
            </p:txBody>
          </p:sp>
        </p:grpSp>
        <p:sp>
          <p:nvSpPr>
            <p:cNvPr id="46" name="TextBox 45"/>
            <p:cNvSpPr txBox="1"/>
            <p:nvPr/>
          </p:nvSpPr>
          <p:spPr>
            <a:xfrm>
              <a:off x="14249400" y="18364200"/>
              <a:ext cx="7513692" cy="1200329"/>
            </a:xfrm>
            <a:prstGeom prst="rect">
              <a:avLst/>
            </a:prstGeom>
            <a:noFill/>
          </p:spPr>
          <p:txBody>
            <a:bodyPr wrap="square" rtlCol="0">
              <a:spAutoFit/>
            </a:bodyPr>
            <a:lstStyle/>
            <a:p>
              <a:r>
                <a:rPr lang="en-US" sz="2400" dirty="0" smtClean="0"/>
                <a:t>At constant current, load torque self-adjusts at a set motor speed to meet the power which the current is proportional to, resulting in hyperbolic relationshi</a:t>
              </a:r>
              <a:r>
                <a:rPr lang="en-US" sz="2400" dirty="0"/>
                <a:t>p</a:t>
              </a:r>
              <a:r>
                <a:rPr lang="en-US" sz="2400" dirty="0" smtClean="0"/>
                <a:t> </a:t>
              </a:r>
              <a:endParaRPr lang="en-US" sz="2400" dirty="0"/>
            </a:p>
          </p:txBody>
        </p:sp>
        <p:sp>
          <p:nvSpPr>
            <p:cNvPr id="47" name="TextBox 46"/>
            <p:cNvSpPr txBox="1"/>
            <p:nvPr/>
          </p:nvSpPr>
          <p:spPr>
            <a:xfrm>
              <a:off x="22224728" y="18403639"/>
              <a:ext cx="7340872" cy="1200329"/>
            </a:xfrm>
            <a:prstGeom prst="rect">
              <a:avLst/>
            </a:prstGeom>
            <a:noFill/>
          </p:spPr>
          <p:txBody>
            <a:bodyPr wrap="square" rtlCol="0">
              <a:spAutoFit/>
            </a:bodyPr>
            <a:lstStyle/>
            <a:p>
              <a:r>
                <a:rPr lang="en-US" sz="2400" dirty="0" smtClean="0"/>
                <a:t>At constant motor speed, a set increase in supply current results to an increase in load torque to maintain the given constant motor speed, resulting in linear relationship</a:t>
              </a:r>
              <a:endParaRPr lang="en-US" sz="2400" dirty="0"/>
            </a:p>
          </p:txBody>
        </p:sp>
        <p:sp>
          <p:nvSpPr>
            <p:cNvPr id="48" name="TextBox 47"/>
            <p:cNvSpPr txBox="1"/>
            <p:nvPr/>
          </p:nvSpPr>
          <p:spPr>
            <a:xfrm>
              <a:off x="14249399" y="24404594"/>
              <a:ext cx="7557135" cy="1200329"/>
            </a:xfrm>
            <a:prstGeom prst="rect">
              <a:avLst/>
            </a:prstGeom>
            <a:noFill/>
          </p:spPr>
          <p:txBody>
            <a:bodyPr wrap="square" rtlCol="0">
              <a:spAutoFit/>
            </a:bodyPr>
            <a:lstStyle/>
            <a:p>
              <a:r>
                <a:rPr lang="en-US" sz="2400" dirty="0" smtClean="0"/>
                <a:t>At constant load torque, a set increase in motor speed results to an increase in supply current to maintain the given constant load torque, resulting in linear relationship</a:t>
              </a:r>
              <a:endParaRPr lang="en-US" sz="2400" dirty="0"/>
            </a:p>
          </p:txBody>
        </p:sp>
        <p:sp>
          <p:nvSpPr>
            <p:cNvPr id="49" name="TextBox 48"/>
            <p:cNvSpPr txBox="1"/>
            <p:nvPr/>
          </p:nvSpPr>
          <p:spPr>
            <a:xfrm>
              <a:off x="22098000" y="24384198"/>
              <a:ext cx="7557135" cy="1200329"/>
            </a:xfrm>
            <a:prstGeom prst="rect">
              <a:avLst/>
            </a:prstGeom>
            <a:noFill/>
          </p:spPr>
          <p:txBody>
            <a:bodyPr wrap="square" rtlCol="0">
              <a:spAutoFit/>
            </a:bodyPr>
            <a:lstStyle/>
            <a:p>
              <a:r>
                <a:rPr lang="en-US" sz="2400" dirty="0" smtClean="0"/>
                <a:t>Generally the efficiency increases with increase in motor speed, then plateaus at around 3000 rpm. Between 750-1750 rpm, a transient behavior is observed. </a:t>
              </a:r>
              <a:endParaRPr lang="en-US" sz="2400" dirty="0"/>
            </a:p>
          </p:txBody>
        </p:sp>
        <p:sp>
          <p:nvSpPr>
            <p:cNvPr id="50" name="TextBox 49"/>
            <p:cNvSpPr txBox="1"/>
            <p:nvPr/>
          </p:nvSpPr>
          <p:spPr>
            <a:xfrm>
              <a:off x="14249400" y="30480000"/>
              <a:ext cx="7557135" cy="1569660"/>
            </a:xfrm>
            <a:prstGeom prst="rect">
              <a:avLst/>
            </a:prstGeom>
            <a:noFill/>
          </p:spPr>
          <p:txBody>
            <a:bodyPr wrap="square" rtlCol="0">
              <a:spAutoFit/>
            </a:bodyPr>
            <a:lstStyle/>
            <a:p>
              <a:r>
                <a:rPr lang="en-US" sz="2400" dirty="0" smtClean="0"/>
                <a:t>Generally the efficiency increases with increase in load torque, an optimum efficiency observed at 25 </a:t>
              </a:r>
              <a:r>
                <a:rPr lang="en-US" sz="2400" dirty="0" err="1" smtClean="0"/>
                <a:t>lb</a:t>
              </a:r>
              <a:r>
                <a:rPr lang="en-US" sz="2400" dirty="0" smtClean="0"/>
                <a:t>-ft. After around 40 </a:t>
              </a:r>
              <a:r>
                <a:rPr lang="en-US" sz="2400" dirty="0" err="1" smtClean="0"/>
                <a:t>lb-ft</a:t>
              </a:r>
              <a:r>
                <a:rPr lang="en-US" sz="2400" dirty="0" smtClean="0"/>
                <a:t>, efficiency begins to fall. Between 5-10 </a:t>
              </a:r>
              <a:r>
                <a:rPr lang="en-US" sz="2400" dirty="0" err="1" smtClean="0"/>
                <a:t>lb-ft</a:t>
              </a:r>
              <a:r>
                <a:rPr lang="en-US" sz="2400" dirty="0" smtClean="0"/>
                <a:t>, a transient behavior is observed. </a:t>
              </a:r>
              <a:endParaRPr lang="en-US" sz="2400" dirty="0"/>
            </a:p>
          </p:txBody>
        </p:sp>
        <p:sp>
          <p:nvSpPr>
            <p:cNvPr id="51" name="TextBox 50"/>
            <p:cNvSpPr txBox="1"/>
            <p:nvPr/>
          </p:nvSpPr>
          <p:spPr>
            <a:xfrm>
              <a:off x="22223138" y="30478261"/>
              <a:ext cx="7557135" cy="830997"/>
            </a:xfrm>
            <a:prstGeom prst="rect">
              <a:avLst/>
            </a:prstGeom>
            <a:noFill/>
          </p:spPr>
          <p:txBody>
            <a:bodyPr wrap="square" rtlCol="0">
              <a:spAutoFit/>
            </a:bodyPr>
            <a:lstStyle/>
            <a:p>
              <a:r>
                <a:rPr lang="en-US" sz="2400" dirty="0" smtClean="0"/>
                <a:t>Generally the efficiency increases with increase in supply current. Between 0-25 A, a transient behavior is observed. </a:t>
              </a:r>
              <a:endParaRPr lang="en-US" sz="2400" dirty="0"/>
            </a:p>
          </p:txBody>
        </p:sp>
      </p:grpSp>
      <p:sp>
        <p:nvSpPr>
          <p:cNvPr id="7" name="Text Box 6"/>
          <p:cNvSpPr txBox="1"/>
          <p:nvPr/>
        </p:nvSpPr>
        <p:spPr>
          <a:xfrm>
            <a:off x="751522" y="3962400"/>
            <a:ext cx="42467213" cy="2468880"/>
          </a:xfrm>
          <a:prstGeom prst="rect">
            <a:avLst/>
          </a:prstGeom>
          <a:solidFill>
            <a:schemeClr val="accent2">
              <a:lumMod val="20000"/>
              <a:lumOff val="80000"/>
              <a:alpha val="98039"/>
            </a:schemeClr>
          </a:solidFill>
          <a:ln w="28575">
            <a:solidFill>
              <a:srgbClr val="C00000"/>
            </a:solidFill>
            <a:prstDash val="solid"/>
          </a:ln>
        </p:spPr>
        <p:txBody>
          <a:bodyPr wrap="square" rtlCol="0">
            <a:spAutoFit/>
          </a:bodyPr>
          <a:lstStyle/>
          <a:p>
            <a:pPr algn="ctr"/>
            <a:r>
              <a:rPr lang="en-US" altLang="en-US" sz="5000" b="1" dirty="0" smtClean="0"/>
              <a:t>Abstract</a:t>
            </a:r>
            <a:endParaRPr lang="x-none" altLang="en-US" sz="5000" b="1" dirty="0"/>
          </a:p>
          <a:p>
            <a:r>
              <a:rPr lang="en-US" altLang="en-US" sz="3600" dirty="0" smtClean="0"/>
              <a:t>The Lafayette Formula Electric Vehicle project is in the 5</a:t>
            </a:r>
            <a:r>
              <a:rPr lang="en-US" altLang="en-US" sz="3600" baseline="30000" dirty="0" smtClean="0"/>
              <a:t>th</a:t>
            </a:r>
            <a:r>
              <a:rPr lang="en-US" altLang="en-US" sz="3600" dirty="0" smtClean="0"/>
              <a:t> year for the senior Electrical and Computer Engineering seniors. The class of 2017 has reached a great milestone building from previous years, operational subsystems and driving the vehicle. Physics Modeling and Cruise Control subsystem contribution has been thesis of  the physics working of the LFEV.  Accurate characterization of the plausibility of our electric motor was required to set proper foundation for cruise control.</a:t>
            </a:r>
            <a:endParaRPr lang="x-none" altLang="en-US" sz="3600" dirty="0"/>
          </a:p>
          <a:p>
            <a:endParaRPr lang="x-none" altLang="en-US" sz="3600" dirty="0"/>
          </a:p>
          <a:p>
            <a:endParaRPr lang="x-none" altLang="en-US" sz="3600" dirty="0"/>
          </a:p>
        </p:txBody>
      </p:sp>
      <p:grpSp>
        <p:nvGrpSpPr>
          <p:cNvPr id="56" name="Group 55"/>
          <p:cNvGrpSpPr/>
          <p:nvPr/>
        </p:nvGrpSpPr>
        <p:grpSpPr>
          <a:xfrm>
            <a:off x="750252" y="6716135"/>
            <a:ext cx="13119735" cy="25420320"/>
            <a:chOff x="762000" y="6705600"/>
            <a:chExt cx="13119735" cy="25420320"/>
          </a:xfrm>
        </p:grpSpPr>
        <mc:AlternateContent xmlns:mc="http://schemas.openxmlformats.org/markup-compatibility/2006">
          <mc:Choice xmlns:a14="http://schemas.microsoft.com/office/drawing/2010/main" Requires="a14">
            <p:sp>
              <p:nvSpPr>
                <p:cNvPr id="8" name="Text Box 7"/>
                <p:cNvSpPr txBox="1"/>
                <p:nvPr/>
              </p:nvSpPr>
              <p:spPr>
                <a:xfrm>
                  <a:off x="762000" y="6705600"/>
                  <a:ext cx="13119735" cy="25420320"/>
                </a:xfrm>
                <a:prstGeom prst="rect">
                  <a:avLst/>
                </a:prstGeom>
                <a:solidFill>
                  <a:schemeClr val="accent2">
                    <a:lumMod val="20000"/>
                    <a:lumOff val="80000"/>
                  </a:schemeClr>
                </a:solidFill>
                <a:ln w="28575">
                  <a:solidFill>
                    <a:srgbClr val="C00000"/>
                  </a:solidFill>
                  <a:prstDash val="solid"/>
                </a:ln>
              </p:spPr>
              <p:txBody>
                <a:bodyPr wrap="square" rtlCol="0">
                  <a:spAutoFit/>
                </a:bodyPr>
                <a:lstStyle/>
                <a:p>
                  <a:r>
                    <a:rPr lang="x-none" altLang="en-US" sz="5000" b="1" dirty="0" smtClean="0"/>
                    <a:t>Introduction</a:t>
                  </a:r>
                  <a:endParaRPr lang="x-none" altLang="en-US" sz="3600" b="1" dirty="0"/>
                </a:p>
                <a:p>
                  <a:r>
                    <a:rPr lang="x-none" altLang="en-US" sz="4000" dirty="0"/>
                    <a:t>Physical Integration </a:t>
                  </a:r>
                </a:p>
                <a:p>
                  <a:r>
                    <a:rPr lang="en-US" altLang="en-US" sz="3000" dirty="0" smtClean="0"/>
                    <a:t>The Physics of LFEV integration is approached in two ways:</a:t>
                  </a:r>
                </a:p>
                <a:p>
                  <a:pPr marL="742950" indent="-742950">
                    <a:buFont typeface="+mj-lt"/>
                    <a:buAutoNum type="alphaLcPeriod"/>
                  </a:pPr>
                  <a:r>
                    <a:rPr lang="en-US" altLang="en-US" sz="3000" dirty="0" smtClean="0"/>
                    <a:t>Physical Model – considers parameters with a physical meaning, i.e. load torque </a:t>
                  </a:r>
                  <a:r>
                    <a:rPr lang="en-US" altLang="en-US" sz="3000" dirty="0" smtClean="0">
                      <a:latin typeface="Cambria Math" panose="02040503050406030204" pitchFamily="18" charset="0"/>
                      <a:ea typeface="Cambria Math" panose="02040503050406030204" pitchFamily="18" charset="0"/>
                    </a:rPr>
                    <a:t>𝜏</a:t>
                  </a:r>
                  <a:r>
                    <a:rPr lang="en-US" altLang="en-US" sz="3000" dirty="0" smtClean="0"/>
                    <a:t>, motor speed </a:t>
                  </a:r>
                  <a:r>
                    <a:rPr lang="en-US" altLang="en-US" sz="3000" dirty="0" smtClean="0">
                      <a:latin typeface="Cambria Math" panose="02040503050406030204" pitchFamily="18" charset="0"/>
                      <a:ea typeface="Cambria Math" panose="02040503050406030204" pitchFamily="18" charset="0"/>
                    </a:rPr>
                    <a:t>𝜔</a:t>
                  </a:r>
                  <a:r>
                    <a:rPr lang="en-US" altLang="en-US" sz="3000" dirty="0" smtClean="0"/>
                    <a:t> and supply current </a:t>
                  </a:r>
                  <a:r>
                    <a:rPr lang="en-US" altLang="en-US" sz="3000" dirty="0" err="1" smtClean="0"/>
                    <a:t>i</a:t>
                  </a:r>
                  <a:r>
                    <a:rPr lang="en-US" altLang="en-US" sz="3000" dirty="0" smtClean="0"/>
                    <a:t>.</a:t>
                  </a:r>
                </a:p>
                <a:p>
                  <a:pPr marL="742950" indent="-742950">
                    <a:buFont typeface="+mj-lt"/>
                    <a:buAutoNum type="alphaLcPeriod"/>
                  </a:pPr>
                  <a:r>
                    <a:rPr lang="en-US" altLang="en-US" sz="3000" dirty="0" smtClean="0"/>
                    <a:t> </a:t>
                  </a:r>
                  <a:r>
                    <a:rPr lang="en-US" altLang="en-US" sz="3000" dirty="0" smtClean="0"/>
                    <a:t> User (driver) Controlled Model – considers parameters the driver can access in situ to driving, i.e. throttle controlled by pedal press.</a:t>
                  </a:r>
                  <a:endParaRPr lang="x-none" altLang="en-US" sz="3000" dirty="0"/>
                </a:p>
                <a:p>
                  <a:endParaRPr lang="x-none" altLang="en-US" sz="3600" dirty="0"/>
                </a:p>
                <a:p>
                  <a:endParaRPr lang="x-none" altLang="en-US" sz="3600" dirty="0"/>
                </a:p>
                <a:p>
                  <a:endParaRPr lang="x-none" altLang="en-US" sz="3600" dirty="0"/>
                </a:p>
                <a:p>
                  <a:endParaRPr lang="en-US" altLang="en-US" sz="3600" dirty="0"/>
                </a:p>
                <a:p>
                  <a:endParaRPr lang="en-US" altLang="en-US" sz="3600" dirty="0" smtClean="0"/>
                </a:p>
                <a:p>
                  <a:r>
                    <a:rPr lang="en-US" altLang="en-US" sz="2400" dirty="0" smtClean="0"/>
                    <a:t>       Physical integration of LFEV</a:t>
                  </a:r>
                  <a:endParaRPr lang="x-none" altLang="en-US" sz="2400" dirty="0"/>
                </a:p>
                <a:p>
                  <a:endParaRPr lang="x-none" altLang="en-US" sz="3600" dirty="0"/>
                </a:p>
                <a:p>
                  <a:r>
                    <a:rPr lang="en-US" altLang="en-US" sz="4000" dirty="0" smtClean="0"/>
                    <a:t>Mathematical Relation</a:t>
                  </a:r>
                  <a:endParaRPr lang="x-none" altLang="en-US" sz="4000" dirty="0"/>
                </a:p>
                <a:p>
                  <a:endParaRPr lang="en-US" altLang="en-US" sz="2400" dirty="0"/>
                </a:p>
                <a:p>
                  <a:r>
                    <a:rPr lang="en-US" altLang="en-US" sz="2400" dirty="0" smtClean="0"/>
                    <a:t>Tractive voltage </a:t>
                  </a:r>
                </a:p>
                <a:p>
                  <a:r>
                    <a:rPr lang="en-US" altLang="en-US" sz="2400" dirty="0" smtClean="0"/>
                    <a:t>Interface</a:t>
                  </a:r>
                  <a:r>
                    <a:rPr lang="en-US" altLang="en-US" sz="2400" dirty="0" smtClean="0"/>
                    <a:t> with the </a:t>
                  </a:r>
                </a:p>
                <a:p>
                  <a:r>
                    <a:rPr lang="en-US" altLang="en-US" sz="2400" dirty="0" smtClean="0"/>
                    <a:t>motor controller</a:t>
                  </a:r>
                </a:p>
                <a:p>
                  <a:r>
                    <a:rPr lang="en-US" altLang="en-US" sz="2400" dirty="0"/>
                    <a:t>a</a:t>
                  </a:r>
                  <a:r>
                    <a:rPr lang="en-US" altLang="en-US" sz="2400" dirty="0" smtClean="0"/>
                    <a:t>nd motor system</a:t>
                  </a:r>
                </a:p>
                <a:p>
                  <a:endParaRPr lang="en-US" altLang="en-US" sz="3600" dirty="0"/>
                </a:p>
                <a:p>
                  <a:endParaRPr lang="en-US" altLang="en-US" sz="3600" dirty="0"/>
                </a:p>
                <a:p>
                  <a:r>
                    <a:rPr lang="en-US" altLang="en-US" sz="3000" dirty="0" smtClean="0"/>
                    <a:t>By conservation of power,</a:t>
                  </a:r>
                </a:p>
                <a:p>
                  <a:pPr algn="ctr"/>
                  <a14:m>
                    <m:oMath xmlns:m="http://schemas.openxmlformats.org/officeDocument/2006/math">
                      <m:r>
                        <a:rPr lang="en-US" altLang="en-US" sz="3000" b="0" i="1" smtClean="0">
                          <a:latin typeface="Cambria Math" panose="02040503050406030204" pitchFamily="18" charset="0"/>
                        </a:rPr>
                        <m:t>𝑣𝑖</m:t>
                      </m:r>
                      <m:r>
                        <a:rPr lang="en-US" altLang="en-US" sz="3000" b="0" i="1" smtClean="0">
                          <a:latin typeface="Cambria Math" panose="02040503050406030204" pitchFamily="18" charset="0"/>
                        </a:rPr>
                        <m:t>= </m:t>
                      </m:r>
                      <m:r>
                        <a:rPr lang="en-US" altLang="en-US" sz="3000" b="0" i="1" smtClean="0">
                          <a:latin typeface="Cambria Math" panose="02040503050406030204" pitchFamily="18" charset="0"/>
                          <a:ea typeface="Cambria Math" panose="02040503050406030204" pitchFamily="18" charset="0"/>
                        </a:rPr>
                        <m:t>𝜏𝜔</m:t>
                      </m:r>
                      <m:r>
                        <a:rPr lang="en-US" altLang="en-US" sz="3000" b="0" i="1" smtClean="0">
                          <a:latin typeface="Cambria Math" panose="02040503050406030204" pitchFamily="18" charset="0"/>
                          <a:ea typeface="Cambria Math" panose="02040503050406030204" pitchFamily="18" charset="0"/>
                        </a:rPr>
                        <m:t> </m:t>
                      </m:r>
                    </m:oMath>
                  </a14:m>
                  <a:r>
                    <a:rPr lang="en-US" altLang="en-US" sz="3000" dirty="0" smtClean="0"/>
                    <a:t>	Eq1</a:t>
                  </a:r>
                  <a:endParaRPr lang="x-none" altLang="en-US" sz="3000" dirty="0"/>
                </a:p>
                <a:p>
                  <a:r>
                    <a:rPr lang="en-US" altLang="en-US" sz="3000" dirty="0" smtClean="0"/>
                    <a:t>Where v is supply voltage (V), </a:t>
                  </a:r>
                  <a:r>
                    <a:rPr lang="en-US" altLang="en-US" sz="3000" dirty="0" err="1" smtClean="0"/>
                    <a:t>i</a:t>
                  </a:r>
                  <a:r>
                    <a:rPr lang="en-US" altLang="en-US" sz="3000" dirty="0" smtClean="0"/>
                    <a:t> </a:t>
                  </a:r>
                  <a:r>
                    <a:rPr lang="en-US" altLang="en-US" sz="3000" dirty="0" smtClean="0"/>
                    <a:t>is </a:t>
                  </a:r>
                  <a:r>
                    <a:rPr lang="en-US" altLang="en-US" sz="3000" dirty="0" smtClean="0"/>
                    <a:t>the supply current (A), </a:t>
                  </a:r>
                  <a:r>
                    <a:rPr lang="en-US" altLang="en-US" sz="3000" dirty="0" smtClean="0">
                      <a:latin typeface="Cambria Math" panose="02040503050406030204" pitchFamily="18" charset="0"/>
                      <a:ea typeface="Cambria Math" panose="02040503050406030204" pitchFamily="18" charset="0"/>
                    </a:rPr>
                    <a:t>𝜏 is load torque (Nm) and  𝜔 is motor speed (rad/s)</a:t>
                  </a:r>
                </a:p>
                <a:p>
                  <a:pPr algn="ctr"/>
                  <a14:m>
                    <m:oMath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𝑃</m:t>
                          </m:r>
                        </m:e>
                        <m:sub>
                          <m:r>
                            <a:rPr lang="en-US" altLang="en-US" sz="3000" b="0" i="1" smtClean="0">
                              <a:latin typeface="Cambria Math" panose="02040503050406030204" pitchFamily="18" charset="0"/>
                            </a:rPr>
                            <m:t>𝑖𝑛</m:t>
                          </m:r>
                        </m:sub>
                      </m:sSub>
                      <m:r>
                        <a:rPr lang="en-US" altLang="en-US" sz="3000" b="0" i="1" smtClean="0">
                          <a:latin typeface="Cambria Math" panose="02040503050406030204" pitchFamily="18" charset="0"/>
                        </a:rPr>
                        <m:t>=</m:t>
                      </m:r>
                      <m:r>
                        <a:rPr lang="en-US" altLang="en-US" sz="3000" b="0" i="1" smtClean="0">
                          <a:latin typeface="Cambria Math" panose="02040503050406030204" pitchFamily="18" charset="0"/>
                        </a:rPr>
                        <m:t>𝑣𝑖</m:t>
                      </m:r>
                    </m:oMath>
                  </a14:m>
                  <a:r>
                    <a:rPr lang="en-US" altLang="en-US" sz="3000" b="0" dirty="0" smtClean="0"/>
                    <a:t>	Eq.2</a:t>
                  </a:r>
                </a:p>
                <a:p>
                  <a:pPr algn="ctr"/>
                  <a14:m>
                    <m:oMath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𝑃</m:t>
                          </m:r>
                        </m:e>
                        <m:sub>
                          <m:r>
                            <a:rPr lang="en-US" altLang="en-US" sz="3000" b="0" i="1" smtClean="0">
                              <a:latin typeface="Cambria Math" panose="02040503050406030204" pitchFamily="18" charset="0"/>
                            </a:rPr>
                            <m:t>𝑜𝑢𝑡</m:t>
                          </m:r>
                        </m:sub>
                      </m:sSub>
                      <m:r>
                        <a:rPr lang="en-US" altLang="en-US" sz="3000" b="0" i="1" smtClean="0">
                          <a:latin typeface="Cambria Math" panose="02040503050406030204" pitchFamily="18" charset="0"/>
                        </a:rPr>
                        <m:t>= </m:t>
                      </m:r>
                      <m:r>
                        <a:rPr lang="en-US" altLang="en-US" sz="3000" b="0" i="1" smtClean="0">
                          <a:latin typeface="Cambria Math" panose="02040503050406030204" pitchFamily="18" charset="0"/>
                          <a:ea typeface="Cambria Math" panose="02040503050406030204" pitchFamily="18" charset="0"/>
                        </a:rPr>
                        <m:t>𝜏𝜔</m:t>
                      </m:r>
                    </m:oMath>
                  </a14:m>
                  <a:r>
                    <a:rPr lang="en-US" altLang="en-US" sz="3000" b="0" dirty="0" smtClean="0">
                      <a:ea typeface="Cambria Math" panose="02040503050406030204" pitchFamily="18" charset="0"/>
                    </a:rPr>
                    <a:t>	Eq.3</a:t>
                  </a:r>
                </a:p>
                <a:p>
                  <a:r>
                    <a:rPr lang="en-US" altLang="en-US" sz="3000" dirty="0" smtClean="0"/>
                    <a:t>Where P</a:t>
                  </a:r>
                  <a:r>
                    <a:rPr lang="en-US" altLang="en-US" sz="3000" baseline="-25000" dirty="0" smtClean="0"/>
                    <a:t>in</a:t>
                  </a:r>
                  <a:r>
                    <a:rPr lang="en-US" altLang="en-US" sz="3000" dirty="0" smtClean="0"/>
                    <a:t> and P</a:t>
                  </a:r>
                  <a:r>
                    <a:rPr lang="en-US" altLang="en-US" sz="3000" baseline="-25000" dirty="0" smtClean="0"/>
                    <a:t>out</a:t>
                  </a:r>
                  <a:r>
                    <a:rPr lang="en-US" altLang="en-US" sz="3000" dirty="0" smtClean="0"/>
                    <a:t> are electrical and mechanical power (Watt) respectively. </a:t>
                  </a:r>
                </a:p>
                <a:p>
                  <a:pPr algn="ctr"/>
                  <a14:m>
                    <m:oMath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𝑃</m:t>
                          </m:r>
                        </m:e>
                        <m:sub>
                          <m:r>
                            <a:rPr lang="en-US" altLang="en-US" sz="3000" b="0" i="1" smtClean="0">
                              <a:latin typeface="Cambria Math" panose="02040503050406030204" pitchFamily="18" charset="0"/>
                            </a:rPr>
                            <m:t>0</m:t>
                          </m:r>
                        </m:sub>
                      </m:sSub>
                      <m:r>
                        <a:rPr lang="en-US" altLang="en-US" sz="3000" b="0" i="1" smtClean="0">
                          <a:latin typeface="Cambria Math" panose="02040503050406030204" pitchFamily="18" charset="0"/>
                        </a:rPr>
                        <m:t>=</m:t>
                      </m:r>
                      <m:r>
                        <a:rPr lang="en-US" altLang="en-US" sz="3000" b="0" i="1" smtClean="0">
                          <a:latin typeface="Cambria Math" panose="02040503050406030204" pitchFamily="18" charset="0"/>
                        </a:rPr>
                        <m:t>𝑘𝑖</m:t>
                      </m:r>
                    </m:oMath>
                  </a14:m>
                  <a:r>
                    <a:rPr lang="en-US" altLang="en-US" sz="3000" b="0" dirty="0" smtClean="0"/>
                    <a:t>	Eq.4</a:t>
                  </a:r>
                </a:p>
                <a:p>
                  <a:pPr algn="ctr"/>
                  <a14:m>
                    <m:oMath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𝑃</m:t>
                          </m:r>
                        </m:e>
                        <m:sub>
                          <m:r>
                            <a:rPr lang="en-US" altLang="en-US" sz="3000" b="0" i="1" smtClean="0">
                              <a:latin typeface="Cambria Math" panose="02040503050406030204" pitchFamily="18" charset="0"/>
                            </a:rPr>
                            <m:t>0</m:t>
                          </m:r>
                        </m:sub>
                      </m:sSub>
                      <m:r>
                        <a:rPr lang="en-US" altLang="en-US" sz="3000" b="0" i="1" smtClean="0">
                          <a:latin typeface="Cambria Math" panose="02040503050406030204" pitchFamily="18" charset="0"/>
                        </a:rPr>
                        <m:t>= </m:t>
                      </m:r>
                      <m:r>
                        <a:rPr lang="en-US" altLang="en-US" sz="3000" b="0" i="1" smtClean="0">
                          <a:latin typeface="Cambria Math" panose="02040503050406030204" pitchFamily="18" charset="0"/>
                          <a:ea typeface="Cambria Math" panose="02040503050406030204" pitchFamily="18" charset="0"/>
                        </a:rPr>
                        <m:t>𝜏𝜔</m:t>
                      </m:r>
                    </m:oMath>
                  </a14:m>
                  <a:r>
                    <a:rPr lang="en-US" altLang="en-US" sz="3000" dirty="0" smtClean="0"/>
                    <a:t>	Eq.5</a:t>
                  </a:r>
                  <a:endParaRPr lang="x-none" altLang="en-US" sz="3000" dirty="0"/>
                </a:p>
                <a:p>
                  <a:r>
                    <a:rPr lang="en-US" altLang="en-US" sz="3000" dirty="0" smtClean="0"/>
                    <a:t>For the constant power P</a:t>
                  </a:r>
                  <a:r>
                    <a:rPr lang="en-US" altLang="en-US" sz="3000" baseline="-25000" dirty="0" smtClean="0"/>
                    <a:t>0</a:t>
                  </a:r>
                  <a:r>
                    <a:rPr lang="en-US" altLang="en-US" sz="3000" dirty="0" smtClean="0"/>
                    <a:t>, </a:t>
                  </a:r>
                  <a:r>
                    <a:rPr lang="en-US" altLang="en-US" sz="3000" dirty="0" err="1" smtClean="0"/>
                    <a:t>i</a:t>
                  </a:r>
                  <a:r>
                    <a:rPr lang="en-US" altLang="en-US" sz="3000" dirty="0" smtClean="0"/>
                    <a:t> is directly proportional to power for supply voltage k is constant (Eq.4). While </a:t>
                  </a:r>
                  <a:r>
                    <a:rPr lang="en-US" altLang="en-US" sz="3000" dirty="0" smtClean="0">
                      <a:latin typeface="Cambria Math" panose="02040503050406030204" pitchFamily="18" charset="0"/>
                      <a:ea typeface="Cambria Math" panose="02040503050406030204" pitchFamily="18" charset="0"/>
                    </a:rPr>
                    <a:t>𝜏 and 𝜔 exhibit </a:t>
                  </a:r>
                  <a:r>
                    <a:rPr lang="en-US" altLang="en-US" sz="3000" b="1" dirty="0" smtClean="0">
                      <a:latin typeface="Cambria Math" panose="02040503050406030204" pitchFamily="18" charset="0"/>
                      <a:ea typeface="Cambria Math" panose="02040503050406030204" pitchFamily="18" charset="0"/>
                    </a:rPr>
                    <a:t>hyperbolic</a:t>
                  </a:r>
                  <a:r>
                    <a:rPr lang="en-US" altLang="en-US" sz="3000" dirty="0" smtClean="0">
                      <a:latin typeface="Cambria Math" panose="02040503050406030204" pitchFamily="18" charset="0"/>
                      <a:ea typeface="Cambria Math" panose="02040503050406030204" pitchFamily="18" charset="0"/>
                    </a:rPr>
                    <a:t> relationship</a:t>
                  </a:r>
                  <a:r>
                    <a:rPr lang="en-US" altLang="en-US" sz="3000" baseline="30000" dirty="0" smtClean="0">
                      <a:latin typeface="Cambria Math" panose="02040503050406030204" pitchFamily="18" charset="0"/>
                      <a:ea typeface="Cambria Math" panose="02040503050406030204" pitchFamily="18" charset="0"/>
                    </a:rPr>
                    <a:t>1</a:t>
                  </a:r>
                  <a:r>
                    <a:rPr lang="en-US" altLang="en-US" sz="3000" dirty="0" smtClean="0">
                      <a:latin typeface="Cambria Math" panose="02040503050406030204" pitchFamily="18" charset="0"/>
                      <a:ea typeface="Cambria Math" panose="02040503050406030204" pitchFamily="18" charset="0"/>
                    </a:rPr>
                    <a:t> (Eq.5). </a:t>
                  </a:r>
                  <a:endParaRPr lang="x-none" altLang="en-US" sz="3000" dirty="0"/>
                </a:p>
                <a:p>
                  <a:r>
                    <a:rPr lang="en-US" altLang="en-US" sz="3000" dirty="0" smtClean="0"/>
                    <a:t>Note: </a:t>
                  </a:r>
                </a:p>
                <a:p>
                  <a:r>
                    <a:rPr lang="en-US" altLang="en-US" sz="3000" dirty="0" smtClean="0">
                      <a:latin typeface="Cambria Math" panose="02040503050406030204" pitchFamily="18" charset="0"/>
                      <a:ea typeface="Cambria Math" panose="02040503050406030204" pitchFamily="18" charset="0"/>
                    </a:rPr>
                    <a:t>For changing power,  𝜏 and 𝜔 change at different degrees, thus, to analyze the changing supply current effect, either load torque (𝜏) or motor speed (𝜔) is held constant. A </a:t>
                  </a:r>
                  <a:r>
                    <a:rPr lang="en-US" altLang="en-US" sz="3000" b="1" dirty="0" smtClean="0">
                      <a:latin typeface="Cambria Math" panose="02040503050406030204" pitchFamily="18" charset="0"/>
                      <a:ea typeface="Cambria Math" panose="02040503050406030204" pitchFamily="18" charset="0"/>
                    </a:rPr>
                    <a:t>linear</a:t>
                  </a:r>
                  <a:r>
                    <a:rPr lang="en-US" altLang="en-US" sz="3000" dirty="0" smtClean="0">
                      <a:latin typeface="Cambria Math" panose="02040503050406030204" pitchFamily="18" charset="0"/>
                      <a:ea typeface="Cambria Math" panose="02040503050406030204" pitchFamily="18" charset="0"/>
                    </a:rPr>
                    <a:t> relationship results for both cases</a:t>
                  </a:r>
                  <a:r>
                    <a:rPr lang="en-US" altLang="en-US" sz="3000" baseline="30000" dirty="0" smtClean="0">
                      <a:latin typeface="Cambria Math" panose="02040503050406030204" pitchFamily="18" charset="0"/>
                      <a:ea typeface="Cambria Math" panose="02040503050406030204" pitchFamily="18" charset="0"/>
                    </a:rPr>
                    <a:t>1</a:t>
                  </a:r>
                  <a:r>
                    <a:rPr lang="en-US" altLang="en-US" sz="3000" dirty="0" smtClean="0">
                      <a:latin typeface="Cambria Math" panose="02040503050406030204" pitchFamily="18" charset="0"/>
                      <a:ea typeface="Cambria Math" panose="02040503050406030204" pitchFamily="18" charset="0"/>
                    </a:rPr>
                    <a:t>. </a:t>
                  </a:r>
                </a:p>
                <a:p>
                  <a:endParaRPr lang="en-US" altLang="en-US" sz="3000" dirty="0" smtClean="0">
                    <a:latin typeface="Cambria Math" panose="02040503050406030204" pitchFamily="18" charset="0"/>
                    <a:ea typeface="Cambria Math" panose="02040503050406030204" pitchFamily="18" charset="0"/>
                  </a:endParaRPr>
                </a:p>
                <a:p>
                  <a:r>
                    <a:rPr lang="en-US" altLang="en-US" sz="3000" dirty="0" smtClean="0">
                      <a:latin typeface="Cambria Math" panose="02040503050406030204" pitchFamily="18" charset="0"/>
                      <a:ea typeface="Cambria Math" panose="02040503050406030204" pitchFamily="18" charset="0"/>
                    </a:rPr>
                    <a:t>Efficiency is the ratio of mechanical power and electrical power shown in Eq.6</a:t>
                  </a:r>
                </a:p>
                <a:p>
                  <a:pPr algn="ctr"/>
                  <a14:m>
                    <m:oMath xmlns:m="http://schemas.openxmlformats.org/officeDocument/2006/math">
                      <m:r>
                        <a:rPr lang="x-none" altLang="en-US" sz="3000" i="1" smtClean="0">
                          <a:latin typeface="Cambria Math" panose="02040503050406030204" pitchFamily="18" charset="0"/>
                          <a:ea typeface="Cambria Math" panose="02040503050406030204" pitchFamily="18" charset="0"/>
                        </a:rPr>
                        <m:t>𝜂</m:t>
                      </m:r>
                      <m:r>
                        <a:rPr lang="en-US" altLang="en-US" sz="3000" b="0" i="1" smtClean="0">
                          <a:latin typeface="Cambria Math" panose="02040503050406030204" pitchFamily="18" charset="0"/>
                          <a:ea typeface="Cambria Math" panose="02040503050406030204" pitchFamily="18" charset="0"/>
                        </a:rPr>
                        <m:t>=</m:t>
                      </m:r>
                      <m:f>
                        <m:fPr>
                          <m:ctrlPr>
                            <a:rPr lang="en-US" altLang="en-US" sz="3000" b="0" i="1" smtClean="0">
                              <a:latin typeface="Cambria Math" panose="02040503050406030204" pitchFamily="18" charset="0"/>
                              <a:ea typeface="Cambria Math" panose="02040503050406030204" pitchFamily="18" charset="0"/>
                            </a:rPr>
                          </m:ctrlPr>
                        </m:fPr>
                        <m:num>
                          <m:sSub>
                            <m:sSubPr>
                              <m:ctrlPr>
                                <a:rPr lang="en-US" altLang="en-US" sz="3000" b="0" i="1" smtClean="0">
                                  <a:latin typeface="Cambria Math" panose="02040503050406030204" pitchFamily="18" charset="0"/>
                                  <a:ea typeface="Cambria Math" panose="02040503050406030204" pitchFamily="18" charset="0"/>
                                </a:rPr>
                              </m:ctrlPr>
                            </m:sSubPr>
                            <m:e>
                              <m:r>
                                <a:rPr lang="en-US" altLang="en-US" sz="3000" b="0" i="1" smtClean="0">
                                  <a:latin typeface="Cambria Math" panose="02040503050406030204" pitchFamily="18" charset="0"/>
                                  <a:ea typeface="Cambria Math" panose="02040503050406030204" pitchFamily="18" charset="0"/>
                                </a:rPr>
                                <m:t>𝑃</m:t>
                              </m:r>
                            </m:e>
                            <m:sub>
                              <m:r>
                                <a:rPr lang="en-US" altLang="en-US" sz="3000" b="0" i="1" smtClean="0">
                                  <a:latin typeface="Cambria Math" panose="02040503050406030204" pitchFamily="18" charset="0"/>
                                  <a:ea typeface="Cambria Math" panose="02040503050406030204" pitchFamily="18" charset="0"/>
                                </a:rPr>
                                <m:t>𝑂𝑈𝑇</m:t>
                              </m:r>
                            </m:sub>
                          </m:sSub>
                        </m:num>
                        <m:den>
                          <m:sSub>
                            <m:sSubPr>
                              <m:ctrlPr>
                                <a:rPr lang="en-US" altLang="en-US" sz="3000" b="0" i="1" smtClean="0">
                                  <a:latin typeface="Cambria Math" panose="02040503050406030204" pitchFamily="18" charset="0"/>
                                  <a:ea typeface="Cambria Math" panose="02040503050406030204" pitchFamily="18" charset="0"/>
                                </a:rPr>
                              </m:ctrlPr>
                            </m:sSubPr>
                            <m:e>
                              <m:r>
                                <a:rPr lang="en-US" altLang="en-US" sz="3000" b="0" i="1" smtClean="0">
                                  <a:latin typeface="Cambria Math" panose="02040503050406030204" pitchFamily="18" charset="0"/>
                                  <a:ea typeface="Cambria Math" panose="02040503050406030204" pitchFamily="18" charset="0"/>
                                </a:rPr>
                                <m:t>𝑃</m:t>
                              </m:r>
                            </m:e>
                            <m:sub>
                              <m:r>
                                <a:rPr lang="en-US" altLang="en-US" sz="3000" b="0" i="1" smtClean="0">
                                  <a:latin typeface="Cambria Math" panose="02040503050406030204" pitchFamily="18" charset="0"/>
                                  <a:ea typeface="Cambria Math" panose="02040503050406030204" pitchFamily="18" charset="0"/>
                                </a:rPr>
                                <m:t>𝐼𝑁</m:t>
                              </m:r>
                            </m:sub>
                          </m:sSub>
                        </m:den>
                      </m:f>
                      <m:r>
                        <a:rPr lang="en-US" altLang="en-US" sz="3000" b="0" i="1" smtClean="0">
                          <a:latin typeface="Cambria Math" panose="02040503050406030204" pitchFamily="18" charset="0"/>
                          <a:ea typeface="Cambria Math" panose="02040503050406030204" pitchFamily="18" charset="0"/>
                        </a:rPr>
                        <m:t>=</m:t>
                      </m:r>
                      <m:f>
                        <m:fPr>
                          <m:ctrlPr>
                            <a:rPr lang="en-US" altLang="en-US" sz="3000" b="0" i="1" smtClean="0">
                              <a:latin typeface="Cambria Math" panose="02040503050406030204" pitchFamily="18" charset="0"/>
                              <a:ea typeface="Cambria Math" panose="02040503050406030204" pitchFamily="18" charset="0"/>
                            </a:rPr>
                          </m:ctrlPr>
                        </m:fPr>
                        <m:num>
                          <m:r>
                            <a:rPr lang="en-US" altLang="en-US" sz="3000" b="0" i="1" smtClean="0">
                              <a:latin typeface="Cambria Math" panose="02040503050406030204" pitchFamily="18" charset="0"/>
                              <a:ea typeface="Cambria Math" panose="02040503050406030204" pitchFamily="18" charset="0"/>
                            </a:rPr>
                            <m:t>𝜏𝜔</m:t>
                          </m:r>
                        </m:num>
                        <m:den>
                          <m:r>
                            <a:rPr lang="en-US" altLang="en-US" sz="3000" b="0" i="1" smtClean="0">
                              <a:latin typeface="Cambria Math" panose="02040503050406030204" pitchFamily="18" charset="0"/>
                              <a:ea typeface="Cambria Math" panose="02040503050406030204" pitchFamily="18" charset="0"/>
                            </a:rPr>
                            <m:t>𝑖𝑣</m:t>
                          </m:r>
                        </m:den>
                      </m:f>
                    </m:oMath>
                  </a14:m>
                  <a:r>
                    <a:rPr lang="en-US" altLang="en-US" sz="3000" dirty="0" smtClean="0"/>
                    <a:t>	Eq.6</a:t>
                  </a:r>
                  <a:endParaRPr lang="x-none" altLang="en-US" sz="3000" dirty="0"/>
                </a:p>
                <a:p>
                  <a:r>
                    <a:rPr lang="en-US" altLang="en-US" sz="3000" dirty="0" smtClean="0"/>
                    <a:t>Where </a:t>
                  </a:r>
                  <a:r>
                    <a:rPr lang="en-US" altLang="en-US" sz="3000" dirty="0" smtClean="0">
                      <a:latin typeface="Cambria Math" panose="02040503050406030204" pitchFamily="18" charset="0"/>
                      <a:ea typeface="Cambria Math" panose="02040503050406030204" pitchFamily="18" charset="0"/>
                    </a:rPr>
                    <a:t>𝜂 is the motor controller and motor efficiency</a:t>
                  </a:r>
                  <a:endParaRPr lang="en-US" altLang="en-US" sz="3000" dirty="0" smtClean="0"/>
                </a:p>
                <a:p>
                  <a:endParaRPr lang="x-none" altLang="en-US" sz="3600" dirty="0"/>
                </a:p>
                <a:p>
                  <a:r>
                    <a:rPr lang="en-US" altLang="en-US" sz="4000" dirty="0" smtClean="0"/>
                    <a:t>Electric Motor Plausibility</a:t>
                  </a:r>
                  <a:endParaRPr lang="x-none" altLang="en-US" sz="4000" dirty="0"/>
                </a:p>
                <a:p>
                  <a:r>
                    <a:rPr lang="en-US" altLang="en-US" sz="3000" u="sng" dirty="0" smtClean="0"/>
                    <a:t>Typical parameters:</a:t>
                  </a:r>
                </a:p>
                <a:p>
                  <a:r>
                    <a:rPr lang="en-US" altLang="en-US" sz="3000" dirty="0" smtClean="0"/>
                    <a:t>Electric Vehicle </a:t>
                  </a:r>
                </a:p>
                <a:p>
                  <a:r>
                    <a:rPr lang="en-US" altLang="en-US" sz="3000" dirty="0" smtClean="0"/>
                    <a:t>Systems - MCM</a:t>
                  </a:r>
                  <a:r>
                    <a:rPr lang="en-US" altLang="en-US" sz="3000" baseline="30000" dirty="0" smtClean="0"/>
                    <a:t>2</a:t>
                  </a:r>
                </a:p>
                <a:p>
                  <a:pPr marL="571500" indent="-571500">
                    <a:buFont typeface="Arial" panose="020B0604020202020204" pitchFamily="34" charset="0"/>
                    <a:buChar char="•"/>
                  </a:pPr>
                  <a:r>
                    <a:rPr lang="en-US" altLang="en-US" sz="3000" dirty="0"/>
                    <a:t>HPEVS AC50515X </a:t>
                  </a:r>
                  <a:endParaRPr lang="en-US" altLang="en-US" sz="3000" dirty="0" smtClean="0"/>
                </a:p>
                <a:p>
                  <a:r>
                    <a:rPr lang="en-US" altLang="en-US" sz="3000" dirty="0"/>
                    <a:t> </a:t>
                  </a:r>
                  <a:r>
                    <a:rPr lang="en-US" altLang="en-US" sz="3000" dirty="0" smtClean="0"/>
                    <a:t>      Motor</a:t>
                  </a:r>
                  <a:endParaRPr lang="en-US" altLang="en-US" sz="3000" dirty="0"/>
                </a:p>
                <a:p>
                  <a:pPr marL="571500" indent="-571500">
                    <a:buFont typeface="Arial" panose="020B0604020202020204" pitchFamily="34" charset="0"/>
                    <a:buChar char="•"/>
                  </a:pPr>
                  <a:r>
                    <a:rPr lang="en-US" altLang="en-US" sz="3000" dirty="0"/>
                    <a:t>Curtis Instruments </a:t>
                  </a:r>
                  <a:endParaRPr lang="en-US" altLang="en-US" sz="3000" dirty="0" smtClean="0"/>
                </a:p>
                <a:p>
                  <a:r>
                    <a:rPr lang="en-US" altLang="en-US" sz="3000" dirty="0"/>
                    <a:t> </a:t>
                  </a:r>
                  <a:r>
                    <a:rPr lang="en-US" altLang="en-US" sz="3000" dirty="0" smtClean="0"/>
                    <a:t>     1238R7601 </a:t>
                  </a:r>
                </a:p>
                <a:p>
                  <a:r>
                    <a:rPr lang="en-US" altLang="en-US" sz="3000" dirty="0"/>
                    <a:t> </a:t>
                  </a:r>
                  <a:r>
                    <a:rPr lang="en-US" altLang="en-US" sz="3000" dirty="0" smtClean="0"/>
                    <a:t>     Controller</a:t>
                  </a:r>
                </a:p>
                <a:p>
                  <a:pPr marL="571500" indent="-571500">
                    <a:buFont typeface="Arial" panose="020B0604020202020204" pitchFamily="34" charset="0"/>
                    <a:buChar char="•"/>
                  </a:pPr>
                  <a:endParaRPr lang="en-US" altLang="en-US" sz="3000" dirty="0"/>
                </a:p>
                <a:p>
                  <a:endParaRPr lang="en-US" altLang="en-US" sz="3000" dirty="0" smtClean="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p:txBody>
            </p:sp>
          </mc:Choice>
          <mc:Fallback>
            <p:sp>
              <p:nvSpPr>
                <p:cNvPr id="8" name="Text Box 7"/>
                <p:cNvSpPr txBox="1">
                  <a:spLocks noRot="1" noChangeAspect="1" noMove="1" noResize="1" noEditPoints="1" noAdjustHandles="1" noChangeArrowheads="1" noChangeShapeType="1" noTextEdit="1"/>
                </p:cNvSpPr>
                <p:nvPr/>
              </p:nvSpPr>
              <p:spPr>
                <a:xfrm>
                  <a:off x="762000" y="6705600"/>
                  <a:ext cx="13119735" cy="25420320"/>
                </a:xfrm>
                <a:prstGeom prst="rect">
                  <a:avLst/>
                </a:prstGeom>
                <a:blipFill rotWithShape="0">
                  <a:blip r:embed="rId9"/>
                  <a:stretch>
                    <a:fillRect l="-2133" t="-527" r="-1576"/>
                  </a:stretch>
                </a:blipFill>
                <a:ln w="28575">
                  <a:solidFill>
                    <a:srgbClr val="C00000"/>
                  </a:solidFill>
                  <a:prstDash val="solid"/>
                </a:ln>
              </p:spPr>
              <p:txBody>
                <a:bodyPr/>
                <a:lstStyle/>
                <a:p>
                  <a:r>
                    <a:rPr lang="en-US">
                      <a:noFill/>
                    </a:rPr>
                    <a:t> </a:t>
                  </a:r>
                </a:p>
              </p:txBody>
            </p:sp>
          </mc:Fallback>
        </mc:AlternateContent>
        <p:pic>
          <p:nvPicPr>
            <p:cNvPr id="16" name="Picture 15"/>
            <p:cNvPicPr>
              <a:picLocks noChangeAspect="1"/>
            </p:cNvPicPr>
            <p:nvPr/>
          </p:nvPicPr>
          <p:blipFill>
            <a:blip r:embed="rId10"/>
            <a:stretch>
              <a:fillRect/>
            </a:stretch>
          </p:blipFill>
          <p:spPr>
            <a:xfrm>
              <a:off x="1066800" y="10591800"/>
              <a:ext cx="12339234" cy="2590800"/>
            </a:xfrm>
            <a:prstGeom prst="rect">
              <a:avLst/>
            </a:prstGeom>
          </p:spPr>
        </p:pic>
        <p:pic>
          <p:nvPicPr>
            <p:cNvPr id="17" name="Picture 16"/>
            <p:cNvPicPr>
              <a:picLocks noChangeAspect="1"/>
            </p:cNvPicPr>
            <p:nvPr/>
          </p:nvPicPr>
          <p:blipFill>
            <a:blip r:embed="rId11"/>
            <a:stretch>
              <a:fillRect/>
            </a:stretch>
          </p:blipFill>
          <p:spPr>
            <a:xfrm>
              <a:off x="3429000" y="14706600"/>
              <a:ext cx="6019800" cy="2623211"/>
            </a:xfrm>
            <a:prstGeom prst="rect">
              <a:avLst/>
            </a:prstGeom>
          </p:spPr>
        </p:pic>
        <p:pic>
          <p:nvPicPr>
            <p:cNvPr id="18" name="Picture 17"/>
            <p:cNvPicPr>
              <a:picLocks noChangeAspect="1"/>
            </p:cNvPicPr>
            <p:nvPr/>
          </p:nvPicPr>
          <p:blipFill rotWithShape="1">
            <a:blip r:embed="rId12" cstate="print">
              <a:extLst>
                <a:ext uri="{28A0092B-C50C-407E-A947-70E740481C1C}">
                  <a14:useLocalDpi xmlns:a14="http://schemas.microsoft.com/office/drawing/2010/main" val="0"/>
                </a:ext>
              </a:extLst>
            </a:blip>
            <a:srcRect l="17476"/>
            <a:stretch/>
          </p:blipFill>
          <p:spPr>
            <a:xfrm rot="10800000">
              <a:off x="6781800" y="27203400"/>
              <a:ext cx="6511648" cy="4438486"/>
            </a:xfrm>
            <a:prstGeom prst="rect">
              <a:avLst/>
            </a:prstGeom>
            <a:ln>
              <a:noFill/>
            </a:ln>
            <a:effectLst>
              <a:outerShdw blurRad="292100" dist="139700" dir="2700000" algn="tl" rotWithShape="0">
                <a:srgbClr val="333333">
                  <a:alpha val="65000"/>
                </a:srgbClr>
              </a:outerShdw>
            </a:effectLst>
          </p:spPr>
        </p:pic>
      </p:grpSp>
      <p:grpSp>
        <p:nvGrpSpPr>
          <p:cNvPr id="57" name="Group 56"/>
          <p:cNvGrpSpPr/>
          <p:nvPr/>
        </p:nvGrpSpPr>
        <p:grpSpPr>
          <a:xfrm>
            <a:off x="14161452" y="6716129"/>
            <a:ext cx="8140065" cy="5943600"/>
            <a:chOff x="14173200" y="6705594"/>
            <a:chExt cx="8140065" cy="5943600"/>
          </a:xfrm>
        </p:grpSpPr>
        <p:sp>
          <p:nvSpPr>
            <p:cNvPr id="13" name="Text Box 13"/>
            <p:cNvSpPr txBox="1"/>
            <p:nvPr/>
          </p:nvSpPr>
          <p:spPr>
            <a:xfrm>
              <a:off x="14173200" y="6705594"/>
              <a:ext cx="8140065" cy="5943600"/>
            </a:xfrm>
            <a:prstGeom prst="rect">
              <a:avLst/>
            </a:prstGeom>
            <a:solidFill>
              <a:schemeClr val="accent2">
                <a:lumMod val="20000"/>
                <a:lumOff val="80000"/>
              </a:schemeClr>
            </a:solidFill>
            <a:ln w="28575">
              <a:solidFill>
                <a:srgbClr val="C00000"/>
              </a:solidFill>
              <a:prstDash val="solid"/>
            </a:ln>
          </p:spPr>
          <p:txBody>
            <a:bodyPr wrap="square" rtlCol="0">
              <a:spAutoFit/>
            </a:bodyPr>
            <a:lstStyle/>
            <a:p>
              <a:r>
                <a:rPr lang="en-US" altLang="en-US" sz="4000" dirty="0" smtClean="0"/>
                <a:t>Dynamic and Static Model LUT</a:t>
              </a:r>
              <a:r>
                <a:rPr lang="en-US" altLang="en-US" sz="4000" baseline="30000" dirty="0" smtClean="0"/>
                <a:t>3</a:t>
              </a:r>
              <a:endParaRPr lang="x-none" altLang="en-US" sz="4000" baseline="30000" dirty="0"/>
            </a:p>
            <a:p>
              <a:endParaRPr lang="x-none" altLang="en-US" sz="3600" dirty="0"/>
            </a:p>
            <a:p>
              <a:endParaRPr lang="x-none" altLang="en-US" sz="3600" dirty="0"/>
            </a:p>
            <a:p>
              <a:endParaRPr lang="x-none" altLang="en-US" sz="3600" dirty="0"/>
            </a:p>
            <a:p>
              <a:endParaRPr lang="en-US" altLang="en-US" sz="2400" dirty="0" smtClean="0"/>
            </a:p>
            <a:p>
              <a:endParaRPr lang="en-US" altLang="en-US" sz="2400" dirty="0" smtClean="0"/>
            </a:p>
            <a:p>
              <a:r>
                <a:rPr lang="en-US" altLang="en-US" sz="2400" dirty="0" smtClean="0"/>
                <a:t>Motor controller</a:t>
              </a:r>
            </a:p>
            <a:p>
              <a:r>
                <a:rPr lang="en-US" altLang="en-US" sz="2400" dirty="0"/>
                <a:t>a</a:t>
              </a:r>
              <a:r>
                <a:rPr lang="en-US" altLang="en-US" sz="2400" dirty="0" smtClean="0"/>
                <a:t>nd motor (MCM)</a:t>
              </a:r>
            </a:p>
            <a:p>
              <a:r>
                <a:rPr lang="en-US" altLang="en-US" sz="2400" dirty="0" smtClean="0"/>
                <a:t>characterizations</a:t>
              </a:r>
              <a:endParaRPr lang="x-none" altLang="en-US" sz="2400" dirty="0"/>
            </a:p>
            <a:p>
              <a:endParaRPr lang="x-none" altLang="en-US" sz="3600" dirty="0"/>
            </a:p>
          </p:txBody>
        </p:sp>
        <p:pic>
          <p:nvPicPr>
            <p:cNvPr id="22" name="Picture 21"/>
            <p:cNvPicPr>
              <a:picLocks noChangeAspect="1"/>
            </p:cNvPicPr>
            <p:nvPr/>
          </p:nvPicPr>
          <p:blipFill>
            <a:blip r:embed="rId13"/>
            <a:stretch>
              <a:fillRect/>
            </a:stretch>
          </p:blipFill>
          <p:spPr>
            <a:xfrm>
              <a:off x="14249400" y="7772400"/>
              <a:ext cx="2911332" cy="1600200"/>
            </a:xfrm>
            <a:prstGeom prst="rect">
              <a:avLst/>
            </a:prstGeom>
          </p:spPr>
        </p:pic>
        <p:pic>
          <p:nvPicPr>
            <p:cNvPr id="24" name="Picture 23"/>
            <p:cNvPicPr>
              <a:picLocks noChangeAspect="1"/>
            </p:cNvPicPr>
            <p:nvPr/>
          </p:nvPicPr>
          <p:blipFill rotWithShape="1">
            <a:blip r:embed="rId14"/>
            <a:srcRect b="29653"/>
            <a:stretch/>
          </p:blipFill>
          <p:spPr>
            <a:xfrm>
              <a:off x="17449800" y="7467601"/>
              <a:ext cx="4667250" cy="3276600"/>
            </a:xfrm>
            <a:prstGeom prst="rect">
              <a:avLst/>
            </a:prstGeom>
          </p:spPr>
        </p:pic>
        <p:sp>
          <p:nvSpPr>
            <p:cNvPr id="25" name="TextBox 24"/>
            <p:cNvSpPr txBox="1"/>
            <p:nvPr/>
          </p:nvSpPr>
          <p:spPr>
            <a:xfrm>
              <a:off x="17348954" y="10764795"/>
              <a:ext cx="4504265" cy="1569660"/>
            </a:xfrm>
            <a:prstGeom prst="rect">
              <a:avLst/>
            </a:prstGeom>
            <a:noFill/>
          </p:spPr>
          <p:txBody>
            <a:bodyPr wrap="square" rtlCol="0">
              <a:spAutoFit/>
            </a:bodyPr>
            <a:lstStyle/>
            <a:p>
              <a:r>
                <a:rPr lang="en-US" altLang="en-US" sz="2400" dirty="0"/>
                <a:t>Sample section of the lookup table (LUT) specific to the HPEVS AC50515X Motor used for the LFEV</a:t>
              </a:r>
              <a:endParaRPr lang="x-none" altLang="en-US" sz="2400" dirty="0"/>
            </a:p>
          </p:txBody>
        </p:sp>
      </p:grpSp>
      <p:sp>
        <p:nvSpPr>
          <p:cNvPr id="55" name="Text Box 13"/>
          <p:cNvSpPr txBox="1"/>
          <p:nvPr/>
        </p:nvSpPr>
        <p:spPr>
          <a:xfrm>
            <a:off x="22485349" y="6716135"/>
            <a:ext cx="7766051" cy="5943600"/>
          </a:xfrm>
          <a:prstGeom prst="rect">
            <a:avLst/>
          </a:prstGeom>
          <a:solidFill>
            <a:schemeClr val="accent2">
              <a:lumMod val="20000"/>
              <a:lumOff val="80000"/>
            </a:schemeClr>
          </a:solidFill>
          <a:ln w="28575">
            <a:solidFill>
              <a:srgbClr val="C00000"/>
            </a:solidFill>
            <a:prstDash val="solid"/>
          </a:ln>
        </p:spPr>
        <p:txBody>
          <a:bodyPr wrap="square" rtlCol="0">
            <a:spAutoFit/>
          </a:bodyPr>
          <a:lstStyle/>
          <a:p>
            <a:r>
              <a:rPr lang="en-US" altLang="en-US" sz="4000" dirty="0" smtClean="0"/>
              <a:t>Dynamometer System and Sensors – Huff HTH100 Dyno</a:t>
            </a:r>
            <a:r>
              <a:rPr lang="en-US" altLang="en-US" sz="4000" baseline="30000" dirty="0" smtClean="0"/>
              <a:t>2</a:t>
            </a:r>
            <a:endParaRPr lang="x-none" altLang="en-US" sz="4000" baseline="30000" dirty="0"/>
          </a:p>
          <a:p>
            <a:endParaRPr lang="x-none" altLang="en-US" sz="3600" dirty="0"/>
          </a:p>
          <a:p>
            <a:endParaRPr lang="x-none" altLang="en-US" sz="3600" dirty="0"/>
          </a:p>
          <a:p>
            <a:endParaRPr lang="x-none" altLang="en-US" sz="3600" dirty="0"/>
          </a:p>
          <a:p>
            <a:endParaRPr lang="en-US" altLang="en-US" sz="2400" dirty="0" smtClean="0"/>
          </a:p>
          <a:p>
            <a:endParaRPr lang="x-none" altLang="en-US" sz="3600" dirty="0"/>
          </a:p>
        </p:txBody>
      </p:sp>
      <p:sp>
        <p:nvSpPr>
          <p:cNvPr id="10" name="Text Box 9"/>
          <p:cNvSpPr txBox="1"/>
          <p:nvPr/>
        </p:nvSpPr>
        <p:spPr>
          <a:xfrm>
            <a:off x="30501318" y="6705600"/>
            <a:ext cx="12717417" cy="10698480"/>
          </a:xfrm>
          <a:prstGeom prst="rect">
            <a:avLst/>
          </a:prstGeom>
          <a:solidFill>
            <a:schemeClr val="accent2">
              <a:lumMod val="20000"/>
              <a:lumOff val="80000"/>
            </a:schemeClr>
          </a:solidFill>
          <a:ln w="28575">
            <a:solidFill>
              <a:srgbClr val="C00000"/>
            </a:solidFill>
            <a:prstDash val="solid"/>
          </a:ln>
        </p:spPr>
        <p:txBody>
          <a:bodyPr wrap="square" rtlCol="0">
            <a:spAutoFit/>
          </a:bodyPr>
          <a:lstStyle/>
          <a:p>
            <a:r>
              <a:rPr lang="en-US" altLang="en-US" sz="5000" b="1" dirty="0" smtClean="0"/>
              <a:t>Discussion</a:t>
            </a:r>
            <a:endParaRPr lang="x-none" altLang="en-US" sz="3600" b="1" dirty="0"/>
          </a:p>
          <a:p>
            <a:r>
              <a:rPr lang="en-US" altLang="en-US" sz="3600" dirty="0" smtClean="0"/>
              <a:t>The working range represented in the plots are:</a:t>
            </a:r>
          </a:p>
          <a:p>
            <a:pPr marL="742950" indent="-742950">
              <a:buFont typeface="+mj-lt"/>
              <a:buAutoNum type="arabicParenR"/>
            </a:pPr>
            <a:r>
              <a:rPr lang="en-US" altLang="en-US" sz="3600" dirty="0" smtClean="0"/>
              <a:t>0 to 70 </a:t>
            </a:r>
            <a:r>
              <a:rPr lang="en-US" altLang="en-US" sz="3600" dirty="0" err="1" smtClean="0"/>
              <a:t>lb-ft</a:t>
            </a:r>
            <a:r>
              <a:rPr lang="en-US" altLang="en-US" sz="3600" dirty="0" smtClean="0"/>
              <a:t> of load torque</a:t>
            </a:r>
          </a:p>
          <a:p>
            <a:pPr marL="742950" indent="-742950">
              <a:buFont typeface="+mj-lt"/>
              <a:buAutoNum type="arabicParenR"/>
            </a:pPr>
            <a:r>
              <a:rPr lang="en-US" altLang="en-US" sz="3600" dirty="0" smtClean="0"/>
              <a:t>0 to 4000 rpm of motor speed</a:t>
            </a:r>
          </a:p>
          <a:p>
            <a:pPr marL="742950" indent="-742950">
              <a:buFont typeface="+mj-lt"/>
              <a:buAutoNum type="arabicParenR"/>
            </a:pPr>
            <a:r>
              <a:rPr lang="en-US" altLang="en-US" sz="3600" dirty="0" smtClean="0"/>
              <a:t>0 to 185 A of supply current</a:t>
            </a:r>
          </a:p>
          <a:p>
            <a:r>
              <a:rPr lang="en-US" altLang="en-US" sz="3600" dirty="0" smtClean="0"/>
              <a:t>At constant power, the 3 parameters exhibit a hyperbolic relationship, and a linear relationship at changing power,  as theoretically expected. </a:t>
            </a:r>
            <a:endParaRPr lang="en-US" altLang="en-US" sz="3600" dirty="0"/>
          </a:p>
          <a:p>
            <a:endParaRPr lang="en-US" altLang="en-US" sz="3600" dirty="0" smtClean="0"/>
          </a:p>
          <a:p>
            <a:r>
              <a:rPr lang="en-US" altLang="en-US" sz="3600" dirty="0" smtClean="0"/>
              <a:t>The efficiency of the MCM system is generally expected to increase with increase in motor speed and supply current, and to a certain extent, load torque. The plotted results in the results section exhibit a  transient behavior. This deviation from the expected behavior could arise from two possible sources: </a:t>
            </a:r>
          </a:p>
          <a:p>
            <a:pPr marL="742950" indent="-742950">
              <a:buFont typeface="+mj-lt"/>
              <a:buAutoNum type="arabicParenR"/>
            </a:pPr>
            <a:r>
              <a:rPr lang="en-US" altLang="en-US" sz="3600" dirty="0" smtClean="0"/>
              <a:t>The electric motor is unstable at the given low physical parameter.</a:t>
            </a:r>
          </a:p>
          <a:p>
            <a:pPr marL="742950" indent="-742950">
              <a:buFont typeface="+mj-lt"/>
              <a:buAutoNum type="arabicParenR"/>
            </a:pPr>
            <a:r>
              <a:rPr lang="en-US" altLang="en-US" sz="3600" dirty="0" smtClean="0"/>
              <a:t>The combination of data files collected at different times under different set conditions. Whereas some current (2017) raw data is cleaned for irregularities, the 2016 raw data is used as is. </a:t>
            </a:r>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p:txBody>
      </p:sp>
      <p:grpSp>
        <p:nvGrpSpPr>
          <p:cNvPr id="64" name="Group 63"/>
          <p:cNvGrpSpPr/>
          <p:nvPr/>
        </p:nvGrpSpPr>
        <p:grpSpPr>
          <a:xfrm>
            <a:off x="30432798" y="17678400"/>
            <a:ext cx="12772602" cy="14533459"/>
            <a:chOff x="24130138" y="17678400"/>
            <a:chExt cx="12772602" cy="14533459"/>
          </a:xfrm>
        </p:grpSpPr>
        <p:sp>
          <p:nvSpPr>
            <p:cNvPr id="11" name="Text Box 10"/>
            <p:cNvSpPr txBox="1"/>
            <p:nvPr/>
          </p:nvSpPr>
          <p:spPr>
            <a:xfrm>
              <a:off x="24130138" y="26176819"/>
              <a:ext cx="12717417" cy="6035040"/>
            </a:xfrm>
            <a:prstGeom prst="rect">
              <a:avLst/>
            </a:prstGeom>
            <a:solidFill>
              <a:schemeClr val="accent2">
                <a:lumMod val="20000"/>
                <a:lumOff val="80000"/>
              </a:schemeClr>
            </a:solidFill>
            <a:ln w="28575">
              <a:solidFill>
                <a:srgbClr val="C00000"/>
              </a:solidFill>
              <a:prstDash val="solid"/>
            </a:ln>
          </p:spPr>
          <p:txBody>
            <a:bodyPr wrap="square" rtlCol="0">
              <a:spAutoFit/>
            </a:bodyPr>
            <a:lstStyle/>
            <a:p>
              <a:r>
                <a:rPr lang="x-none" altLang="en-US" sz="5000" b="1" dirty="0"/>
                <a:t>Acknowlegements</a:t>
              </a:r>
            </a:p>
            <a:p>
              <a:pPr marL="571500" indent="-571500">
                <a:buFont typeface="Arial" panose="020B0604020202020204" pitchFamily="34" charset="0"/>
                <a:buChar char="•"/>
              </a:pPr>
              <a:r>
                <a:rPr lang="en-US" altLang="en-US" sz="3600" dirty="0"/>
                <a:t>Department of Electrical and Computer Engineering</a:t>
              </a:r>
            </a:p>
            <a:p>
              <a:pPr marL="571500" indent="-571500">
                <a:buFont typeface="Arial" panose="020B0604020202020204" pitchFamily="34" charset="0"/>
                <a:buChar char="•"/>
              </a:pPr>
              <a:r>
                <a:rPr lang="en-US" altLang="en-US" sz="3600" dirty="0"/>
                <a:t>Richard Diego for help collecting experimental data with the dynamometer setup</a:t>
              </a:r>
            </a:p>
            <a:p>
              <a:pPr marL="571500" indent="-571500">
                <a:buFont typeface="Arial" panose="020B0604020202020204" pitchFamily="34" charset="0"/>
                <a:buChar char="•"/>
              </a:pPr>
              <a:r>
                <a:rPr lang="en-US" altLang="en-US" sz="3600" dirty="0"/>
                <a:t>Professors </a:t>
              </a:r>
              <a:r>
                <a:rPr lang="en-US" altLang="en-US" sz="3600" dirty="0" err="1"/>
                <a:t>Nadovich</a:t>
              </a:r>
              <a:r>
                <a:rPr lang="en-US" altLang="en-US" sz="3600" dirty="0"/>
                <a:t> and </a:t>
              </a:r>
              <a:r>
                <a:rPr lang="en-US" altLang="en-US" sz="3600" dirty="0" err="1"/>
                <a:t>Schmult</a:t>
              </a:r>
              <a:r>
                <a:rPr lang="en-US" altLang="en-US" sz="3600" dirty="0"/>
                <a:t> for this Physics thesis advising</a:t>
              </a:r>
            </a:p>
            <a:p>
              <a:pPr marL="571500" indent="-571500">
                <a:buFont typeface="Arial" panose="020B0604020202020204" pitchFamily="34" charset="0"/>
                <a:buChar char="•"/>
              </a:pPr>
              <a:r>
                <a:rPr lang="en-US" altLang="en-US" sz="3600" dirty="0"/>
                <a:t>Professors </a:t>
              </a:r>
              <a:r>
                <a:rPr lang="en-US" altLang="en-US" sz="3600" dirty="0" err="1"/>
                <a:t>Boekelheide</a:t>
              </a:r>
              <a:r>
                <a:rPr lang="en-US" altLang="en-US" sz="3600" dirty="0"/>
                <a:t> (Physics department), </a:t>
              </a:r>
              <a:endParaRPr lang="en-US" altLang="en-US" sz="3600" dirty="0" smtClean="0"/>
            </a:p>
            <a:p>
              <a:r>
                <a:rPr lang="en-US" altLang="en-US" sz="3600" dirty="0"/>
                <a:t> </a:t>
              </a:r>
              <a:r>
                <a:rPr lang="en-US" altLang="en-US" sz="3600" dirty="0" smtClean="0"/>
                <a:t>     Wallace </a:t>
              </a:r>
              <a:r>
                <a:rPr lang="en-US" altLang="en-US" sz="3600" dirty="0"/>
                <a:t>and Yu for secondary advising. </a:t>
              </a:r>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p:txBody>
        </p:sp>
        <p:grpSp>
          <p:nvGrpSpPr>
            <p:cNvPr id="62" name="Group 61"/>
            <p:cNvGrpSpPr/>
            <p:nvPr/>
          </p:nvGrpSpPr>
          <p:grpSpPr>
            <a:xfrm>
              <a:off x="24155400" y="17678400"/>
              <a:ext cx="12747340" cy="8153400"/>
              <a:chOff x="24155400" y="17678400"/>
              <a:chExt cx="12747340" cy="8153400"/>
            </a:xfrm>
          </p:grpSpPr>
          <p:sp>
            <p:nvSpPr>
              <p:cNvPr id="14" name="Text Box 13"/>
              <p:cNvSpPr txBox="1"/>
              <p:nvPr/>
            </p:nvSpPr>
            <p:spPr>
              <a:xfrm>
                <a:off x="24155400" y="22722840"/>
                <a:ext cx="12717417" cy="3108960"/>
              </a:xfrm>
              <a:prstGeom prst="rect">
                <a:avLst/>
              </a:prstGeom>
              <a:solidFill>
                <a:schemeClr val="accent2">
                  <a:lumMod val="20000"/>
                  <a:lumOff val="80000"/>
                </a:schemeClr>
              </a:solidFill>
              <a:ln w="28575">
                <a:solidFill>
                  <a:srgbClr val="C00000"/>
                </a:solidFill>
                <a:prstDash val="solid"/>
              </a:ln>
            </p:spPr>
            <p:txBody>
              <a:bodyPr wrap="square" rtlCol="0">
                <a:spAutoFit/>
              </a:bodyPr>
              <a:lstStyle/>
              <a:p>
                <a:r>
                  <a:rPr lang="x-none" altLang="en-US" sz="5000" b="1" dirty="0"/>
                  <a:t>References</a:t>
                </a:r>
              </a:p>
              <a:p>
                <a:r>
                  <a:rPr lang="en-US" altLang="en-US" sz="3600" baseline="-25000" dirty="0"/>
                  <a:t>1</a:t>
                </a:r>
                <a:r>
                  <a:rPr lang="en-US" altLang="en-US" sz="3600" dirty="0"/>
                  <a:t>Hussein, Zainab.  </a:t>
                </a:r>
                <a:r>
                  <a:rPr lang="en-US" altLang="en-US" sz="3600" i="1" dirty="0"/>
                  <a:t>Theoretical Mathematical Modeling </a:t>
                </a:r>
                <a:r>
                  <a:rPr lang="en-US" altLang="en-US" sz="3600" dirty="0"/>
                  <a:t>(2017)</a:t>
                </a:r>
                <a:endParaRPr lang="x-none" altLang="en-US" sz="3600" dirty="0"/>
              </a:p>
              <a:p>
                <a:r>
                  <a:rPr lang="en-US" altLang="en-US" sz="3600" baseline="-25000" dirty="0"/>
                  <a:t>2</a:t>
                </a:r>
                <a:r>
                  <a:rPr lang="en-US" altLang="en-US" sz="3600" dirty="0"/>
                  <a:t>Hussein, Zainab. </a:t>
                </a:r>
                <a:r>
                  <a:rPr lang="en-US" altLang="en-US" sz="3600" i="1" dirty="0"/>
                  <a:t>Report on Usefulness of Data Collected and Plausibility of the Electric Car</a:t>
                </a:r>
                <a:r>
                  <a:rPr lang="en-US" altLang="en-US" sz="3600" dirty="0"/>
                  <a:t> (2017)</a:t>
                </a:r>
                <a:endParaRPr lang="x-none" altLang="en-US" sz="3600" dirty="0"/>
              </a:p>
              <a:p>
                <a:r>
                  <a:rPr lang="en-US" altLang="en-US" sz="3600" baseline="-25000" dirty="0"/>
                  <a:t>3</a:t>
                </a:r>
                <a:r>
                  <a:rPr lang="en-US" altLang="en-US" sz="3600" dirty="0"/>
                  <a:t>Hussein, Zainab. </a:t>
                </a:r>
                <a:r>
                  <a:rPr lang="en-US" altLang="en-US" sz="3600" i="1" dirty="0"/>
                  <a:t>Static and Dynamic LUT </a:t>
                </a:r>
                <a:r>
                  <a:rPr lang="en-US" altLang="en-US" sz="3600" dirty="0"/>
                  <a:t>(2017)</a:t>
                </a:r>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p:txBody>
          </p:sp>
          <p:sp>
            <p:nvSpPr>
              <p:cNvPr id="59" name="Text Box 9"/>
              <p:cNvSpPr txBox="1"/>
              <p:nvPr/>
            </p:nvSpPr>
            <p:spPr>
              <a:xfrm>
                <a:off x="24206641" y="17678400"/>
                <a:ext cx="12696099" cy="4663440"/>
              </a:xfrm>
              <a:prstGeom prst="rect">
                <a:avLst/>
              </a:prstGeom>
              <a:solidFill>
                <a:schemeClr val="accent2">
                  <a:lumMod val="20000"/>
                  <a:lumOff val="80000"/>
                </a:schemeClr>
              </a:solidFill>
              <a:ln w="28575">
                <a:solidFill>
                  <a:srgbClr val="C00000"/>
                </a:solidFill>
                <a:prstDash val="solid"/>
              </a:ln>
            </p:spPr>
            <p:txBody>
              <a:bodyPr wrap="square" rtlCol="0">
                <a:spAutoFit/>
              </a:bodyPr>
              <a:lstStyle/>
              <a:p>
                <a:r>
                  <a:rPr lang="en-US" altLang="en-US" sz="5000" b="1" dirty="0" smtClean="0"/>
                  <a:t>Conclusion</a:t>
                </a:r>
                <a:endParaRPr lang="x-none" altLang="en-US" sz="5000" b="1" dirty="0"/>
              </a:p>
              <a:p>
                <a:r>
                  <a:rPr lang="en-US" altLang="en-US" sz="3000" dirty="0" smtClean="0"/>
                  <a:t>We investigated the plausibility of our electric motor and motor controller for a range </a:t>
                </a:r>
                <a:r>
                  <a:rPr lang="en-US" altLang="en-US" sz="3000" dirty="0"/>
                  <a:t> </a:t>
                </a:r>
                <a:r>
                  <a:rPr lang="en-US" altLang="en-US" sz="3000" dirty="0" smtClean="0"/>
                  <a:t>of the 3 physical parameters, </a:t>
                </a:r>
                <a:r>
                  <a:rPr lang="en-US" altLang="en-US" sz="3000" dirty="0" smtClean="0"/>
                  <a:t>in relation </a:t>
                </a:r>
                <a:r>
                  <a:rPr lang="en-US" altLang="en-US" sz="3000" dirty="0"/>
                  <a:t>to </a:t>
                </a:r>
                <a:r>
                  <a:rPr lang="en-US" altLang="en-US" sz="3000" dirty="0" smtClean="0"/>
                  <a:t> the </a:t>
                </a:r>
                <a:r>
                  <a:rPr lang="en-US" altLang="en-US" sz="3000" dirty="0"/>
                  <a:t>physics model of how the LFEV </a:t>
                </a:r>
                <a:r>
                  <a:rPr lang="en-US" altLang="en-US" sz="3000" dirty="0" smtClean="0"/>
                  <a:t>integrates. Plausibility was established when the experimental relation of the MCM I/O was found consistent with the theoretical. A proper LUT showing what value two of the physical parameters should be, for a given supply current or motor speed. This sets a good foundation for cruise control. </a:t>
                </a:r>
              </a:p>
              <a:p>
                <a:r>
                  <a:rPr lang="en-US" altLang="en-US" sz="3000" dirty="0" smtClean="0"/>
                  <a:t>Future work  will investigate the reason for the transient behavior, its significance to the LFEV and a cruise control Simulink simulation for vehicle speed. </a:t>
                </a:r>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endParaRPr lang="x-none" altLang="en-US" sz="3600" dirty="0"/>
              </a:p>
              <a:p>
                <a:r>
                  <a:rPr lang="en-US" altLang="en-US" sz="3600" dirty="0" smtClean="0"/>
                  <a:t>	</a:t>
                </a:r>
                <a:endParaRPr lang="x-none" altLang="en-US" sz="3600" dirty="0"/>
              </a:p>
              <a:p>
                <a:endParaRPr lang="x-none" altLang="en-US" sz="3600" dirty="0"/>
              </a:p>
            </p:txBody>
          </p:sp>
        </p:grpSp>
        <p:pic>
          <p:nvPicPr>
            <p:cNvPr id="63" name="Picture 62"/>
            <p:cNvPicPr>
              <a:picLocks noChangeAspect="1"/>
            </p:cNvPicPr>
            <p:nvPr/>
          </p:nvPicPr>
          <p:blipFill>
            <a:blip r:embed="rId15"/>
            <a:stretch>
              <a:fillRect/>
            </a:stretch>
          </p:blipFill>
          <p:spPr>
            <a:xfrm>
              <a:off x="34329199" y="29633472"/>
              <a:ext cx="2371550" cy="2389839"/>
            </a:xfrm>
            <a:prstGeom prst="rect">
              <a:avLst/>
            </a:prstGeom>
          </p:spPr>
        </p:pic>
      </p:grpSp>
      <p:pic>
        <p:nvPicPr>
          <p:cNvPr id="65" name="Picture 64"/>
          <p:cNvPicPr>
            <a:picLocks noChangeAspect="1"/>
          </p:cNvPicPr>
          <p:nvPr/>
        </p:nvPicPr>
        <p:blipFill>
          <a:blip r:embed="rId16"/>
          <a:stretch>
            <a:fillRect/>
          </a:stretch>
        </p:blipFill>
        <p:spPr>
          <a:xfrm>
            <a:off x="22723919" y="8119580"/>
            <a:ext cx="7267062" cy="427976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520</TotalTime>
  <Words>778</Words>
  <Application>Microsoft Office PowerPoint</Application>
  <PresentationFormat>Custom</PresentationFormat>
  <Paragraphs>202</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Calibri Light</vt:lpstr>
      <vt:lpstr>Cambria Math</vt:lpstr>
      <vt:lpstr>Custom Design</vt:lpstr>
      <vt:lpstr>Office Theme</vt:lpstr>
      <vt:lpstr>PowerPoint Presentation</vt:lpstr>
    </vt:vector>
  </TitlesOfParts>
  <Company>Lafayette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55</cp:revision>
  <dcterms:created xsi:type="dcterms:W3CDTF">2017-05-09T00:07:39Z</dcterms:created>
  <dcterms:modified xsi:type="dcterms:W3CDTF">2017-05-10T03:12:25Z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