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3" r:id="rId6"/>
    <p:sldId id="264" r:id="rId7"/>
    <p:sldId id="261" r:id="rId8"/>
    <p:sldId id="266" r:id="rId9"/>
    <p:sldId id="268" r:id="rId10"/>
    <p:sldId id="262" r:id="rId11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aramond" panose="02020404030301010803" pitchFamily="18" charset="0"/>
      <p:regular r:id="rId17"/>
      <p:bold r:id="rId18"/>
      <p:italic r:id="rId19"/>
    </p:embeddedFont>
    <p:embeddedFont>
      <p:font typeface="Cambria Math" panose="02040503050406030204" pitchFamily="18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9954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01040" y="4415767"/>
            <a:ext cx="5608320" cy="4183379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65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84723" y="184975"/>
            <a:ext cx="83745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8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1987915" y="1997166"/>
            <a:ext cx="5168100" cy="11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4723" y="184975"/>
            <a:ext cx="83745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8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709160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47500" cy="5143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2" name="Shape 52"/>
          <p:cNvSpPr/>
          <p:nvPr/>
        </p:nvSpPr>
        <p:spPr>
          <a:xfrm>
            <a:off x="247650" y="4640575"/>
            <a:ext cx="1362300" cy="426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3" name="Shape 53"/>
          <p:cNvSpPr/>
          <p:nvPr/>
        </p:nvSpPr>
        <p:spPr>
          <a:xfrm>
            <a:off x="8472432" y="0"/>
            <a:ext cx="671400" cy="612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4723" y="184975"/>
            <a:ext cx="83745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8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42325" y="838954"/>
            <a:ext cx="8259300" cy="21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4141" y="1144181"/>
            <a:ext cx="5880019" cy="1105500"/>
          </a:xfrm>
        </p:spPr>
        <p:txBody>
          <a:bodyPr/>
          <a:lstStyle/>
          <a:p>
            <a:pPr algn="ctr"/>
            <a:r>
              <a:rPr lang="en-US" dirty="0" smtClean="0"/>
              <a:t>LFEV Project: </a:t>
            </a:r>
            <a:br>
              <a:rPr lang="en-US" dirty="0" smtClean="0"/>
            </a:br>
            <a:r>
              <a:rPr lang="en-US" dirty="0" smtClean="0"/>
              <a:t>Physics Modeling and Cruise Control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223" y="3041316"/>
            <a:ext cx="2094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Zainab Hussein</a:t>
            </a:r>
          </a:p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May 3, 2017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84722" y="536512"/>
            <a:ext cx="7312615" cy="16172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Observed throttle (physically represented by pedal press) translation to supply current as direct proportionality.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Determined electric motor plausibility for  LFEV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 Physics model a good foundation for cruise control 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84722" y="2505308"/>
            <a:ext cx="83745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4722" y="2757231"/>
            <a:ext cx="7762991" cy="6261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Cruise control Simulink simulation building from the physics model</a:t>
            </a:r>
          </a:p>
        </p:txBody>
      </p:sp>
    </p:spTree>
    <p:extLst>
      <p:ext uri="{BB962C8B-B14F-4D97-AF65-F5344CB8AC3E}">
        <p14:creationId xmlns:p14="http://schemas.microsoft.com/office/powerpoint/2010/main" val="237421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Integration of LFEV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84723" y="690880"/>
            <a:ext cx="8319010" cy="20009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Two approach types: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Physical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Considers parameters with physical meaning, i.e. load torque, motor speed and supply current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User (driver) controlled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Considers parameters the driver can access in situ, i.e. throttle controlled by pedal press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21" t="7390" r="1472" b="7630"/>
          <a:stretch/>
        </p:blipFill>
        <p:spPr>
          <a:xfrm>
            <a:off x="746415" y="2910723"/>
            <a:ext cx="7895015" cy="16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0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Relation of MCM 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1176" y="589987"/>
                <a:ext cx="8116690" cy="3341577"/>
              </a:xfrm>
            </p:spPr>
            <p:txBody>
              <a:bodyPr/>
              <a:lstStyle/>
              <a:p>
                <a:r>
                  <a:rPr lang="en-US" sz="1600" dirty="0" smtClean="0"/>
                  <a:t>By conservation of power,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𝜏𝜔</m:t>
                    </m:r>
                  </m:oMath>
                </a14:m>
                <a:r>
                  <a:rPr lang="en-US" sz="1600" b="0" dirty="0" smtClean="0">
                    <a:ea typeface="Cambria Math" panose="02040503050406030204" pitchFamily="18" charset="0"/>
                  </a:rPr>
                  <a:t> 		Eq.1</a:t>
                </a:r>
              </a:p>
              <a:p>
                <a:r>
                  <a:rPr lang="en-US" sz="1600" dirty="0" smtClean="0">
                    <a:ea typeface="Cambria Math" panose="02040503050406030204" pitchFamily="18" charset="0"/>
                  </a:rPr>
                  <a:t>Where v (V) is supply voltage, I (A) is supply current , </a:t>
                </a:r>
              </a:p>
              <a:p>
                <a:r>
                  <a:rPr lang="el-GR" sz="1600" dirty="0" smtClean="0">
                    <a:ea typeface="Cambria Math" panose="02040503050406030204" pitchFamily="18" charset="0"/>
                  </a:rPr>
                  <a:t>τ</a:t>
                </a:r>
                <a:r>
                  <a:rPr lang="en-US" sz="1600" dirty="0" smtClean="0">
                    <a:ea typeface="Cambria Math" panose="02040503050406030204" pitchFamily="18" charset="0"/>
                  </a:rPr>
                  <a:t> is load torque (Nm) and </a:t>
                </a:r>
                <a:r>
                  <a:rPr lang="el-GR" sz="1600" dirty="0" smtClean="0">
                    <a:ea typeface="Cambria Math" panose="02040503050406030204" pitchFamily="18" charset="0"/>
                  </a:rPr>
                  <a:t>ω</a:t>
                </a:r>
                <a:r>
                  <a:rPr lang="en-US" sz="1600" dirty="0" smtClean="0">
                    <a:ea typeface="Cambria Math" panose="02040503050406030204" pitchFamily="18" charset="0"/>
                  </a:rPr>
                  <a:t> is motor speed (rad/s)</a:t>
                </a:r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en-US" sz="1600" b="0" dirty="0" smtClean="0"/>
                  <a:t> 		Eq.2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𝜏𝜔</m:t>
                    </m:r>
                  </m:oMath>
                </a14:m>
                <a:r>
                  <a:rPr lang="en-US" sz="1600" b="0" dirty="0" smtClean="0"/>
                  <a:t> 	Eq.3</a:t>
                </a:r>
              </a:p>
              <a:p>
                <a:r>
                  <a:rPr lang="en-US" sz="1600" dirty="0" smtClean="0"/>
                  <a:t>Where P</a:t>
                </a:r>
                <a:r>
                  <a:rPr lang="en-US" sz="1600" baseline="-25000" dirty="0" smtClean="0"/>
                  <a:t>in</a:t>
                </a:r>
                <a:r>
                  <a:rPr lang="en-US" sz="1600" dirty="0" smtClean="0"/>
                  <a:t> and P</a:t>
                </a:r>
                <a:r>
                  <a:rPr lang="en-US" sz="1600" baseline="-25000" dirty="0" smtClean="0"/>
                  <a:t>out</a:t>
                </a:r>
                <a:r>
                  <a:rPr lang="en-US" sz="1600" dirty="0" smtClean="0"/>
                  <a:t> are electrical and mechanical </a:t>
                </a:r>
              </a:p>
              <a:p>
                <a:r>
                  <a:rPr lang="en-US" sz="1600" dirty="0" smtClean="0"/>
                  <a:t>power (Watts) respectively. 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Experiments and LFEV maintain constant supply voltage, resulting to changing of both </a:t>
                </a:r>
                <a:r>
                  <a:rPr lang="el-GR" sz="1600" dirty="0" smtClean="0">
                    <a:ea typeface="Cambria Math" panose="02040503050406030204" pitchFamily="18" charset="0"/>
                  </a:rPr>
                  <a:t>τ</a:t>
                </a:r>
                <a:r>
                  <a:rPr lang="en-US" sz="1600" dirty="0" smtClean="0">
                    <a:ea typeface="Cambria Math" panose="02040503050406030204" pitchFamily="18" charset="0"/>
                  </a:rPr>
                  <a:t> and </a:t>
                </a:r>
                <a:r>
                  <a:rPr lang="el-GR" sz="1600" dirty="0">
                    <a:ea typeface="Cambria Math" panose="02040503050406030204" pitchFamily="18" charset="0"/>
                  </a:rPr>
                  <a:t>ω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endParaRPr lang="en-US" sz="160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𝑘𝑖</m:t>
                    </m:r>
                  </m:oMath>
                </a14:m>
                <a:r>
                  <a:rPr lang="en-US" sz="1600" dirty="0" smtClean="0"/>
                  <a:t> 		Eq.4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𝜏𝜔</m:t>
                    </m:r>
                  </m:oMath>
                </a14:m>
                <a:r>
                  <a:rPr lang="en-US" sz="1600" dirty="0" smtClean="0"/>
                  <a:t> 		Eq.5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For constant power P</a:t>
                </a:r>
                <a:r>
                  <a:rPr lang="en-US" sz="1600" baseline="-25000" dirty="0" smtClean="0"/>
                  <a:t>0</a:t>
                </a:r>
                <a:r>
                  <a:rPr lang="en-US" sz="1600" dirty="0" smtClean="0"/>
                  <a:t>, I (A) is directly proportional to P (W) with constant voltage k (Eq.4), while </a:t>
                </a:r>
                <a:r>
                  <a:rPr lang="el-GR" sz="1600" dirty="0"/>
                  <a:t>ω </a:t>
                </a:r>
                <a:r>
                  <a:rPr lang="en-US" sz="1600" dirty="0" smtClean="0"/>
                  <a:t>and </a:t>
                </a:r>
                <a:r>
                  <a:rPr lang="el-GR" sz="1600" dirty="0">
                    <a:ea typeface="Cambria Math" panose="02040503050406030204" pitchFamily="18" charset="0"/>
                  </a:rPr>
                  <a:t>τ </a:t>
                </a:r>
                <a:r>
                  <a:rPr lang="en-US" sz="1600" dirty="0" smtClean="0"/>
                  <a:t>exhibit hyperbolic relationship (Eq.5). </a:t>
                </a:r>
                <a:r>
                  <a:rPr lang="el-GR" sz="1600" dirty="0" smtClean="0"/>
                  <a:t>Τ</a:t>
                </a:r>
                <a:r>
                  <a:rPr lang="en-US" sz="1600" dirty="0" smtClean="0"/>
                  <a:t> and </a:t>
                </a:r>
                <a:r>
                  <a:rPr lang="el-GR" sz="1600" dirty="0" smtClean="0"/>
                  <a:t>ω</a:t>
                </a:r>
                <a:r>
                  <a:rPr lang="en-US" sz="1600" dirty="0" smtClean="0"/>
                  <a:t> change at different degrees, thus to analyze changing current effect, one of the mechanical parameters is held constant.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1176" y="589987"/>
                <a:ext cx="8116690" cy="3341577"/>
              </a:xfrm>
              <a:blipFill rotWithShape="0">
                <a:blip r:embed="rId2"/>
                <a:stretch>
                  <a:fillRect l="-451" b="-2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96" t="8284" b="9328"/>
          <a:stretch/>
        </p:blipFill>
        <p:spPr>
          <a:xfrm>
            <a:off x="4802657" y="900439"/>
            <a:ext cx="4324708" cy="18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5338">
            <a:off x="4397810" y="431676"/>
            <a:ext cx="2988087" cy="4245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67" y="1494430"/>
            <a:ext cx="333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Dyno</a:t>
            </a:r>
            <a:r>
              <a:rPr lang="en-US" sz="1800" dirty="0" smtClean="0"/>
              <a:t> setup </a:t>
            </a:r>
            <a:r>
              <a:rPr lang="en-US" sz="1800" i="1" dirty="0" smtClean="0"/>
              <a:t>pseudo LFEV </a:t>
            </a:r>
            <a:r>
              <a:rPr lang="en-US" sz="1800" dirty="0" smtClean="0"/>
              <a:t>from which Physics Modeling data was collected remotely through a CAN bus.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301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2" y="822077"/>
            <a:ext cx="4438058" cy="285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27" y="1869743"/>
            <a:ext cx="4414737" cy="2770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306" y="3691720"/>
            <a:ext cx="386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constant current, motor speed self-adjusts at a set load torque value to meet the power which the current is proportional to, resulting in hyperbolic relationship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9325" y="1203281"/>
            <a:ext cx="393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t </a:t>
            </a:r>
            <a:r>
              <a:rPr lang="en-US" sz="1200" dirty="0"/>
              <a:t>constant motor speed, a set increase in load torque results to an increase in supply current to maintain the given constant motor speed.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Motor Plausibility for LFEV</a:t>
            </a:r>
          </a:p>
        </p:txBody>
      </p:sp>
    </p:spTree>
    <p:extLst>
      <p:ext uri="{BB962C8B-B14F-4D97-AF65-F5344CB8AC3E}">
        <p14:creationId xmlns:p14="http://schemas.microsoft.com/office/powerpoint/2010/main" val="322225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3" y="783719"/>
            <a:ext cx="4838613" cy="314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723" y="3936687"/>
            <a:ext cx="483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constant load torque, </a:t>
            </a:r>
            <a:r>
              <a:rPr lang="en-US" sz="1200" dirty="0"/>
              <a:t>a set increase in motor speed results to an increase in supply current to maintain the given constant load torque.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Motor Plausibility for LFEV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47348"/>
              </p:ext>
            </p:extLst>
          </p:nvPr>
        </p:nvGraphicFramePr>
        <p:xfrm>
          <a:off x="5343098" y="1747575"/>
          <a:ext cx="3696270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6096"/>
                <a:gridCol w="1840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Torque (</a:t>
                      </a:r>
                      <a:r>
                        <a:rPr lang="en-US" dirty="0" err="1" smtClean="0"/>
                        <a:t>lb-ft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Motor Speed (rpm)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4000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 Current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185 (limited by</a:t>
                      </a:r>
                      <a:r>
                        <a:rPr lang="en-US" baseline="0" dirty="0" smtClean="0"/>
                        <a:t> PS)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0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and Static Model  Lookup Table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7" y="1008914"/>
            <a:ext cx="4625150" cy="295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78" t="8893" r="5949" b="5231"/>
          <a:stretch/>
        </p:blipFill>
        <p:spPr>
          <a:xfrm>
            <a:off x="320719" y="1168062"/>
            <a:ext cx="3575717" cy="116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638" t="4923" r="4487" b="17204"/>
          <a:stretch/>
        </p:blipFill>
        <p:spPr>
          <a:xfrm>
            <a:off x="375312" y="2627187"/>
            <a:ext cx="3559543" cy="1173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8113" y="3930552"/>
            <a:ext cx="4531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Sample section of the lookup table specific to the </a:t>
            </a:r>
            <a:r>
              <a:rPr lang="en-US" dirty="0"/>
              <a:t>HPEVS AC50­51­5X Motor </a:t>
            </a:r>
            <a:r>
              <a:rPr lang="en-US" dirty="0" smtClean="0"/>
              <a:t>­used for the LFEV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4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 Efficiency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3" y="764031"/>
            <a:ext cx="4584589" cy="2755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44" y="178311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2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23" y="221566"/>
            <a:ext cx="8374500" cy="426600"/>
          </a:xfrm>
        </p:spPr>
        <p:txBody>
          <a:bodyPr/>
          <a:lstStyle/>
          <a:p>
            <a:r>
              <a:rPr lang="en-US" dirty="0" smtClean="0"/>
              <a:t>MCM Efficiency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45205" y="678035"/>
            <a:ext cx="3800902" cy="4269277"/>
          </a:xfrm>
        </p:spPr>
        <p:txBody>
          <a:bodyPr/>
          <a:lstStyle/>
          <a:p>
            <a:r>
              <a:rPr lang="en-US" dirty="0" smtClean="0"/>
              <a:t>Transient-like behavior possibly caused by: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Motor unstable at the given physical parameter low range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Working range of motor specified excluding the transient.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Data for plot is from all combined data collected.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Experimental data collected in spring ‘17 had irregularities cleaned. Spring ‘16 used as raw (no documented irregularities for data collection)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3" y="111887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342</Words>
  <Application>Microsoft Office PowerPoint</Application>
  <PresentationFormat>On-screen Show (16:9)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Garamond</vt:lpstr>
      <vt:lpstr>Wingdings</vt:lpstr>
      <vt:lpstr>Arial</vt:lpstr>
      <vt:lpstr>Cambria Math</vt:lpstr>
      <vt:lpstr>Office Theme</vt:lpstr>
      <vt:lpstr>LFEV Project:  Physics Modeling and Cruise Control </vt:lpstr>
      <vt:lpstr>Physical Integration of LFEV</vt:lpstr>
      <vt:lpstr>Mathematical Relation of MCM I/O</vt:lpstr>
      <vt:lpstr>Experimental setup</vt:lpstr>
      <vt:lpstr>Electric Motor Plausibility for LFEV</vt:lpstr>
      <vt:lpstr>Electric Motor Plausibility for LFEV</vt:lpstr>
      <vt:lpstr>Dynamic and Static Model  Lookup Table</vt:lpstr>
      <vt:lpstr>MCM Efficiency</vt:lpstr>
      <vt:lpstr>MCM Efficiency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Modeling and Cruise Control</dc:title>
  <dc:creator>husseinz</dc:creator>
  <cp:lastModifiedBy>Windows User</cp:lastModifiedBy>
  <cp:revision>23</cp:revision>
  <cp:lastPrinted>2017-05-03T06:06:56Z</cp:lastPrinted>
  <dcterms:modified xsi:type="dcterms:W3CDTF">2017-05-03T06:07:29Z</dcterms:modified>
</cp:coreProperties>
</file>