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>
        <p:scale>
          <a:sx n="120" d="100"/>
          <a:sy n="120" d="100"/>
        </p:scale>
        <p:origin x="121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3A7D3-A5E6-4ABE-AFCF-408D358163A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42D44-AF49-4F03-AE49-0A43E2B5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42D44-AF49-4F03-AE49-0A43E2B53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hyperlink" Target="http://www.sites.lafayette.edu/ece492-sp17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2620006" cy="76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2770" y="204788"/>
            <a:ext cx="29670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Formula Electric Vehicle</a:t>
            </a:r>
            <a:r>
              <a:rPr lang="en-US" sz="1600" dirty="0" smtClean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ECE 492- Spring 2017</a:t>
            </a:r>
          </a:p>
          <a:p>
            <a:pPr algn="ctr"/>
            <a:r>
              <a:rPr lang="en-US" sz="1200" dirty="0" smtClean="0"/>
              <a:t>Tractive System Interface</a:t>
            </a:r>
            <a:endParaRPr lang="en-US" sz="1200" dirty="0"/>
          </a:p>
          <a:p>
            <a:pPr algn="ctr"/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24623" y="221160"/>
            <a:ext cx="2514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Project Website:</a:t>
            </a:r>
          </a:p>
          <a:p>
            <a:r>
              <a:rPr lang="en-US" sz="800" dirty="0" smtClean="0">
                <a:hlinkClick r:id="rId4"/>
              </a:rPr>
              <a:t>sites.lafayette.edu/ece492-sp17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1000" dirty="0" smtClean="0"/>
              <a:t>Engineers: </a:t>
            </a:r>
          </a:p>
          <a:p>
            <a:r>
              <a:rPr lang="en-US" sz="800" dirty="0" smtClean="0"/>
              <a:t>Jack Plumb, Adam Ness, </a:t>
            </a:r>
            <a:r>
              <a:rPr lang="en-US" sz="800" dirty="0" err="1" smtClean="0"/>
              <a:t>Christer</a:t>
            </a:r>
            <a:r>
              <a:rPr lang="en-US" sz="800" dirty="0" smtClean="0"/>
              <a:t> </a:t>
            </a:r>
            <a:r>
              <a:rPr lang="en-US" sz="800" dirty="0" err="1" smtClean="0"/>
              <a:t>Hoeflinger</a:t>
            </a:r>
            <a:endParaRPr lang="en-US" sz="800" dirty="0" smtClean="0"/>
          </a:p>
          <a:p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52400" y="1143000"/>
            <a:ext cx="2314087" cy="2438400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1" y="3733799"/>
            <a:ext cx="2314086" cy="2895601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67894" y="1143000"/>
            <a:ext cx="3853076" cy="2271354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802" y="1190134"/>
            <a:ext cx="20703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Overview</a:t>
            </a:r>
          </a:p>
          <a:p>
            <a:endParaRPr lang="en-US" sz="800" dirty="0" smtClean="0"/>
          </a:p>
          <a:p>
            <a:pPr algn="just"/>
            <a:r>
              <a:rPr lang="en-US" sz="800" dirty="0" smtClean="0"/>
              <a:t>The overall goal of the Tractive System Interface is to safely connect high voltage from the packs to the motor controller. 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70141" y="3541316"/>
            <a:ext cx="3850829" cy="308808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5948" y="3585969"/>
            <a:ext cx="1807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Testing</a:t>
            </a:r>
            <a:endParaRPr lang="en-US" sz="1200" dirty="0" smtClean="0"/>
          </a:p>
          <a:p>
            <a:pPr algn="just"/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Testing focused on functionality </a:t>
            </a:r>
            <a:r>
              <a:rPr lang="en-US" sz="800" dirty="0" smtClean="0"/>
              <a:t>of the board. 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</a:t>
            </a:r>
            <a:r>
              <a:rPr lang="en-US" sz="800" dirty="0" smtClean="0"/>
              <a:t>est panel (Fig. 5) simulates subsystem’s </a:t>
            </a:r>
            <a:r>
              <a:rPr lang="en-US" sz="800" dirty="0" smtClean="0"/>
              <a:t>driver </a:t>
            </a:r>
            <a:r>
              <a:rPr lang="en-US" sz="800" dirty="0" smtClean="0"/>
              <a:t>interface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Able </a:t>
            </a:r>
            <a:r>
              <a:rPr lang="en-US" sz="800" dirty="0" smtClean="0"/>
              <a:t>to simulate </a:t>
            </a:r>
            <a:r>
              <a:rPr lang="en-US" sz="800" dirty="0" smtClean="0"/>
              <a:t>throttle </a:t>
            </a:r>
            <a:r>
              <a:rPr lang="en-US" sz="800" dirty="0" smtClean="0"/>
              <a:t>plausibility checks, as well as brake press and over-travel. 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Used to confirm drive state operability</a:t>
            </a:r>
            <a:endParaRPr lang="en-US" sz="800" dirty="0" smtClean="0"/>
          </a:p>
          <a:p>
            <a:pPr algn="just"/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6524624" y="1141925"/>
            <a:ext cx="2495552" cy="2598961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2400" y="3740887"/>
            <a:ext cx="22535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TSI Board</a:t>
            </a:r>
          </a:p>
          <a:p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Responsible for all logical control of subsystem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Monitored throttle, brake, and driver input to determine drive state and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Capable of interfacing with VSCADA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Send observed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Reception and transmission of remote throttle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Control of status lights 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6524623" y="5566564"/>
            <a:ext cx="2466977" cy="1062836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06693" y="5543862"/>
            <a:ext cx="1729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Acknowledgements</a:t>
            </a:r>
          </a:p>
          <a:p>
            <a:endParaRPr lang="en-US" sz="800" dirty="0" smtClean="0"/>
          </a:p>
          <a:p>
            <a:pPr algn="just"/>
            <a:r>
              <a:rPr lang="en-US" sz="800" dirty="0" smtClean="0"/>
              <a:t>A special thank you to Marv Snyder, Robert </a:t>
            </a:r>
            <a:r>
              <a:rPr lang="en-US" sz="800" dirty="0" err="1" smtClean="0"/>
              <a:t>Layng</a:t>
            </a:r>
            <a:r>
              <a:rPr lang="en-US" sz="800" dirty="0" smtClean="0"/>
              <a:t>, and Adam Smith for helping build our many components. Also thank you to the entire Mechanical Engineering team.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8299836" y="5943600"/>
            <a:ext cx="691764" cy="685800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0" y="76200"/>
            <a:ext cx="9039539" cy="671131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10846" y="228600"/>
            <a:ext cx="3312948" cy="75628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26199" y="230596"/>
            <a:ext cx="2458729" cy="760005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3333" r="4693" b="71111"/>
          <a:stretch/>
        </p:blipFill>
        <p:spPr>
          <a:xfrm>
            <a:off x="4672090" y="4166723"/>
            <a:ext cx="1643642" cy="366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5556" r="6666" b="7778"/>
          <a:stretch/>
        </p:blipFill>
        <p:spPr>
          <a:xfrm>
            <a:off x="530464" y="5287450"/>
            <a:ext cx="1557958" cy="11357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8" y="1951554"/>
            <a:ext cx="1671872" cy="138559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24623" y="3859978"/>
            <a:ext cx="2490251" cy="1555260"/>
          </a:xfrm>
          <a:prstGeom prst="rect">
            <a:avLst/>
          </a:prstGeom>
          <a:noFill/>
          <a:ln>
            <a:solidFill>
              <a:srgbClr val="9B3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39644" y="3878720"/>
            <a:ext cx="2353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Team</a:t>
            </a:r>
          </a:p>
          <a:p>
            <a:endParaRPr lang="en-US" sz="800" dirty="0" smtClean="0"/>
          </a:p>
          <a:p>
            <a:pPr algn="just"/>
            <a:r>
              <a:rPr lang="en-US" sz="800" dirty="0" smtClean="0"/>
              <a:t>The Tractive System Interface consisted of somewhat working components, and hardly working team members, fueled mainly with the promise of breakfast pastries and low priced beers at the local tavern.</a:t>
            </a:r>
            <a:endParaRPr lang="en-US" sz="800" dirty="0"/>
          </a:p>
        </p:txBody>
      </p:sp>
      <p:pic>
        <p:nvPicPr>
          <p:cNvPr id="1028" name="Picture 4" descr="https://lh3.googleusercontent.com/DNLVQ0rt6GJYIBiqKomNUXEHjWrgFTRsTaE3hX6Z6K8QOxB0LolL1S2axfdboen48kbKxJENsUlZZXhcaJwd7nZjdyjJJ6SO28NVkKbLoa6uVTHMz54SMNcP1ffX2Y2pfRptZ2NnB9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8" r="14118"/>
          <a:stretch/>
        </p:blipFill>
        <p:spPr bwMode="auto">
          <a:xfrm>
            <a:off x="7014772" y="2352757"/>
            <a:ext cx="1509952" cy="111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609171" y="1184483"/>
            <a:ext cx="2353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Enclosure</a:t>
            </a:r>
          </a:p>
          <a:p>
            <a:endParaRPr lang="en-US" sz="8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 smtClean="0"/>
              <a:t>Enclosure designed </a:t>
            </a:r>
            <a:r>
              <a:rPr lang="en-US" sz="800" dirty="0" smtClean="0"/>
              <a:t>to neatly house </a:t>
            </a:r>
            <a:r>
              <a:rPr lang="en-US" sz="800" dirty="0" smtClean="0"/>
              <a:t>entire subsystem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 smtClean="0"/>
              <a:t>Electric </a:t>
            </a:r>
            <a:r>
              <a:rPr lang="en-US" sz="800" dirty="0" smtClean="0"/>
              <a:t>insulation </a:t>
            </a:r>
            <a:r>
              <a:rPr lang="en-US" sz="800" dirty="0" smtClean="0"/>
              <a:t>necessary to ensure safe operation</a:t>
            </a:r>
            <a:endParaRPr lang="en-US" sz="8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 smtClean="0"/>
              <a:t>Panels fabricated to allow for changes to design</a:t>
            </a:r>
            <a:endParaRPr lang="en-US" sz="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16" y="1510136"/>
            <a:ext cx="1824852" cy="113421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99545" y="1159879"/>
            <a:ext cx="172958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prstClr val="black"/>
                </a:solidFill>
              </a:rPr>
              <a:t>Functionality</a:t>
            </a:r>
          </a:p>
          <a:p>
            <a:pPr lvl="0"/>
            <a:endParaRPr lang="en-US" sz="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800" dirty="0" smtClean="0">
                <a:solidFill>
                  <a:prstClr val="black"/>
                </a:solidFill>
              </a:rPr>
              <a:t>The system was designed to facilitate a number of other functions based upon rules described by FSAE. </a:t>
            </a:r>
          </a:p>
          <a:p>
            <a:pPr lvl="0"/>
            <a:endParaRPr lang="en-US" sz="800" dirty="0" smtClean="0">
              <a:solidFill>
                <a:prstClr val="black"/>
              </a:solidFill>
            </a:endParaRPr>
          </a:p>
          <a:p>
            <a:pPr lvl="0"/>
            <a:endParaRPr lang="en-US" sz="800" dirty="0" smtClean="0">
              <a:solidFill>
                <a:prstClr val="black"/>
              </a:solidFill>
            </a:endParaRPr>
          </a:p>
          <a:p>
            <a:pPr lvl="0"/>
            <a:r>
              <a:rPr lang="en-US" sz="800" dirty="0" smtClean="0">
                <a:solidFill>
                  <a:prstClr val="black"/>
                </a:solidFill>
              </a:rPr>
              <a:t>This included:</a:t>
            </a:r>
            <a:endParaRPr lang="en-US" sz="8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prstClr val="black"/>
                </a:solidFill>
              </a:rPr>
              <a:t>Throttle Plausibility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prstClr val="black"/>
                </a:solidFill>
              </a:rPr>
              <a:t>Brake Interface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prstClr val="black"/>
                </a:solidFill>
              </a:rPr>
              <a:t>Voltage Measurement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prstClr val="black"/>
                </a:solidFill>
              </a:rPr>
              <a:t>Current </a:t>
            </a:r>
            <a:r>
              <a:rPr lang="en-US" sz="800" dirty="0">
                <a:solidFill>
                  <a:prstClr val="black"/>
                </a:solidFill>
              </a:rPr>
              <a:t>Measurement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prstClr val="black"/>
                </a:solidFill>
              </a:rPr>
              <a:t>Motor Controller Interface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prstClr val="black"/>
                </a:solidFill>
              </a:rPr>
              <a:t>Drive State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prstClr val="black"/>
                </a:solidFill>
              </a:rPr>
              <a:t>Insulation Monitoring </a:t>
            </a:r>
            <a:r>
              <a:rPr lang="en-US" sz="800" dirty="0" smtClean="0">
                <a:solidFill>
                  <a:prstClr val="black"/>
                </a:solidFill>
              </a:rPr>
              <a:t>Device (IMD)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59" y="4980676"/>
            <a:ext cx="1615600" cy="12117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4233" y="2733715"/>
            <a:ext cx="134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Fig. 2: Detailed shutdown conditions and states of the car.</a:t>
            </a:r>
            <a:endParaRPr lang="en-US" sz="600" dirty="0"/>
          </a:p>
        </p:txBody>
      </p:sp>
      <p:sp>
        <p:nvSpPr>
          <p:cNvPr id="33" name="TextBox 32"/>
          <p:cNvSpPr txBox="1"/>
          <p:nvPr/>
        </p:nvSpPr>
        <p:spPr>
          <a:xfrm>
            <a:off x="502790" y="3319108"/>
            <a:ext cx="15480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Fig. 1: </a:t>
            </a:r>
            <a:r>
              <a:rPr lang="en-US" sz="600" dirty="0"/>
              <a:t>S</a:t>
            </a:r>
            <a:r>
              <a:rPr lang="en-US" sz="600" dirty="0" smtClean="0"/>
              <a:t>implified system block diagram </a:t>
            </a:r>
            <a:endParaRPr lang="en-US" sz="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6770" y="6431459"/>
            <a:ext cx="12172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Fig. 4: Fully populated TSI board</a:t>
            </a:r>
            <a:endParaRPr lang="en-US" sz="600" dirty="0"/>
          </a:p>
        </p:txBody>
      </p:sp>
      <p:sp>
        <p:nvSpPr>
          <p:cNvPr id="35" name="TextBox 34"/>
          <p:cNvSpPr txBox="1"/>
          <p:nvPr/>
        </p:nvSpPr>
        <p:spPr>
          <a:xfrm>
            <a:off x="6936211" y="3493565"/>
            <a:ext cx="17103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Fig. 3: Assembled Inventor file of TSI enclosure</a:t>
            </a:r>
            <a:endParaRPr lang="en-US" sz="600" dirty="0"/>
          </a:p>
        </p:txBody>
      </p:sp>
      <p:sp>
        <p:nvSpPr>
          <p:cNvPr id="31" name="TextBox 30"/>
          <p:cNvSpPr txBox="1"/>
          <p:nvPr/>
        </p:nvSpPr>
        <p:spPr>
          <a:xfrm>
            <a:off x="4731727" y="4558114"/>
            <a:ext cx="1529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Fig. 5: Test panel of driver interface</a:t>
            </a:r>
            <a:endParaRPr lang="en-US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4934519" y="6268562"/>
            <a:ext cx="11238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Fig. 6: TSI integrated into car</a:t>
            </a:r>
            <a:endParaRPr lang="en-US" sz="6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50166" y="5973101"/>
            <a:ext cx="592836" cy="5928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660452" y="5349117"/>
            <a:ext cx="18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Integration</a:t>
            </a:r>
            <a:endParaRPr lang="en-US" sz="1200" dirty="0" smtClean="0"/>
          </a:p>
          <a:p>
            <a:endParaRPr lang="en-US" sz="800" dirty="0"/>
          </a:p>
          <a:p>
            <a:pPr algn="just"/>
            <a:r>
              <a:rPr lang="en-US" sz="800" dirty="0" smtClean="0"/>
              <a:t>The TSI subsystem was integrated into the car, successfully implementing drive-critical functionality.</a:t>
            </a:r>
            <a:endParaRPr lang="en-US" sz="800" dirty="0" smtClean="0"/>
          </a:p>
          <a:p>
            <a:pPr algn="just"/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</TotalTime>
  <Words>333</Words>
  <Application>Microsoft Office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Custom Design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2017-04-26T15:52:28Z</dcterms:created>
  <dcterms:modified xsi:type="dcterms:W3CDTF">2017-05-10T16:24:54Z</dcterms:modified>
</cp:coreProperties>
</file>