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39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p:cViewPr>
        <p:scale>
          <a:sx n="150" d="100"/>
          <a:sy n="150" d="100"/>
        </p:scale>
        <p:origin x="342" y="-5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3C406F-A7E7-47DA-9FE1-6771CEBB572B}"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20836-45E1-4F17-AD31-F3A4029BBF5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C406F-A7E7-47DA-9FE1-6771CEBB572B}"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20836-45E1-4F17-AD31-F3A4029BBF5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C406F-A7E7-47DA-9FE1-6771CEBB572B}"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20836-45E1-4F17-AD31-F3A4029BBF5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08704B-88A3-4061-B4A3-57E438D2F1A5}"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0D17E-168C-40BF-9C7B-F76E71975145}"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08704B-88A3-4061-B4A3-57E438D2F1A5}"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0D17E-168C-40BF-9C7B-F76E7197514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08704B-88A3-4061-B4A3-57E438D2F1A5}"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0D17E-168C-40BF-9C7B-F76E7197514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08704B-88A3-4061-B4A3-57E438D2F1A5}"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0D17E-168C-40BF-9C7B-F76E7197514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08704B-88A3-4061-B4A3-57E438D2F1A5}" type="datetimeFigureOut">
              <a:rPr lang="en-US" smtClean="0"/>
              <a:t>5/9/2017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E0D17E-168C-40BF-9C7B-F76E7197514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08704B-88A3-4061-B4A3-57E438D2F1A5}" type="datetimeFigureOut">
              <a:rPr lang="en-US" smtClean="0"/>
              <a:t>5/9/2017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E0D17E-168C-40BF-9C7B-F76E71975145}"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08704B-88A3-4061-B4A3-57E438D2F1A5}" type="datetimeFigureOut">
              <a:rPr lang="en-US" smtClean="0"/>
              <a:t>5/9/2017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E0D17E-168C-40BF-9C7B-F76E71975145}"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08704B-88A3-4061-B4A3-57E438D2F1A5}"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0D17E-168C-40BF-9C7B-F76E719751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C406F-A7E7-47DA-9FE1-6771CEBB572B}"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20836-45E1-4F17-AD31-F3A4029BBF53}"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08704B-88A3-4061-B4A3-57E438D2F1A5}"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0D17E-168C-40BF-9C7B-F76E71975145}"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08704B-88A3-4061-B4A3-57E438D2F1A5}"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0D17E-168C-40BF-9C7B-F76E71975145}"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08704B-88A3-4061-B4A3-57E438D2F1A5}"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0D17E-168C-40BF-9C7B-F76E7197514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3C406F-A7E7-47DA-9FE1-6771CEBB572B}"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520836-45E1-4F17-AD31-F3A4029BBF5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3C406F-A7E7-47DA-9FE1-6771CEBB572B}"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520836-45E1-4F17-AD31-F3A4029BBF5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3C406F-A7E7-47DA-9FE1-6771CEBB572B}" type="datetimeFigureOut">
              <a:rPr lang="en-US" smtClean="0"/>
              <a:t>5/9/2017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520836-45E1-4F17-AD31-F3A4029BBF5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3C406F-A7E7-47DA-9FE1-6771CEBB572B}" type="datetimeFigureOut">
              <a:rPr lang="en-US" smtClean="0"/>
              <a:t>5/9/2017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520836-45E1-4F17-AD31-F3A4029BBF5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3C406F-A7E7-47DA-9FE1-6771CEBB572B}" type="datetimeFigureOut">
              <a:rPr lang="en-US" smtClean="0"/>
              <a:t>5/9/2017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520836-45E1-4F17-AD31-F3A4029BBF5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C406F-A7E7-47DA-9FE1-6771CEBB572B}"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520836-45E1-4F17-AD31-F3A4029BBF5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C406F-A7E7-47DA-9FE1-6771CEBB572B}"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520836-45E1-4F17-AD31-F3A4029BBF5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D53C406F-A7E7-47DA-9FE1-6771CEBB572B}" type="datetimeFigureOut">
              <a:rPr lang="en-US" smtClean="0"/>
              <a:pPr/>
              <a:t>5/9/2017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02520836-45E1-4F17-AD31-F3A4029BBF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08704B-88A3-4061-B4A3-57E438D2F1A5}" type="datetimeFigureOut">
              <a:rPr lang="en-US" smtClean="0"/>
              <a:t>5/9/2017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0D17E-168C-40BF-9C7B-F76E7197514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sites.lafayette.edu/ece492-sp17" TargetMode="External"/><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8600"/>
            <a:ext cx="2620006" cy="762001"/>
          </a:xfrm>
          <a:prstGeom prst="rect">
            <a:avLst/>
          </a:prstGeom>
        </p:spPr>
      </p:pic>
      <p:sp>
        <p:nvSpPr>
          <p:cNvPr id="5" name="TextBox 4"/>
          <p:cNvSpPr txBox="1"/>
          <p:nvPr/>
        </p:nvSpPr>
        <p:spPr>
          <a:xfrm>
            <a:off x="3172770" y="204788"/>
            <a:ext cx="2967038" cy="984885"/>
          </a:xfrm>
          <a:prstGeom prst="rect">
            <a:avLst/>
          </a:prstGeom>
          <a:noFill/>
        </p:spPr>
        <p:txBody>
          <a:bodyPr wrap="square" rtlCol="0">
            <a:spAutoFit/>
          </a:bodyPr>
          <a:lstStyle/>
          <a:p>
            <a:pPr algn="ctr"/>
            <a:r>
              <a:rPr lang="en-US" sz="2000" dirty="0" smtClean="0"/>
              <a:t>Formula Electric Vehicle</a:t>
            </a:r>
            <a:r>
              <a:rPr lang="en-US" sz="1600" dirty="0" smtClean="0"/>
              <a:t> </a:t>
            </a:r>
            <a:endParaRPr lang="en-US" sz="1200" dirty="0" smtClean="0"/>
          </a:p>
          <a:p>
            <a:pPr algn="ctr"/>
            <a:r>
              <a:rPr lang="en-US" sz="1200" dirty="0" smtClean="0"/>
              <a:t>ECE 492- Spring 2017</a:t>
            </a:r>
          </a:p>
          <a:p>
            <a:pPr algn="ctr"/>
            <a:r>
              <a:rPr lang="en-US" sz="1200" dirty="0" smtClean="0"/>
              <a:t>Tractive System Interface</a:t>
            </a:r>
            <a:endParaRPr lang="en-US" sz="1200" dirty="0"/>
          </a:p>
          <a:p>
            <a:pPr algn="ctr"/>
            <a:endParaRPr lang="en-US" sz="1400" dirty="0" smtClean="0"/>
          </a:p>
        </p:txBody>
      </p:sp>
      <p:sp>
        <p:nvSpPr>
          <p:cNvPr id="6" name="TextBox 5"/>
          <p:cNvSpPr txBox="1"/>
          <p:nvPr/>
        </p:nvSpPr>
        <p:spPr>
          <a:xfrm>
            <a:off x="6524623" y="221160"/>
            <a:ext cx="2514600" cy="938719"/>
          </a:xfrm>
          <a:prstGeom prst="rect">
            <a:avLst/>
          </a:prstGeom>
          <a:noFill/>
        </p:spPr>
        <p:txBody>
          <a:bodyPr wrap="square" rtlCol="0">
            <a:spAutoFit/>
          </a:bodyPr>
          <a:lstStyle/>
          <a:p>
            <a:r>
              <a:rPr lang="en-US" sz="1100" dirty="0" smtClean="0"/>
              <a:t>Project Website:</a:t>
            </a:r>
          </a:p>
          <a:p>
            <a:r>
              <a:rPr lang="en-US" sz="1100" dirty="0" smtClean="0">
                <a:hlinkClick r:id="rId3"/>
              </a:rPr>
              <a:t>www.sites.Lafayette.edu/ece492-sp17</a:t>
            </a:r>
            <a:endParaRPr lang="en-US" sz="1100" dirty="0" smtClean="0"/>
          </a:p>
          <a:p>
            <a:r>
              <a:rPr lang="en-US" sz="1100" dirty="0" smtClean="0"/>
              <a:t>Engineers: Jack Plumb, Adam Ness, </a:t>
            </a:r>
            <a:r>
              <a:rPr lang="en-US" sz="1100" dirty="0" err="1" smtClean="0"/>
              <a:t>Christer</a:t>
            </a:r>
            <a:r>
              <a:rPr lang="en-US" sz="1100" dirty="0" smtClean="0"/>
              <a:t> </a:t>
            </a:r>
            <a:r>
              <a:rPr lang="en-US" sz="1100" dirty="0" err="1" smtClean="0"/>
              <a:t>Hoeflinger</a:t>
            </a:r>
            <a:endParaRPr lang="en-US" sz="1100" dirty="0" smtClean="0"/>
          </a:p>
          <a:p>
            <a:endParaRPr lang="en-US" sz="1100" dirty="0"/>
          </a:p>
        </p:txBody>
      </p:sp>
      <p:sp>
        <p:nvSpPr>
          <p:cNvPr id="10" name="Rectangle 9"/>
          <p:cNvSpPr/>
          <p:nvPr/>
        </p:nvSpPr>
        <p:spPr>
          <a:xfrm>
            <a:off x="152400" y="1143000"/>
            <a:ext cx="2869096" cy="2819400"/>
          </a:xfrm>
          <a:prstGeom prst="rect">
            <a:avLst/>
          </a:prstGeom>
          <a:noFill/>
          <a:ln>
            <a:solidFill>
              <a:srgbClr val="9B39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52400" y="4120515"/>
            <a:ext cx="2869096" cy="2508885"/>
          </a:xfrm>
          <a:prstGeom prst="rect">
            <a:avLst/>
          </a:prstGeom>
          <a:noFill/>
          <a:ln>
            <a:solidFill>
              <a:srgbClr val="9B39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158973" y="1143000"/>
            <a:ext cx="3318027" cy="2819400"/>
          </a:xfrm>
          <a:prstGeom prst="rect">
            <a:avLst/>
          </a:prstGeom>
          <a:noFill/>
          <a:ln>
            <a:solidFill>
              <a:srgbClr val="9B39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19403" y="1208694"/>
            <a:ext cx="2438400" cy="861774"/>
          </a:xfrm>
          <a:prstGeom prst="rect">
            <a:avLst/>
          </a:prstGeom>
          <a:noFill/>
        </p:spPr>
        <p:txBody>
          <a:bodyPr wrap="square" rtlCol="0">
            <a:spAutoFit/>
          </a:bodyPr>
          <a:lstStyle/>
          <a:p>
            <a:r>
              <a:rPr lang="en-US" sz="1000" dirty="0" smtClean="0"/>
              <a:t>Overview</a:t>
            </a:r>
          </a:p>
          <a:p>
            <a:r>
              <a:rPr lang="en-US" sz="800" dirty="0" smtClean="0"/>
              <a:t>The overall goal of the </a:t>
            </a:r>
            <a:r>
              <a:rPr lang="en-US" sz="800" dirty="0" smtClean="0"/>
              <a:t>Tractive System Interface is </a:t>
            </a:r>
            <a:r>
              <a:rPr lang="en-US" sz="800" dirty="0" smtClean="0"/>
              <a:t>to </a:t>
            </a:r>
            <a:r>
              <a:rPr lang="en-US" sz="800" dirty="0" smtClean="0"/>
              <a:t>safely connect </a:t>
            </a:r>
            <a:r>
              <a:rPr lang="en-US" sz="800" dirty="0" smtClean="0"/>
              <a:t>high </a:t>
            </a:r>
            <a:r>
              <a:rPr lang="en-US" sz="800" dirty="0" smtClean="0"/>
              <a:t>voltage from the packs to the motor </a:t>
            </a:r>
            <a:r>
              <a:rPr lang="en-US" sz="800" dirty="0" smtClean="0"/>
              <a:t>controller.</a:t>
            </a:r>
            <a:r>
              <a:rPr lang="en-US" sz="800" dirty="0" smtClean="0"/>
              <a:t> </a:t>
            </a:r>
            <a:endParaRPr lang="en-US" sz="800" dirty="0" smtClean="0"/>
          </a:p>
          <a:p>
            <a:endParaRPr lang="en-US" sz="800" dirty="0"/>
          </a:p>
          <a:p>
            <a:endParaRPr lang="en-US" sz="800" dirty="0"/>
          </a:p>
        </p:txBody>
      </p:sp>
      <p:sp>
        <p:nvSpPr>
          <p:cNvPr id="16" name="Rectangle 15"/>
          <p:cNvSpPr/>
          <p:nvPr/>
        </p:nvSpPr>
        <p:spPr>
          <a:xfrm>
            <a:off x="3158973" y="4114799"/>
            <a:ext cx="3318027" cy="2514601"/>
          </a:xfrm>
          <a:prstGeom prst="rect">
            <a:avLst/>
          </a:prstGeom>
          <a:noFill/>
          <a:ln>
            <a:solidFill>
              <a:srgbClr val="9B39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72770" y="4197536"/>
            <a:ext cx="2629530" cy="246221"/>
          </a:xfrm>
          <a:prstGeom prst="rect">
            <a:avLst/>
          </a:prstGeom>
          <a:noFill/>
        </p:spPr>
        <p:txBody>
          <a:bodyPr wrap="square" rtlCol="0">
            <a:spAutoFit/>
          </a:bodyPr>
          <a:lstStyle/>
          <a:p>
            <a:r>
              <a:rPr lang="en-US" sz="1000" dirty="0" smtClean="0"/>
              <a:t>Testing and Integration</a:t>
            </a:r>
            <a:endParaRPr lang="en-US" sz="1000" dirty="0"/>
          </a:p>
        </p:txBody>
      </p:sp>
      <p:sp>
        <p:nvSpPr>
          <p:cNvPr id="18" name="Rectangle 17"/>
          <p:cNvSpPr/>
          <p:nvPr/>
        </p:nvSpPr>
        <p:spPr>
          <a:xfrm>
            <a:off x="6562724" y="1141927"/>
            <a:ext cx="2457451" cy="1996834"/>
          </a:xfrm>
          <a:prstGeom prst="rect">
            <a:avLst/>
          </a:prstGeom>
          <a:noFill/>
          <a:ln>
            <a:solidFill>
              <a:srgbClr val="9B39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28600" y="4246603"/>
            <a:ext cx="2191382" cy="369332"/>
          </a:xfrm>
          <a:prstGeom prst="rect">
            <a:avLst/>
          </a:prstGeom>
          <a:noFill/>
        </p:spPr>
        <p:txBody>
          <a:bodyPr wrap="square" rtlCol="0">
            <a:spAutoFit/>
          </a:bodyPr>
          <a:lstStyle/>
          <a:p>
            <a:r>
              <a:rPr lang="en-US" sz="1000" dirty="0" smtClean="0"/>
              <a:t>PCB</a:t>
            </a:r>
          </a:p>
          <a:p>
            <a:r>
              <a:rPr lang="en-US" sz="800" dirty="0" smtClean="0"/>
              <a:t>The PCB was designed </a:t>
            </a:r>
            <a:r>
              <a:rPr lang="en-US" sz="800" smtClean="0"/>
              <a:t>to monitor the </a:t>
            </a:r>
            <a:endParaRPr lang="en-US" sz="800" dirty="0"/>
          </a:p>
        </p:txBody>
      </p:sp>
      <p:sp>
        <p:nvSpPr>
          <p:cNvPr id="20" name="Rectangle 19"/>
          <p:cNvSpPr/>
          <p:nvPr/>
        </p:nvSpPr>
        <p:spPr>
          <a:xfrm>
            <a:off x="6562724" y="5402101"/>
            <a:ext cx="2428876" cy="1227299"/>
          </a:xfrm>
          <a:prstGeom prst="rect">
            <a:avLst/>
          </a:prstGeom>
          <a:noFill/>
          <a:ln>
            <a:solidFill>
              <a:srgbClr val="9B39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632900" y="5402101"/>
            <a:ext cx="2191382" cy="261610"/>
          </a:xfrm>
          <a:prstGeom prst="rect">
            <a:avLst/>
          </a:prstGeom>
          <a:noFill/>
        </p:spPr>
        <p:txBody>
          <a:bodyPr wrap="square" rtlCol="0">
            <a:spAutoFit/>
          </a:bodyPr>
          <a:lstStyle/>
          <a:p>
            <a:r>
              <a:rPr lang="en-US" sz="1100" dirty="0" smtClean="0"/>
              <a:t>Acknowledgements</a:t>
            </a:r>
            <a:endParaRPr lang="en-US" sz="1100" dirty="0"/>
          </a:p>
        </p:txBody>
      </p:sp>
      <p:sp>
        <p:nvSpPr>
          <p:cNvPr id="22" name="Rectangle 21"/>
          <p:cNvSpPr/>
          <p:nvPr/>
        </p:nvSpPr>
        <p:spPr>
          <a:xfrm>
            <a:off x="8229600" y="6015750"/>
            <a:ext cx="762000" cy="613650"/>
          </a:xfrm>
          <a:prstGeom prst="rect">
            <a:avLst/>
          </a:prstGeom>
          <a:noFill/>
          <a:ln>
            <a:solidFill>
              <a:srgbClr val="9B39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229600" y="6322575"/>
            <a:ext cx="762000" cy="276999"/>
          </a:xfrm>
          <a:prstGeom prst="rect">
            <a:avLst/>
          </a:prstGeom>
          <a:noFill/>
        </p:spPr>
        <p:txBody>
          <a:bodyPr wrap="square" rtlCol="0">
            <a:spAutoFit/>
          </a:bodyPr>
          <a:lstStyle/>
          <a:p>
            <a:r>
              <a:rPr lang="en-US" sz="1200" dirty="0" smtClean="0"/>
              <a:t>QR CODE</a:t>
            </a:r>
            <a:endParaRPr lang="en-US" sz="1200" dirty="0"/>
          </a:p>
        </p:txBody>
      </p:sp>
      <p:sp>
        <p:nvSpPr>
          <p:cNvPr id="24" name="Rectangle 23"/>
          <p:cNvSpPr/>
          <p:nvPr/>
        </p:nvSpPr>
        <p:spPr>
          <a:xfrm>
            <a:off x="66360" y="76200"/>
            <a:ext cx="9039539" cy="6711315"/>
          </a:xfrm>
          <a:prstGeom prst="rect">
            <a:avLst/>
          </a:prstGeom>
          <a:noFill/>
          <a:ln>
            <a:solidFill>
              <a:srgbClr val="9B39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172770" y="228600"/>
            <a:ext cx="3048000" cy="756285"/>
          </a:xfrm>
          <a:prstGeom prst="rect">
            <a:avLst/>
          </a:prstGeom>
          <a:noFill/>
          <a:ln>
            <a:solidFill>
              <a:srgbClr val="9B39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526199" y="230596"/>
            <a:ext cx="2458729" cy="760005"/>
          </a:xfrm>
          <a:prstGeom prst="rect">
            <a:avLst/>
          </a:prstGeom>
          <a:noFill/>
          <a:ln>
            <a:solidFill>
              <a:srgbClr val="9B39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4" cstate="print">
            <a:extLst>
              <a:ext uri="{28A0092B-C50C-407E-A947-70E740481C1C}">
                <a14:useLocalDpi xmlns:a14="http://schemas.microsoft.com/office/drawing/2010/main" val="0"/>
              </a:ext>
            </a:extLst>
          </a:blip>
          <a:srcRect l="2221" t="13333" r="4693" b="71111"/>
          <a:stretch/>
        </p:blipFill>
        <p:spPr>
          <a:xfrm>
            <a:off x="2848606" y="6198505"/>
            <a:ext cx="1590676" cy="354418"/>
          </a:xfrm>
          <a:prstGeom prst="rect">
            <a:avLst/>
          </a:prstGeom>
        </p:spPr>
      </p:pic>
      <p:pic>
        <p:nvPicPr>
          <p:cNvPr id="3" name="Picture 2"/>
          <p:cNvPicPr>
            <a:picLocks noChangeAspect="1"/>
          </p:cNvPicPr>
          <p:nvPr/>
        </p:nvPicPr>
        <p:blipFill rotWithShape="1">
          <a:blip r:embed="rId5" cstate="print">
            <a:extLst>
              <a:ext uri="{28A0092B-C50C-407E-A947-70E740481C1C}">
                <a14:useLocalDpi xmlns:a14="http://schemas.microsoft.com/office/drawing/2010/main" val="0"/>
              </a:ext>
            </a:extLst>
          </a:blip>
          <a:srcRect l="4167" t="5556" r="6666" b="7778"/>
          <a:stretch/>
        </p:blipFill>
        <p:spPr>
          <a:xfrm>
            <a:off x="504154" y="5583997"/>
            <a:ext cx="912848" cy="665440"/>
          </a:xfrm>
          <a:prstGeom prst="rect">
            <a:avLst/>
          </a:prstGeom>
        </p:spPr>
      </p:pic>
      <p:pic>
        <p:nvPicPr>
          <p:cNvPr id="7" name="Picture 6"/>
          <p:cNvPicPr>
            <a:picLocks noChangeAspect="1"/>
          </p:cNvPicPr>
          <p:nvPr/>
        </p:nvPicPr>
        <p:blipFill rotWithShape="1">
          <a:blip r:embed="rId6" cstate="print">
            <a:extLst>
              <a:ext uri="{28A0092B-C50C-407E-A947-70E740481C1C}">
                <a14:useLocalDpi xmlns:a14="http://schemas.microsoft.com/office/drawing/2010/main" val="0"/>
              </a:ext>
            </a:extLst>
          </a:blip>
          <a:srcRect t="8889" b="10000"/>
          <a:stretch/>
        </p:blipFill>
        <p:spPr>
          <a:xfrm>
            <a:off x="4371750" y="5351643"/>
            <a:ext cx="762000" cy="824088"/>
          </a:xfrm>
          <a:prstGeom prst="rect">
            <a:avLst/>
          </a:prstGeom>
        </p:spPr>
      </p:pic>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0074" y="2318156"/>
            <a:ext cx="1451814" cy="1203216"/>
          </a:xfrm>
          <a:prstGeom prst="rect">
            <a:avLst/>
          </a:prstGeom>
        </p:spPr>
      </p:pic>
      <p:sp>
        <p:nvSpPr>
          <p:cNvPr id="27" name="Rectangle 26"/>
          <p:cNvSpPr/>
          <p:nvPr/>
        </p:nvSpPr>
        <p:spPr>
          <a:xfrm>
            <a:off x="6557423" y="3308039"/>
            <a:ext cx="2457451" cy="1958815"/>
          </a:xfrm>
          <a:prstGeom prst="rect">
            <a:avLst/>
          </a:prstGeom>
          <a:noFill/>
          <a:ln>
            <a:solidFill>
              <a:srgbClr val="9B39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600185" y="3581983"/>
            <a:ext cx="2353953" cy="861774"/>
          </a:xfrm>
          <a:prstGeom prst="rect">
            <a:avLst/>
          </a:prstGeom>
          <a:noFill/>
        </p:spPr>
        <p:txBody>
          <a:bodyPr wrap="square" rtlCol="0">
            <a:spAutoFit/>
          </a:bodyPr>
          <a:lstStyle/>
          <a:p>
            <a:r>
              <a:rPr lang="en-US" sz="1000" dirty="0" smtClean="0"/>
              <a:t>The Team</a:t>
            </a:r>
            <a:endParaRPr lang="en-US" sz="1000" dirty="0" smtClean="0"/>
          </a:p>
          <a:p>
            <a:r>
              <a:rPr lang="en-US" sz="800" dirty="0" smtClean="0"/>
              <a:t>The Tractive System Interface </a:t>
            </a:r>
            <a:r>
              <a:rPr lang="en-US" sz="800" dirty="0" smtClean="0"/>
              <a:t>consisted of somewhat working components, and hardly working team members, fueled mainly with the promise of breakfast pastries and low priced beers at the local tavern.</a:t>
            </a:r>
            <a:endParaRPr lang="en-US" sz="800" dirty="0"/>
          </a:p>
        </p:txBody>
      </p:sp>
      <p:pic>
        <p:nvPicPr>
          <p:cNvPr id="1028" name="Picture 4" descr="https://lh3.googleusercontent.com/DNLVQ0rt6GJYIBiqKomNUXEHjWrgFTRsTaE3hX6Z6K8QOxB0LolL1S2axfdboen48kbKxJENsUlZZXhcaJwd7nZjdyjJJ6SO28NVkKbLoa6uVTHMz54SMNcP1ffX2Y2pfRptZ2NnB94"/>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0588" r="14118"/>
          <a:stretch/>
        </p:blipFill>
        <p:spPr bwMode="auto">
          <a:xfrm>
            <a:off x="7162800" y="2142737"/>
            <a:ext cx="1219200" cy="89731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6609171" y="1184483"/>
            <a:ext cx="2353953" cy="984885"/>
          </a:xfrm>
          <a:prstGeom prst="rect">
            <a:avLst/>
          </a:prstGeom>
          <a:noFill/>
        </p:spPr>
        <p:txBody>
          <a:bodyPr wrap="square" rtlCol="0">
            <a:spAutoFit/>
          </a:bodyPr>
          <a:lstStyle/>
          <a:p>
            <a:r>
              <a:rPr lang="en-US" sz="1000" dirty="0" smtClean="0"/>
              <a:t>Enclosure</a:t>
            </a:r>
          </a:p>
          <a:p>
            <a:r>
              <a:rPr lang="en-US" sz="800" dirty="0" smtClean="0"/>
              <a:t>The TSI Enclosure was designed to neatly house all systems </a:t>
            </a:r>
            <a:r>
              <a:rPr lang="en-US" sz="800" dirty="0" smtClean="0"/>
              <a:t>needed to safely operate the vehicle. Electric insulation was needed to protect the parts from the metal walls. Panels were fabricated separately to allow for adaptability if new ports were needed.</a:t>
            </a:r>
            <a:endParaRPr lang="en-US" sz="800" dirty="0" smtClean="0"/>
          </a:p>
        </p:txBody>
      </p:sp>
      <p:pic>
        <p:nvPicPr>
          <p:cNvPr id="9" name="Picture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09002" y="3010654"/>
            <a:ext cx="1455976" cy="904944"/>
          </a:xfrm>
          <a:prstGeom prst="rect">
            <a:avLst/>
          </a:prstGeom>
        </p:spPr>
      </p:pic>
      <p:sp>
        <p:nvSpPr>
          <p:cNvPr id="32" name="TextBox 31"/>
          <p:cNvSpPr txBox="1"/>
          <p:nvPr/>
        </p:nvSpPr>
        <p:spPr>
          <a:xfrm>
            <a:off x="3205200" y="1208694"/>
            <a:ext cx="1963668" cy="1600438"/>
          </a:xfrm>
          <a:prstGeom prst="rect">
            <a:avLst/>
          </a:prstGeom>
          <a:noFill/>
        </p:spPr>
        <p:txBody>
          <a:bodyPr wrap="square" rtlCol="0">
            <a:spAutoFit/>
          </a:bodyPr>
          <a:lstStyle/>
          <a:p>
            <a:pPr lvl="0"/>
            <a:r>
              <a:rPr lang="en-US" sz="1000" dirty="0" smtClean="0">
                <a:solidFill>
                  <a:prstClr val="black"/>
                </a:solidFill>
              </a:rPr>
              <a:t>Functionality</a:t>
            </a:r>
          </a:p>
          <a:p>
            <a:pPr lvl="0"/>
            <a:r>
              <a:rPr lang="en-US" sz="800" dirty="0" smtClean="0">
                <a:solidFill>
                  <a:prstClr val="black"/>
                </a:solidFill>
              </a:rPr>
              <a:t>The system was designed to facilitate a number of other functions based upon rules described by FSAE. </a:t>
            </a:r>
          </a:p>
          <a:p>
            <a:pPr lvl="0"/>
            <a:endParaRPr lang="en-US" sz="800" dirty="0" smtClean="0">
              <a:solidFill>
                <a:prstClr val="black"/>
              </a:solidFill>
            </a:endParaRPr>
          </a:p>
          <a:p>
            <a:pPr lvl="0"/>
            <a:r>
              <a:rPr lang="en-US" sz="800" dirty="0" smtClean="0">
                <a:solidFill>
                  <a:prstClr val="black"/>
                </a:solidFill>
              </a:rPr>
              <a:t>This included:</a:t>
            </a:r>
            <a:endParaRPr lang="en-US" sz="800" dirty="0">
              <a:solidFill>
                <a:prstClr val="black"/>
              </a:solidFill>
            </a:endParaRPr>
          </a:p>
          <a:p>
            <a:pPr marL="285750" lvl="0" indent="-285750">
              <a:buFont typeface="Arial" panose="020B0604020202020204" pitchFamily="34" charset="0"/>
              <a:buChar char="•"/>
            </a:pPr>
            <a:r>
              <a:rPr lang="en-US" sz="800" dirty="0">
                <a:solidFill>
                  <a:prstClr val="black"/>
                </a:solidFill>
              </a:rPr>
              <a:t>Throttle Plausibility</a:t>
            </a:r>
          </a:p>
          <a:p>
            <a:pPr marL="285750" lvl="0" indent="-285750">
              <a:buFont typeface="Arial" panose="020B0604020202020204" pitchFamily="34" charset="0"/>
              <a:buChar char="•"/>
            </a:pPr>
            <a:r>
              <a:rPr lang="en-US" sz="800" dirty="0">
                <a:solidFill>
                  <a:prstClr val="black"/>
                </a:solidFill>
              </a:rPr>
              <a:t>Brake Interface</a:t>
            </a:r>
          </a:p>
          <a:p>
            <a:pPr marL="285750" lvl="0" indent="-285750">
              <a:buFont typeface="Arial" panose="020B0604020202020204" pitchFamily="34" charset="0"/>
              <a:buChar char="•"/>
            </a:pPr>
            <a:r>
              <a:rPr lang="en-US" sz="800" dirty="0">
                <a:solidFill>
                  <a:prstClr val="black"/>
                </a:solidFill>
              </a:rPr>
              <a:t>Voltage/Current Measurement</a:t>
            </a:r>
          </a:p>
          <a:p>
            <a:pPr marL="285750" lvl="0" indent="-285750">
              <a:buFont typeface="Arial" panose="020B0604020202020204" pitchFamily="34" charset="0"/>
              <a:buChar char="•"/>
            </a:pPr>
            <a:r>
              <a:rPr lang="en-US" sz="800" dirty="0">
                <a:solidFill>
                  <a:prstClr val="black"/>
                </a:solidFill>
              </a:rPr>
              <a:t>Motor Controller Interface</a:t>
            </a:r>
          </a:p>
          <a:p>
            <a:pPr marL="285750" lvl="0" indent="-285750">
              <a:buFont typeface="Arial" panose="020B0604020202020204" pitchFamily="34" charset="0"/>
              <a:buChar char="•"/>
            </a:pPr>
            <a:r>
              <a:rPr lang="en-US" sz="800" dirty="0">
                <a:solidFill>
                  <a:prstClr val="black"/>
                </a:solidFill>
              </a:rPr>
              <a:t>Drive State</a:t>
            </a:r>
          </a:p>
          <a:p>
            <a:pPr marL="285750" lvl="0" indent="-285750">
              <a:buFont typeface="Arial" panose="020B0604020202020204" pitchFamily="34" charset="0"/>
              <a:buChar char="•"/>
            </a:pPr>
            <a:r>
              <a:rPr lang="en-US" sz="800" dirty="0">
                <a:solidFill>
                  <a:prstClr val="black"/>
                </a:solidFill>
              </a:rPr>
              <a:t>Insulation Monitoring </a:t>
            </a:r>
            <a:r>
              <a:rPr lang="en-US" sz="800" dirty="0" smtClean="0">
                <a:solidFill>
                  <a:prstClr val="black"/>
                </a:solidFill>
              </a:rPr>
              <a:t>Device (IMD)</a:t>
            </a:r>
            <a:endParaRPr lang="en-US" sz="800" dirty="0">
              <a:solidFill>
                <a:prstClr val="black"/>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174</TotalTime>
  <Words>180</Words>
  <Application>Microsoft Office PowerPoint</Application>
  <PresentationFormat>On-screen Show (4:3)</PresentationFormat>
  <Paragraphs>27</Paragraphs>
  <Slides>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Calibri</vt:lpstr>
      <vt:lpstr>Times New Roman</vt:lpstr>
      <vt:lpstr>Office Theme</vt:lpstr>
      <vt:lpstr>Custom Design</vt:lpstr>
      <vt:lpstr>PowerPoint Presentation</vt:lpstr>
    </vt:vector>
  </TitlesOfParts>
  <Company>Lafayette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14</cp:revision>
  <dcterms:created xsi:type="dcterms:W3CDTF">2017-04-26T15:52:28Z</dcterms:created>
  <dcterms:modified xsi:type="dcterms:W3CDTF">2017-05-09T21:04:15Z</dcterms:modified>
</cp:coreProperties>
</file>