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
  </p:notesMasterIdLst>
  <p:sldIdLst>
    <p:sldId id="256"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3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p:cViewPr>
        <p:scale>
          <a:sx n="130" d="100"/>
          <a:sy n="130" d="100"/>
        </p:scale>
        <p:origin x="942" y="-4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3A7D3-A5E6-4ABE-AFCF-408D358163A2}" type="datetimeFigureOut">
              <a:rPr lang="en-US" smtClean="0"/>
              <a:t>5/9/2017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242D44-AF49-4F03-AE49-0A43E2B53530}" type="slidenum">
              <a:rPr lang="en-US" smtClean="0"/>
              <a:t>‹#›</a:t>
            </a:fld>
            <a:endParaRPr lang="en-US"/>
          </a:p>
        </p:txBody>
      </p:sp>
    </p:spTree>
    <p:extLst>
      <p:ext uri="{BB962C8B-B14F-4D97-AF65-F5344CB8AC3E}">
        <p14:creationId xmlns:p14="http://schemas.microsoft.com/office/powerpoint/2010/main" val="701025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242D44-AF49-4F03-AE49-0A43E2B53530}" type="slidenum">
              <a:rPr lang="en-US" smtClean="0"/>
              <a:t>1</a:t>
            </a:fld>
            <a:endParaRPr lang="en-US"/>
          </a:p>
        </p:txBody>
      </p:sp>
    </p:spTree>
    <p:extLst>
      <p:ext uri="{BB962C8B-B14F-4D97-AF65-F5344CB8AC3E}">
        <p14:creationId xmlns:p14="http://schemas.microsoft.com/office/powerpoint/2010/main" val="1129137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3C406F-A7E7-47DA-9FE1-6771CEBB572B}"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20836-45E1-4F17-AD31-F3A4029BBF5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C406F-A7E7-47DA-9FE1-6771CEBB572B}"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20836-45E1-4F17-AD31-F3A4029BBF5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C406F-A7E7-47DA-9FE1-6771CEBB572B}"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20836-45E1-4F17-AD31-F3A4029BBF5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08704B-88A3-4061-B4A3-57E438D2F1A5}"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08704B-88A3-4061-B4A3-57E438D2F1A5}"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08704B-88A3-4061-B4A3-57E438D2F1A5}"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08704B-88A3-4061-B4A3-57E438D2F1A5}"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08704B-88A3-4061-B4A3-57E438D2F1A5}" type="datetimeFigureOut">
              <a:rPr lang="en-US" smtClean="0"/>
              <a:t>5/9/2017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08704B-88A3-4061-B4A3-57E438D2F1A5}" type="datetimeFigureOut">
              <a:rPr lang="en-US" smtClean="0"/>
              <a:t>5/9/2017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08704B-88A3-4061-B4A3-57E438D2F1A5}" type="datetimeFigureOut">
              <a:rPr lang="en-US" smtClean="0"/>
              <a:t>5/9/2017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08704B-88A3-4061-B4A3-57E438D2F1A5}"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C406F-A7E7-47DA-9FE1-6771CEBB572B}"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20836-45E1-4F17-AD31-F3A4029BBF53}"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08704B-88A3-4061-B4A3-57E438D2F1A5}"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08704B-88A3-4061-B4A3-57E438D2F1A5}"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08704B-88A3-4061-B4A3-57E438D2F1A5}"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C406F-A7E7-47DA-9FE1-6771CEBB572B}"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20836-45E1-4F17-AD31-F3A4029BBF5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3C406F-A7E7-47DA-9FE1-6771CEBB572B}"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20836-45E1-4F17-AD31-F3A4029BBF5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3C406F-A7E7-47DA-9FE1-6771CEBB572B}" type="datetimeFigureOut">
              <a:rPr lang="en-US" smtClean="0"/>
              <a:t>5/9/2017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520836-45E1-4F17-AD31-F3A4029BBF5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3C406F-A7E7-47DA-9FE1-6771CEBB572B}" type="datetimeFigureOut">
              <a:rPr lang="en-US" smtClean="0"/>
              <a:t>5/9/2017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520836-45E1-4F17-AD31-F3A4029BBF5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C406F-A7E7-47DA-9FE1-6771CEBB572B}" type="datetimeFigureOut">
              <a:rPr lang="en-US" smtClean="0"/>
              <a:t>5/9/2017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520836-45E1-4F17-AD31-F3A4029BBF5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C406F-A7E7-47DA-9FE1-6771CEBB572B}"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20836-45E1-4F17-AD31-F3A4029BBF5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C406F-A7E7-47DA-9FE1-6771CEBB572B}"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20836-45E1-4F17-AD31-F3A4029BBF5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D53C406F-A7E7-47DA-9FE1-6771CEBB572B}" type="datetimeFigureOut">
              <a:rPr lang="en-US" smtClean="0"/>
              <a:pPr/>
              <a:t>5/9/2017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02520836-45E1-4F17-AD31-F3A4029BBF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8704B-88A3-4061-B4A3-57E438D2F1A5}" type="datetimeFigureOut">
              <a:rPr lang="en-US" smtClean="0"/>
              <a:t>5/9/2017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0D17E-168C-40BF-9C7B-F76E719751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8.jpg"/><Relationship Id="rId5" Type="http://schemas.openxmlformats.org/officeDocument/2006/relationships/image" Target="../media/image2.jpeg"/><Relationship Id="rId10" Type="http://schemas.openxmlformats.org/officeDocument/2006/relationships/image" Target="../media/image7.jpeg"/><Relationship Id="rId4" Type="http://schemas.openxmlformats.org/officeDocument/2006/relationships/hyperlink" Target="http://www.sites.lafayette.edu/ece492-sp17"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28600"/>
            <a:ext cx="2620006" cy="762001"/>
          </a:xfrm>
          <a:prstGeom prst="rect">
            <a:avLst/>
          </a:prstGeom>
        </p:spPr>
      </p:pic>
      <p:sp>
        <p:nvSpPr>
          <p:cNvPr id="5" name="TextBox 4"/>
          <p:cNvSpPr txBox="1"/>
          <p:nvPr/>
        </p:nvSpPr>
        <p:spPr>
          <a:xfrm>
            <a:off x="3172770" y="204788"/>
            <a:ext cx="2967038" cy="984885"/>
          </a:xfrm>
          <a:prstGeom prst="rect">
            <a:avLst/>
          </a:prstGeom>
          <a:noFill/>
        </p:spPr>
        <p:txBody>
          <a:bodyPr wrap="square" rtlCol="0">
            <a:spAutoFit/>
          </a:bodyPr>
          <a:lstStyle/>
          <a:p>
            <a:pPr algn="ctr"/>
            <a:r>
              <a:rPr lang="en-US" sz="2000" dirty="0" smtClean="0"/>
              <a:t>Formula Electric Vehicle</a:t>
            </a:r>
            <a:r>
              <a:rPr lang="en-US" sz="1600" dirty="0" smtClean="0"/>
              <a:t> </a:t>
            </a:r>
            <a:endParaRPr lang="en-US" sz="1200" dirty="0" smtClean="0"/>
          </a:p>
          <a:p>
            <a:pPr algn="ctr"/>
            <a:r>
              <a:rPr lang="en-US" sz="1200" dirty="0" smtClean="0"/>
              <a:t>ECE 492- Spring 2017</a:t>
            </a:r>
          </a:p>
          <a:p>
            <a:pPr algn="ctr"/>
            <a:r>
              <a:rPr lang="en-US" sz="1200" dirty="0" smtClean="0"/>
              <a:t>Tractive System Interface</a:t>
            </a:r>
            <a:endParaRPr lang="en-US" sz="1200" dirty="0"/>
          </a:p>
          <a:p>
            <a:pPr algn="ctr"/>
            <a:endParaRPr lang="en-US" sz="1400" dirty="0" smtClean="0"/>
          </a:p>
        </p:txBody>
      </p:sp>
      <p:sp>
        <p:nvSpPr>
          <p:cNvPr id="6" name="TextBox 5"/>
          <p:cNvSpPr txBox="1"/>
          <p:nvPr/>
        </p:nvSpPr>
        <p:spPr>
          <a:xfrm>
            <a:off x="6524623" y="221160"/>
            <a:ext cx="2514600" cy="938719"/>
          </a:xfrm>
          <a:prstGeom prst="rect">
            <a:avLst/>
          </a:prstGeom>
          <a:noFill/>
        </p:spPr>
        <p:txBody>
          <a:bodyPr wrap="square" rtlCol="0">
            <a:spAutoFit/>
          </a:bodyPr>
          <a:lstStyle/>
          <a:p>
            <a:r>
              <a:rPr lang="en-US" sz="1100" dirty="0" smtClean="0"/>
              <a:t>Project Website:</a:t>
            </a:r>
          </a:p>
          <a:p>
            <a:r>
              <a:rPr lang="en-US" sz="1100" dirty="0" smtClean="0">
                <a:hlinkClick r:id="rId4"/>
              </a:rPr>
              <a:t>sites.lafayette.edu/ece492-sp17</a:t>
            </a:r>
            <a:endParaRPr lang="en-US" sz="1100" dirty="0" smtClean="0"/>
          </a:p>
          <a:p>
            <a:r>
              <a:rPr lang="en-US" sz="1100" dirty="0" smtClean="0"/>
              <a:t>Engineers: Jack Plumb, Adam Ness, </a:t>
            </a:r>
            <a:r>
              <a:rPr lang="en-US" sz="1100" dirty="0" err="1" smtClean="0"/>
              <a:t>Christer</a:t>
            </a:r>
            <a:r>
              <a:rPr lang="en-US" sz="1100" dirty="0" smtClean="0"/>
              <a:t> </a:t>
            </a:r>
            <a:r>
              <a:rPr lang="en-US" sz="1100" dirty="0" err="1" smtClean="0"/>
              <a:t>Hoeflinger</a:t>
            </a:r>
            <a:endParaRPr lang="en-US" sz="1100" dirty="0" smtClean="0"/>
          </a:p>
          <a:p>
            <a:endParaRPr lang="en-US" sz="1100" dirty="0"/>
          </a:p>
        </p:txBody>
      </p:sp>
      <p:sp>
        <p:nvSpPr>
          <p:cNvPr id="10" name="Rectangle 9"/>
          <p:cNvSpPr/>
          <p:nvPr/>
        </p:nvSpPr>
        <p:spPr>
          <a:xfrm>
            <a:off x="152400" y="1143000"/>
            <a:ext cx="2314087" cy="2438400"/>
          </a:xfrm>
          <a:prstGeom prst="rect">
            <a:avLst/>
          </a:prstGeom>
          <a:noFill/>
          <a:ln>
            <a:solidFill>
              <a:srgbClr val="9B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2401" y="3733799"/>
            <a:ext cx="2314086" cy="2895601"/>
          </a:xfrm>
          <a:prstGeom prst="rect">
            <a:avLst/>
          </a:prstGeom>
          <a:noFill/>
          <a:ln>
            <a:solidFill>
              <a:srgbClr val="9B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567894" y="1143000"/>
            <a:ext cx="3853076" cy="2271354"/>
          </a:xfrm>
          <a:prstGeom prst="rect">
            <a:avLst/>
          </a:prstGeom>
          <a:noFill/>
          <a:ln>
            <a:solidFill>
              <a:srgbClr val="9B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28802" y="1190134"/>
            <a:ext cx="2070338" cy="1046440"/>
          </a:xfrm>
          <a:prstGeom prst="rect">
            <a:avLst/>
          </a:prstGeom>
          <a:noFill/>
        </p:spPr>
        <p:txBody>
          <a:bodyPr wrap="square" rtlCol="0">
            <a:spAutoFit/>
          </a:bodyPr>
          <a:lstStyle/>
          <a:p>
            <a:r>
              <a:rPr lang="en-US" sz="1200" dirty="0" smtClean="0"/>
              <a:t>Overview</a:t>
            </a:r>
          </a:p>
          <a:p>
            <a:endParaRPr lang="en-US" sz="800" dirty="0" smtClean="0"/>
          </a:p>
          <a:p>
            <a:pPr algn="just"/>
            <a:r>
              <a:rPr lang="en-US" sz="800" dirty="0" smtClean="0"/>
              <a:t>The overall goal of the Tractive System Interface is to safely connect high voltage from the packs to the motor controller. </a:t>
            </a:r>
          </a:p>
          <a:p>
            <a:endParaRPr lang="en-US" sz="800" dirty="0"/>
          </a:p>
          <a:p>
            <a:endParaRPr lang="en-US" sz="800" dirty="0"/>
          </a:p>
        </p:txBody>
      </p:sp>
      <p:sp>
        <p:nvSpPr>
          <p:cNvPr id="16" name="Rectangle 15"/>
          <p:cNvSpPr/>
          <p:nvPr/>
        </p:nvSpPr>
        <p:spPr>
          <a:xfrm>
            <a:off x="2570141" y="3541316"/>
            <a:ext cx="3850829" cy="3088085"/>
          </a:xfrm>
          <a:prstGeom prst="rect">
            <a:avLst/>
          </a:prstGeom>
          <a:noFill/>
          <a:ln>
            <a:solidFill>
              <a:srgbClr val="9B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05948" y="3581400"/>
            <a:ext cx="3642452" cy="1661993"/>
          </a:xfrm>
          <a:prstGeom prst="rect">
            <a:avLst/>
          </a:prstGeom>
          <a:noFill/>
        </p:spPr>
        <p:txBody>
          <a:bodyPr wrap="square" rtlCol="0">
            <a:spAutoFit/>
          </a:bodyPr>
          <a:lstStyle/>
          <a:p>
            <a:pPr algn="just"/>
            <a:r>
              <a:rPr lang="en-US" sz="1200" dirty="0" smtClean="0"/>
              <a:t>Testing and </a:t>
            </a:r>
            <a:r>
              <a:rPr lang="en-US" sz="1200" dirty="0" smtClean="0"/>
              <a:t>Integration</a:t>
            </a:r>
          </a:p>
          <a:p>
            <a:pPr algn="just"/>
            <a:endParaRPr lang="en-US" sz="800" dirty="0"/>
          </a:p>
          <a:p>
            <a:pPr algn="just"/>
            <a:r>
              <a:rPr lang="en-US" sz="800" dirty="0" smtClean="0"/>
              <a:t>Testing of the TSI subsystem largely revolved around functionality of the board. At the completion of this semester, many of the designed abilities of the board remain unimplemented. As the semester progressed, efforts were directed towards drive-critical components of the subsystem, so that a functional car could be realized.</a:t>
            </a:r>
          </a:p>
          <a:p>
            <a:pPr algn="just"/>
            <a:endParaRPr lang="en-US" sz="800" dirty="0"/>
          </a:p>
          <a:p>
            <a:pPr algn="just"/>
            <a:r>
              <a:rPr lang="en-US" sz="800" dirty="0" smtClean="0"/>
              <a:t>Figure 5 (left) shows the test panel that was built to test the subsystem’s driver interface prior to integration. This was able to simulate the two throttle potentiometers, allowing for throttle plausibility checks, as well as brake press and over-travel. These signals were used to confirm drive state operability.</a:t>
            </a:r>
          </a:p>
          <a:p>
            <a:pPr algn="just"/>
            <a:endParaRPr lang="en-US" sz="800" dirty="0"/>
          </a:p>
        </p:txBody>
      </p:sp>
      <p:sp>
        <p:nvSpPr>
          <p:cNvPr id="18" name="Rectangle 17"/>
          <p:cNvSpPr/>
          <p:nvPr/>
        </p:nvSpPr>
        <p:spPr>
          <a:xfrm>
            <a:off x="6524624" y="1141925"/>
            <a:ext cx="2495552" cy="2598961"/>
          </a:xfrm>
          <a:prstGeom prst="rect">
            <a:avLst/>
          </a:prstGeom>
          <a:noFill/>
          <a:ln>
            <a:solidFill>
              <a:srgbClr val="9B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52400" y="3740887"/>
            <a:ext cx="2253524" cy="1508105"/>
          </a:xfrm>
          <a:prstGeom prst="rect">
            <a:avLst/>
          </a:prstGeom>
          <a:noFill/>
        </p:spPr>
        <p:txBody>
          <a:bodyPr wrap="square" rtlCol="0">
            <a:spAutoFit/>
          </a:bodyPr>
          <a:lstStyle/>
          <a:p>
            <a:r>
              <a:rPr lang="en-US" sz="1200" dirty="0" smtClean="0"/>
              <a:t>TSI Board</a:t>
            </a:r>
            <a:endParaRPr lang="en-US" sz="1200" dirty="0" smtClean="0"/>
          </a:p>
          <a:p>
            <a:endParaRPr lang="en-US" sz="800" dirty="0" smtClean="0"/>
          </a:p>
          <a:p>
            <a:pPr algn="dist"/>
            <a:r>
              <a:rPr lang="en-US" sz="800" dirty="0" smtClean="0"/>
              <a:t>All logical control of the TSI subsystem was processed by the PCB. This included monitoring of throttle, brake, and driver input, to determine appropriate drive state and action. </a:t>
            </a:r>
            <a:r>
              <a:rPr lang="en-US" sz="800" dirty="0"/>
              <a:t>T</a:t>
            </a:r>
            <a:r>
              <a:rPr lang="en-US" sz="800" dirty="0" smtClean="0"/>
              <a:t>he board is capable of interfacing with VSCADA to send observed data, as well as the reception and transmission of remote throttle control to the motor controller. Additionally, various status lights and signals are controlled by the board.</a:t>
            </a:r>
            <a:endParaRPr lang="en-US" sz="800" dirty="0"/>
          </a:p>
        </p:txBody>
      </p:sp>
      <p:sp>
        <p:nvSpPr>
          <p:cNvPr id="20" name="Rectangle 19"/>
          <p:cNvSpPr/>
          <p:nvPr/>
        </p:nvSpPr>
        <p:spPr>
          <a:xfrm>
            <a:off x="6524623" y="5566564"/>
            <a:ext cx="2466977" cy="1062836"/>
          </a:xfrm>
          <a:prstGeom prst="rect">
            <a:avLst/>
          </a:prstGeom>
          <a:noFill/>
          <a:ln>
            <a:solidFill>
              <a:srgbClr val="9B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506693" y="5543862"/>
            <a:ext cx="1729173" cy="1046440"/>
          </a:xfrm>
          <a:prstGeom prst="rect">
            <a:avLst/>
          </a:prstGeom>
          <a:noFill/>
        </p:spPr>
        <p:txBody>
          <a:bodyPr wrap="square" rtlCol="0">
            <a:spAutoFit/>
          </a:bodyPr>
          <a:lstStyle/>
          <a:p>
            <a:r>
              <a:rPr lang="en-US" sz="1200" dirty="0" smtClean="0"/>
              <a:t>Acknowledgements</a:t>
            </a:r>
          </a:p>
          <a:p>
            <a:endParaRPr lang="en-US" sz="800" dirty="0" smtClean="0"/>
          </a:p>
          <a:p>
            <a:pPr algn="just"/>
            <a:r>
              <a:rPr lang="en-US" sz="800" dirty="0" smtClean="0"/>
              <a:t>A special thank you to Marv Snyder, Robert </a:t>
            </a:r>
            <a:r>
              <a:rPr lang="en-US" sz="800" dirty="0" err="1" smtClean="0"/>
              <a:t>Layng</a:t>
            </a:r>
            <a:r>
              <a:rPr lang="en-US" sz="800" dirty="0" smtClean="0"/>
              <a:t>, and Adam Smith for helping with the build of our many components. Also thank you to the entire Mechanical Engineering team.</a:t>
            </a:r>
            <a:endParaRPr lang="en-US" sz="800" dirty="0"/>
          </a:p>
        </p:txBody>
      </p:sp>
      <p:sp>
        <p:nvSpPr>
          <p:cNvPr id="22" name="Rectangle 21"/>
          <p:cNvSpPr/>
          <p:nvPr/>
        </p:nvSpPr>
        <p:spPr>
          <a:xfrm>
            <a:off x="8299836" y="5943600"/>
            <a:ext cx="691764" cy="685800"/>
          </a:xfrm>
          <a:prstGeom prst="rect">
            <a:avLst/>
          </a:prstGeom>
          <a:noFill/>
          <a:ln>
            <a:solidFill>
              <a:srgbClr val="9B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6360" y="76200"/>
            <a:ext cx="9039539" cy="6711315"/>
          </a:xfrm>
          <a:prstGeom prst="rect">
            <a:avLst/>
          </a:prstGeom>
          <a:noFill/>
          <a:ln>
            <a:solidFill>
              <a:srgbClr val="9B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010846" y="228600"/>
            <a:ext cx="3312948" cy="756285"/>
          </a:xfrm>
          <a:prstGeom prst="rect">
            <a:avLst/>
          </a:prstGeom>
          <a:noFill/>
          <a:ln>
            <a:solidFill>
              <a:srgbClr val="9B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526199" y="230596"/>
            <a:ext cx="2458729" cy="760005"/>
          </a:xfrm>
          <a:prstGeom prst="rect">
            <a:avLst/>
          </a:prstGeom>
          <a:noFill/>
          <a:ln>
            <a:solidFill>
              <a:srgbClr val="9B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l="2221" t="13333" r="4693" b="71111"/>
          <a:stretch/>
        </p:blipFill>
        <p:spPr>
          <a:xfrm>
            <a:off x="2699545" y="5975722"/>
            <a:ext cx="1940476" cy="432356"/>
          </a:xfrm>
          <a:prstGeom prst="rect">
            <a:avLst/>
          </a:prstGeom>
        </p:spPr>
      </p:pic>
      <p:pic>
        <p:nvPicPr>
          <p:cNvPr id="3" name="Picture 2"/>
          <p:cNvPicPr>
            <a:picLocks noChangeAspect="1"/>
          </p:cNvPicPr>
          <p:nvPr/>
        </p:nvPicPr>
        <p:blipFill rotWithShape="1">
          <a:blip r:embed="rId6" cstate="print">
            <a:extLst>
              <a:ext uri="{28A0092B-C50C-407E-A947-70E740481C1C}">
                <a14:useLocalDpi xmlns:a14="http://schemas.microsoft.com/office/drawing/2010/main" val="0"/>
              </a:ext>
            </a:extLst>
          </a:blip>
          <a:srcRect l="4167" t="5556" r="6666" b="7778"/>
          <a:stretch/>
        </p:blipFill>
        <p:spPr>
          <a:xfrm>
            <a:off x="431358" y="5272372"/>
            <a:ext cx="1557958" cy="1135706"/>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9448" y="1951554"/>
            <a:ext cx="1671872" cy="1385592"/>
          </a:xfrm>
          <a:prstGeom prst="rect">
            <a:avLst/>
          </a:prstGeom>
        </p:spPr>
      </p:pic>
      <p:sp>
        <p:nvSpPr>
          <p:cNvPr id="27" name="Rectangle 26"/>
          <p:cNvSpPr/>
          <p:nvPr/>
        </p:nvSpPr>
        <p:spPr>
          <a:xfrm>
            <a:off x="6524623" y="3859978"/>
            <a:ext cx="2490251" cy="1555260"/>
          </a:xfrm>
          <a:prstGeom prst="rect">
            <a:avLst/>
          </a:prstGeom>
          <a:noFill/>
          <a:ln>
            <a:solidFill>
              <a:srgbClr val="9B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524623" y="3831850"/>
            <a:ext cx="2353953" cy="1015663"/>
          </a:xfrm>
          <a:prstGeom prst="rect">
            <a:avLst/>
          </a:prstGeom>
          <a:noFill/>
        </p:spPr>
        <p:txBody>
          <a:bodyPr wrap="square" rtlCol="0">
            <a:spAutoFit/>
          </a:bodyPr>
          <a:lstStyle/>
          <a:p>
            <a:r>
              <a:rPr lang="en-US" sz="1200" dirty="0" smtClean="0"/>
              <a:t>The </a:t>
            </a:r>
            <a:r>
              <a:rPr lang="en-US" sz="1200" dirty="0" smtClean="0"/>
              <a:t>Team</a:t>
            </a:r>
          </a:p>
          <a:p>
            <a:endParaRPr lang="en-US" sz="800" dirty="0" smtClean="0"/>
          </a:p>
          <a:p>
            <a:pPr algn="just"/>
            <a:r>
              <a:rPr lang="en-US" sz="800" dirty="0" smtClean="0"/>
              <a:t>The Tractive System Interface consisted of somewhat working components, and hardly working team members, fueled mainly with the promise of breakfast pastries and low priced beers at the local tavern.</a:t>
            </a:r>
            <a:endParaRPr lang="en-US" sz="800" dirty="0"/>
          </a:p>
        </p:txBody>
      </p:sp>
      <p:pic>
        <p:nvPicPr>
          <p:cNvPr id="1028" name="Picture 4" descr="https://lh3.googleusercontent.com/DNLVQ0rt6GJYIBiqKomNUXEHjWrgFTRsTaE3hX6Z6K8QOxB0LolL1S2axfdboen48kbKxJENsUlZZXhcaJwd7nZjdyjJJ6SO28NVkKbLoa6uVTHMz54SMNcP1ffX2Y2pfRptZ2NnB94"/>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0588" r="14118"/>
          <a:stretch/>
        </p:blipFill>
        <p:spPr bwMode="auto">
          <a:xfrm>
            <a:off x="7014772" y="2352757"/>
            <a:ext cx="1509952" cy="111130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6609171" y="1184483"/>
            <a:ext cx="2353953" cy="1169551"/>
          </a:xfrm>
          <a:prstGeom prst="rect">
            <a:avLst/>
          </a:prstGeom>
          <a:noFill/>
        </p:spPr>
        <p:txBody>
          <a:bodyPr wrap="square" rtlCol="0">
            <a:spAutoFit/>
          </a:bodyPr>
          <a:lstStyle/>
          <a:p>
            <a:r>
              <a:rPr lang="en-US" sz="1200" dirty="0" smtClean="0"/>
              <a:t>Enclosure</a:t>
            </a:r>
          </a:p>
          <a:p>
            <a:endParaRPr lang="en-US" sz="800" dirty="0" smtClean="0"/>
          </a:p>
          <a:p>
            <a:pPr algn="just"/>
            <a:r>
              <a:rPr lang="en-US" sz="800" dirty="0" smtClean="0"/>
              <a:t>The TSI Enclosure was designed to neatly house all systems needed to safely operate the vehicle. Electric insulation was needed to protect the parts from the metal walls. Panels were fabricated separately to allow for adaptability if new ports were needed.</a:t>
            </a:r>
          </a:p>
        </p:txBody>
      </p:sp>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13716" y="1510136"/>
            <a:ext cx="1824852" cy="1134214"/>
          </a:xfrm>
          <a:prstGeom prst="rect">
            <a:avLst/>
          </a:prstGeom>
        </p:spPr>
      </p:pic>
      <p:sp>
        <p:nvSpPr>
          <p:cNvPr id="32" name="TextBox 31"/>
          <p:cNvSpPr txBox="1"/>
          <p:nvPr/>
        </p:nvSpPr>
        <p:spPr>
          <a:xfrm>
            <a:off x="2699545" y="1159879"/>
            <a:ext cx="1729582" cy="2154436"/>
          </a:xfrm>
          <a:prstGeom prst="rect">
            <a:avLst/>
          </a:prstGeom>
          <a:noFill/>
        </p:spPr>
        <p:txBody>
          <a:bodyPr wrap="square" rtlCol="0">
            <a:spAutoFit/>
          </a:bodyPr>
          <a:lstStyle/>
          <a:p>
            <a:pPr lvl="0"/>
            <a:r>
              <a:rPr lang="en-US" sz="1200" dirty="0" smtClean="0">
                <a:solidFill>
                  <a:prstClr val="black"/>
                </a:solidFill>
              </a:rPr>
              <a:t>Functionality</a:t>
            </a:r>
          </a:p>
          <a:p>
            <a:pPr lvl="0"/>
            <a:endParaRPr lang="en-US" sz="800" dirty="0" smtClean="0">
              <a:solidFill>
                <a:prstClr val="black"/>
              </a:solidFill>
            </a:endParaRPr>
          </a:p>
          <a:p>
            <a:pPr lvl="0" algn="just"/>
            <a:r>
              <a:rPr lang="en-US" sz="800" dirty="0" smtClean="0">
                <a:solidFill>
                  <a:prstClr val="black"/>
                </a:solidFill>
              </a:rPr>
              <a:t>The system was designed to facilitate a number of other functions based upon rules described by FSAE. </a:t>
            </a:r>
          </a:p>
          <a:p>
            <a:pPr lvl="0"/>
            <a:endParaRPr lang="en-US" sz="800" dirty="0" smtClean="0">
              <a:solidFill>
                <a:prstClr val="black"/>
              </a:solidFill>
            </a:endParaRPr>
          </a:p>
          <a:p>
            <a:pPr lvl="0"/>
            <a:endParaRPr lang="en-US" sz="800" dirty="0" smtClean="0">
              <a:solidFill>
                <a:prstClr val="black"/>
              </a:solidFill>
            </a:endParaRPr>
          </a:p>
          <a:p>
            <a:pPr lvl="0"/>
            <a:r>
              <a:rPr lang="en-US" sz="800" dirty="0" smtClean="0">
                <a:solidFill>
                  <a:prstClr val="black"/>
                </a:solidFill>
              </a:rPr>
              <a:t>This included:</a:t>
            </a:r>
            <a:endParaRPr lang="en-US" sz="800" dirty="0">
              <a:solidFill>
                <a:prstClr val="black"/>
              </a:solidFill>
            </a:endParaRPr>
          </a:p>
          <a:p>
            <a:pPr marL="285750" lvl="0" indent="-285750">
              <a:buFont typeface="Arial" panose="020B0604020202020204" pitchFamily="34" charset="0"/>
              <a:buChar char="•"/>
            </a:pPr>
            <a:r>
              <a:rPr lang="en-US" sz="800" dirty="0">
                <a:solidFill>
                  <a:prstClr val="black"/>
                </a:solidFill>
              </a:rPr>
              <a:t>Throttle Plausibility</a:t>
            </a:r>
          </a:p>
          <a:p>
            <a:pPr marL="285750" lvl="0" indent="-285750">
              <a:buFont typeface="Arial" panose="020B0604020202020204" pitchFamily="34" charset="0"/>
              <a:buChar char="•"/>
            </a:pPr>
            <a:r>
              <a:rPr lang="en-US" sz="800" dirty="0">
                <a:solidFill>
                  <a:prstClr val="black"/>
                </a:solidFill>
              </a:rPr>
              <a:t>Brake Interface</a:t>
            </a:r>
          </a:p>
          <a:p>
            <a:pPr marL="285750" lvl="0" indent="-285750">
              <a:buFont typeface="Arial" panose="020B0604020202020204" pitchFamily="34" charset="0"/>
              <a:buChar char="•"/>
            </a:pPr>
            <a:r>
              <a:rPr lang="en-US" sz="800" dirty="0" smtClean="0">
                <a:solidFill>
                  <a:prstClr val="black"/>
                </a:solidFill>
              </a:rPr>
              <a:t>Voltage Measurement</a:t>
            </a:r>
          </a:p>
          <a:p>
            <a:pPr marL="285750" lvl="0" indent="-285750">
              <a:buFont typeface="Arial" panose="020B0604020202020204" pitchFamily="34" charset="0"/>
              <a:buChar char="•"/>
            </a:pPr>
            <a:r>
              <a:rPr lang="en-US" sz="800" dirty="0" smtClean="0">
                <a:solidFill>
                  <a:prstClr val="black"/>
                </a:solidFill>
              </a:rPr>
              <a:t>Current </a:t>
            </a:r>
            <a:r>
              <a:rPr lang="en-US" sz="800" dirty="0">
                <a:solidFill>
                  <a:prstClr val="black"/>
                </a:solidFill>
              </a:rPr>
              <a:t>Measurement</a:t>
            </a:r>
          </a:p>
          <a:p>
            <a:pPr marL="285750" lvl="0" indent="-285750">
              <a:buFont typeface="Arial" panose="020B0604020202020204" pitchFamily="34" charset="0"/>
              <a:buChar char="•"/>
            </a:pPr>
            <a:r>
              <a:rPr lang="en-US" sz="800" dirty="0">
                <a:solidFill>
                  <a:prstClr val="black"/>
                </a:solidFill>
              </a:rPr>
              <a:t>Motor Controller Interface</a:t>
            </a:r>
          </a:p>
          <a:p>
            <a:pPr marL="285750" lvl="0" indent="-285750">
              <a:buFont typeface="Arial" panose="020B0604020202020204" pitchFamily="34" charset="0"/>
              <a:buChar char="•"/>
            </a:pPr>
            <a:r>
              <a:rPr lang="en-US" sz="800" dirty="0">
                <a:solidFill>
                  <a:prstClr val="black"/>
                </a:solidFill>
              </a:rPr>
              <a:t>Drive State</a:t>
            </a:r>
          </a:p>
          <a:p>
            <a:pPr marL="285750" lvl="0" indent="-285750">
              <a:buFont typeface="Arial" panose="020B0604020202020204" pitchFamily="34" charset="0"/>
              <a:buChar char="•"/>
            </a:pPr>
            <a:r>
              <a:rPr lang="en-US" sz="800" dirty="0">
                <a:solidFill>
                  <a:prstClr val="black"/>
                </a:solidFill>
              </a:rPr>
              <a:t>Insulation Monitoring </a:t>
            </a:r>
            <a:r>
              <a:rPr lang="en-US" sz="800" dirty="0" smtClean="0">
                <a:solidFill>
                  <a:prstClr val="black"/>
                </a:solidFill>
              </a:rPr>
              <a:t>Device (IMD)</a:t>
            </a:r>
            <a:endParaRPr lang="en-US" sz="800" dirty="0">
              <a:solidFill>
                <a:prstClr val="black"/>
              </a:solidFill>
            </a:endParaRPr>
          </a:p>
        </p:txBody>
      </p:sp>
      <p:pic>
        <p:nvPicPr>
          <p:cNvPr id="8" name="Picture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0844" y="5248502"/>
            <a:ext cx="1260772" cy="945580"/>
          </a:xfrm>
          <a:prstGeom prst="rect">
            <a:avLst/>
          </a:prstGeom>
        </p:spPr>
      </p:pic>
      <p:sp>
        <p:nvSpPr>
          <p:cNvPr id="11" name="TextBox 10"/>
          <p:cNvSpPr txBox="1"/>
          <p:nvPr/>
        </p:nvSpPr>
        <p:spPr>
          <a:xfrm>
            <a:off x="4654233" y="2733715"/>
            <a:ext cx="1343817" cy="276999"/>
          </a:xfrm>
          <a:prstGeom prst="rect">
            <a:avLst/>
          </a:prstGeom>
          <a:noFill/>
        </p:spPr>
        <p:txBody>
          <a:bodyPr wrap="square" rtlCol="0">
            <a:spAutoFit/>
          </a:bodyPr>
          <a:lstStyle/>
          <a:p>
            <a:r>
              <a:rPr lang="en-US" sz="600" dirty="0" smtClean="0"/>
              <a:t>Fig. 2: Detailed shutdown conditions and states of the car.</a:t>
            </a:r>
            <a:endParaRPr lang="en-US" sz="600" dirty="0"/>
          </a:p>
        </p:txBody>
      </p:sp>
      <p:sp>
        <p:nvSpPr>
          <p:cNvPr id="33" name="TextBox 32"/>
          <p:cNvSpPr txBox="1"/>
          <p:nvPr/>
        </p:nvSpPr>
        <p:spPr>
          <a:xfrm>
            <a:off x="502790" y="3319108"/>
            <a:ext cx="1548053" cy="184666"/>
          </a:xfrm>
          <a:prstGeom prst="rect">
            <a:avLst/>
          </a:prstGeom>
          <a:noFill/>
        </p:spPr>
        <p:txBody>
          <a:bodyPr wrap="square" rtlCol="0">
            <a:spAutoFit/>
          </a:bodyPr>
          <a:lstStyle/>
          <a:p>
            <a:r>
              <a:rPr lang="en-US" sz="600" dirty="0" smtClean="0"/>
              <a:t>Fig. 1: </a:t>
            </a:r>
            <a:r>
              <a:rPr lang="en-US" sz="600" dirty="0"/>
              <a:t>S</a:t>
            </a:r>
            <a:r>
              <a:rPr lang="en-US" sz="600" dirty="0" smtClean="0"/>
              <a:t>implified system block diagram </a:t>
            </a:r>
            <a:endParaRPr lang="en-US" sz="600" dirty="0"/>
          </a:p>
        </p:txBody>
      </p:sp>
      <p:sp>
        <p:nvSpPr>
          <p:cNvPr id="34" name="TextBox 33"/>
          <p:cNvSpPr txBox="1"/>
          <p:nvPr/>
        </p:nvSpPr>
        <p:spPr>
          <a:xfrm>
            <a:off x="596770" y="6431459"/>
            <a:ext cx="1217228" cy="184666"/>
          </a:xfrm>
          <a:prstGeom prst="rect">
            <a:avLst/>
          </a:prstGeom>
          <a:noFill/>
        </p:spPr>
        <p:txBody>
          <a:bodyPr wrap="square" rtlCol="0">
            <a:spAutoFit/>
          </a:bodyPr>
          <a:lstStyle/>
          <a:p>
            <a:r>
              <a:rPr lang="en-US" sz="600" dirty="0" smtClean="0"/>
              <a:t>Fig. 4: Fully populated TSI board</a:t>
            </a:r>
            <a:endParaRPr lang="en-US" sz="600" dirty="0"/>
          </a:p>
        </p:txBody>
      </p:sp>
      <p:sp>
        <p:nvSpPr>
          <p:cNvPr id="35" name="TextBox 34"/>
          <p:cNvSpPr txBox="1"/>
          <p:nvPr/>
        </p:nvSpPr>
        <p:spPr>
          <a:xfrm>
            <a:off x="6936211" y="3493565"/>
            <a:ext cx="1710373" cy="184666"/>
          </a:xfrm>
          <a:prstGeom prst="rect">
            <a:avLst/>
          </a:prstGeom>
          <a:noFill/>
        </p:spPr>
        <p:txBody>
          <a:bodyPr wrap="square" rtlCol="0">
            <a:spAutoFit/>
          </a:bodyPr>
          <a:lstStyle/>
          <a:p>
            <a:r>
              <a:rPr lang="en-US" sz="600" dirty="0" smtClean="0"/>
              <a:t>Fig. 3: Assembled Inventor file of TSI enclosure</a:t>
            </a:r>
            <a:endParaRPr lang="en-US" sz="600" dirty="0"/>
          </a:p>
        </p:txBody>
      </p:sp>
      <p:sp>
        <p:nvSpPr>
          <p:cNvPr id="31" name="TextBox 30"/>
          <p:cNvSpPr txBox="1"/>
          <p:nvPr/>
        </p:nvSpPr>
        <p:spPr>
          <a:xfrm>
            <a:off x="2914223" y="6409778"/>
            <a:ext cx="1529464" cy="184666"/>
          </a:xfrm>
          <a:prstGeom prst="rect">
            <a:avLst/>
          </a:prstGeom>
          <a:noFill/>
        </p:spPr>
        <p:txBody>
          <a:bodyPr wrap="square" rtlCol="0">
            <a:spAutoFit/>
          </a:bodyPr>
          <a:lstStyle/>
          <a:p>
            <a:r>
              <a:rPr lang="en-US" sz="600" dirty="0" smtClean="0"/>
              <a:t>Fig. 5: Test panel of driver interface</a:t>
            </a:r>
            <a:endParaRPr lang="en-US" sz="600" dirty="0"/>
          </a:p>
        </p:txBody>
      </p:sp>
      <p:sp>
        <p:nvSpPr>
          <p:cNvPr id="37" name="TextBox 36"/>
          <p:cNvSpPr txBox="1"/>
          <p:nvPr/>
        </p:nvSpPr>
        <p:spPr>
          <a:xfrm>
            <a:off x="4890952" y="6261019"/>
            <a:ext cx="1123880" cy="184666"/>
          </a:xfrm>
          <a:prstGeom prst="rect">
            <a:avLst/>
          </a:prstGeom>
          <a:noFill/>
        </p:spPr>
        <p:txBody>
          <a:bodyPr wrap="square" rtlCol="0">
            <a:spAutoFit/>
          </a:bodyPr>
          <a:lstStyle/>
          <a:p>
            <a:r>
              <a:rPr lang="en-US" sz="600" dirty="0" smtClean="0"/>
              <a:t>Fig. 6: TSI integrated into car</a:t>
            </a:r>
            <a:endParaRPr lang="en-US" sz="600" dirty="0"/>
          </a:p>
        </p:txBody>
      </p:sp>
      <p:sp>
        <p:nvSpPr>
          <p:cNvPr id="36" name="TextBox 35"/>
          <p:cNvSpPr txBox="1"/>
          <p:nvPr/>
        </p:nvSpPr>
        <p:spPr>
          <a:xfrm>
            <a:off x="2603850" y="5085358"/>
            <a:ext cx="2150210" cy="984885"/>
          </a:xfrm>
          <a:prstGeom prst="rect">
            <a:avLst/>
          </a:prstGeom>
          <a:noFill/>
        </p:spPr>
        <p:txBody>
          <a:bodyPr wrap="square" rtlCol="0">
            <a:spAutoFit/>
          </a:bodyPr>
          <a:lstStyle/>
          <a:p>
            <a:pPr algn="just"/>
            <a:r>
              <a:rPr lang="en-US" sz="800" dirty="0"/>
              <a:t>Figure 6 (right) is the fully integrated subsystem mounted on the car. Here you can see the high voltage connections entering and leaving the enclosure, as well as the motor controller connections.</a:t>
            </a:r>
          </a:p>
          <a:p>
            <a:pPr algn="just"/>
            <a:endParaRPr lang="en-US" dirty="0"/>
          </a:p>
        </p:txBody>
      </p:sp>
      <p:pic>
        <p:nvPicPr>
          <p:cNvPr id="38" name="Picture 3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V="1">
            <a:off x="8350166" y="5973101"/>
            <a:ext cx="592836" cy="59283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249</TotalTime>
  <Words>488</Words>
  <Application>Microsoft Office PowerPoint</Application>
  <PresentationFormat>On-screen Show (4:3)</PresentationFormat>
  <Paragraphs>47</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Times New Roman</vt:lpstr>
      <vt:lpstr>Office Theme</vt:lpstr>
      <vt:lpstr>Custom Design</vt:lpstr>
      <vt:lpstr>PowerPoint Presentation</vt:lpstr>
    </vt:vector>
  </TitlesOfParts>
  <Company>Lafayette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23</cp:revision>
  <dcterms:created xsi:type="dcterms:W3CDTF">2017-04-26T15:52:28Z</dcterms:created>
  <dcterms:modified xsi:type="dcterms:W3CDTF">2017-05-09T23:18:45Z</dcterms:modified>
</cp:coreProperties>
</file>