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9" r:id="rId3"/>
    <p:sldId id="282" r:id="rId4"/>
    <p:sldId id="291" r:id="rId5"/>
    <p:sldId id="283" r:id="rId6"/>
    <p:sldId id="284" r:id="rId7"/>
    <p:sldId id="285" r:id="rId8"/>
    <p:sldId id="286" r:id="rId9"/>
    <p:sldId id="287" r:id="rId10"/>
    <p:sldId id="288" r:id="rId11"/>
    <p:sldId id="289" r:id="rId12"/>
    <p:sldId id="290" r:id="rId1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-336" y="-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DVANS Group">
  <p:cSld name="ADVANS Group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>
            <a:spLocks noGrp="1"/>
          </p:cNvSpPr>
          <p:nvPr>
            <p:ph type="title"/>
          </p:nvPr>
        </p:nvSpPr>
        <p:spPr>
          <a:xfrm>
            <a:off x="838200" y="770531"/>
            <a:ext cx="105156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468D"/>
              </a:buClr>
              <a:buSzPts val="33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fld id="{A88A01E3-435D-42BE-9973-0B1DC9C31A8C}" type="datetimeFigureOut">
              <a:rPr lang="fr-FR" smtClean="0"/>
              <a:pPr/>
              <a:t>27/07/2022</a:t>
            </a:fld>
            <a:endParaRPr lang="fr-FR"/>
          </a:p>
        </p:txBody>
      </p:sp>
      <p:sp>
        <p:nvSpPr>
          <p:cNvPr id="16" name="Google Shape;16;p2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 lang="fr-FR"/>
          </a:p>
        </p:txBody>
      </p:sp>
      <p:sp>
        <p:nvSpPr>
          <p:cNvPr id="17" name="Google Shape;17;p2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217A4F88-F7D4-4929-B1B4-8D4680E40F04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18" name="Google Shape;18;p2"/>
          <p:cNvPicPr preferRelativeResize="0"/>
          <p:nvPr/>
        </p:nvPicPr>
        <p:blipFill rotWithShape="1">
          <a:blip r:embed="rId2" cstate="print">
            <a:alphaModFix/>
          </a:blip>
          <a:srcRect/>
          <a:stretch/>
        </p:blipFill>
        <p:spPr>
          <a:xfrm>
            <a:off x="9642536" y="274498"/>
            <a:ext cx="2262809" cy="595001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lvl="0" indent="-423323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SzPts val="1400"/>
              <a:buChar char="•"/>
              <a:defRPr/>
            </a:lvl1pPr>
            <a:lvl2pPr marL="1219170" lvl="1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2pPr>
            <a:lvl3pPr marL="1828754" lvl="2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3pPr>
            <a:lvl4pPr marL="2438339" lvl="3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4pPr>
            <a:lvl5pPr marL="3047924" lvl="4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5pPr>
            <a:lvl6pPr marL="3657509" lvl="5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4267093" lvl="6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4876678" lvl="7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5486263" lvl="8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xmlns="" val="1683196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LSYS Design" type="obj">
  <p:cSld name="ELSYS Design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838200" y="770531"/>
            <a:ext cx="105156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468D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lvl="0" indent="-423323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SzPts val="1400"/>
              <a:buChar char="•"/>
              <a:defRPr/>
            </a:lvl1pPr>
            <a:lvl2pPr marL="1219170" lvl="1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2pPr>
            <a:lvl3pPr marL="1828754" lvl="2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3pPr>
            <a:lvl4pPr marL="2438339" lvl="3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4pPr>
            <a:lvl5pPr marL="3047924" lvl="4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5pPr>
            <a:lvl6pPr marL="3657509" lvl="5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4267093" lvl="6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4876678" lvl="7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5486263" lvl="8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Google Shape;23;p3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fld id="{A88A01E3-435D-42BE-9973-0B1DC9C31A8C}" type="datetimeFigureOut">
              <a:rPr lang="fr-FR" smtClean="0"/>
              <a:pPr/>
              <a:t>27/07/2022</a:t>
            </a:fld>
            <a:endParaRPr lang="fr-FR"/>
          </a:p>
        </p:txBody>
      </p:sp>
      <p:sp>
        <p:nvSpPr>
          <p:cNvPr id="24" name="Google Shape;24;p3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 lang="fr-FR"/>
          </a:p>
        </p:txBody>
      </p:sp>
      <p:sp>
        <p:nvSpPr>
          <p:cNvPr id="25" name="Google Shape;25;p3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217A4F88-F7D4-4929-B1B4-8D4680E40F04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26" name="Google Shape;26;p3"/>
          <p:cNvPicPr preferRelativeResize="0"/>
          <p:nvPr/>
        </p:nvPicPr>
        <p:blipFill rotWithShape="1">
          <a:blip r:embed="rId2" cstate="print">
            <a:alphaModFix/>
          </a:blip>
          <a:srcRect/>
          <a:stretch/>
        </p:blipFill>
        <p:spPr>
          <a:xfrm>
            <a:off x="10803211" y="87385"/>
            <a:ext cx="1148829" cy="106176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3557230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e de titre" type="title">
  <p:cSld name="Diapositive de titre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ctrTitle"/>
          </p:nvPr>
        </p:nvSpPr>
        <p:spPr>
          <a:xfrm>
            <a:off x="914401" y="2130425"/>
            <a:ext cx="103632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468D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ubTitle" idx="1"/>
          </p:nvPr>
        </p:nvSpPr>
        <p:spPr>
          <a:xfrm>
            <a:off x="1828800" y="3886201"/>
            <a:ext cx="8534400" cy="17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SzPts val="21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5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609601" y="6356352"/>
            <a:ext cx="284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fld id="{A88A01E3-435D-42BE-9973-0B1DC9C31A8C}" type="datetimeFigureOut">
              <a:rPr lang="fr-FR" smtClean="0"/>
              <a:pPr/>
              <a:t>27/07/2022</a:t>
            </a:fld>
            <a:endParaRPr lang="fr-FR"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 lang="fr-FR"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217A4F88-F7D4-4929-B1B4-8D4680E40F0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370354911"/>
      </p:ext>
    </p:extLst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ViSTO">
  <p:cSld name="AViSTO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838200" y="770531"/>
            <a:ext cx="105156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468D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lvl="0" indent="-423323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SzPts val="1400"/>
              <a:buChar char="•"/>
              <a:defRPr/>
            </a:lvl1pPr>
            <a:lvl2pPr marL="1219170" lvl="1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2pPr>
            <a:lvl3pPr marL="1828754" lvl="2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3pPr>
            <a:lvl4pPr marL="2438339" lvl="3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4pPr>
            <a:lvl5pPr marL="3047924" lvl="4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5pPr>
            <a:lvl6pPr marL="3657509" lvl="5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4267093" lvl="6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4876678" lvl="7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5486263" lvl="8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6" name="Google Shape;36;p5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fld id="{A88A01E3-435D-42BE-9973-0B1DC9C31A8C}" type="datetimeFigureOut">
              <a:rPr lang="fr-FR" smtClean="0"/>
              <a:pPr/>
              <a:t>27/07/2022</a:t>
            </a:fld>
            <a:endParaRPr lang="fr-FR"/>
          </a:p>
        </p:txBody>
      </p:sp>
      <p:sp>
        <p:nvSpPr>
          <p:cNvPr id="37" name="Google Shape;37;p5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 lang="fr-FR"/>
          </a:p>
        </p:txBody>
      </p:sp>
      <p:sp>
        <p:nvSpPr>
          <p:cNvPr id="38" name="Google Shape;38;p5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217A4F88-F7D4-4929-B1B4-8D4680E40F04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39" name="Google Shape;39;p5"/>
          <p:cNvPicPr preferRelativeResize="0"/>
          <p:nvPr/>
        </p:nvPicPr>
        <p:blipFill rotWithShape="1">
          <a:blip r:embed="rId2" cstate="print">
            <a:alphaModFix/>
          </a:blip>
          <a:srcRect/>
          <a:stretch/>
        </p:blipFill>
        <p:spPr>
          <a:xfrm>
            <a:off x="10716122" y="173366"/>
            <a:ext cx="1210687" cy="8827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1488441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ECAGINE">
  <p:cSld name="MECAGINE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838200" y="770531"/>
            <a:ext cx="105156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468D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lvl="0" indent="-423323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SzPts val="1400"/>
              <a:buChar char="•"/>
              <a:defRPr/>
            </a:lvl1pPr>
            <a:lvl2pPr marL="1219170" lvl="1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2pPr>
            <a:lvl3pPr marL="1828754" lvl="2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3pPr>
            <a:lvl4pPr marL="2438339" lvl="3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4pPr>
            <a:lvl5pPr marL="3047924" lvl="4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5pPr>
            <a:lvl6pPr marL="3657509" lvl="5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4267093" lvl="6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4876678" lvl="7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5486263" lvl="8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3" name="Google Shape;43;p6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fld id="{A88A01E3-435D-42BE-9973-0B1DC9C31A8C}" type="datetimeFigureOut">
              <a:rPr lang="fr-FR" smtClean="0"/>
              <a:pPr/>
              <a:t>27/07/2022</a:t>
            </a:fld>
            <a:endParaRPr lang="fr-FR"/>
          </a:p>
        </p:txBody>
      </p:sp>
      <p:sp>
        <p:nvSpPr>
          <p:cNvPr id="44" name="Google Shape;44;p6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 lang="fr-FR"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217A4F88-F7D4-4929-B1B4-8D4680E40F04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46" name="Google Shape;46;p6"/>
          <p:cNvPicPr preferRelativeResize="0"/>
          <p:nvPr/>
        </p:nvPicPr>
        <p:blipFill rotWithShape="1">
          <a:blip r:embed="rId2" cstate="print">
            <a:alphaModFix/>
          </a:blip>
          <a:srcRect/>
          <a:stretch/>
        </p:blipFill>
        <p:spPr>
          <a:xfrm>
            <a:off x="10215953" y="116412"/>
            <a:ext cx="1710415" cy="9576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4145855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ASTERN EUROPE">
  <p:cSld name="EASTERN EUROPE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lvl="0" indent="-423323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SzPts val="1400"/>
              <a:buChar char="•"/>
              <a:defRPr/>
            </a:lvl1pPr>
            <a:lvl2pPr marL="1219170" lvl="1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2pPr>
            <a:lvl3pPr marL="1828754" lvl="2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3pPr>
            <a:lvl4pPr marL="2438339" lvl="3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4pPr>
            <a:lvl5pPr marL="3047924" lvl="4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5pPr>
            <a:lvl6pPr marL="3657509" lvl="5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4267093" lvl="6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4876678" lvl="7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5486263" lvl="8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9" name="Google Shape;49;p7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fld id="{A88A01E3-435D-42BE-9973-0B1DC9C31A8C}" type="datetimeFigureOut">
              <a:rPr lang="fr-FR" smtClean="0"/>
              <a:pPr/>
              <a:t>27/07/2022</a:t>
            </a:fld>
            <a:endParaRPr lang="fr-FR"/>
          </a:p>
        </p:txBody>
      </p:sp>
      <p:sp>
        <p:nvSpPr>
          <p:cNvPr id="50" name="Google Shape;50;p7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 lang="fr-FR"/>
          </a:p>
        </p:txBody>
      </p:sp>
      <p:sp>
        <p:nvSpPr>
          <p:cNvPr id="51" name="Google Shape;51;p7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217A4F88-F7D4-4929-B1B4-8D4680E40F04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52" name="Google Shape;52;p7"/>
          <p:cNvPicPr preferRelativeResize="0"/>
          <p:nvPr/>
        </p:nvPicPr>
        <p:blipFill rotWithShape="1">
          <a:blip r:embed="rId2" cstate="print">
            <a:alphaModFix/>
          </a:blip>
          <a:srcRect/>
          <a:stretch/>
        </p:blipFill>
        <p:spPr>
          <a:xfrm>
            <a:off x="-19049" y="-6958"/>
            <a:ext cx="12192000" cy="1243583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Google Shape;53;p7"/>
          <p:cNvPicPr preferRelativeResize="0"/>
          <p:nvPr/>
        </p:nvPicPr>
        <p:blipFill rotWithShape="1">
          <a:blip r:embed="rId3" cstate="print">
            <a:alphaModFix/>
          </a:blip>
          <a:srcRect t="97756"/>
          <a:stretch/>
        </p:blipFill>
        <p:spPr>
          <a:xfrm>
            <a:off x="-19049" y="6718301"/>
            <a:ext cx="12230100" cy="190497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7"/>
          <p:cNvSpPr txBox="1">
            <a:spLocks noGrp="1"/>
          </p:cNvSpPr>
          <p:nvPr>
            <p:ph type="title"/>
          </p:nvPr>
        </p:nvSpPr>
        <p:spPr>
          <a:xfrm>
            <a:off x="838200" y="770531"/>
            <a:ext cx="105156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430"/>
              </a:buClr>
              <a:buSzPts val="3300"/>
              <a:buFont typeface="Arial"/>
              <a:buNone/>
              <a:defRPr>
                <a:solidFill>
                  <a:srgbClr val="00643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fr-FR"/>
              <a:t>Modifiez le style du titre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xmlns="" val="3023544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ierge">
  <p:cSld name="Vierge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>
            <a:spLocks noGrp="1"/>
          </p:cNvSpPr>
          <p:nvPr>
            <p:ph type="title"/>
          </p:nvPr>
        </p:nvSpPr>
        <p:spPr>
          <a:xfrm>
            <a:off x="838200" y="770531"/>
            <a:ext cx="105156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468D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lvl="0" indent="-423323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SzPts val="1400"/>
              <a:buChar char="•"/>
              <a:defRPr/>
            </a:lvl1pPr>
            <a:lvl2pPr marL="1219170" lvl="1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2pPr>
            <a:lvl3pPr marL="1828754" lvl="2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3pPr>
            <a:lvl4pPr marL="2438339" lvl="3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4pPr>
            <a:lvl5pPr marL="3047924" lvl="4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5pPr>
            <a:lvl6pPr marL="3657509" lvl="5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4267093" lvl="6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4876678" lvl="7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5486263" lvl="8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8" name="Google Shape;58;p8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fld id="{A88A01E3-435D-42BE-9973-0B1DC9C31A8C}" type="datetimeFigureOut">
              <a:rPr lang="fr-FR" smtClean="0"/>
              <a:pPr/>
              <a:t>27/07/2022</a:t>
            </a:fld>
            <a:endParaRPr lang="fr-FR"/>
          </a:p>
        </p:txBody>
      </p:sp>
      <p:sp>
        <p:nvSpPr>
          <p:cNvPr id="59" name="Google Shape;59;p8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 lang="fr-FR"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217A4F88-F7D4-4929-B1B4-8D4680E40F0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230660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lvl="0" indent="-482588" rtl="0">
              <a:spcBef>
                <a:spcPts val="1067"/>
              </a:spcBef>
              <a:spcAft>
                <a:spcPts val="0"/>
              </a:spcAft>
              <a:buSzPts val="2100"/>
              <a:buChar char="•"/>
              <a:defRPr/>
            </a:lvl1pPr>
            <a:lvl2pPr marL="1219170" lvl="1" indent="-457189" rtl="0">
              <a:spcBef>
                <a:spcPts val="533"/>
              </a:spcBef>
              <a:spcAft>
                <a:spcPts val="0"/>
              </a:spcAft>
              <a:buSzPts val="1800"/>
              <a:buChar char="•"/>
              <a:defRPr/>
            </a:lvl2pPr>
            <a:lvl3pPr marL="1828754" lvl="2" indent="-431789" rtl="0">
              <a:spcBef>
                <a:spcPts val="533"/>
              </a:spcBef>
              <a:spcAft>
                <a:spcPts val="0"/>
              </a:spcAft>
              <a:buSzPts val="1500"/>
              <a:buChar char="•"/>
              <a:defRPr/>
            </a:lvl3pPr>
            <a:lvl4pPr marL="2438339" lvl="3" indent="-423323" rtl="0"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4pPr>
            <a:lvl5pPr marL="3047924" lvl="4" indent="-423323" rtl="0"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5pPr>
            <a:lvl6pPr marL="3657509" lvl="5" indent="-423323" rtl="0"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6pPr>
            <a:lvl7pPr marL="4267093" lvl="6" indent="-423323" rtl="0"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7pPr>
            <a:lvl8pPr marL="4876678" lvl="7" indent="-423323" rtl="0"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8pPr>
            <a:lvl9pPr marL="5486263" lvl="8" indent="-423323" rtl="0"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217A4F88-F7D4-4929-B1B4-8D4680E40F0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065464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9B63B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9B63B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9B63B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9B63B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9B63B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A88A01E3-435D-42BE-9973-0B1DC9C31A8C}" type="datetimeFigureOut">
              <a:rPr lang="fr-FR" smtClean="0"/>
              <a:pPr/>
              <a:t>27/07/2022</a:t>
            </a:fld>
            <a:endParaRPr lang="fr-FR"/>
          </a:p>
        </p:txBody>
      </p:sp>
      <p:sp>
        <p:nvSpPr>
          <p:cNvPr id="8" name="Google Shape;8;p1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fr-FR"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217A4F88-F7D4-4929-B1B4-8D4680E40F04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10" name="Google Shape;10;p1"/>
          <p:cNvPicPr preferRelativeResize="0"/>
          <p:nvPr/>
        </p:nvPicPr>
        <p:blipFill rotWithShape="1">
          <a:blip r:embed="rId10" cstate="print">
            <a:alphaModFix/>
          </a:blip>
          <a:srcRect b="82406"/>
          <a:stretch/>
        </p:blipFill>
        <p:spPr>
          <a:xfrm>
            <a:off x="-5737" y="-586"/>
            <a:ext cx="12197740" cy="122218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"/>
          <p:cNvSpPr txBox="1">
            <a:spLocks noGrp="1"/>
          </p:cNvSpPr>
          <p:nvPr>
            <p:ph type="title"/>
          </p:nvPr>
        </p:nvSpPr>
        <p:spPr>
          <a:xfrm>
            <a:off x="838200" y="770531"/>
            <a:ext cx="105156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468D"/>
              </a:buClr>
              <a:buSzPts val="3300"/>
              <a:buFont typeface="Arial"/>
              <a:buNone/>
              <a:defRPr sz="3300" b="1" i="0" u="none" strike="noStrike" cap="none">
                <a:solidFill>
                  <a:srgbClr val="20468D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pic>
        <p:nvPicPr>
          <p:cNvPr id="12" name="Google Shape;12;p1"/>
          <p:cNvPicPr preferRelativeResize="0"/>
          <p:nvPr/>
        </p:nvPicPr>
        <p:blipFill rotWithShape="1">
          <a:blip r:embed="rId10" cstate="print">
            <a:alphaModFix/>
          </a:blip>
          <a:srcRect t="97756"/>
          <a:stretch/>
        </p:blipFill>
        <p:spPr>
          <a:xfrm>
            <a:off x="-11594" y="6725480"/>
            <a:ext cx="12230100" cy="1904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255194829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AB203E22-A68F-43B4-8A2A-8135BAB9C7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fr" sz="4000" dirty="0"/>
              <a:t>Réunion d’avancement du 27/07/2022</a:t>
            </a:r>
            <a:endParaRPr lang="fr-FR" sz="400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xmlns="" id="{E4DA1A89-6A6D-438F-AD0A-7258D468F6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Tristan Cornière</a:t>
            </a:r>
          </a:p>
          <a:p>
            <a:r>
              <a:rPr lang="fr-FR" dirty="0"/>
              <a:t>Lenny </a:t>
            </a:r>
            <a:r>
              <a:rPr lang="fr-FR" dirty="0" err="1"/>
              <a:t>Laffargue</a:t>
            </a:r>
            <a:endParaRPr lang="fr-FR" dirty="0"/>
          </a:p>
          <a:p>
            <a:r>
              <a:rPr lang="fr-FR" dirty="0"/>
              <a:t>Isabelle Van Leeuwen </a:t>
            </a:r>
          </a:p>
        </p:txBody>
      </p:sp>
    </p:spTree>
    <p:extLst>
      <p:ext uri="{BB962C8B-B14F-4D97-AF65-F5344CB8AC3E}">
        <p14:creationId xmlns:p14="http://schemas.microsoft.com/office/powerpoint/2010/main" xmlns="" val="3615421672"/>
      </p:ext>
    </p:extLst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BDEF606E-A611-403F-B367-E6244B4A4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Soft – </a:t>
            </a:r>
            <a:r>
              <a:rPr lang="fr-FR" dirty="0" err="1"/>
              <a:t>Debug</a:t>
            </a:r>
            <a:r>
              <a:rPr lang="fr-FR" dirty="0"/>
              <a:t> de la base roulante 3/4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xmlns="" id="{A0418EA7-A969-2067-BECA-63B052D557B1}"/>
              </a:ext>
            </a:extLst>
          </p:cNvPr>
          <p:cNvSpPr txBox="1"/>
          <p:nvPr/>
        </p:nvSpPr>
        <p:spPr>
          <a:xfrm>
            <a:off x="3799513" y="2149398"/>
            <a:ext cx="45272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ST-Link Branché uniquement à la base roulante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xmlns="" id="{24E1AAD1-4B54-3C8F-B369-B84D37F62D44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22789" y="2768568"/>
            <a:ext cx="9479559" cy="3490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9647706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BDEF606E-A611-403F-B367-E6244B4A4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Soft – </a:t>
            </a:r>
            <a:r>
              <a:rPr lang="fr-FR" dirty="0" err="1"/>
              <a:t>Debug</a:t>
            </a:r>
            <a:r>
              <a:rPr lang="fr-FR" dirty="0"/>
              <a:t> de la base roulante 4/4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xmlns="" id="{A0418EA7-A969-2067-BECA-63B052D557B1}"/>
              </a:ext>
            </a:extLst>
          </p:cNvPr>
          <p:cNvSpPr txBox="1"/>
          <p:nvPr/>
        </p:nvSpPr>
        <p:spPr>
          <a:xfrm>
            <a:off x="5138045" y="2099064"/>
            <a:ext cx="19159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ST-Link débranché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xmlns="" id="{F5F97796-8B38-25CC-83B7-8F6C1BDD0CCA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23403" y="3012167"/>
            <a:ext cx="8418763" cy="2816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59877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BDEF606E-A611-403F-B367-E6244B4A4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Soft – Filtre de </a:t>
            </a:r>
            <a:r>
              <a:rPr lang="fr-FR" dirty="0" err="1"/>
              <a:t>Kalman</a:t>
            </a:r>
            <a:r>
              <a:rPr lang="fr-FR" dirty="0"/>
              <a:t> Odométrie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xmlns="" id="{F7B4E824-0B65-FB50-AB69-71CF1E7E415A}"/>
              </a:ext>
            </a:extLst>
          </p:cNvPr>
          <p:cNvSpPr txBox="1"/>
          <p:nvPr/>
        </p:nvSpPr>
        <p:spPr>
          <a:xfrm>
            <a:off x="838200" y="1694576"/>
            <a:ext cx="41937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Enregistrement de </a:t>
            </a:r>
            <a:r>
              <a:rPr lang="fr-FR" dirty="0" err="1"/>
              <a:t>Datasets</a:t>
            </a:r>
            <a:r>
              <a:rPr lang="fr-FR" dirty="0"/>
              <a:t> odométriques simples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xmlns="" id="{3AA68A3C-1B68-C6C8-9850-10CBFBF1D7C5}"/>
              </a:ext>
            </a:extLst>
          </p:cNvPr>
          <p:cNvSpPr txBox="1"/>
          <p:nvPr/>
        </p:nvSpPr>
        <p:spPr>
          <a:xfrm>
            <a:off x="838200" y="2002353"/>
            <a:ext cx="26420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Première analyse des résultats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xmlns="" id="{E98BD033-4BD5-E058-CB9E-8397F0811A52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6172" y="2698975"/>
            <a:ext cx="2642070" cy="1761379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xmlns="" id="{9843F24C-F6BC-36EF-DAF9-1518FFBF2334}"/>
              </a:ext>
            </a:extLst>
          </p:cNvPr>
          <p:cNvSpPr txBox="1"/>
          <p:nvPr/>
        </p:nvSpPr>
        <p:spPr>
          <a:xfrm>
            <a:off x="796445" y="2479407"/>
            <a:ext cx="13356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Virage à Gauche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xmlns="" id="{9D51AFA8-2538-4E92-5587-CF9FF5FD2008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758242" y="2745920"/>
            <a:ext cx="2642070" cy="1710792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xmlns="" id="{E1C58B2F-CA28-7CE3-BC1C-9FA1B847D7E7}"/>
              </a:ext>
            </a:extLst>
          </p:cNvPr>
          <p:cNvSpPr txBox="1"/>
          <p:nvPr/>
        </p:nvSpPr>
        <p:spPr>
          <a:xfrm>
            <a:off x="3649349" y="2479406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Virage à Droite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xmlns="" id="{97CD3524-7C61-F52C-7D1D-8B0A3E8776A2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450476" y="2730916"/>
            <a:ext cx="2642070" cy="1697496"/>
          </a:xfrm>
          <a:prstGeom prst="rect">
            <a:avLst/>
          </a:prstGeo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xmlns="" id="{FF88A4B3-6605-2159-978C-458D188D7CF3}"/>
              </a:ext>
            </a:extLst>
          </p:cNvPr>
          <p:cNvSpPr txBox="1"/>
          <p:nvPr/>
        </p:nvSpPr>
        <p:spPr>
          <a:xfrm>
            <a:off x="6500652" y="2468921"/>
            <a:ext cx="8338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Tout droit</a:t>
            </a: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xmlns="" id="{B95973A9-249F-593D-2DDA-3582BD4DEF60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142710" y="2728448"/>
            <a:ext cx="2642069" cy="1745736"/>
          </a:xfrm>
          <a:prstGeom prst="rect">
            <a:avLst/>
          </a:prstGeom>
        </p:spPr>
      </p:pic>
      <p:sp>
        <p:nvSpPr>
          <p:cNvPr id="18" name="ZoneTexte 17">
            <a:extLst>
              <a:ext uri="{FF2B5EF4-FFF2-40B4-BE49-F238E27FC236}">
                <a16:creationId xmlns:a16="http://schemas.microsoft.com/office/drawing/2014/main" xmlns="" id="{CEE985CF-1310-1717-688D-CC854959C0BC}"/>
              </a:ext>
            </a:extLst>
          </p:cNvPr>
          <p:cNvSpPr txBox="1"/>
          <p:nvPr/>
        </p:nvSpPr>
        <p:spPr>
          <a:xfrm>
            <a:off x="9046802" y="2468920"/>
            <a:ext cx="11817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Marche arrière</a:t>
            </a:r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xmlns="" id="{43209904-E47D-C27C-AD8F-678B6010747A}"/>
              </a:ext>
            </a:extLst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37207" y="4853789"/>
            <a:ext cx="2642069" cy="1684404"/>
          </a:xfrm>
          <a:prstGeom prst="rect">
            <a:avLst/>
          </a:prstGeom>
        </p:spPr>
      </p:pic>
      <p:sp>
        <p:nvSpPr>
          <p:cNvPr id="21" name="ZoneTexte 20">
            <a:extLst>
              <a:ext uri="{FF2B5EF4-FFF2-40B4-BE49-F238E27FC236}">
                <a16:creationId xmlns:a16="http://schemas.microsoft.com/office/drawing/2014/main" xmlns="" id="{939E990E-9268-3544-7F55-29C315208319}"/>
              </a:ext>
            </a:extLst>
          </p:cNvPr>
          <p:cNvSpPr txBox="1"/>
          <p:nvPr/>
        </p:nvSpPr>
        <p:spPr>
          <a:xfrm>
            <a:off x="8610785" y="4576790"/>
            <a:ext cx="8723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Diagonale</a:t>
            </a:r>
          </a:p>
        </p:txBody>
      </p:sp>
      <p:pic>
        <p:nvPicPr>
          <p:cNvPr id="23" name="Image 22">
            <a:extLst>
              <a:ext uri="{FF2B5EF4-FFF2-40B4-BE49-F238E27FC236}">
                <a16:creationId xmlns:a16="http://schemas.microsoft.com/office/drawing/2014/main" xmlns="" id="{724743EE-9B92-E2CD-6C09-6A8C7AE62868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398385" y="4818421"/>
            <a:ext cx="2642070" cy="1719772"/>
          </a:xfrm>
          <a:prstGeom prst="rect">
            <a:avLst/>
          </a:prstGeom>
        </p:spPr>
      </p:pic>
      <p:sp>
        <p:nvSpPr>
          <p:cNvPr id="24" name="ZoneTexte 23">
            <a:extLst>
              <a:ext uri="{FF2B5EF4-FFF2-40B4-BE49-F238E27FC236}">
                <a16:creationId xmlns:a16="http://schemas.microsoft.com/office/drawing/2014/main" xmlns="" id="{C1B880CA-4D14-DE1D-899A-C52746A9EDF2}"/>
              </a:ext>
            </a:extLst>
          </p:cNvPr>
          <p:cNvSpPr txBox="1"/>
          <p:nvPr/>
        </p:nvSpPr>
        <p:spPr>
          <a:xfrm>
            <a:off x="5536663" y="4624655"/>
            <a:ext cx="7216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Gauche</a:t>
            </a:r>
          </a:p>
        </p:txBody>
      </p:sp>
      <p:pic>
        <p:nvPicPr>
          <p:cNvPr id="26" name="Image 25">
            <a:extLst>
              <a:ext uri="{FF2B5EF4-FFF2-40B4-BE49-F238E27FC236}">
                <a16:creationId xmlns:a16="http://schemas.microsoft.com/office/drawing/2014/main" xmlns="" id="{DD04053B-2D9E-2BAD-E425-79C517ED68A0}"/>
              </a:ext>
            </a:extLst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586466" y="4813930"/>
            <a:ext cx="2642070" cy="1747289"/>
          </a:xfrm>
          <a:prstGeom prst="rect">
            <a:avLst/>
          </a:prstGeom>
        </p:spPr>
      </p:pic>
      <p:sp>
        <p:nvSpPr>
          <p:cNvPr id="27" name="ZoneTexte 26">
            <a:extLst>
              <a:ext uri="{FF2B5EF4-FFF2-40B4-BE49-F238E27FC236}">
                <a16:creationId xmlns:a16="http://schemas.microsoft.com/office/drawing/2014/main" xmlns="" id="{D1EE7F53-51D4-DFAB-979F-AC389BA7EED8}"/>
              </a:ext>
            </a:extLst>
          </p:cNvPr>
          <p:cNvSpPr txBox="1"/>
          <p:nvPr/>
        </p:nvSpPr>
        <p:spPr>
          <a:xfrm>
            <a:off x="2590781" y="4675430"/>
            <a:ext cx="5934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Droite</a:t>
            </a:r>
          </a:p>
        </p:txBody>
      </p:sp>
    </p:spTree>
    <p:extLst>
      <p:ext uri="{BB962C8B-B14F-4D97-AF65-F5344CB8AC3E}">
        <p14:creationId xmlns:p14="http://schemas.microsoft.com/office/powerpoint/2010/main" xmlns="" val="3924651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BDEF606E-A611-403F-B367-E6244B4A4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Hard: Conception de la station de charge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629282"/>
            <a:ext cx="12195783" cy="4649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05039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BDEF606E-A611-403F-B367-E6244B4A4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Hard: Conception de la station de charge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354897"/>
            <a:ext cx="5979886" cy="3754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1" y="2203946"/>
            <a:ext cx="5907314" cy="3726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05039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BDEF606E-A611-403F-B367-E6244B4A4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Hard: Conception de la station de charge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34386" y="1585531"/>
            <a:ext cx="7181463" cy="47048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050394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BDEF606E-A611-403F-B367-E6244B4A4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Hard: Conception de la station de charge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86278" y="1395745"/>
            <a:ext cx="10521951" cy="520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050394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BDEF606E-A611-403F-B367-E6244B4A4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Hard: Conception de la station de charge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82838" y="1438827"/>
            <a:ext cx="6853237" cy="52191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050394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BDEF606E-A611-403F-B367-E6244B4A4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FPGA/Soft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xmlns="" id="{944A8A4D-6952-E197-F8D5-3F125B7AE829}"/>
              </a:ext>
            </a:extLst>
          </p:cNvPr>
          <p:cNvSpPr txBox="1"/>
          <p:nvPr/>
        </p:nvSpPr>
        <p:spPr>
          <a:xfrm>
            <a:off x="494950" y="1972043"/>
            <a:ext cx="4009938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u="sng" dirty="0"/>
              <a:t>Drivers Fonctionnels: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/>
              <a:t>Dijkstra</a:t>
            </a:r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/>
              <a:t>Ronde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/>
              <a:t>Balise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/>
              <a:t>IMU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xmlns="" id="{694596B1-F99F-C675-BF4F-8CD8BDA90A60}"/>
              </a:ext>
            </a:extLst>
          </p:cNvPr>
          <p:cNvSpPr txBox="1"/>
          <p:nvPr/>
        </p:nvSpPr>
        <p:spPr>
          <a:xfrm>
            <a:off x="6096000" y="1972043"/>
            <a:ext cx="400993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u="sng" dirty="0"/>
              <a:t>Drivers à venir: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/>
              <a:t>Ultrasons</a:t>
            </a:r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/>
              <a:t>Batterie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/>
              <a:t>NFC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xmlns="" id="{89EDEC8D-929C-6BED-C415-6DB4076007FD}"/>
              </a:ext>
            </a:extLst>
          </p:cNvPr>
          <p:cNvSpPr txBox="1"/>
          <p:nvPr/>
        </p:nvSpPr>
        <p:spPr>
          <a:xfrm>
            <a:off x="838200" y="4613945"/>
            <a:ext cx="70503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Difficultés sur la lecture des tag NFC par I2C pour le FPGA</a:t>
            </a:r>
          </a:p>
        </p:txBody>
      </p:sp>
    </p:spTree>
    <p:extLst>
      <p:ext uri="{BB962C8B-B14F-4D97-AF65-F5344CB8AC3E}">
        <p14:creationId xmlns:p14="http://schemas.microsoft.com/office/powerpoint/2010/main" xmlns="" val="3047155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BDEF606E-A611-403F-B367-E6244B4A4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Soft – </a:t>
            </a:r>
            <a:r>
              <a:rPr lang="fr-FR" dirty="0" err="1"/>
              <a:t>Debug</a:t>
            </a:r>
            <a:r>
              <a:rPr lang="fr-FR" dirty="0"/>
              <a:t> de la base roulante 1/4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xmlns="" id="{43938F9C-5088-A52A-B642-BF22AFFCF64D}"/>
              </a:ext>
            </a:extLst>
          </p:cNvPr>
          <p:cNvSpPr txBox="1"/>
          <p:nvPr/>
        </p:nvSpPr>
        <p:spPr>
          <a:xfrm>
            <a:off x="687897" y="2201138"/>
            <a:ext cx="45945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Problème lié au debugger: Influence sur l’UART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xmlns="" id="{51CE6F7B-B95C-77F1-B040-0A5FB6154CEE}"/>
              </a:ext>
            </a:extLst>
          </p:cNvPr>
          <p:cNvSpPr txBox="1"/>
          <p:nvPr/>
        </p:nvSpPr>
        <p:spPr>
          <a:xfrm>
            <a:off x="687897" y="2940594"/>
            <a:ext cx="46794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Analyse des trames en différentes configurations: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xmlns="" id="{2DA90837-1C5E-83DD-849D-D95A162FF35C}"/>
              </a:ext>
            </a:extLst>
          </p:cNvPr>
          <p:cNvSpPr txBox="1"/>
          <p:nvPr/>
        </p:nvSpPr>
        <p:spPr>
          <a:xfrm>
            <a:off x="687897" y="1461683"/>
            <a:ext cx="57775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Remplacement Hardware du câble chargé de la liaison UART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xmlns="" id="{F2248251-07C4-CF69-2C52-AA17441DC38C}"/>
              </a:ext>
            </a:extLst>
          </p:cNvPr>
          <p:cNvSpPr txBox="1"/>
          <p:nvPr/>
        </p:nvSpPr>
        <p:spPr>
          <a:xfrm>
            <a:off x="519418" y="4733207"/>
            <a:ext cx="37369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ST-Link Branché au PC et à la base roulante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xmlns="" id="{5B095635-0F87-F818-673C-B824251C3ED2}"/>
              </a:ext>
            </a:extLst>
          </p:cNvPr>
          <p:cNvSpPr txBox="1"/>
          <p:nvPr/>
        </p:nvSpPr>
        <p:spPr>
          <a:xfrm>
            <a:off x="4478358" y="4733206"/>
            <a:ext cx="39741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ST-Link Branché uniquement à la base roulante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xmlns="" id="{5877E3BA-8C39-D4BD-538D-6E2CBED60B52}"/>
              </a:ext>
            </a:extLst>
          </p:cNvPr>
          <p:cNvSpPr txBox="1"/>
          <p:nvPr/>
        </p:nvSpPr>
        <p:spPr>
          <a:xfrm>
            <a:off x="9316792" y="4733205"/>
            <a:ext cx="16962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ST-Link débranché</a:t>
            </a:r>
          </a:p>
        </p:txBody>
      </p:sp>
    </p:spTree>
    <p:extLst>
      <p:ext uri="{BB962C8B-B14F-4D97-AF65-F5344CB8AC3E}">
        <p14:creationId xmlns:p14="http://schemas.microsoft.com/office/powerpoint/2010/main" xmlns="" val="29241329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BDEF606E-A611-403F-B367-E6244B4A4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Soft – </a:t>
            </a:r>
            <a:r>
              <a:rPr lang="fr-FR" dirty="0" err="1"/>
              <a:t>Debug</a:t>
            </a:r>
            <a:r>
              <a:rPr lang="fr-FR" dirty="0"/>
              <a:t> de la base roulante 2/4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xmlns="" id="{12875363-F630-2EEE-1882-31869C267EC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3120949"/>
            <a:ext cx="12192000" cy="2966520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xmlns="" id="{A0418EA7-A969-2067-BECA-63B052D557B1}"/>
              </a:ext>
            </a:extLst>
          </p:cNvPr>
          <p:cNvSpPr txBox="1"/>
          <p:nvPr/>
        </p:nvSpPr>
        <p:spPr>
          <a:xfrm>
            <a:off x="3799513" y="2149398"/>
            <a:ext cx="42546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ST-Link Branché au PC et à la base roulante</a:t>
            </a:r>
          </a:p>
        </p:txBody>
      </p:sp>
    </p:spTree>
    <p:extLst>
      <p:ext uri="{BB962C8B-B14F-4D97-AF65-F5344CB8AC3E}">
        <p14:creationId xmlns:p14="http://schemas.microsoft.com/office/powerpoint/2010/main" xmlns="" val="262287714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1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Thème1" id="{F8D90D31-0E82-441F-979D-5CA5121051FF}" vid="{6756C6E6-5B85-46E8-8880-4CDFF9CDDAE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Thème1</Template>
  <TotalTime>578</TotalTime>
  <Words>198</Words>
  <Application>Microsoft Office PowerPoint</Application>
  <PresentationFormat>Personnalisé</PresentationFormat>
  <Paragraphs>43</Paragraphs>
  <Slides>12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3" baseType="lpstr">
      <vt:lpstr>Thème1</vt:lpstr>
      <vt:lpstr>Réunion d’avancement du 27/07/2022</vt:lpstr>
      <vt:lpstr>Hard: Conception de la station de charge</vt:lpstr>
      <vt:lpstr>Hard: Conception de la station de charge</vt:lpstr>
      <vt:lpstr>Hard: Conception de la station de charge</vt:lpstr>
      <vt:lpstr>Hard: Conception de la station de charge</vt:lpstr>
      <vt:lpstr>Hard: Conception de la station de charge</vt:lpstr>
      <vt:lpstr>FPGA/Soft</vt:lpstr>
      <vt:lpstr>Soft – Debug de la base roulante 1/4</vt:lpstr>
      <vt:lpstr>Soft – Debug de la base roulante 2/4</vt:lpstr>
      <vt:lpstr>Soft – Debug de la base roulante 3/4</vt:lpstr>
      <vt:lpstr>Soft – Debug de la base roulante 4/4</vt:lpstr>
      <vt:lpstr>Soft – Filtre de Kalman Odométrie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Réunion d’avancement du 01/04/2022</dc:title>
  <dc:creator>Isabelle Van Leeuwen</dc:creator>
  <cp:lastModifiedBy>CORNIERE</cp:lastModifiedBy>
  <cp:revision>31</cp:revision>
  <dcterms:created xsi:type="dcterms:W3CDTF">2022-04-01T08:34:25Z</dcterms:created>
  <dcterms:modified xsi:type="dcterms:W3CDTF">2022-07-27T09:48:28Z</dcterms:modified>
</cp:coreProperties>
</file>