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8" r:id="rId6"/>
    <p:sldId id="273" r:id="rId7"/>
    <p:sldId id="270" r:id="rId8"/>
    <p:sldId id="271" r:id="rId9"/>
    <p:sldId id="263" r:id="rId10"/>
    <p:sldId id="272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60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14/04/2022</a:t>
            </a:fld>
            <a:endParaRPr lang="fr-FR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14/04/2022</a:t>
            </a:fld>
            <a:endParaRPr lang="fr-FR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14/04/2022</a:t>
            </a:fld>
            <a:endParaRPr lang="fr-FR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14/04/2022</a:t>
            </a:fld>
            <a:endParaRPr lang="fr-FR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14/04/2022</a:t>
            </a:fld>
            <a:endParaRPr lang="fr-FR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14/04/2022</a:t>
            </a:fld>
            <a:endParaRPr lang="fr-FR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14/04/2022</a:t>
            </a:fld>
            <a:endParaRPr lang="fr-FR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14/04/2022</a:t>
            </a:fld>
            <a:endParaRPr lang="fr-FR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rive.google.com/file/d/15aW2WQBY53vXxEQ81F0e168d5GsQbctr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14/04/2022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xmlns="" val="361542167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Début de réflexion sur le partage Soft/FPGA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9455715C-BB0A-4F4C-A6D1-217D8F8EF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653" y="1397970"/>
            <a:ext cx="3405931" cy="674296"/>
          </a:xfrm>
        </p:spPr>
        <p:txBody>
          <a:bodyPr/>
          <a:lstStyle/>
          <a:p>
            <a:pPr marL="186262" indent="0" algn="ctr">
              <a:buNone/>
            </a:pPr>
            <a:r>
              <a:rPr lang="fr-FR" b="1" dirty="0"/>
              <a:t>FPGA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6BD9CA06-DED3-4C16-92D6-0C5171A193E5}"/>
              </a:ext>
            </a:extLst>
          </p:cNvPr>
          <p:cNvSpPr txBox="1">
            <a:spLocks/>
          </p:cNvSpPr>
          <p:nvPr/>
        </p:nvSpPr>
        <p:spPr>
          <a:xfrm>
            <a:off x="2459371" y="2341260"/>
            <a:ext cx="30284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Camera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xmlns="" id="{F3001141-DB67-427B-9A94-3FF90CC48AB1}"/>
              </a:ext>
            </a:extLst>
          </p:cNvPr>
          <p:cNvSpPr txBox="1">
            <a:spLocks/>
          </p:cNvSpPr>
          <p:nvPr/>
        </p:nvSpPr>
        <p:spPr>
          <a:xfrm>
            <a:off x="5487797" y="1906294"/>
            <a:ext cx="3028426" cy="140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Gestion </a:t>
            </a:r>
            <a:r>
              <a:rPr lang="fr-FR" sz="1600" dirty="0" err="1"/>
              <a:t>Mipi</a:t>
            </a:r>
            <a:endParaRPr lang="fr-FR" sz="1600" dirty="0"/>
          </a:p>
          <a:p>
            <a:pPr marL="186262" indent="0" algn="ctr">
              <a:buFont typeface="Arial"/>
              <a:buNone/>
            </a:pPr>
            <a:r>
              <a:rPr lang="fr-FR" sz="1600" dirty="0"/>
              <a:t>Traitement </a:t>
            </a:r>
            <a:r>
              <a:rPr lang="fr-FR" sz="1600" dirty="0" err="1"/>
              <a:t>Video</a:t>
            </a:r>
            <a:r>
              <a:rPr lang="fr-FR" sz="1600" dirty="0"/>
              <a:t> (</a:t>
            </a:r>
            <a:r>
              <a:rPr lang="fr-FR" sz="1600" dirty="0" err="1"/>
              <a:t>dématriçage</a:t>
            </a:r>
            <a:r>
              <a:rPr lang="fr-FR" sz="1600" dirty="0"/>
              <a:t>, VDMA)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E0FA1971-9F21-4E69-AD63-39E48763A6AE}"/>
              </a:ext>
            </a:extLst>
          </p:cNvPr>
          <p:cNvSpPr txBox="1">
            <a:spLocks/>
          </p:cNvSpPr>
          <p:nvPr/>
        </p:nvSpPr>
        <p:spPr>
          <a:xfrm>
            <a:off x="2459371" y="3737002"/>
            <a:ext cx="30284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Ultrasons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xmlns="" id="{A7D0636E-BF98-41A6-99FB-52971E719426}"/>
              </a:ext>
            </a:extLst>
          </p:cNvPr>
          <p:cNvSpPr txBox="1">
            <a:spLocks/>
          </p:cNvSpPr>
          <p:nvPr/>
        </p:nvSpPr>
        <p:spPr>
          <a:xfrm>
            <a:off x="5487797" y="3471861"/>
            <a:ext cx="3028426" cy="140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Gestion des impulsions et alternances des ultrasons</a:t>
            </a:r>
          </a:p>
          <a:p>
            <a:pPr marL="186262" indent="0" algn="ctr">
              <a:buFont typeface="Arial"/>
              <a:buNone/>
            </a:pPr>
            <a:r>
              <a:rPr lang="fr-FR" sz="1600" dirty="0"/>
              <a:t>Calcul de la distance  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xmlns="" id="{281C51A3-B2E3-427E-9B4A-F8F90E64DDC1}"/>
              </a:ext>
            </a:extLst>
          </p:cNvPr>
          <p:cNvSpPr txBox="1">
            <a:spLocks/>
          </p:cNvSpPr>
          <p:nvPr/>
        </p:nvSpPr>
        <p:spPr>
          <a:xfrm>
            <a:off x="2459371" y="5471559"/>
            <a:ext cx="30284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 err="1"/>
              <a:t>Timer</a:t>
            </a:r>
            <a:endParaRPr lang="fr-FR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xmlns="" id="{CAF0DC42-031C-470F-A093-6863460EAD62}"/>
              </a:ext>
            </a:extLst>
          </p:cNvPr>
          <p:cNvSpPr txBox="1">
            <a:spLocks/>
          </p:cNvSpPr>
          <p:nvPr/>
        </p:nvSpPr>
        <p:spPr>
          <a:xfrm>
            <a:off x="5487797" y="5434545"/>
            <a:ext cx="3028426" cy="49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Pour les rondes périodiques</a:t>
            </a:r>
          </a:p>
        </p:txBody>
      </p:sp>
    </p:spTree>
    <p:extLst>
      <p:ext uri="{BB962C8B-B14F-4D97-AF65-F5344CB8AC3E}">
        <p14:creationId xmlns:p14="http://schemas.microsoft.com/office/powerpoint/2010/main" xmlns="" val="39902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 planning</a:t>
            </a:r>
          </a:p>
        </p:txBody>
      </p:sp>
      <p:sp>
        <p:nvSpPr>
          <p:cNvPr id="4098" name="AutoShape 2" descr="Fichier:Clavier-Azerty.svg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0" name="AutoShape 4" descr="Fichier:Clavier-Azerty.svg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2" name="AutoShape 6" descr="Fichier:Clavier-Azerty.svg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4" name="AutoShape 8" descr="Fichier:Clavier-Azerty.svg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6" name="AutoShape 10" descr="Fichier:Clavier-Azerty.svg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66B531AC-9D4F-4399-A0F0-D607F4A99613}"/>
              </a:ext>
            </a:extLst>
          </p:cNvPr>
          <p:cNvSpPr txBox="1">
            <a:spLocks/>
          </p:cNvSpPr>
          <p:nvPr/>
        </p:nvSpPr>
        <p:spPr>
          <a:xfrm>
            <a:off x="838200" y="2375556"/>
            <a:ext cx="8647654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15/04 (Demain) : Rendu du dossier de spécifications du système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xmlns="" id="{68759230-6FB2-4F4A-8A8D-12CB3FD87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653" y="1397970"/>
            <a:ext cx="3405931" cy="674296"/>
          </a:xfrm>
        </p:spPr>
        <p:txBody>
          <a:bodyPr/>
          <a:lstStyle/>
          <a:p>
            <a:pPr marL="186262" indent="0" algn="ctr">
              <a:buNone/>
            </a:pPr>
            <a:r>
              <a:rPr lang="fr-FR" b="1" dirty="0"/>
              <a:t>Dates clés: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xmlns="" id="{82BD3628-C01A-482B-A904-541D42FAB35E}"/>
              </a:ext>
            </a:extLst>
          </p:cNvPr>
          <p:cNvSpPr txBox="1">
            <a:spLocks/>
          </p:cNvSpPr>
          <p:nvPr/>
        </p:nvSpPr>
        <p:spPr>
          <a:xfrm>
            <a:off x="1163271" y="3169902"/>
            <a:ext cx="8647654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>
              <a:buFont typeface="Arial"/>
              <a:buNone/>
            </a:pPr>
            <a:r>
              <a:rPr lang="fr-FR" dirty="0"/>
              <a:t>22/04 (Demain) : Architecture du système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xmlns="" id="{79456AB5-5EB9-4444-B1B5-AE1871C8D1E1}"/>
              </a:ext>
            </a:extLst>
          </p:cNvPr>
          <p:cNvSpPr txBox="1">
            <a:spLocks/>
          </p:cNvSpPr>
          <p:nvPr/>
        </p:nvSpPr>
        <p:spPr>
          <a:xfrm>
            <a:off x="991297" y="3934886"/>
            <a:ext cx="8647654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Gantt avancé pour les trois parties (PS, PL, HW)</a:t>
            </a:r>
          </a:p>
        </p:txBody>
      </p:sp>
    </p:spTree>
    <p:extLst>
      <p:ext uri="{BB962C8B-B14F-4D97-AF65-F5344CB8AC3E}">
        <p14:creationId xmlns:p14="http://schemas.microsoft.com/office/powerpoint/2010/main" xmlns="" val="105521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09515F8-52F5-41EA-9F94-01B0981A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F6A637C-CB97-4C62-85F7-63CB79C42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Rappels des principales fonctionnalités </a:t>
            </a:r>
          </a:p>
          <a:p>
            <a:r>
              <a:rPr lang="fr-FR" dirty="0"/>
              <a:t>Etude des options technologiques</a:t>
            </a:r>
          </a:p>
          <a:p>
            <a:r>
              <a:rPr lang="fr-FR" dirty="0"/>
              <a:t>Présentation détaillée de notre choix définitif</a:t>
            </a:r>
          </a:p>
          <a:p>
            <a:r>
              <a:rPr lang="fr-FR" dirty="0"/>
              <a:t>Première commande</a:t>
            </a:r>
          </a:p>
          <a:p>
            <a:r>
              <a:rPr lang="fr-FR" dirty="0"/>
              <a:t>Spécifications détaillées</a:t>
            </a:r>
          </a:p>
          <a:p>
            <a:r>
              <a:rPr lang="fr-FR" dirty="0"/>
              <a:t>Début de réflexion sur le partage Soft/FPGA</a:t>
            </a:r>
          </a:p>
          <a:p>
            <a:r>
              <a:rPr lang="fr-FR" dirty="0"/>
              <a:t>Point planning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197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DD7FC93-5892-4592-BBFC-C8DD1771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des principales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492D3EA-B55F-4349-B6ED-8BD7AB78B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16452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 déplacer 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</a:rPr>
              <a:t>Acquisition vidéo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Détection d’alertes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Navigation en Autonomie 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Contrôle à distance via une IHM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 situer dans un espace donné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Eviter les obstacles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Accès à distance en directe au flux vidéo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Autonome en énergie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Accès à distance en directe au flux audio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xmlns="" id="{D6A8A7AB-33B1-4BD2-9855-8A9B4AF1ED64}"/>
              </a:ext>
            </a:extLst>
          </p:cNvPr>
          <p:cNvSpPr/>
          <p:nvPr/>
        </p:nvSpPr>
        <p:spPr>
          <a:xfrm>
            <a:off x="4972182" y="2046914"/>
            <a:ext cx="490145" cy="1577611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Zone de texte 2">
            <a:extLst>
              <a:ext uri="{FF2B5EF4-FFF2-40B4-BE49-F238E27FC236}">
                <a16:creationId xmlns:a16="http://schemas.microsoft.com/office/drawing/2014/main" xmlns="" id="{C0FEFA22-5F48-4904-8C6F-BAEF10A0B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327" y="2632201"/>
            <a:ext cx="3186725" cy="40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Cahier des charges initial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xmlns="" id="{C556C457-E082-4782-B712-B62CDFEBC8CC}"/>
              </a:ext>
            </a:extLst>
          </p:cNvPr>
          <p:cNvSpPr/>
          <p:nvPr/>
        </p:nvSpPr>
        <p:spPr>
          <a:xfrm>
            <a:off x="4965191" y="5066950"/>
            <a:ext cx="490144" cy="1248240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xmlns="" id="{37B2C88B-A3A6-436E-B859-C6FB5A33BB38}"/>
              </a:ext>
            </a:extLst>
          </p:cNvPr>
          <p:cNvSpPr/>
          <p:nvPr/>
        </p:nvSpPr>
        <p:spPr>
          <a:xfrm>
            <a:off x="4966283" y="3707935"/>
            <a:ext cx="490145" cy="1248240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" name="Zone de texte 2">
            <a:extLst>
              <a:ext uri="{FF2B5EF4-FFF2-40B4-BE49-F238E27FC236}">
                <a16:creationId xmlns:a16="http://schemas.microsoft.com/office/drawing/2014/main" xmlns="" id="{B8F64390-DECF-43DE-BA99-EA121A12A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327" y="4142220"/>
            <a:ext cx="3186725" cy="40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Fonctionnalités essentielles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 de texte 2">
            <a:extLst>
              <a:ext uri="{FF2B5EF4-FFF2-40B4-BE49-F238E27FC236}">
                <a16:creationId xmlns:a16="http://schemas.microsoft.com/office/drawing/2014/main" xmlns="" id="{9F5C0BC5-805D-472C-9C45-B91B92FBE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335" y="5476416"/>
            <a:ext cx="3186725" cy="40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Bonus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176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des options technologiques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9811861-2BC3-429F-B025-064CDA88C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842" y="1397786"/>
            <a:ext cx="3028426" cy="674296"/>
          </a:xfrm>
        </p:spPr>
        <p:txBody>
          <a:bodyPr/>
          <a:lstStyle/>
          <a:p>
            <a:pPr marL="186262" indent="0" algn="ctr">
              <a:buNone/>
            </a:pPr>
            <a:r>
              <a:rPr lang="fr-FR" b="1" dirty="0"/>
              <a:t>Localisation Relative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xmlns="" id="{BB93EE7A-2250-494A-A207-244746AC4E06}"/>
              </a:ext>
            </a:extLst>
          </p:cNvPr>
          <p:cNvSpPr txBox="1">
            <a:spLocks/>
          </p:cNvSpPr>
          <p:nvPr/>
        </p:nvSpPr>
        <p:spPr>
          <a:xfrm>
            <a:off x="729842" y="2632046"/>
            <a:ext cx="3028426" cy="67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b="1" dirty="0"/>
              <a:t>Localisation Absolue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D3D20651-D178-439F-A861-6014A39BF048}"/>
              </a:ext>
            </a:extLst>
          </p:cNvPr>
          <p:cNvSpPr txBox="1">
            <a:spLocks/>
          </p:cNvSpPr>
          <p:nvPr/>
        </p:nvSpPr>
        <p:spPr>
          <a:xfrm>
            <a:off x="1217803" y="1910522"/>
            <a:ext cx="30284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Odométrie + IMU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93FE4B37-C138-438D-B78D-0EFCC0ED5EE8}"/>
              </a:ext>
            </a:extLst>
          </p:cNvPr>
          <p:cNvSpPr txBox="1">
            <a:spLocks/>
          </p:cNvSpPr>
          <p:nvPr/>
        </p:nvSpPr>
        <p:spPr>
          <a:xfrm>
            <a:off x="4188901" y="1732352"/>
            <a:ext cx="3028426" cy="107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Deux fonctionnalités déjà existante sur le robot</a:t>
            </a:r>
          </a:p>
          <a:p>
            <a:pPr marL="186262" indent="0" algn="ctr">
              <a:buFont typeface="Arial"/>
              <a:buNone/>
            </a:pPr>
            <a:r>
              <a:rPr lang="fr-FR" sz="1600" dirty="0"/>
              <a:t>Précision satisfaisante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xmlns="" id="{34F11BDC-0606-4827-9F48-8B02A28DC2FE}"/>
              </a:ext>
            </a:extLst>
          </p:cNvPr>
          <p:cNvSpPr txBox="1">
            <a:spLocks/>
          </p:cNvSpPr>
          <p:nvPr/>
        </p:nvSpPr>
        <p:spPr>
          <a:xfrm>
            <a:off x="1217803" y="3186717"/>
            <a:ext cx="30284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BLE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DDCFC75D-2CC2-440C-94D6-BE3684186761}"/>
              </a:ext>
            </a:extLst>
          </p:cNvPr>
          <p:cNvSpPr txBox="1">
            <a:spLocks/>
          </p:cNvSpPr>
          <p:nvPr/>
        </p:nvSpPr>
        <p:spPr>
          <a:xfrm>
            <a:off x="1217803" y="4099224"/>
            <a:ext cx="3028426" cy="81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Amers/QR Code (caméra)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xmlns="" id="{088443E8-EA5B-4400-912C-480C38FD951E}"/>
              </a:ext>
            </a:extLst>
          </p:cNvPr>
          <p:cNvSpPr txBox="1">
            <a:spLocks/>
          </p:cNvSpPr>
          <p:nvPr/>
        </p:nvSpPr>
        <p:spPr>
          <a:xfrm>
            <a:off x="1160475" y="5368425"/>
            <a:ext cx="3028426" cy="635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RFID Passif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xmlns="" id="{1209F56B-454C-4205-A94E-CB627B375173}"/>
              </a:ext>
            </a:extLst>
          </p:cNvPr>
          <p:cNvSpPr txBox="1">
            <a:spLocks/>
          </p:cNvSpPr>
          <p:nvPr/>
        </p:nvSpPr>
        <p:spPr>
          <a:xfrm>
            <a:off x="4188901" y="3062298"/>
            <a:ext cx="3028426" cy="88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Prix très élevé</a:t>
            </a:r>
          </a:p>
          <a:p>
            <a:pPr marL="186262" indent="0" algn="ctr">
              <a:buFont typeface="Arial"/>
              <a:buNone/>
            </a:pPr>
            <a:r>
              <a:rPr lang="fr-FR" sz="1600" dirty="0"/>
              <a:t>Précision faible pour ce prix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xmlns="" id="{770D65B6-7142-4048-9635-208D160CCD37}"/>
              </a:ext>
            </a:extLst>
          </p:cNvPr>
          <p:cNvSpPr txBox="1">
            <a:spLocks/>
          </p:cNvSpPr>
          <p:nvPr/>
        </p:nvSpPr>
        <p:spPr>
          <a:xfrm>
            <a:off x="3555532" y="3771908"/>
            <a:ext cx="4295163" cy="119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Prix abordable</a:t>
            </a:r>
          </a:p>
          <a:p>
            <a:pPr marL="186262" indent="0" algn="ctr">
              <a:buFont typeface="Arial"/>
              <a:buNone/>
            </a:pPr>
            <a:r>
              <a:rPr lang="fr-FR" sz="1600" dirty="0"/>
              <a:t>Précision acceptable</a:t>
            </a:r>
          </a:p>
          <a:p>
            <a:pPr marL="186262" indent="0" algn="ctr">
              <a:buNone/>
            </a:pPr>
            <a:r>
              <a:rPr lang="fr-FR" sz="1600" dirty="0"/>
              <a:t>Temps de mise en œuvre très important</a:t>
            </a:r>
          </a:p>
          <a:p>
            <a:pPr marL="186262" indent="0" algn="ctr">
              <a:buFont typeface="Arial"/>
              <a:buNone/>
            </a:pPr>
            <a:endParaRPr lang="fr-FR" sz="1600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xmlns="" id="{BDA00A1B-34D5-4405-ACA7-AA7B1E6A4158}"/>
              </a:ext>
            </a:extLst>
          </p:cNvPr>
          <p:cNvSpPr txBox="1">
            <a:spLocks/>
          </p:cNvSpPr>
          <p:nvPr/>
        </p:nvSpPr>
        <p:spPr>
          <a:xfrm>
            <a:off x="7523526" y="3935494"/>
            <a:ext cx="4668474" cy="837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400" dirty="0"/>
              <a:t>La localisation est une fonctionnalité essentielle du robot pour pouvoir fonctionner. Nous en avons besoin rapidement pour développer le reste.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xmlns="" id="{CBEFF474-9A89-4A20-A550-7DA096F60B17}"/>
              </a:ext>
            </a:extLst>
          </p:cNvPr>
          <p:cNvSpPr txBox="1">
            <a:spLocks/>
          </p:cNvSpPr>
          <p:nvPr/>
        </p:nvSpPr>
        <p:spPr>
          <a:xfrm>
            <a:off x="3417115" y="5075485"/>
            <a:ext cx="4295163" cy="119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Prix très abordable</a:t>
            </a:r>
          </a:p>
          <a:p>
            <a:pPr marL="186262" indent="0" algn="ctr">
              <a:buFont typeface="Arial"/>
              <a:buNone/>
            </a:pPr>
            <a:r>
              <a:rPr lang="fr-FR" sz="1600" dirty="0"/>
              <a:t>Précision très satisfaisante</a:t>
            </a:r>
          </a:p>
          <a:p>
            <a:pPr marL="186262" indent="0" algn="ctr">
              <a:buFont typeface="Arial"/>
              <a:buNone/>
            </a:pPr>
            <a:r>
              <a:rPr lang="fr-FR" sz="1600" dirty="0"/>
              <a:t>Simple à mettre en place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xmlns="" id="{71BDF16E-587A-42EF-9251-E6440702A164}"/>
              </a:ext>
            </a:extLst>
          </p:cNvPr>
          <p:cNvSpPr txBox="1">
            <a:spLocks/>
          </p:cNvSpPr>
          <p:nvPr/>
        </p:nvSpPr>
        <p:spPr>
          <a:xfrm>
            <a:off x="7523526" y="5400866"/>
            <a:ext cx="4668474" cy="539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400" dirty="0"/>
              <a:t>Semble être le meilleur compromis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5A408FF-EBF9-4E6D-B34E-E8166A09137E}"/>
              </a:ext>
            </a:extLst>
          </p:cNvPr>
          <p:cNvSpPr/>
          <p:nvPr/>
        </p:nvSpPr>
        <p:spPr>
          <a:xfrm>
            <a:off x="1728132" y="5125673"/>
            <a:ext cx="9625668" cy="11901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503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des options technologiques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9811861-2BC3-429F-B025-064CDA88C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653" y="1397970"/>
            <a:ext cx="3405931" cy="674296"/>
          </a:xfrm>
        </p:spPr>
        <p:txBody>
          <a:bodyPr/>
          <a:lstStyle/>
          <a:p>
            <a:pPr marL="186262" indent="0" algn="ctr">
              <a:buNone/>
            </a:pPr>
            <a:r>
              <a:rPr lang="fr-FR" b="1" dirty="0"/>
              <a:t>Evitement d’obstacles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D3D20651-D178-439F-A861-6014A39BF048}"/>
              </a:ext>
            </a:extLst>
          </p:cNvPr>
          <p:cNvSpPr txBox="1">
            <a:spLocks/>
          </p:cNvSpPr>
          <p:nvPr/>
        </p:nvSpPr>
        <p:spPr>
          <a:xfrm>
            <a:off x="1217803" y="2282832"/>
            <a:ext cx="30284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Camera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93FE4B37-C138-438D-B78D-0EFCC0ED5EE8}"/>
              </a:ext>
            </a:extLst>
          </p:cNvPr>
          <p:cNvSpPr txBox="1">
            <a:spLocks/>
          </p:cNvSpPr>
          <p:nvPr/>
        </p:nvSpPr>
        <p:spPr>
          <a:xfrm>
            <a:off x="4246229" y="1847866"/>
            <a:ext cx="3028426" cy="140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Long à mettre en place, au point de ne pas a voir le temps de lier réellement les parties Soft et FPGA sur d’autres fonctionnalités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xmlns="" id="{71BDF16E-587A-42EF-9251-E6440702A164}"/>
              </a:ext>
            </a:extLst>
          </p:cNvPr>
          <p:cNvSpPr txBox="1">
            <a:spLocks/>
          </p:cNvSpPr>
          <p:nvPr/>
        </p:nvSpPr>
        <p:spPr>
          <a:xfrm>
            <a:off x="7523526" y="4905647"/>
            <a:ext cx="4668474" cy="137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400" dirty="0"/>
              <a:t>Achat de nouveaux ultrasons car ceux déjà intégré utilisent un protocole complexe à manipuler.</a:t>
            </a:r>
          </a:p>
          <a:p>
            <a:pPr marL="186262" indent="0" algn="ctr">
              <a:buFont typeface="Arial"/>
              <a:buNone/>
            </a:pPr>
            <a:r>
              <a:rPr lang="fr-FR" sz="1400" dirty="0"/>
              <a:t>Nouvelle disposition des ces ultrasons</a:t>
            </a:r>
          </a:p>
          <a:p>
            <a:pPr marL="186262" indent="0" algn="ctr">
              <a:buFont typeface="Arial"/>
              <a:buNone/>
            </a:pPr>
            <a:r>
              <a:rPr lang="fr-FR" sz="1400" dirty="0"/>
              <a:t>Utilisation en alternance pour éviter toute interférence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xmlns="" id="{8D95CD65-92CC-40CC-A89D-3E6779990464}"/>
              </a:ext>
            </a:extLst>
          </p:cNvPr>
          <p:cNvSpPr txBox="1">
            <a:spLocks/>
          </p:cNvSpPr>
          <p:nvPr/>
        </p:nvSpPr>
        <p:spPr>
          <a:xfrm>
            <a:off x="1217803" y="3752764"/>
            <a:ext cx="30284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Lidar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xmlns="" id="{38524D90-9F04-487B-B6C7-86109CCB8380}"/>
              </a:ext>
            </a:extLst>
          </p:cNvPr>
          <p:cNvSpPr txBox="1">
            <a:spLocks/>
          </p:cNvSpPr>
          <p:nvPr/>
        </p:nvSpPr>
        <p:spPr>
          <a:xfrm>
            <a:off x="4246229" y="3395385"/>
            <a:ext cx="3028426" cy="116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L’équipe a très peu envie d’utiliser cette technologie déjà utilisée les années précédentes.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xmlns="" id="{1A91A856-41D7-4AB9-B54F-7AA23434CAC1}"/>
              </a:ext>
            </a:extLst>
          </p:cNvPr>
          <p:cNvSpPr txBox="1">
            <a:spLocks/>
          </p:cNvSpPr>
          <p:nvPr/>
        </p:nvSpPr>
        <p:spPr>
          <a:xfrm>
            <a:off x="1217803" y="5058232"/>
            <a:ext cx="30284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Ultrasons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xmlns="" id="{934B8381-7C52-4ACD-93AD-DD058692EA40}"/>
              </a:ext>
            </a:extLst>
          </p:cNvPr>
          <p:cNvSpPr txBox="1">
            <a:spLocks/>
          </p:cNvSpPr>
          <p:nvPr/>
        </p:nvSpPr>
        <p:spPr>
          <a:xfrm>
            <a:off x="4246229" y="4847245"/>
            <a:ext cx="3028426" cy="1377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Réel défi car non utilisé les années précédentes. Solutions normalement assez précise dans les zones fermées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xmlns="" id="{56420AE2-8C6D-41FA-BB12-E0FF52E83F9C}"/>
              </a:ext>
            </a:extLst>
          </p:cNvPr>
          <p:cNvSpPr txBox="1">
            <a:spLocks/>
          </p:cNvSpPr>
          <p:nvPr/>
        </p:nvSpPr>
        <p:spPr>
          <a:xfrm>
            <a:off x="7274655" y="2132403"/>
            <a:ext cx="4668474" cy="837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400" dirty="0"/>
              <a:t>Machine Learning…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33FF1D6-47A3-4DB8-A5A1-38178D244F22}"/>
              </a:ext>
            </a:extLst>
          </p:cNvPr>
          <p:cNvSpPr/>
          <p:nvPr/>
        </p:nvSpPr>
        <p:spPr>
          <a:xfrm>
            <a:off x="1728132" y="4847246"/>
            <a:ext cx="10377182" cy="14339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0688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détaillée de notre choix définitif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99811861-2BC3-429F-B025-064CDA88C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622" y="1660832"/>
            <a:ext cx="10515600" cy="4910735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Solution retenue : </a:t>
            </a:r>
          </a:p>
          <a:p>
            <a:pPr>
              <a:buFont typeface="Arial" charset="0"/>
              <a:buChar char="•"/>
            </a:pPr>
            <a:r>
              <a:rPr lang="fr-FR" dirty="0" smtClean="0"/>
              <a:t>Click NFC tag 2 </a:t>
            </a:r>
            <a:r>
              <a:rPr lang="fr-FR" dirty="0" err="1" smtClean="0"/>
              <a:t>MickroElectronika</a:t>
            </a:r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 smtClean="0"/>
              <a:t>Étiquettes </a:t>
            </a:r>
            <a:r>
              <a:rPr lang="fr-FR" dirty="0" smtClean="0"/>
              <a:t> Autocollantes </a:t>
            </a:r>
            <a:r>
              <a:rPr lang="fr-FR" dirty="0" smtClean="0"/>
              <a:t>NFC NTAG </a:t>
            </a:r>
            <a:r>
              <a:rPr lang="fr-FR" dirty="0" smtClean="0"/>
              <a:t>213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Avantages : </a:t>
            </a:r>
          </a:p>
          <a:p>
            <a:pPr>
              <a:buFont typeface="Arial" charset="0"/>
              <a:buChar char="•"/>
            </a:pPr>
            <a:r>
              <a:rPr lang="fr-FR" dirty="0" smtClean="0"/>
              <a:t>Tag de la puce la plus répandue et polyvalente</a:t>
            </a:r>
          </a:p>
          <a:p>
            <a:pPr>
              <a:buFont typeface="Arial" charset="0"/>
              <a:buChar char="•"/>
            </a:pPr>
            <a:r>
              <a:rPr lang="fr-FR" dirty="0" smtClean="0"/>
              <a:t>Tag NFC sous forme d’autocollant</a:t>
            </a:r>
          </a:p>
          <a:p>
            <a:pPr>
              <a:buFont typeface="Arial" charset="0"/>
              <a:buChar char="•"/>
            </a:pPr>
            <a:r>
              <a:rPr lang="fr-FR" dirty="0" smtClean="0"/>
              <a:t>Prix abordable</a:t>
            </a:r>
          </a:p>
          <a:p>
            <a:pPr>
              <a:buNone/>
            </a:pPr>
            <a:endParaRPr lang="fr-FR" dirty="0" smtClean="0"/>
          </a:p>
          <a:p>
            <a:pPr>
              <a:buFontTx/>
              <a:buChar char="-"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7910" y="1755797"/>
            <a:ext cx="26574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3646" y="4196778"/>
            <a:ext cx="2977933" cy="2287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99811861-2BC3-429F-B025-064CDA88CAED}"/>
              </a:ext>
            </a:extLst>
          </p:cNvPr>
          <p:cNvSpPr txBox="1">
            <a:spLocks/>
          </p:cNvSpPr>
          <p:nvPr/>
        </p:nvSpPr>
        <p:spPr>
          <a:xfrm>
            <a:off x="-150313" y="1209896"/>
            <a:ext cx="3028426" cy="67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86262" marR="0" lvl="0" indent="0" algn="ctr" defTabSz="914400" rtl="0" eaLnBrk="1" fontAlgn="auto" latinLnBrk="0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None/>
              <a:tabLst/>
              <a:defRPr/>
            </a:pPr>
            <a:r>
              <a:rPr kumimoji="0" lang="fr-FR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NFC/RFID</a:t>
            </a:r>
            <a:endParaRPr kumimoji="0" lang="fr-FR" sz="21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03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détaillée de notre choix définitif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9811861-2BC3-429F-B025-064CDA88C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842" y="1397786"/>
            <a:ext cx="3028426" cy="674296"/>
          </a:xfrm>
        </p:spPr>
        <p:txBody>
          <a:bodyPr/>
          <a:lstStyle/>
          <a:p>
            <a:pPr marL="186262" indent="0" algn="ctr">
              <a:buNone/>
            </a:pPr>
            <a:r>
              <a:rPr lang="fr-FR" b="1" dirty="0"/>
              <a:t>Ultrasons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F2E542A2-7331-4F0C-BBC4-43169341AA0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16" y="1896789"/>
            <a:ext cx="5951247" cy="46048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16D66EA9-6926-41F8-B570-C1FF7A849A3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3541" y="2900562"/>
            <a:ext cx="6104040" cy="25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878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commande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xmlns="" id="{EA0425BD-FA30-4D9C-A813-370319D6E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84457137"/>
              </p:ext>
            </p:extLst>
          </p:nvPr>
        </p:nvGraphicFramePr>
        <p:xfrm>
          <a:off x="1198359" y="1807798"/>
          <a:ext cx="9609206" cy="4351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4767">
                  <a:extLst>
                    <a:ext uri="{9D8B030D-6E8A-4147-A177-3AD203B41FA5}">
                      <a16:colId xmlns:a16="http://schemas.microsoft.com/office/drawing/2014/main" xmlns="" val="408911450"/>
                    </a:ext>
                  </a:extLst>
                </a:gridCol>
                <a:gridCol w="2742036">
                  <a:extLst>
                    <a:ext uri="{9D8B030D-6E8A-4147-A177-3AD203B41FA5}">
                      <a16:colId xmlns:a16="http://schemas.microsoft.com/office/drawing/2014/main" xmlns="" val="3034884889"/>
                    </a:ext>
                  </a:extLst>
                </a:gridCol>
                <a:gridCol w="724767">
                  <a:extLst>
                    <a:ext uri="{9D8B030D-6E8A-4147-A177-3AD203B41FA5}">
                      <a16:colId xmlns:a16="http://schemas.microsoft.com/office/drawing/2014/main" xmlns="" val="2245621690"/>
                    </a:ext>
                  </a:extLst>
                </a:gridCol>
                <a:gridCol w="543576">
                  <a:extLst>
                    <a:ext uri="{9D8B030D-6E8A-4147-A177-3AD203B41FA5}">
                      <a16:colId xmlns:a16="http://schemas.microsoft.com/office/drawing/2014/main" xmlns="" val="2170081862"/>
                    </a:ext>
                  </a:extLst>
                </a:gridCol>
                <a:gridCol w="724767">
                  <a:extLst>
                    <a:ext uri="{9D8B030D-6E8A-4147-A177-3AD203B41FA5}">
                      <a16:colId xmlns:a16="http://schemas.microsoft.com/office/drawing/2014/main" xmlns="" val="775422082"/>
                    </a:ext>
                  </a:extLst>
                </a:gridCol>
                <a:gridCol w="567734">
                  <a:extLst>
                    <a:ext uri="{9D8B030D-6E8A-4147-A177-3AD203B41FA5}">
                      <a16:colId xmlns:a16="http://schemas.microsoft.com/office/drawing/2014/main" xmlns="" val="3706207842"/>
                    </a:ext>
                  </a:extLst>
                </a:gridCol>
                <a:gridCol w="1078092">
                  <a:extLst>
                    <a:ext uri="{9D8B030D-6E8A-4147-A177-3AD203B41FA5}">
                      <a16:colId xmlns:a16="http://schemas.microsoft.com/office/drawing/2014/main" xmlns="" val="2516185925"/>
                    </a:ext>
                  </a:extLst>
                </a:gridCol>
                <a:gridCol w="389563">
                  <a:extLst>
                    <a:ext uri="{9D8B030D-6E8A-4147-A177-3AD203B41FA5}">
                      <a16:colId xmlns:a16="http://schemas.microsoft.com/office/drawing/2014/main" xmlns="" val="1916722315"/>
                    </a:ext>
                  </a:extLst>
                </a:gridCol>
                <a:gridCol w="652290">
                  <a:extLst>
                    <a:ext uri="{9D8B030D-6E8A-4147-A177-3AD203B41FA5}">
                      <a16:colId xmlns:a16="http://schemas.microsoft.com/office/drawing/2014/main" xmlns="" val="2041547137"/>
                    </a:ext>
                  </a:extLst>
                </a:gridCol>
                <a:gridCol w="724767">
                  <a:extLst>
                    <a:ext uri="{9D8B030D-6E8A-4147-A177-3AD203B41FA5}">
                      <a16:colId xmlns:a16="http://schemas.microsoft.com/office/drawing/2014/main" xmlns="" val="36157213"/>
                    </a:ext>
                  </a:extLst>
                </a:gridCol>
                <a:gridCol w="736847">
                  <a:extLst>
                    <a:ext uri="{9D8B030D-6E8A-4147-A177-3AD203B41FA5}">
                      <a16:colId xmlns:a16="http://schemas.microsoft.com/office/drawing/2014/main" xmlns="" val="2821565850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ref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prix (€)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tva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frais de port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nombre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délai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stock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site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275331509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carte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zybo z7-20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337,57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1 jour ouvrable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farnell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337,57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507,866667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78763231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composant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hc-sr04 = Ultrasons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3,25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4,5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3 jours ouvrables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500+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gotronic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38,75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3182516642"/>
                  </a:ext>
                </a:extLst>
              </a:tr>
              <a:tr h="1269140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Click NFC tag 2 </a:t>
                      </a:r>
                      <a:r>
                        <a:rPr lang="fr-FR" sz="1000" u="none" strike="noStrike" dirty="0" err="1">
                          <a:effectLst/>
                        </a:rPr>
                        <a:t>MickroElectronika</a:t>
                      </a:r>
                      <a:r>
                        <a:rPr lang="fr-FR" sz="1000" u="none" strike="noStrike" dirty="0">
                          <a:effectLst/>
                        </a:rPr>
                        <a:t> = Lecteur RFID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11,15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6,5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1 jour ouvrable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49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RS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17,65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1851010071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u="none" strike="noStrike" dirty="0">
                          <a:effectLst/>
                        </a:rPr>
                        <a:t>NFC NTAG 213 (100pcs) = Tags RFID</a:t>
                      </a:r>
                      <a:endParaRPr lang="sv-S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20,12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2,16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21-mai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aliexpress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18,9266667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373492018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pcam 5c = Camera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41,22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1 jour ouvrable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farnell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41,22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407922438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Pmod ESP32: Wireless Communication Module  = Module Wifi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24,6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immédiat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67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mouser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221190131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40,91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1 semaine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amazone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34,0916667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702622490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autre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Creality 3D Printer Filament PLA 1.75mm 1KG Bobine,Matériaux d'impression 3D en filament- Noir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23,59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1semain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ok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amazone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19,6583333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3165804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6896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détaillées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BAA77A27-EF48-4E4C-97DE-4BBCE4887F5F}"/>
              </a:ext>
            </a:extLst>
          </p:cNvPr>
          <p:cNvSpPr txBox="1"/>
          <p:nvPr/>
        </p:nvSpPr>
        <p:spPr>
          <a:xfrm>
            <a:off x="727382" y="1568741"/>
            <a:ext cx="87783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diagrams.net : </a:t>
            </a:r>
            <a:r>
              <a:rPr lang="fr-FR" dirty="0">
                <a:hlinkClick r:id="rId2"/>
              </a:rPr>
              <a:t>https://drive.google.com/file/d/15aW2WQBY53vXxEQ81F0e168d5GsQbctr/view?usp=sharing</a:t>
            </a:r>
            <a:endParaRPr lang="fr-FR" dirty="0"/>
          </a:p>
          <a:p>
            <a:r>
              <a:rPr lang="fr-FR" dirty="0"/>
              <a:t>Page 1 = Synoptique général</a:t>
            </a:r>
          </a:p>
          <a:p>
            <a:r>
              <a:rPr lang="fr-FR" dirty="0"/>
              <a:t>Page 2 = détail des blocs du synoptique</a:t>
            </a:r>
          </a:p>
          <a:p>
            <a:r>
              <a:rPr lang="fr-FR" dirty="0"/>
              <a:t>Exemples disponibles en page 2: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6CF18651-D19B-4C99-900E-8E9E9C8507D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18" y="2570415"/>
            <a:ext cx="6112188" cy="356451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9FC3B328-4786-4AC7-947E-8B49DD35A6F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64349" y="2998253"/>
            <a:ext cx="5866133" cy="250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94146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179</TotalTime>
  <Words>560</Words>
  <Application>Microsoft Office PowerPoint</Application>
  <PresentationFormat>Personnalisé</PresentationFormat>
  <Paragraphs>173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Thème1</vt:lpstr>
      <vt:lpstr>Réunion d’avancement du 14/04/2022</vt:lpstr>
      <vt:lpstr>Ordre du jour</vt:lpstr>
      <vt:lpstr>Rappels des principales fonctionnalités</vt:lpstr>
      <vt:lpstr>Etude des options technologiques</vt:lpstr>
      <vt:lpstr>Etude des options technologiques</vt:lpstr>
      <vt:lpstr>Présentation détaillée de notre choix définitif</vt:lpstr>
      <vt:lpstr>Présentation détaillée de notre choix définitif</vt:lpstr>
      <vt:lpstr>Première commande</vt:lpstr>
      <vt:lpstr>Spécifications détaillées</vt:lpstr>
      <vt:lpstr>Début de réflexion sur le partage Soft/FPGA</vt:lpstr>
      <vt:lpstr>Point planning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CORNIERE</cp:lastModifiedBy>
  <cp:revision>8</cp:revision>
  <dcterms:created xsi:type="dcterms:W3CDTF">2022-04-01T08:34:25Z</dcterms:created>
  <dcterms:modified xsi:type="dcterms:W3CDTF">2022-04-14T09:54:44Z</dcterms:modified>
</cp:coreProperties>
</file>