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63" r:id="rId2"/>
    <p:sldId id="267" r:id="rId3"/>
    <p:sldId id="269" r:id="rId4"/>
    <p:sldId id="256" r:id="rId5"/>
    <p:sldId id="258" r:id="rId6"/>
    <p:sldId id="262" r:id="rId7"/>
    <p:sldId id="270" r:id="rId8"/>
    <p:sldId id="259" r:id="rId9"/>
    <p:sldId id="272" r:id="rId10"/>
    <p:sldId id="264" r:id="rId11"/>
    <p:sldId id="265" r:id="rId12"/>
    <p:sldId id="268" r:id="rId13"/>
    <p:sldId id="271" r:id="rId14"/>
    <p:sldId id="276" r:id="rId15"/>
    <p:sldId id="273" r:id="rId16"/>
    <p:sldId id="274" r:id="rId17"/>
    <p:sldId id="275" r:id="rId18"/>
  </p:sldIdLst>
  <p:sldSz cx="9144000" cy="5143500" type="screen16x9"/>
  <p:notesSz cx="6858000" cy="9144000"/>
  <p:embeddedFontLst>
    <p:embeddedFont>
      <p:font typeface="Century Gothic" panose="020B0502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61598-8A36-4C59-B409-C24E27361FD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609D774-FB0E-46BE-8F3D-4302A3D2B1AE}">
      <dgm:prSet/>
      <dgm:spPr/>
      <dgm:t>
        <a:bodyPr/>
        <a:lstStyle/>
        <a:p>
          <a:r>
            <a:rPr lang="en-US" b="1" dirty="0"/>
            <a:t>What's an IP Address?</a:t>
          </a:r>
          <a:r>
            <a:rPr lang="en-US" dirty="0"/>
            <a:t>: Think of an IP address as your home's street address, but for your computer or phone on the internet. It's a special number that helps devices find and talk to each other online.</a:t>
          </a:r>
        </a:p>
      </dgm:t>
    </dgm:pt>
    <dgm:pt modelId="{504EC452-B770-4E67-BA86-195BD3926824}" type="parTrans" cxnId="{D53912E0-2FFA-4922-B945-52AB3A5F0012}">
      <dgm:prSet/>
      <dgm:spPr/>
      <dgm:t>
        <a:bodyPr/>
        <a:lstStyle/>
        <a:p>
          <a:endParaRPr lang="en-US"/>
        </a:p>
      </dgm:t>
    </dgm:pt>
    <dgm:pt modelId="{BBBA840E-24EB-469F-8578-2A5872D53E8F}" type="sibTrans" cxnId="{D53912E0-2FFA-4922-B945-52AB3A5F0012}">
      <dgm:prSet/>
      <dgm:spPr/>
      <dgm:t>
        <a:bodyPr/>
        <a:lstStyle/>
        <a:p>
          <a:endParaRPr lang="en-US"/>
        </a:p>
      </dgm:t>
    </dgm:pt>
    <dgm:pt modelId="{9C9D44A1-E221-478E-90FD-7DF63B4D468E}">
      <dgm:prSet/>
      <dgm:spPr/>
      <dgm:t>
        <a:bodyPr/>
        <a:lstStyle/>
        <a:p>
          <a:r>
            <a:rPr lang="en-US" b="1" dirty="0"/>
            <a:t>Two Main Types</a:t>
          </a:r>
          <a:r>
            <a:rPr lang="en-US" dirty="0"/>
            <a:t>: There are two kinds of IP addresses. IPv4 is like a regular phone number (e.g., 192.168.1.1), and IPv6 is a much longer one (e.g., 2001:0db8:85a3:0000:0000:8a2e:0370:7334) for even more devices.</a:t>
          </a:r>
        </a:p>
      </dgm:t>
    </dgm:pt>
    <dgm:pt modelId="{A747990E-ACF9-47F9-9D2D-FB878EE12892}" type="parTrans" cxnId="{75BA183F-C60B-43D9-913E-F8F3EE01C691}">
      <dgm:prSet/>
      <dgm:spPr/>
      <dgm:t>
        <a:bodyPr/>
        <a:lstStyle/>
        <a:p>
          <a:endParaRPr lang="en-US"/>
        </a:p>
      </dgm:t>
    </dgm:pt>
    <dgm:pt modelId="{802BF3DD-4811-4238-82F8-CEDA58A5542C}" type="sibTrans" cxnId="{75BA183F-C60B-43D9-913E-F8F3EE01C691}">
      <dgm:prSet/>
      <dgm:spPr/>
      <dgm:t>
        <a:bodyPr/>
        <a:lstStyle/>
        <a:p>
          <a:endParaRPr lang="en-US"/>
        </a:p>
      </dgm:t>
    </dgm:pt>
    <dgm:pt modelId="{5470A377-5302-4ACE-90E0-3A94840AE107}">
      <dgm:prSet/>
      <dgm:spPr/>
      <dgm:t>
        <a:bodyPr/>
        <a:lstStyle/>
        <a:p>
          <a:r>
            <a:rPr lang="en-US" b="1" dirty="0"/>
            <a:t>Why It Matters</a:t>
          </a:r>
          <a:r>
            <a:rPr lang="en-US" dirty="0"/>
            <a:t>: Just like mail needs your home address to reach you, data on the internet uses IP addresses to find the right computer or phone.</a:t>
          </a:r>
        </a:p>
      </dgm:t>
    </dgm:pt>
    <dgm:pt modelId="{7A37ECFA-6068-4F78-96FA-B5ED257C6062}" type="parTrans" cxnId="{FE0A131F-2623-4423-AA16-24E1F5F65ACD}">
      <dgm:prSet/>
      <dgm:spPr/>
      <dgm:t>
        <a:bodyPr/>
        <a:lstStyle/>
        <a:p>
          <a:endParaRPr lang="en-US"/>
        </a:p>
      </dgm:t>
    </dgm:pt>
    <dgm:pt modelId="{5E2DB9CE-9AAF-4626-A928-4F31E9DA8F81}" type="sibTrans" cxnId="{FE0A131F-2623-4423-AA16-24E1F5F65ACD}">
      <dgm:prSet/>
      <dgm:spPr/>
      <dgm:t>
        <a:bodyPr/>
        <a:lstStyle/>
        <a:p>
          <a:endParaRPr lang="en-US"/>
        </a:p>
      </dgm:t>
    </dgm:pt>
    <dgm:pt modelId="{CDEADB40-6174-428D-AB4D-5F1BF9170DCA}">
      <dgm:prSet/>
      <dgm:spPr/>
      <dgm:t>
        <a:bodyPr/>
        <a:lstStyle/>
        <a:p>
          <a:r>
            <a:rPr lang="en-US" b="1" dirty="0"/>
            <a:t>Changing vs. Permanent</a:t>
          </a:r>
          <a:r>
            <a:rPr lang="en-US" dirty="0"/>
            <a:t>: Some IP addresses change every time you go online (dynamic), and some stay the same (static), like having a permanent phone number for important stuff.</a:t>
          </a:r>
        </a:p>
      </dgm:t>
    </dgm:pt>
    <dgm:pt modelId="{143C4BA7-1F79-42E8-93F1-BA45457CA545}" type="parTrans" cxnId="{65955EF2-25BF-4FFF-99E4-6A3075F793EC}">
      <dgm:prSet/>
      <dgm:spPr/>
      <dgm:t>
        <a:bodyPr/>
        <a:lstStyle/>
        <a:p>
          <a:endParaRPr lang="en-US"/>
        </a:p>
      </dgm:t>
    </dgm:pt>
    <dgm:pt modelId="{AE509650-532C-4F2E-8628-06420E5139D6}" type="sibTrans" cxnId="{65955EF2-25BF-4FFF-99E4-6A3075F793EC}">
      <dgm:prSet/>
      <dgm:spPr/>
      <dgm:t>
        <a:bodyPr/>
        <a:lstStyle/>
        <a:p>
          <a:endParaRPr lang="en-US"/>
        </a:p>
      </dgm:t>
    </dgm:pt>
    <dgm:pt modelId="{8D8D17B5-E61A-4BBA-B87E-36A2D5BA44FD}" type="pres">
      <dgm:prSet presAssocID="{95261598-8A36-4C59-B409-C24E27361FD2}" presName="vert0" presStyleCnt="0">
        <dgm:presLayoutVars>
          <dgm:dir/>
          <dgm:animOne val="branch"/>
          <dgm:animLvl val="lvl"/>
        </dgm:presLayoutVars>
      </dgm:prSet>
      <dgm:spPr/>
    </dgm:pt>
    <dgm:pt modelId="{C231BF5F-3F34-4D41-A81E-406EB5D9B449}" type="pres">
      <dgm:prSet presAssocID="{F609D774-FB0E-46BE-8F3D-4302A3D2B1AE}" presName="thickLine" presStyleLbl="alignNode1" presStyleIdx="0" presStyleCnt="4"/>
      <dgm:spPr/>
    </dgm:pt>
    <dgm:pt modelId="{2BDC029B-8290-4F0D-86CD-2621FD803B43}" type="pres">
      <dgm:prSet presAssocID="{F609D774-FB0E-46BE-8F3D-4302A3D2B1AE}" presName="horz1" presStyleCnt="0"/>
      <dgm:spPr/>
    </dgm:pt>
    <dgm:pt modelId="{3FCE7DB0-990F-4CF8-9936-EF5B5BB0162C}" type="pres">
      <dgm:prSet presAssocID="{F609D774-FB0E-46BE-8F3D-4302A3D2B1AE}" presName="tx1" presStyleLbl="revTx" presStyleIdx="0" presStyleCnt="4"/>
      <dgm:spPr/>
    </dgm:pt>
    <dgm:pt modelId="{B360A44C-A232-4657-B77D-6D3C1DAA977B}" type="pres">
      <dgm:prSet presAssocID="{F609D774-FB0E-46BE-8F3D-4302A3D2B1AE}" presName="vert1" presStyleCnt="0"/>
      <dgm:spPr/>
    </dgm:pt>
    <dgm:pt modelId="{31443EC8-54B1-4394-99DE-8F157080FD08}" type="pres">
      <dgm:prSet presAssocID="{9C9D44A1-E221-478E-90FD-7DF63B4D468E}" presName="thickLine" presStyleLbl="alignNode1" presStyleIdx="1" presStyleCnt="4"/>
      <dgm:spPr/>
    </dgm:pt>
    <dgm:pt modelId="{8F2CF992-D627-451D-A92C-5BB999D982AA}" type="pres">
      <dgm:prSet presAssocID="{9C9D44A1-E221-478E-90FD-7DF63B4D468E}" presName="horz1" presStyleCnt="0"/>
      <dgm:spPr/>
    </dgm:pt>
    <dgm:pt modelId="{06942E3F-EB48-429F-ABC7-5132F54C552E}" type="pres">
      <dgm:prSet presAssocID="{9C9D44A1-E221-478E-90FD-7DF63B4D468E}" presName="tx1" presStyleLbl="revTx" presStyleIdx="1" presStyleCnt="4"/>
      <dgm:spPr/>
    </dgm:pt>
    <dgm:pt modelId="{2446D05F-636B-4D53-B6A8-F227C3C58DDF}" type="pres">
      <dgm:prSet presAssocID="{9C9D44A1-E221-478E-90FD-7DF63B4D468E}" presName="vert1" presStyleCnt="0"/>
      <dgm:spPr/>
    </dgm:pt>
    <dgm:pt modelId="{C5AA668B-55C5-4752-A1F5-2516A440BEDE}" type="pres">
      <dgm:prSet presAssocID="{5470A377-5302-4ACE-90E0-3A94840AE107}" presName="thickLine" presStyleLbl="alignNode1" presStyleIdx="2" presStyleCnt="4"/>
      <dgm:spPr/>
    </dgm:pt>
    <dgm:pt modelId="{A2C1C897-00AC-42AE-8C4C-10F2C75833F6}" type="pres">
      <dgm:prSet presAssocID="{5470A377-5302-4ACE-90E0-3A94840AE107}" presName="horz1" presStyleCnt="0"/>
      <dgm:spPr/>
    </dgm:pt>
    <dgm:pt modelId="{8EB182A4-5D6F-4873-B7AA-3B923D27FA5C}" type="pres">
      <dgm:prSet presAssocID="{5470A377-5302-4ACE-90E0-3A94840AE107}" presName="tx1" presStyleLbl="revTx" presStyleIdx="2" presStyleCnt="4"/>
      <dgm:spPr/>
    </dgm:pt>
    <dgm:pt modelId="{A7438EDB-CF91-4C0E-8567-E05E85B61E66}" type="pres">
      <dgm:prSet presAssocID="{5470A377-5302-4ACE-90E0-3A94840AE107}" presName="vert1" presStyleCnt="0"/>
      <dgm:spPr/>
    </dgm:pt>
    <dgm:pt modelId="{97BB601B-2546-46BC-983E-0E07E6BB259A}" type="pres">
      <dgm:prSet presAssocID="{CDEADB40-6174-428D-AB4D-5F1BF9170DCA}" presName="thickLine" presStyleLbl="alignNode1" presStyleIdx="3" presStyleCnt="4"/>
      <dgm:spPr/>
    </dgm:pt>
    <dgm:pt modelId="{9C81F4C8-13D2-4D55-BFF6-846058588531}" type="pres">
      <dgm:prSet presAssocID="{CDEADB40-6174-428D-AB4D-5F1BF9170DCA}" presName="horz1" presStyleCnt="0"/>
      <dgm:spPr/>
    </dgm:pt>
    <dgm:pt modelId="{C86A17C8-B5D6-429C-B8AA-38D73F957E8C}" type="pres">
      <dgm:prSet presAssocID="{CDEADB40-6174-428D-AB4D-5F1BF9170DCA}" presName="tx1" presStyleLbl="revTx" presStyleIdx="3" presStyleCnt="4"/>
      <dgm:spPr/>
    </dgm:pt>
    <dgm:pt modelId="{90A58D39-5AD4-49B7-939E-04B0F96B7989}" type="pres">
      <dgm:prSet presAssocID="{CDEADB40-6174-428D-AB4D-5F1BF9170DCA}" presName="vert1" presStyleCnt="0"/>
      <dgm:spPr/>
    </dgm:pt>
  </dgm:ptLst>
  <dgm:cxnLst>
    <dgm:cxn modelId="{FE0A131F-2623-4423-AA16-24E1F5F65ACD}" srcId="{95261598-8A36-4C59-B409-C24E27361FD2}" destId="{5470A377-5302-4ACE-90E0-3A94840AE107}" srcOrd="2" destOrd="0" parTransId="{7A37ECFA-6068-4F78-96FA-B5ED257C6062}" sibTransId="{5E2DB9CE-9AAF-4626-A928-4F31E9DA8F81}"/>
    <dgm:cxn modelId="{8BC7A13B-96FD-4FED-8342-8A93C2D6CEEE}" type="presOf" srcId="{CDEADB40-6174-428D-AB4D-5F1BF9170DCA}" destId="{C86A17C8-B5D6-429C-B8AA-38D73F957E8C}" srcOrd="0" destOrd="0" presId="urn:microsoft.com/office/officeart/2008/layout/LinedList"/>
    <dgm:cxn modelId="{5CE69A3D-F615-4F88-B11F-497155267D7E}" type="presOf" srcId="{9C9D44A1-E221-478E-90FD-7DF63B4D468E}" destId="{06942E3F-EB48-429F-ABC7-5132F54C552E}" srcOrd="0" destOrd="0" presId="urn:microsoft.com/office/officeart/2008/layout/LinedList"/>
    <dgm:cxn modelId="{75BA183F-C60B-43D9-913E-F8F3EE01C691}" srcId="{95261598-8A36-4C59-B409-C24E27361FD2}" destId="{9C9D44A1-E221-478E-90FD-7DF63B4D468E}" srcOrd="1" destOrd="0" parTransId="{A747990E-ACF9-47F9-9D2D-FB878EE12892}" sibTransId="{802BF3DD-4811-4238-82F8-CEDA58A5542C}"/>
    <dgm:cxn modelId="{3BE0AC60-FD61-4693-A2A0-84FC5CC0133E}" type="presOf" srcId="{95261598-8A36-4C59-B409-C24E27361FD2}" destId="{8D8D17B5-E61A-4BBA-B87E-36A2D5BA44FD}" srcOrd="0" destOrd="0" presId="urn:microsoft.com/office/officeart/2008/layout/LinedList"/>
    <dgm:cxn modelId="{A4A5876E-9EFB-44C5-A6B9-D51E221B2CD3}" type="presOf" srcId="{5470A377-5302-4ACE-90E0-3A94840AE107}" destId="{8EB182A4-5D6F-4873-B7AA-3B923D27FA5C}" srcOrd="0" destOrd="0" presId="urn:microsoft.com/office/officeart/2008/layout/LinedList"/>
    <dgm:cxn modelId="{3EDD93DE-A8E7-482F-ABC9-759B8DA32D13}" type="presOf" srcId="{F609D774-FB0E-46BE-8F3D-4302A3D2B1AE}" destId="{3FCE7DB0-990F-4CF8-9936-EF5B5BB0162C}" srcOrd="0" destOrd="0" presId="urn:microsoft.com/office/officeart/2008/layout/LinedList"/>
    <dgm:cxn modelId="{D53912E0-2FFA-4922-B945-52AB3A5F0012}" srcId="{95261598-8A36-4C59-B409-C24E27361FD2}" destId="{F609D774-FB0E-46BE-8F3D-4302A3D2B1AE}" srcOrd="0" destOrd="0" parTransId="{504EC452-B770-4E67-BA86-195BD3926824}" sibTransId="{BBBA840E-24EB-469F-8578-2A5872D53E8F}"/>
    <dgm:cxn modelId="{65955EF2-25BF-4FFF-99E4-6A3075F793EC}" srcId="{95261598-8A36-4C59-B409-C24E27361FD2}" destId="{CDEADB40-6174-428D-AB4D-5F1BF9170DCA}" srcOrd="3" destOrd="0" parTransId="{143C4BA7-1F79-42E8-93F1-BA45457CA545}" sibTransId="{AE509650-532C-4F2E-8628-06420E5139D6}"/>
    <dgm:cxn modelId="{C5E6A6C4-3C47-4B3E-B39E-DF9F0F153A29}" type="presParOf" srcId="{8D8D17B5-E61A-4BBA-B87E-36A2D5BA44FD}" destId="{C231BF5F-3F34-4D41-A81E-406EB5D9B449}" srcOrd="0" destOrd="0" presId="urn:microsoft.com/office/officeart/2008/layout/LinedList"/>
    <dgm:cxn modelId="{ABCF0A08-2AEA-407C-BB78-BD6810732EB3}" type="presParOf" srcId="{8D8D17B5-E61A-4BBA-B87E-36A2D5BA44FD}" destId="{2BDC029B-8290-4F0D-86CD-2621FD803B43}" srcOrd="1" destOrd="0" presId="urn:microsoft.com/office/officeart/2008/layout/LinedList"/>
    <dgm:cxn modelId="{7A979531-9356-41F7-8F59-89C75B199CB5}" type="presParOf" srcId="{2BDC029B-8290-4F0D-86CD-2621FD803B43}" destId="{3FCE7DB0-990F-4CF8-9936-EF5B5BB0162C}" srcOrd="0" destOrd="0" presId="urn:microsoft.com/office/officeart/2008/layout/LinedList"/>
    <dgm:cxn modelId="{4D6B5C03-BC45-4798-851F-6C2BB883BD28}" type="presParOf" srcId="{2BDC029B-8290-4F0D-86CD-2621FD803B43}" destId="{B360A44C-A232-4657-B77D-6D3C1DAA977B}" srcOrd="1" destOrd="0" presId="urn:microsoft.com/office/officeart/2008/layout/LinedList"/>
    <dgm:cxn modelId="{1004DEAE-DB41-4AB4-8A2F-A04281F4B17E}" type="presParOf" srcId="{8D8D17B5-E61A-4BBA-B87E-36A2D5BA44FD}" destId="{31443EC8-54B1-4394-99DE-8F157080FD08}" srcOrd="2" destOrd="0" presId="urn:microsoft.com/office/officeart/2008/layout/LinedList"/>
    <dgm:cxn modelId="{3155388A-9238-4276-AA03-CAEF1B9763A9}" type="presParOf" srcId="{8D8D17B5-E61A-4BBA-B87E-36A2D5BA44FD}" destId="{8F2CF992-D627-451D-A92C-5BB999D982AA}" srcOrd="3" destOrd="0" presId="urn:microsoft.com/office/officeart/2008/layout/LinedList"/>
    <dgm:cxn modelId="{FF20CFB8-129D-4383-AA3B-30D23BDC95C0}" type="presParOf" srcId="{8F2CF992-D627-451D-A92C-5BB999D982AA}" destId="{06942E3F-EB48-429F-ABC7-5132F54C552E}" srcOrd="0" destOrd="0" presId="urn:microsoft.com/office/officeart/2008/layout/LinedList"/>
    <dgm:cxn modelId="{E3AE8C6F-8E3A-453D-B314-55DF21A67A10}" type="presParOf" srcId="{8F2CF992-D627-451D-A92C-5BB999D982AA}" destId="{2446D05F-636B-4D53-B6A8-F227C3C58DDF}" srcOrd="1" destOrd="0" presId="urn:microsoft.com/office/officeart/2008/layout/LinedList"/>
    <dgm:cxn modelId="{A6735FBB-220C-4F3E-90F2-5CB6E404774A}" type="presParOf" srcId="{8D8D17B5-E61A-4BBA-B87E-36A2D5BA44FD}" destId="{C5AA668B-55C5-4752-A1F5-2516A440BEDE}" srcOrd="4" destOrd="0" presId="urn:microsoft.com/office/officeart/2008/layout/LinedList"/>
    <dgm:cxn modelId="{08261DB5-5449-4B72-9D60-22922E3F2E3B}" type="presParOf" srcId="{8D8D17B5-E61A-4BBA-B87E-36A2D5BA44FD}" destId="{A2C1C897-00AC-42AE-8C4C-10F2C75833F6}" srcOrd="5" destOrd="0" presId="urn:microsoft.com/office/officeart/2008/layout/LinedList"/>
    <dgm:cxn modelId="{8539CF5A-3B8A-4FD4-8BE0-15D1D80DCD91}" type="presParOf" srcId="{A2C1C897-00AC-42AE-8C4C-10F2C75833F6}" destId="{8EB182A4-5D6F-4873-B7AA-3B923D27FA5C}" srcOrd="0" destOrd="0" presId="urn:microsoft.com/office/officeart/2008/layout/LinedList"/>
    <dgm:cxn modelId="{C4A3625F-7213-40CF-B7B0-8DF76F312277}" type="presParOf" srcId="{A2C1C897-00AC-42AE-8C4C-10F2C75833F6}" destId="{A7438EDB-CF91-4C0E-8567-E05E85B61E66}" srcOrd="1" destOrd="0" presId="urn:microsoft.com/office/officeart/2008/layout/LinedList"/>
    <dgm:cxn modelId="{D317530D-52BA-4AF5-B324-1AFC73D88A95}" type="presParOf" srcId="{8D8D17B5-E61A-4BBA-B87E-36A2D5BA44FD}" destId="{97BB601B-2546-46BC-983E-0E07E6BB259A}" srcOrd="6" destOrd="0" presId="urn:microsoft.com/office/officeart/2008/layout/LinedList"/>
    <dgm:cxn modelId="{AACC50B2-5CC7-4DC8-917D-6A2685F2F3D6}" type="presParOf" srcId="{8D8D17B5-E61A-4BBA-B87E-36A2D5BA44FD}" destId="{9C81F4C8-13D2-4D55-BFF6-846058588531}" srcOrd="7" destOrd="0" presId="urn:microsoft.com/office/officeart/2008/layout/LinedList"/>
    <dgm:cxn modelId="{B1D01314-74C2-4291-A1E0-0BE94887C2AD}" type="presParOf" srcId="{9C81F4C8-13D2-4D55-BFF6-846058588531}" destId="{C86A17C8-B5D6-429C-B8AA-38D73F957E8C}" srcOrd="0" destOrd="0" presId="urn:microsoft.com/office/officeart/2008/layout/LinedList"/>
    <dgm:cxn modelId="{DEB85C4D-A6BB-4033-BCFD-0F5B2031343F}" type="presParOf" srcId="{9C81F4C8-13D2-4D55-BFF6-846058588531}" destId="{90A58D39-5AD4-49B7-939E-04B0F96B798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637B02-CB6C-4CA4-A211-E9B7AA51B96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8C61C38-4474-465C-8DE2-264944203BD4}">
      <dgm:prSet/>
      <dgm:spPr/>
      <dgm:t>
        <a:bodyPr/>
        <a:lstStyle/>
        <a:p>
          <a:r>
            <a:rPr lang="en-US" b="1"/>
            <a:t>External IP Addresses</a:t>
          </a:r>
          <a:r>
            <a:rPr lang="en-US"/>
            <a:t>: An external IP address, also known as a public IP, is assigned to your network by your Internet Service Provider (ISP). It's used to identify your home or business network on the wider internet. Think of it as the address of your building in a city.</a:t>
          </a:r>
        </a:p>
      </dgm:t>
    </dgm:pt>
    <dgm:pt modelId="{6183594A-D769-4804-9D14-EB3CCB4D3A32}" type="parTrans" cxnId="{EEB5D3B6-A5DB-47D1-A07F-6F1C25244629}">
      <dgm:prSet/>
      <dgm:spPr/>
      <dgm:t>
        <a:bodyPr/>
        <a:lstStyle/>
        <a:p>
          <a:endParaRPr lang="en-US"/>
        </a:p>
      </dgm:t>
    </dgm:pt>
    <dgm:pt modelId="{EE5E930E-91AB-4E3B-B1B7-86A1BA1F5FCA}" type="sibTrans" cxnId="{EEB5D3B6-A5DB-47D1-A07F-6F1C25244629}">
      <dgm:prSet/>
      <dgm:spPr/>
      <dgm:t>
        <a:bodyPr/>
        <a:lstStyle/>
        <a:p>
          <a:endParaRPr lang="en-US"/>
        </a:p>
      </dgm:t>
    </dgm:pt>
    <dgm:pt modelId="{80DF348B-8136-4E40-A764-34BC017D655A}">
      <dgm:prSet/>
      <dgm:spPr/>
      <dgm:t>
        <a:bodyPr/>
        <a:lstStyle/>
        <a:p>
          <a:r>
            <a:rPr lang="en-US" b="1" dirty="0"/>
            <a:t>Internal IP Addresses</a:t>
          </a:r>
          <a:r>
            <a:rPr lang="en-US" dirty="0"/>
            <a:t>: Internal IP addresses, or private IPs, are used inside your network. They are assigned to individual devices (like computers, phones, printers) by your router. These addresses are like apartment numbers within your building, allowing devices to communicate with each other and the router.</a:t>
          </a:r>
        </a:p>
      </dgm:t>
    </dgm:pt>
    <dgm:pt modelId="{F0CA7CE4-7CA2-48C5-8B32-729A5FB8E26E}" type="parTrans" cxnId="{4A045E43-1E94-43E5-AA51-A9BC05A99942}">
      <dgm:prSet/>
      <dgm:spPr/>
      <dgm:t>
        <a:bodyPr/>
        <a:lstStyle/>
        <a:p>
          <a:endParaRPr lang="en-US"/>
        </a:p>
      </dgm:t>
    </dgm:pt>
    <dgm:pt modelId="{ED9425FD-1E43-4387-A76B-23D7725F631B}" type="sibTrans" cxnId="{4A045E43-1E94-43E5-AA51-A9BC05A99942}">
      <dgm:prSet/>
      <dgm:spPr/>
      <dgm:t>
        <a:bodyPr/>
        <a:lstStyle/>
        <a:p>
          <a:endParaRPr lang="en-US"/>
        </a:p>
      </dgm:t>
    </dgm:pt>
    <dgm:pt modelId="{C3ED0E7E-7501-491F-B7C3-07109152EC9C}">
      <dgm:prSet/>
      <dgm:spPr/>
      <dgm:t>
        <a:bodyPr/>
        <a:lstStyle/>
        <a:p>
          <a:r>
            <a:rPr lang="en-US" b="1" dirty="0"/>
            <a:t>Why They Matter</a:t>
          </a:r>
          <a:r>
            <a:rPr lang="en-US" dirty="0"/>
            <a:t>: Understanding the distinction is crucial for networking, troubleshooting, and security. External IPs connect you to the world, while internal IPs ensure communication within your network.</a:t>
          </a:r>
        </a:p>
      </dgm:t>
    </dgm:pt>
    <dgm:pt modelId="{DF9BAB82-E3F2-4159-B82E-8A7E49B4766A}" type="parTrans" cxnId="{304EC78E-7D05-4EB3-851B-D8C025FEC57A}">
      <dgm:prSet/>
      <dgm:spPr/>
      <dgm:t>
        <a:bodyPr/>
        <a:lstStyle/>
        <a:p>
          <a:endParaRPr lang="en-US"/>
        </a:p>
      </dgm:t>
    </dgm:pt>
    <dgm:pt modelId="{B3DFD049-AD57-4855-BAA0-3D94DA6705B3}" type="sibTrans" cxnId="{304EC78E-7D05-4EB3-851B-D8C025FEC57A}">
      <dgm:prSet/>
      <dgm:spPr/>
      <dgm:t>
        <a:bodyPr/>
        <a:lstStyle/>
        <a:p>
          <a:endParaRPr lang="en-US"/>
        </a:p>
      </dgm:t>
    </dgm:pt>
    <dgm:pt modelId="{FEB30649-8AAD-46AC-8F03-15E3B9D091C8}" type="pres">
      <dgm:prSet presAssocID="{FE637B02-CB6C-4CA4-A211-E9B7AA51B966}" presName="vert0" presStyleCnt="0">
        <dgm:presLayoutVars>
          <dgm:dir/>
          <dgm:animOne val="branch"/>
          <dgm:animLvl val="lvl"/>
        </dgm:presLayoutVars>
      </dgm:prSet>
      <dgm:spPr/>
    </dgm:pt>
    <dgm:pt modelId="{72971EA7-1CB0-427D-ADC6-5061743B1BFC}" type="pres">
      <dgm:prSet presAssocID="{08C61C38-4474-465C-8DE2-264944203BD4}" presName="thickLine" presStyleLbl="alignNode1" presStyleIdx="0" presStyleCnt="3"/>
      <dgm:spPr/>
    </dgm:pt>
    <dgm:pt modelId="{E97438AF-C33D-4DE4-8233-8F3AFB3E1AA5}" type="pres">
      <dgm:prSet presAssocID="{08C61C38-4474-465C-8DE2-264944203BD4}" presName="horz1" presStyleCnt="0"/>
      <dgm:spPr/>
    </dgm:pt>
    <dgm:pt modelId="{A9232535-E502-4560-9D3A-D5417D699B3E}" type="pres">
      <dgm:prSet presAssocID="{08C61C38-4474-465C-8DE2-264944203BD4}" presName="tx1" presStyleLbl="revTx" presStyleIdx="0" presStyleCnt="3"/>
      <dgm:spPr/>
    </dgm:pt>
    <dgm:pt modelId="{BF2D0626-EA53-4CB1-AB6F-C1D79C338734}" type="pres">
      <dgm:prSet presAssocID="{08C61C38-4474-465C-8DE2-264944203BD4}" presName="vert1" presStyleCnt="0"/>
      <dgm:spPr/>
    </dgm:pt>
    <dgm:pt modelId="{292BA55D-E3A7-4D6B-B2F1-221444FD58DE}" type="pres">
      <dgm:prSet presAssocID="{80DF348B-8136-4E40-A764-34BC017D655A}" presName="thickLine" presStyleLbl="alignNode1" presStyleIdx="1" presStyleCnt="3"/>
      <dgm:spPr/>
    </dgm:pt>
    <dgm:pt modelId="{B61EECC6-D4D6-4BDC-9BAE-E68BE1D2D7A6}" type="pres">
      <dgm:prSet presAssocID="{80DF348B-8136-4E40-A764-34BC017D655A}" presName="horz1" presStyleCnt="0"/>
      <dgm:spPr/>
    </dgm:pt>
    <dgm:pt modelId="{B657B33D-1D1C-41BE-ABCD-6C9DDF35DA30}" type="pres">
      <dgm:prSet presAssocID="{80DF348B-8136-4E40-A764-34BC017D655A}" presName="tx1" presStyleLbl="revTx" presStyleIdx="1" presStyleCnt="3"/>
      <dgm:spPr/>
    </dgm:pt>
    <dgm:pt modelId="{12782B14-8241-4F37-A0DD-20D61C22C4E3}" type="pres">
      <dgm:prSet presAssocID="{80DF348B-8136-4E40-A764-34BC017D655A}" presName="vert1" presStyleCnt="0"/>
      <dgm:spPr/>
    </dgm:pt>
    <dgm:pt modelId="{252C3B04-375A-4E91-A2D6-F2A1396968E8}" type="pres">
      <dgm:prSet presAssocID="{C3ED0E7E-7501-491F-B7C3-07109152EC9C}" presName="thickLine" presStyleLbl="alignNode1" presStyleIdx="2" presStyleCnt="3"/>
      <dgm:spPr/>
    </dgm:pt>
    <dgm:pt modelId="{D7FF9974-93B1-4714-AC38-610D8515AFAB}" type="pres">
      <dgm:prSet presAssocID="{C3ED0E7E-7501-491F-B7C3-07109152EC9C}" presName="horz1" presStyleCnt="0"/>
      <dgm:spPr/>
    </dgm:pt>
    <dgm:pt modelId="{98366607-8511-4FEA-B333-17A535388D27}" type="pres">
      <dgm:prSet presAssocID="{C3ED0E7E-7501-491F-B7C3-07109152EC9C}" presName="tx1" presStyleLbl="revTx" presStyleIdx="2" presStyleCnt="3"/>
      <dgm:spPr/>
    </dgm:pt>
    <dgm:pt modelId="{6D195889-78FD-440C-99B6-D6965DD7A0C9}" type="pres">
      <dgm:prSet presAssocID="{C3ED0E7E-7501-491F-B7C3-07109152EC9C}" presName="vert1" presStyleCnt="0"/>
      <dgm:spPr/>
    </dgm:pt>
  </dgm:ptLst>
  <dgm:cxnLst>
    <dgm:cxn modelId="{756F4660-31DD-4752-B9CF-EF1177CED7D0}" type="presOf" srcId="{80DF348B-8136-4E40-A764-34BC017D655A}" destId="{B657B33D-1D1C-41BE-ABCD-6C9DDF35DA30}" srcOrd="0" destOrd="0" presId="urn:microsoft.com/office/officeart/2008/layout/LinedList"/>
    <dgm:cxn modelId="{4A045E43-1E94-43E5-AA51-A9BC05A99942}" srcId="{FE637B02-CB6C-4CA4-A211-E9B7AA51B966}" destId="{80DF348B-8136-4E40-A764-34BC017D655A}" srcOrd="1" destOrd="0" parTransId="{F0CA7CE4-7CA2-48C5-8B32-729A5FB8E26E}" sibTransId="{ED9425FD-1E43-4387-A76B-23D7725F631B}"/>
    <dgm:cxn modelId="{304EC78E-7D05-4EB3-851B-D8C025FEC57A}" srcId="{FE637B02-CB6C-4CA4-A211-E9B7AA51B966}" destId="{C3ED0E7E-7501-491F-B7C3-07109152EC9C}" srcOrd="2" destOrd="0" parTransId="{DF9BAB82-E3F2-4159-B82E-8A7E49B4766A}" sibTransId="{B3DFD049-AD57-4855-BAA0-3D94DA6705B3}"/>
    <dgm:cxn modelId="{0F2672A7-0D2B-494B-A581-F30BB2FD935F}" type="presOf" srcId="{FE637B02-CB6C-4CA4-A211-E9B7AA51B966}" destId="{FEB30649-8AAD-46AC-8F03-15E3B9D091C8}" srcOrd="0" destOrd="0" presId="urn:microsoft.com/office/officeart/2008/layout/LinedList"/>
    <dgm:cxn modelId="{EEB5D3B6-A5DB-47D1-A07F-6F1C25244629}" srcId="{FE637B02-CB6C-4CA4-A211-E9B7AA51B966}" destId="{08C61C38-4474-465C-8DE2-264944203BD4}" srcOrd="0" destOrd="0" parTransId="{6183594A-D769-4804-9D14-EB3CCB4D3A32}" sibTransId="{EE5E930E-91AB-4E3B-B1B7-86A1BA1F5FCA}"/>
    <dgm:cxn modelId="{D0D853DA-2618-4F7C-B9A0-41CC7B5603DC}" type="presOf" srcId="{08C61C38-4474-465C-8DE2-264944203BD4}" destId="{A9232535-E502-4560-9D3A-D5417D699B3E}" srcOrd="0" destOrd="0" presId="urn:microsoft.com/office/officeart/2008/layout/LinedList"/>
    <dgm:cxn modelId="{C160F9F5-BF48-42FE-B5C9-4C2DD01F6B89}" type="presOf" srcId="{C3ED0E7E-7501-491F-B7C3-07109152EC9C}" destId="{98366607-8511-4FEA-B333-17A535388D27}" srcOrd="0" destOrd="0" presId="urn:microsoft.com/office/officeart/2008/layout/LinedList"/>
    <dgm:cxn modelId="{2A9BA715-511A-4B97-A6F2-4E87D286CAC8}" type="presParOf" srcId="{FEB30649-8AAD-46AC-8F03-15E3B9D091C8}" destId="{72971EA7-1CB0-427D-ADC6-5061743B1BFC}" srcOrd="0" destOrd="0" presId="urn:microsoft.com/office/officeart/2008/layout/LinedList"/>
    <dgm:cxn modelId="{D2996AAC-9177-46E5-AA1F-734CD6347EC3}" type="presParOf" srcId="{FEB30649-8AAD-46AC-8F03-15E3B9D091C8}" destId="{E97438AF-C33D-4DE4-8233-8F3AFB3E1AA5}" srcOrd="1" destOrd="0" presId="urn:microsoft.com/office/officeart/2008/layout/LinedList"/>
    <dgm:cxn modelId="{B0E0D53B-7E24-46A4-B328-BB9F66EF19A3}" type="presParOf" srcId="{E97438AF-C33D-4DE4-8233-8F3AFB3E1AA5}" destId="{A9232535-E502-4560-9D3A-D5417D699B3E}" srcOrd="0" destOrd="0" presId="urn:microsoft.com/office/officeart/2008/layout/LinedList"/>
    <dgm:cxn modelId="{474A0CDA-4630-4F91-A096-EDF09E1BD470}" type="presParOf" srcId="{E97438AF-C33D-4DE4-8233-8F3AFB3E1AA5}" destId="{BF2D0626-EA53-4CB1-AB6F-C1D79C338734}" srcOrd="1" destOrd="0" presId="urn:microsoft.com/office/officeart/2008/layout/LinedList"/>
    <dgm:cxn modelId="{7696EB3A-3A54-4A18-8BEC-6C26C08518F3}" type="presParOf" srcId="{FEB30649-8AAD-46AC-8F03-15E3B9D091C8}" destId="{292BA55D-E3A7-4D6B-B2F1-221444FD58DE}" srcOrd="2" destOrd="0" presId="urn:microsoft.com/office/officeart/2008/layout/LinedList"/>
    <dgm:cxn modelId="{D9EF4C24-6A13-485B-A031-19D281DFB79C}" type="presParOf" srcId="{FEB30649-8AAD-46AC-8F03-15E3B9D091C8}" destId="{B61EECC6-D4D6-4BDC-9BAE-E68BE1D2D7A6}" srcOrd="3" destOrd="0" presId="urn:microsoft.com/office/officeart/2008/layout/LinedList"/>
    <dgm:cxn modelId="{C628F5A7-4FBA-42A7-B102-6C524D677744}" type="presParOf" srcId="{B61EECC6-D4D6-4BDC-9BAE-E68BE1D2D7A6}" destId="{B657B33D-1D1C-41BE-ABCD-6C9DDF35DA30}" srcOrd="0" destOrd="0" presId="urn:microsoft.com/office/officeart/2008/layout/LinedList"/>
    <dgm:cxn modelId="{E97631C8-5831-4EA1-9760-07C1B0D05FAF}" type="presParOf" srcId="{B61EECC6-D4D6-4BDC-9BAE-E68BE1D2D7A6}" destId="{12782B14-8241-4F37-A0DD-20D61C22C4E3}" srcOrd="1" destOrd="0" presId="urn:microsoft.com/office/officeart/2008/layout/LinedList"/>
    <dgm:cxn modelId="{FAB42747-5E56-416E-BC7C-E5693AFB8972}" type="presParOf" srcId="{FEB30649-8AAD-46AC-8F03-15E3B9D091C8}" destId="{252C3B04-375A-4E91-A2D6-F2A1396968E8}" srcOrd="4" destOrd="0" presId="urn:microsoft.com/office/officeart/2008/layout/LinedList"/>
    <dgm:cxn modelId="{D5CFCB86-8BE6-47E0-BFC3-682C174F9CBE}" type="presParOf" srcId="{FEB30649-8AAD-46AC-8F03-15E3B9D091C8}" destId="{D7FF9974-93B1-4714-AC38-610D8515AFAB}" srcOrd="5" destOrd="0" presId="urn:microsoft.com/office/officeart/2008/layout/LinedList"/>
    <dgm:cxn modelId="{3799BF8C-9430-411A-949B-160EE4CD0941}" type="presParOf" srcId="{D7FF9974-93B1-4714-AC38-610D8515AFAB}" destId="{98366607-8511-4FEA-B333-17A535388D27}" srcOrd="0" destOrd="0" presId="urn:microsoft.com/office/officeart/2008/layout/LinedList"/>
    <dgm:cxn modelId="{4CB9EF4C-68EE-4C31-9179-22B2107B0EBD}" type="presParOf" srcId="{D7FF9974-93B1-4714-AC38-610D8515AFAB}" destId="{6D195889-78FD-440C-99B6-D6965DD7A0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01491-6313-4B7E-92CC-75B43152F7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DE97122-AB3E-4D54-BC16-164422786682}">
      <dgm:prSet/>
      <dgm:spPr/>
      <dgm:t>
        <a:bodyPr/>
        <a:lstStyle/>
        <a:p>
          <a:r>
            <a:rPr lang="en-US" b="1" dirty="0"/>
            <a:t>-sV: Finding Software/Service Versions</a:t>
          </a:r>
          <a:r>
            <a:rPr lang="en-US" dirty="0"/>
            <a:t>: Think of '-sV' like asking devices, 'What version are you?' It helps figure out what software the network devices are running.</a:t>
          </a:r>
        </a:p>
      </dgm:t>
    </dgm:pt>
    <dgm:pt modelId="{B89C67E6-5C41-46EC-A187-25E48704DED5}" type="parTrans" cxnId="{FCA1F50A-5FE8-4975-8311-333CB53B5B98}">
      <dgm:prSet/>
      <dgm:spPr/>
      <dgm:t>
        <a:bodyPr/>
        <a:lstStyle/>
        <a:p>
          <a:endParaRPr lang="en-US"/>
        </a:p>
      </dgm:t>
    </dgm:pt>
    <dgm:pt modelId="{B657C0EF-3128-4384-8EAD-A59FCEFC8A14}" type="sibTrans" cxnId="{FCA1F50A-5FE8-4975-8311-333CB53B5B98}">
      <dgm:prSet/>
      <dgm:spPr/>
      <dgm:t>
        <a:bodyPr/>
        <a:lstStyle/>
        <a:p>
          <a:endParaRPr lang="en-US"/>
        </a:p>
      </dgm:t>
    </dgm:pt>
    <dgm:pt modelId="{A0E53F63-6652-46FD-A71B-51B22D864E8B}">
      <dgm:prSet/>
      <dgm:spPr/>
      <dgm:t>
        <a:bodyPr/>
        <a:lstStyle/>
        <a:p>
          <a:r>
            <a:rPr lang="en-US" b="1"/>
            <a:t>-sn: Quick Network Check</a:t>
          </a:r>
          <a:r>
            <a:rPr lang="en-US"/>
            <a:t>: Using '-sn' is like playing peek-a-boo with computers. It quickly checks who's there without going into much detail.</a:t>
          </a:r>
        </a:p>
      </dgm:t>
    </dgm:pt>
    <dgm:pt modelId="{9A6DC69A-8850-4EDC-9959-34663DAF6B80}" type="parTrans" cxnId="{BFA5F649-E8A7-48D0-8BE7-5D3A555E47CE}">
      <dgm:prSet/>
      <dgm:spPr/>
      <dgm:t>
        <a:bodyPr/>
        <a:lstStyle/>
        <a:p>
          <a:endParaRPr lang="en-US"/>
        </a:p>
      </dgm:t>
    </dgm:pt>
    <dgm:pt modelId="{5357F11B-EE1A-47BE-95D9-BCA16B387C3D}" type="sibTrans" cxnId="{BFA5F649-E8A7-48D0-8BE7-5D3A555E47CE}">
      <dgm:prSet/>
      <dgm:spPr/>
      <dgm:t>
        <a:bodyPr/>
        <a:lstStyle/>
        <a:p>
          <a:endParaRPr lang="en-US"/>
        </a:p>
      </dgm:t>
    </dgm:pt>
    <dgm:pt modelId="{AE2D1B46-B243-4A65-A1AF-D656CC377912}">
      <dgm:prSet/>
      <dgm:spPr/>
      <dgm:t>
        <a:bodyPr/>
        <a:lstStyle/>
        <a:p>
          <a:r>
            <a:rPr lang="en-US" b="1" dirty="0"/>
            <a:t>-O: Guessing the Operating System</a:t>
          </a:r>
          <a:r>
            <a:rPr lang="en-US" dirty="0"/>
            <a:t>: The '-O' flag is like being a detective, trying to guess what kind of system (Windows, Mac, Linux) each computer is using based on clues.</a:t>
          </a:r>
        </a:p>
      </dgm:t>
    </dgm:pt>
    <dgm:pt modelId="{B52F32E8-4C4E-4C7C-876C-36DC373A5A55}" type="parTrans" cxnId="{2D91F04A-D852-4F2B-8CF9-3FCCA8853DEC}">
      <dgm:prSet/>
      <dgm:spPr/>
      <dgm:t>
        <a:bodyPr/>
        <a:lstStyle/>
        <a:p>
          <a:endParaRPr lang="en-US"/>
        </a:p>
      </dgm:t>
    </dgm:pt>
    <dgm:pt modelId="{D5B7D02D-D538-483A-B8B3-06F26BD9E840}" type="sibTrans" cxnId="{2D91F04A-D852-4F2B-8CF9-3FCCA8853DEC}">
      <dgm:prSet/>
      <dgm:spPr/>
      <dgm:t>
        <a:bodyPr/>
        <a:lstStyle/>
        <a:p>
          <a:endParaRPr lang="en-US"/>
        </a:p>
      </dgm:t>
    </dgm:pt>
    <dgm:pt modelId="{055A1BC7-E188-4CE3-AD52-3CF701575FE9}">
      <dgm:prSet/>
      <dgm:spPr/>
      <dgm:t>
        <a:bodyPr/>
        <a:lstStyle/>
        <a:p>
          <a:r>
            <a:rPr lang="en-US" b="1" dirty="0"/>
            <a:t>-</a:t>
          </a:r>
          <a:r>
            <a:rPr lang="en-US" b="1" dirty="0" err="1"/>
            <a:t>Pn</a:t>
          </a:r>
          <a:r>
            <a:rPr lang="en-US" b="1" dirty="0"/>
            <a:t>: Assume Everyone's Home</a:t>
          </a:r>
          <a:r>
            <a:rPr lang="en-US" dirty="0"/>
            <a:t>: '-</a:t>
          </a:r>
          <a:r>
            <a:rPr lang="en-US" dirty="0" err="1"/>
            <a:t>Pn</a:t>
          </a:r>
          <a:r>
            <a:rPr lang="en-US" dirty="0"/>
            <a:t>' skips the doorbell and assumes every device on the network is awake and ready to talk, even if they usually don't respond to a hello.</a:t>
          </a:r>
        </a:p>
      </dgm:t>
    </dgm:pt>
    <dgm:pt modelId="{0831F6E7-B34A-45D1-BE00-FE32E5A41300}" type="parTrans" cxnId="{939BF7D0-BA4B-4CAF-8DBA-71E9E9D0DB45}">
      <dgm:prSet/>
      <dgm:spPr/>
      <dgm:t>
        <a:bodyPr/>
        <a:lstStyle/>
        <a:p>
          <a:endParaRPr lang="en-US"/>
        </a:p>
      </dgm:t>
    </dgm:pt>
    <dgm:pt modelId="{64371293-AF78-4890-88DE-D08C18522332}" type="sibTrans" cxnId="{939BF7D0-BA4B-4CAF-8DBA-71E9E9D0DB45}">
      <dgm:prSet/>
      <dgm:spPr/>
      <dgm:t>
        <a:bodyPr/>
        <a:lstStyle/>
        <a:p>
          <a:endParaRPr lang="en-US"/>
        </a:p>
      </dgm:t>
    </dgm:pt>
    <dgm:pt modelId="{486243C1-E2E9-40AF-9E7F-F40905752EE7}">
      <dgm:prSet/>
      <dgm:spPr/>
      <dgm:t>
        <a:bodyPr/>
        <a:lstStyle/>
        <a:p>
          <a:r>
            <a:rPr lang="en-US" b="1"/>
            <a:t>-p: Focusing on Specific Spots</a:t>
          </a:r>
          <a:r>
            <a:rPr lang="en-US"/>
            <a:t>: The '-p' lets you pick specific doors (ports) to knock on, whether it's just one, a few, or a whole range, to see if they'll open.</a:t>
          </a:r>
        </a:p>
      </dgm:t>
    </dgm:pt>
    <dgm:pt modelId="{1703DE51-67AF-4698-ADD9-ECCA8FA71C7B}" type="parTrans" cxnId="{54DD7AE0-E122-4618-BE4E-25E09D6EC750}">
      <dgm:prSet/>
      <dgm:spPr/>
      <dgm:t>
        <a:bodyPr/>
        <a:lstStyle/>
        <a:p>
          <a:endParaRPr lang="en-US"/>
        </a:p>
      </dgm:t>
    </dgm:pt>
    <dgm:pt modelId="{E3968E5E-7002-4691-BABC-A85D85BC6750}" type="sibTrans" cxnId="{54DD7AE0-E122-4618-BE4E-25E09D6EC750}">
      <dgm:prSet/>
      <dgm:spPr/>
      <dgm:t>
        <a:bodyPr/>
        <a:lstStyle/>
        <a:p>
          <a:endParaRPr lang="en-US"/>
        </a:p>
      </dgm:t>
    </dgm:pt>
    <dgm:pt modelId="{77B554EB-9C16-43C3-90F3-D11E42C5B348}" type="pres">
      <dgm:prSet presAssocID="{7AC01491-6313-4B7E-92CC-75B43152F7F2}" presName="vert0" presStyleCnt="0">
        <dgm:presLayoutVars>
          <dgm:dir/>
          <dgm:animOne val="branch"/>
          <dgm:animLvl val="lvl"/>
        </dgm:presLayoutVars>
      </dgm:prSet>
      <dgm:spPr/>
    </dgm:pt>
    <dgm:pt modelId="{63DB593D-DE22-4071-AA4E-5096AA7685BA}" type="pres">
      <dgm:prSet presAssocID="{FDE97122-AB3E-4D54-BC16-164422786682}" presName="thickLine" presStyleLbl="alignNode1" presStyleIdx="0" presStyleCnt="5"/>
      <dgm:spPr/>
    </dgm:pt>
    <dgm:pt modelId="{BE99B3F9-0731-4B44-AAF5-6967BF158BA8}" type="pres">
      <dgm:prSet presAssocID="{FDE97122-AB3E-4D54-BC16-164422786682}" presName="horz1" presStyleCnt="0"/>
      <dgm:spPr/>
    </dgm:pt>
    <dgm:pt modelId="{283ACC73-4A33-42A0-BA38-B1FF79FB7399}" type="pres">
      <dgm:prSet presAssocID="{FDE97122-AB3E-4D54-BC16-164422786682}" presName="tx1" presStyleLbl="revTx" presStyleIdx="0" presStyleCnt="5"/>
      <dgm:spPr/>
    </dgm:pt>
    <dgm:pt modelId="{D748FC8A-95AD-4A58-B1C0-56D1D50938A0}" type="pres">
      <dgm:prSet presAssocID="{FDE97122-AB3E-4D54-BC16-164422786682}" presName="vert1" presStyleCnt="0"/>
      <dgm:spPr/>
    </dgm:pt>
    <dgm:pt modelId="{B6165F43-62B4-456E-9FD6-745045A02DB9}" type="pres">
      <dgm:prSet presAssocID="{A0E53F63-6652-46FD-A71B-51B22D864E8B}" presName="thickLine" presStyleLbl="alignNode1" presStyleIdx="1" presStyleCnt="5"/>
      <dgm:spPr/>
    </dgm:pt>
    <dgm:pt modelId="{306F39D2-FD63-4AD7-BE59-81A987426793}" type="pres">
      <dgm:prSet presAssocID="{A0E53F63-6652-46FD-A71B-51B22D864E8B}" presName="horz1" presStyleCnt="0"/>
      <dgm:spPr/>
    </dgm:pt>
    <dgm:pt modelId="{F3C1B48D-6C02-49A0-B9B2-2A7EB5210A65}" type="pres">
      <dgm:prSet presAssocID="{A0E53F63-6652-46FD-A71B-51B22D864E8B}" presName="tx1" presStyleLbl="revTx" presStyleIdx="1" presStyleCnt="5"/>
      <dgm:spPr/>
    </dgm:pt>
    <dgm:pt modelId="{4940B754-C896-445C-9F6B-3219C97CB36A}" type="pres">
      <dgm:prSet presAssocID="{A0E53F63-6652-46FD-A71B-51B22D864E8B}" presName="vert1" presStyleCnt="0"/>
      <dgm:spPr/>
    </dgm:pt>
    <dgm:pt modelId="{90E0DA76-C8A9-47AE-B9ED-581EA2874AB7}" type="pres">
      <dgm:prSet presAssocID="{AE2D1B46-B243-4A65-A1AF-D656CC377912}" presName="thickLine" presStyleLbl="alignNode1" presStyleIdx="2" presStyleCnt="5"/>
      <dgm:spPr/>
    </dgm:pt>
    <dgm:pt modelId="{1097D08A-A323-4572-A866-37AAC71317DE}" type="pres">
      <dgm:prSet presAssocID="{AE2D1B46-B243-4A65-A1AF-D656CC377912}" presName="horz1" presStyleCnt="0"/>
      <dgm:spPr/>
    </dgm:pt>
    <dgm:pt modelId="{6D86DC72-9BEC-4DD3-A2CC-D80C65C1A113}" type="pres">
      <dgm:prSet presAssocID="{AE2D1B46-B243-4A65-A1AF-D656CC377912}" presName="tx1" presStyleLbl="revTx" presStyleIdx="2" presStyleCnt="5"/>
      <dgm:spPr/>
    </dgm:pt>
    <dgm:pt modelId="{8D347077-65C8-4C5A-BEE4-00164A3E4CCB}" type="pres">
      <dgm:prSet presAssocID="{AE2D1B46-B243-4A65-A1AF-D656CC377912}" presName="vert1" presStyleCnt="0"/>
      <dgm:spPr/>
    </dgm:pt>
    <dgm:pt modelId="{9D5B8CE9-97EE-4D1B-B7D5-AF84A338A88F}" type="pres">
      <dgm:prSet presAssocID="{055A1BC7-E188-4CE3-AD52-3CF701575FE9}" presName="thickLine" presStyleLbl="alignNode1" presStyleIdx="3" presStyleCnt="5"/>
      <dgm:spPr/>
    </dgm:pt>
    <dgm:pt modelId="{D9517C11-E831-4FE5-A4C7-47A3CC789DF8}" type="pres">
      <dgm:prSet presAssocID="{055A1BC7-E188-4CE3-AD52-3CF701575FE9}" presName="horz1" presStyleCnt="0"/>
      <dgm:spPr/>
    </dgm:pt>
    <dgm:pt modelId="{6D5AEF25-6FA0-45A2-BDE9-B54E18648C1D}" type="pres">
      <dgm:prSet presAssocID="{055A1BC7-E188-4CE3-AD52-3CF701575FE9}" presName="tx1" presStyleLbl="revTx" presStyleIdx="3" presStyleCnt="5"/>
      <dgm:spPr/>
    </dgm:pt>
    <dgm:pt modelId="{52F4DD47-CAF6-4549-B412-92714E6F7A90}" type="pres">
      <dgm:prSet presAssocID="{055A1BC7-E188-4CE3-AD52-3CF701575FE9}" presName="vert1" presStyleCnt="0"/>
      <dgm:spPr/>
    </dgm:pt>
    <dgm:pt modelId="{D5ACFFB0-E48E-45A3-A1B3-81F0B900D73E}" type="pres">
      <dgm:prSet presAssocID="{486243C1-E2E9-40AF-9E7F-F40905752EE7}" presName="thickLine" presStyleLbl="alignNode1" presStyleIdx="4" presStyleCnt="5"/>
      <dgm:spPr/>
    </dgm:pt>
    <dgm:pt modelId="{54AE2776-5F18-4E0E-A386-FDE9637387E2}" type="pres">
      <dgm:prSet presAssocID="{486243C1-E2E9-40AF-9E7F-F40905752EE7}" presName="horz1" presStyleCnt="0"/>
      <dgm:spPr/>
    </dgm:pt>
    <dgm:pt modelId="{A009F6EE-A21A-4FBF-962A-A3C94B96DBFF}" type="pres">
      <dgm:prSet presAssocID="{486243C1-E2E9-40AF-9E7F-F40905752EE7}" presName="tx1" presStyleLbl="revTx" presStyleIdx="4" presStyleCnt="5"/>
      <dgm:spPr/>
    </dgm:pt>
    <dgm:pt modelId="{EBCB925B-525D-4F1E-8EE2-8691D8DDB7FD}" type="pres">
      <dgm:prSet presAssocID="{486243C1-E2E9-40AF-9E7F-F40905752EE7}" presName="vert1" presStyleCnt="0"/>
      <dgm:spPr/>
    </dgm:pt>
  </dgm:ptLst>
  <dgm:cxnLst>
    <dgm:cxn modelId="{FCA1F50A-5FE8-4975-8311-333CB53B5B98}" srcId="{7AC01491-6313-4B7E-92CC-75B43152F7F2}" destId="{FDE97122-AB3E-4D54-BC16-164422786682}" srcOrd="0" destOrd="0" parTransId="{B89C67E6-5C41-46EC-A187-25E48704DED5}" sibTransId="{B657C0EF-3128-4384-8EAD-A59FCEFC8A14}"/>
    <dgm:cxn modelId="{1F1F9729-8150-43DC-9F90-C4440FF5EB3F}" type="presOf" srcId="{055A1BC7-E188-4CE3-AD52-3CF701575FE9}" destId="{6D5AEF25-6FA0-45A2-BDE9-B54E18648C1D}" srcOrd="0" destOrd="0" presId="urn:microsoft.com/office/officeart/2008/layout/LinedList"/>
    <dgm:cxn modelId="{A66BBE43-3BA8-411E-9CF3-8B8F3D2D26AD}" type="presOf" srcId="{AE2D1B46-B243-4A65-A1AF-D656CC377912}" destId="{6D86DC72-9BEC-4DD3-A2CC-D80C65C1A113}" srcOrd="0" destOrd="0" presId="urn:microsoft.com/office/officeart/2008/layout/LinedList"/>
    <dgm:cxn modelId="{069DCF69-DDF3-41A2-A28B-9310675177C6}" type="presOf" srcId="{A0E53F63-6652-46FD-A71B-51B22D864E8B}" destId="{F3C1B48D-6C02-49A0-B9B2-2A7EB5210A65}" srcOrd="0" destOrd="0" presId="urn:microsoft.com/office/officeart/2008/layout/LinedList"/>
    <dgm:cxn modelId="{BFA5F649-E8A7-48D0-8BE7-5D3A555E47CE}" srcId="{7AC01491-6313-4B7E-92CC-75B43152F7F2}" destId="{A0E53F63-6652-46FD-A71B-51B22D864E8B}" srcOrd="1" destOrd="0" parTransId="{9A6DC69A-8850-4EDC-9959-34663DAF6B80}" sibTransId="{5357F11B-EE1A-47BE-95D9-BCA16B387C3D}"/>
    <dgm:cxn modelId="{2D91F04A-D852-4F2B-8CF9-3FCCA8853DEC}" srcId="{7AC01491-6313-4B7E-92CC-75B43152F7F2}" destId="{AE2D1B46-B243-4A65-A1AF-D656CC377912}" srcOrd="2" destOrd="0" parTransId="{B52F32E8-4C4E-4C7C-876C-36DC373A5A55}" sibTransId="{D5B7D02D-D538-483A-B8B3-06F26BD9E840}"/>
    <dgm:cxn modelId="{0511529A-1794-4159-81A2-9140C3EFF0EF}" type="presOf" srcId="{486243C1-E2E9-40AF-9E7F-F40905752EE7}" destId="{A009F6EE-A21A-4FBF-962A-A3C94B96DBFF}" srcOrd="0" destOrd="0" presId="urn:microsoft.com/office/officeart/2008/layout/LinedList"/>
    <dgm:cxn modelId="{85E0199E-3E46-402D-B83F-728D4AD51D36}" type="presOf" srcId="{FDE97122-AB3E-4D54-BC16-164422786682}" destId="{283ACC73-4A33-42A0-BA38-B1FF79FB7399}" srcOrd="0" destOrd="0" presId="urn:microsoft.com/office/officeart/2008/layout/LinedList"/>
    <dgm:cxn modelId="{F42E54C8-7BC8-489E-9728-8793086CBA2F}" type="presOf" srcId="{7AC01491-6313-4B7E-92CC-75B43152F7F2}" destId="{77B554EB-9C16-43C3-90F3-D11E42C5B348}" srcOrd="0" destOrd="0" presId="urn:microsoft.com/office/officeart/2008/layout/LinedList"/>
    <dgm:cxn modelId="{939BF7D0-BA4B-4CAF-8DBA-71E9E9D0DB45}" srcId="{7AC01491-6313-4B7E-92CC-75B43152F7F2}" destId="{055A1BC7-E188-4CE3-AD52-3CF701575FE9}" srcOrd="3" destOrd="0" parTransId="{0831F6E7-B34A-45D1-BE00-FE32E5A41300}" sibTransId="{64371293-AF78-4890-88DE-D08C18522332}"/>
    <dgm:cxn modelId="{54DD7AE0-E122-4618-BE4E-25E09D6EC750}" srcId="{7AC01491-6313-4B7E-92CC-75B43152F7F2}" destId="{486243C1-E2E9-40AF-9E7F-F40905752EE7}" srcOrd="4" destOrd="0" parTransId="{1703DE51-67AF-4698-ADD9-ECCA8FA71C7B}" sibTransId="{E3968E5E-7002-4691-BABC-A85D85BC6750}"/>
    <dgm:cxn modelId="{27852D60-638D-46C7-A472-24D6CF5214CF}" type="presParOf" srcId="{77B554EB-9C16-43C3-90F3-D11E42C5B348}" destId="{63DB593D-DE22-4071-AA4E-5096AA7685BA}" srcOrd="0" destOrd="0" presId="urn:microsoft.com/office/officeart/2008/layout/LinedList"/>
    <dgm:cxn modelId="{0C306E33-36F6-44B8-AAAA-16B5D3CB2E1B}" type="presParOf" srcId="{77B554EB-9C16-43C3-90F3-D11E42C5B348}" destId="{BE99B3F9-0731-4B44-AAF5-6967BF158BA8}" srcOrd="1" destOrd="0" presId="urn:microsoft.com/office/officeart/2008/layout/LinedList"/>
    <dgm:cxn modelId="{6FECE115-9291-4DC2-9BD5-B02BF97149CC}" type="presParOf" srcId="{BE99B3F9-0731-4B44-AAF5-6967BF158BA8}" destId="{283ACC73-4A33-42A0-BA38-B1FF79FB7399}" srcOrd="0" destOrd="0" presId="urn:microsoft.com/office/officeart/2008/layout/LinedList"/>
    <dgm:cxn modelId="{B3D6BE42-81C4-410B-8423-889C49A74A3C}" type="presParOf" srcId="{BE99B3F9-0731-4B44-AAF5-6967BF158BA8}" destId="{D748FC8A-95AD-4A58-B1C0-56D1D50938A0}" srcOrd="1" destOrd="0" presId="urn:microsoft.com/office/officeart/2008/layout/LinedList"/>
    <dgm:cxn modelId="{38A39155-8073-4E73-91A0-0B9621AB4B69}" type="presParOf" srcId="{77B554EB-9C16-43C3-90F3-D11E42C5B348}" destId="{B6165F43-62B4-456E-9FD6-745045A02DB9}" srcOrd="2" destOrd="0" presId="urn:microsoft.com/office/officeart/2008/layout/LinedList"/>
    <dgm:cxn modelId="{A2962B24-4056-483D-995A-632E35184B33}" type="presParOf" srcId="{77B554EB-9C16-43C3-90F3-D11E42C5B348}" destId="{306F39D2-FD63-4AD7-BE59-81A987426793}" srcOrd="3" destOrd="0" presId="urn:microsoft.com/office/officeart/2008/layout/LinedList"/>
    <dgm:cxn modelId="{7D999CA4-B5B2-4245-83B5-6F547B3F66E6}" type="presParOf" srcId="{306F39D2-FD63-4AD7-BE59-81A987426793}" destId="{F3C1B48D-6C02-49A0-B9B2-2A7EB5210A65}" srcOrd="0" destOrd="0" presId="urn:microsoft.com/office/officeart/2008/layout/LinedList"/>
    <dgm:cxn modelId="{7912AEA7-52C6-4C5E-8614-91DBD983A6D1}" type="presParOf" srcId="{306F39D2-FD63-4AD7-BE59-81A987426793}" destId="{4940B754-C896-445C-9F6B-3219C97CB36A}" srcOrd="1" destOrd="0" presId="urn:microsoft.com/office/officeart/2008/layout/LinedList"/>
    <dgm:cxn modelId="{C90626C3-61BB-4EB0-AD5E-A79CC1E81EB5}" type="presParOf" srcId="{77B554EB-9C16-43C3-90F3-D11E42C5B348}" destId="{90E0DA76-C8A9-47AE-B9ED-581EA2874AB7}" srcOrd="4" destOrd="0" presId="urn:microsoft.com/office/officeart/2008/layout/LinedList"/>
    <dgm:cxn modelId="{A449C9C4-C727-4CA4-9D01-784D7F8B283A}" type="presParOf" srcId="{77B554EB-9C16-43C3-90F3-D11E42C5B348}" destId="{1097D08A-A323-4572-A866-37AAC71317DE}" srcOrd="5" destOrd="0" presId="urn:microsoft.com/office/officeart/2008/layout/LinedList"/>
    <dgm:cxn modelId="{DBFFB4ED-5010-4A00-BB38-41A5BCCDC81A}" type="presParOf" srcId="{1097D08A-A323-4572-A866-37AAC71317DE}" destId="{6D86DC72-9BEC-4DD3-A2CC-D80C65C1A113}" srcOrd="0" destOrd="0" presId="urn:microsoft.com/office/officeart/2008/layout/LinedList"/>
    <dgm:cxn modelId="{F3E83F56-1D0B-4337-A09C-F53DC108D5C1}" type="presParOf" srcId="{1097D08A-A323-4572-A866-37AAC71317DE}" destId="{8D347077-65C8-4C5A-BEE4-00164A3E4CCB}" srcOrd="1" destOrd="0" presId="urn:microsoft.com/office/officeart/2008/layout/LinedList"/>
    <dgm:cxn modelId="{07825C93-89A7-4C4B-B827-9E4749F6B823}" type="presParOf" srcId="{77B554EB-9C16-43C3-90F3-D11E42C5B348}" destId="{9D5B8CE9-97EE-4D1B-B7D5-AF84A338A88F}" srcOrd="6" destOrd="0" presId="urn:microsoft.com/office/officeart/2008/layout/LinedList"/>
    <dgm:cxn modelId="{081AE5EA-35BF-4987-A920-177108866928}" type="presParOf" srcId="{77B554EB-9C16-43C3-90F3-D11E42C5B348}" destId="{D9517C11-E831-4FE5-A4C7-47A3CC789DF8}" srcOrd="7" destOrd="0" presId="urn:microsoft.com/office/officeart/2008/layout/LinedList"/>
    <dgm:cxn modelId="{09DF20EA-B49B-446A-8152-E7EE098857CD}" type="presParOf" srcId="{D9517C11-E831-4FE5-A4C7-47A3CC789DF8}" destId="{6D5AEF25-6FA0-45A2-BDE9-B54E18648C1D}" srcOrd="0" destOrd="0" presId="urn:microsoft.com/office/officeart/2008/layout/LinedList"/>
    <dgm:cxn modelId="{BD43C9A2-2417-422C-ADDE-DC16CBCAA13F}" type="presParOf" srcId="{D9517C11-E831-4FE5-A4C7-47A3CC789DF8}" destId="{52F4DD47-CAF6-4549-B412-92714E6F7A90}" srcOrd="1" destOrd="0" presId="urn:microsoft.com/office/officeart/2008/layout/LinedList"/>
    <dgm:cxn modelId="{6055A089-105D-4412-A33B-DBDB92C3C0C3}" type="presParOf" srcId="{77B554EB-9C16-43C3-90F3-D11E42C5B348}" destId="{D5ACFFB0-E48E-45A3-A1B3-81F0B900D73E}" srcOrd="8" destOrd="0" presId="urn:microsoft.com/office/officeart/2008/layout/LinedList"/>
    <dgm:cxn modelId="{FDB8B255-F67A-455A-A632-B08C2F8EEC6D}" type="presParOf" srcId="{77B554EB-9C16-43C3-90F3-D11E42C5B348}" destId="{54AE2776-5F18-4E0E-A386-FDE9637387E2}" srcOrd="9" destOrd="0" presId="urn:microsoft.com/office/officeart/2008/layout/LinedList"/>
    <dgm:cxn modelId="{3B0AE4F0-4387-42AC-B6A9-828DDE31BF8A}" type="presParOf" srcId="{54AE2776-5F18-4E0E-A386-FDE9637387E2}" destId="{A009F6EE-A21A-4FBF-962A-A3C94B96DBFF}" srcOrd="0" destOrd="0" presId="urn:microsoft.com/office/officeart/2008/layout/LinedList"/>
    <dgm:cxn modelId="{0E6B37DB-6DDF-4734-A538-E901F5E8EAA3}" type="presParOf" srcId="{54AE2776-5F18-4E0E-A386-FDE9637387E2}" destId="{EBCB925B-525D-4F1E-8EE2-8691D8DDB7F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1BF5F-3F34-4D41-A81E-406EB5D9B449}">
      <dsp:nvSpPr>
        <dsp:cNvPr id="0" name=""/>
        <dsp:cNvSpPr/>
      </dsp:nvSpPr>
      <dsp:spPr>
        <a:xfrm>
          <a:off x="0" y="0"/>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E7DB0-990F-4CF8-9936-EF5B5BB0162C}">
      <dsp:nvSpPr>
        <dsp:cNvPr id="0" name=""/>
        <dsp:cNvSpPr/>
      </dsp:nvSpPr>
      <dsp:spPr>
        <a:xfrm>
          <a:off x="0" y="0"/>
          <a:ext cx="3999900" cy="70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What's an IP Address?</a:t>
          </a:r>
          <a:r>
            <a:rPr lang="en-US" sz="1000" kern="1200" dirty="0"/>
            <a:t>: Think of an IP address as your home's street address, but for your computer or phone on the internet. It's a special number that helps devices find and talk to each other online.</a:t>
          </a:r>
        </a:p>
      </dsp:txBody>
      <dsp:txXfrm>
        <a:off x="0" y="0"/>
        <a:ext cx="3999900" cy="707355"/>
      </dsp:txXfrm>
    </dsp:sp>
    <dsp:sp modelId="{31443EC8-54B1-4394-99DE-8F157080FD08}">
      <dsp:nvSpPr>
        <dsp:cNvPr id="0" name=""/>
        <dsp:cNvSpPr/>
      </dsp:nvSpPr>
      <dsp:spPr>
        <a:xfrm>
          <a:off x="0" y="707355"/>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42E3F-EB48-429F-ABC7-5132F54C552E}">
      <dsp:nvSpPr>
        <dsp:cNvPr id="0" name=""/>
        <dsp:cNvSpPr/>
      </dsp:nvSpPr>
      <dsp:spPr>
        <a:xfrm>
          <a:off x="0" y="707355"/>
          <a:ext cx="3999900" cy="70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Two Main Types</a:t>
          </a:r>
          <a:r>
            <a:rPr lang="en-US" sz="1000" kern="1200" dirty="0"/>
            <a:t>: There are two kinds of IP addresses. IPv4 is like a regular phone number (e.g., 192.168.1.1), and IPv6 is a much longer one (e.g., 2001:0db8:85a3:0000:0000:8a2e:0370:7334) for even more devices.</a:t>
          </a:r>
        </a:p>
      </dsp:txBody>
      <dsp:txXfrm>
        <a:off x="0" y="707355"/>
        <a:ext cx="3999900" cy="707355"/>
      </dsp:txXfrm>
    </dsp:sp>
    <dsp:sp modelId="{C5AA668B-55C5-4752-A1F5-2516A440BEDE}">
      <dsp:nvSpPr>
        <dsp:cNvPr id="0" name=""/>
        <dsp:cNvSpPr/>
      </dsp:nvSpPr>
      <dsp:spPr>
        <a:xfrm>
          <a:off x="0" y="1414710"/>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B182A4-5D6F-4873-B7AA-3B923D27FA5C}">
      <dsp:nvSpPr>
        <dsp:cNvPr id="0" name=""/>
        <dsp:cNvSpPr/>
      </dsp:nvSpPr>
      <dsp:spPr>
        <a:xfrm>
          <a:off x="0" y="1414710"/>
          <a:ext cx="3999900" cy="70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Why It Matters</a:t>
          </a:r>
          <a:r>
            <a:rPr lang="en-US" sz="1000" kern="1200" dirty="0"/>
            <a:t>: Just like mail needs your home address to reach you, data on the internet uses IP addresses to find the right computer or phone.</a:t>
          </a:r>
        </a:p>
      </dsp:txBody>
      <dsp:txXfrm>
        <a:off x="0" y="1414710"/>
        <a:ext cx="3999900" cy="707355"/>
      </dsp:txXfrm>
    </dsp:sp>
    <dsp:sp modelId="{97BB601B-2546-46BC-983E-0E07E6BB259A}">
      <dsp:nvSpPr>
        <dsp:cNvPr id="0" name=""/>
        <dsp:cNvSpPr/>
      </dsp:nvSpPr>
      <dsp:spPr>
        <a:xfrm>
          <a:off x="0" y="2122066"/>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A17C8-B5D6-429C-B8AA-38D73F957E8C}">
      <dsp:nvSpPr>
        <dsp:cNvPr id="0" name=""/>
        <dsp:cNvSpPr/>
      </dsp:nvSpPr>
      <dsp:spPr>
        <a:xfrm>
          <a:off x="0" y="2122066"/>
          <a:ext cx="3999900" cy="70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Changing vs. Permanent</a:t>
          </a:r>
          <a:r>
            <a:rPr lang="en-US" sz="1000" kern="1200" dirty="0"/>
            <a:t>: Some IP addresses change every time you go online (dynamic), and some stay the same (static), like having a permanent phone number for important stuff.</a:t>
          </a:r>
        </a:p>
      </dsp:txBody>
      <dsp:txXfrm>
        <a:off x="0" y="2122066"/>
        <a:ext cx="3999900" cy="707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71EA7-1CB0-427D-ADC6-5061743B1BFC}">
      <dsp:nvSpPr>
        <dsp:cNvPr id="0" name=""/>
        <dsp:cNvSpPr/>
      </dsp:nvSpPr>
      <dsp:spPr>
        <a:xfrm>
          <a:off x="0" y="1390"/>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2535-E502-4560-9D3A-D5417D699B3E}">
      <dsp:nvSpPr>
        <dsp:cNvPr id="0" name=""/>
        <dsp:cNvSpPr/>
      </dsp:nvSpPr>
      <dsp:spPr>
        <a:xfrm>
          <a:off x="0" y="1390"/>
          <a:ext cx="3999900" cy="948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External IP Addresses</a:t>
          </a:r>
          <a:r>
            <a:rPr lang="en-US" sz="1000" kern="1200"/>
            <a:t>: An external IP address, also known as a public IP, is assigned to your network by your Internet Service Provider (ISP). It's used to identify your home or business network on the wider internet. Think of it as the address of your building in a city.</a:t>
          </a:r>
        </a:p>
      </dsp:txBody>
      <dsp:txXfrm>
        <a:off x="0" y="1390"/>
        <a:ext cx="3999900" cy="948373"/>
      </dsp:txXfrm>
    </dsp:sp>
    <dsp:sp modelId="{292BA55D-E3A7-4D6B-B2F1-221444FD58DE}">
      <dsp:nvSpPr>
        <dsp:cNvPr id="0" name=""/>
        <dsp:cNvSpPr/>
      </dsp:nvSpPr>
      <dsp:spPr>
        <a:xfrm>
          <a:off x="0" y="949764"/>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57B33D-1D1C-41BE-ABCD-6C9DDF35DA30}">
      <dsp:nvSpPr>
        <dsp:cNvPr id="0" name=""/>
        <dsp:cNvSpPr/>
      </dsp:nvSpPr>
      <dsp:spPr>
        <a:xfrm>
          <a:off x="0" y="949764"/>
          <a:ext cx="3999900" cy="948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Internal IP Addresses</a:t>
          </a:r>
          <a:r>
            <a:rPr lang="en-US" sz="1000" kern="1200" dirty="0"/>
            <a:t>: Internal IP addresses, or private IPs, are used inside your network. They are assigned to individual devices (like computers, phones, printers) by your router. These addresses are like apartment numbers within your building, allowing devices to communicate with each other and the router.</a:t>
          </a:r>
        </a:p>
      </dsp:txBody>
      <dsp:txXfrm>
        <a:off x="0" y="949764"/>
        <a:ext cx="3999900" cy="948373"/>
      </dsp:txXfrm>
    </dsp:sp>
    <dsp:sp modelId="{252C3B04-375A-4E91-A2D6-F2A1396968E8}">
      <dsp:nvSpPr>
        <dsp:cNvPr id="0" name=""/>
        <dsp:cNvSpPr/>
      </dsp:nvSpPr>
      <dsp:spPr>
        <a:xfrm>
          <a:off x="0" y="1898138"/>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66607-8511-4FEA-B333-17A535388D27}">
      <dsp:nvSpPr>
        <dsp:cNvPr id="0" name=""/>
        <dsp:cNvSpPr/>
      </dsp:nvSpPr>
      <dsp:spPr>
        <a:xfrm>
          <a:off x="0" y="1898138"/>
          <a:ext cx="3999900" cy="948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Why They Matter</a:t>
          </a:r>
          <a:r>
            <a:rPr lang="en-US" sz="1000" kern="1200" dirty="0"/>
            <a:t>: Understanding the distinction is crucial for networking, troubleshooting, and security. External IPs connect you to the world, while internal IPs ensure communication within your network.</a:t>
          </a:r>
        </a:p>
      </dsp:txBody>
      <dsp:txXfrm>
        <a:off x="0" y="1898138"/>
        <a:ext cx="3999900" cy="948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B593D-DE22-4071-AA4E-5096AA7685BA}">
      <dsp:nvSpPr>
        <dsp:cNvPr id="0" name=""/>
        <dsp:cNvSpPr/>
      </dsp:nvSpPr>
      <dsp:spPr>
        <a:xfrm>
          <a:off x="0" y="389"/>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3ACC73-4A33-42A0-BA38-B1FF79FB7399}">
      <dsp:nvSpPr>
        <dsp:cNvPr id="0" name=""/>
        <dsp:cNvSpPr/>
      </dsp:nvSpPr>
      <dsp:spPr>
        <a:xfrm>
          <a:off x="0" y="389"/>
          <a:ext cx="3999900" cy="637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-sV: Finding Software/Service Versions</a:t>
          </a:r>
          <a:r>
            <a:rPr lang="en-US" sz="1000" kern="1200" dirty="0"/>
            <a:t>: Think of '-sV' like asking devices, 'What version are you?' It helps figure out what software the network devices are running.</a:t>
          </a:r>
        </a:p>
      </dsp:txBody>
      <dsp:txXfrm>
        <a:off x="0" y="389"/>
        <a:ext cx="3999900" cy="637616"/>
      </dsp:txXfrm>
    </dsp:sp>
    <dsp:sp modelId="{B6165F43-62B4-456E-9FD6-745045A02DB9}">
      <dsp:nvSpPr>
        <dsp:cNvPr id="0" name=""/>
        <dsp:cNvSpPr/>
      </dsp:nvSpPr>
      <dsp:spPr>
        <a:xfrm>
          <a:off x="0" y="638006"/>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1B48D-6C02-49A0-B9B2-2A7EB5210A65}">
      <dsp:nvSpPr>
        <dsp:cNvPr id="0" name=""/>
        <dsp:cNvSpPr/>
      </dsp:nvSpPr>
      <dsp:spPr>
        <a:xfrm>
          <a:off x="0" y="638006"/>
          <a:ext cx="3999900" cy="637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-sn: Quick Network Check</a:t>
          </a:r>
          <a:r>
            <a:rPr lang="en-US" sz="1000" kern="1200"/>
            <a:t>: Using '-sn' is like playing peek-a-boo with computers. It quickly checks who's there without going into much detail.</a:t>
          </a:r>
        </a:p>
      </dsp:txBody>
      <dsp:txXfrm>
        <a:off x="0" y="638006"/>
        <a:ext cx="3999900" cy="637616"/>
      </dsp:txXfrm>
    </dsp:sp>
    <dsp:sp modelId="{90E0DA76-C8A9-47AE-B9ED-581EA2874AB7}">
      <dsp:nvSpPr>
        <dsp:cNvPr id="0" name=""/>
        <dsp:cNvSpPr/>
      </dsp:nvSpPr>
      <dsp:spPr>
        <a:xfrm>
          <a:off x="0" y="1275623"/>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6DC72-9BEC-4DD3-A2CC-D80C65C1A113}">
      <dsp:nvSpPr>
        <dsp:cNvPr id="0" name=""/>
        <dsp:cNvSpPr/>
      </dsp:nvSpPr>
      <dsp:spPr>
        <a:xfrm>
          <a:off x="0" y="1275623"/>
          <a:ext cx="3999900" cy="637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-O: Guessing the Operating System</a:t>
          </a:r>
          <a:r>
            <a:rPr lang="en-US" sz="1000" kern="1200" dirty="0"/>
            <a:t>: The '-O' flag is like being a detective, trying to guess what kind of system (Windows, Mac, Linux) each computer is using based on clues.</a:t>
          </a:r>
        </a:p>
      </dsp:txBody>
      <dsp:txXfrm>
        <a:off x="0" y="1275623"/>
        <a:ext cx="3999900" cy="637616"/>
      </dsp:txXfrm>
    </dsp:sp>
    <dsp:sp modelId="{9D5B8CE9-97EE-4D1B-B7D5-AF84A338A88F}">
      <dsp:nvSpPr>
        <dsp:cNvPr id="0" name=""/>
        <dsp:cNvSpPr/>
      </dsp:nvSpPr>
      <dsp:spPr>
        <a:xfrm>
          <a:off x="0" y="1913239"/>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AEF25-6FA0-45A2-BDE9-B54E18648C1D}">
      <dsp:nvSpPr>
        <dsp:cNvPr id="0" name=""/>
        <dsp:cNvSpPr/>
      </dsp:nvSpPr>
      <dsp:spPr>
        <a:xfrm>
          <a:off x="0" y="1913239"/>
          <a:ext cx="3999900" cy="637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t>-</a:t>
          </a:r>
          <a:r>
            <a:rPr lang="en-US" sz="1000" b="1" kern="1200" dirty="0" err="1"/>
            <a:t>Pn</a:t>
          </a:r>
          <a:r>
            <a:rPr lang="en-US" sz="1000" b="1" kern="1200" dirty="0"/>
            <a:t>: Assume Everyone's Home</a:t>
          </a:r>
          <a:r>
            <a:rPr lang="en-US" sz="1000" kern="1200" dirty="0"/>
            <a:t>: '-</a:t>
          </a:r>
          <a:r>
            <a:rPr lang="en-US" sz="1000" kern="1200" dirty="0" err="1"/>
            <a:t>Pn</a:t>
          </a:r>
          <a:r>
            <a:rPr lang="en-US" sz="1000" kern="1200" dirty="0"/>
            <a:t>' skips the doorbell and assumes every device on the network is awake and ready to talk, even if they usually don't respond to a hello.</a:t>
          </a:r>
        </a:p>
      </dsp:txBody>
      <dsp:txXfrm>
        <a:off x="0" y="1913239"/>
        <a:ext cx="3999900" cy="637616"/>
      </dsp:txXfrm>
    </dsp:sp>
    <dsp:sp modelId="{D5ACFFB0-E48E-45A3-A1B3-81F0B900D73E}">
      <dsp:nvSpPr>
        <dsp:cNvPr id="0" name=""/>
        <dsp:cNvSpPr/>
      </dsp:nvSpPr>
      <dsp:spPr>
        <a:xfrm>
          <a:off x="0" y="2550856"/>
          <a:ext cx="39999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9F6EE-A21A-4FBF-962A-A3C94B96DBFF}">
      <dsp:nvSpPr>
        <dsp:cNvPr id="0" name=""/>
        <dsp:cNvSpPr/>
      </dsp:nvSpPr>
      <dsp:spPr>
        <a:xfrm>
          <a:off x="0" y="2550856"/>
          <a:ext cx="3999900" cy="637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a:t>-p: Focusing on Specific Spots</a:t>
          </a:r>
          <a:r>
            <a:rPr lang="en-US" sz="1000" kern="1200"/>
            <a:t>: The '-p' lets you pick specific doors (ports) to knock on, whether it's just one, a few, or a whole range, to see if they'll open.</a:t>
          </a:r>
        </a:p>
      </dsp:txBody>
      <dsp:txXfrm>
        <a:off x="0" y="2550856"/>
        <a:ext cx="3999900" cy="6376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8759cd00-cb22-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8759cd00-cb22-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aa4d4a70-cb23-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aa4d4a70-cb23-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ff6fa320-cb07-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ff6fa320-cb07-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ff6fa321-cb07-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ff6fa321-cb07-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576ebd85-cb0e-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576ebd85-cb0e-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ff6fa322-cb07-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ff6fa322-cb07-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a14d7710-cb1e-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a14d7710-cb1e-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a14d7717-cb1e-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a14d7717-cb1e-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8759cd01-cb22-11ee-a79c-1b1ad4214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8759cd01-cb22-11ee-a79c-1b1ad4214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42518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17486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38282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927748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85697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8302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24379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16048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53598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7" name="Google Shape;47;p9"/>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800"/>
              <a:buNone/>
              <a:defRPr sz="18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9"/>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9"/>
          <p:cNvSpPr txBox="1">
            <a:spLocks noGrp="1"/>
          </p:cNvSpPr>
          <p:nvPr>
            <p:ph type="body" idx="2"/>
          </p:nvPr>
        </p:nvSpPr>
        <p:spPr>
          <a:xfrm>
            <a:off x="387900" y="1790875"/>
            <a:ext cx="3999900" cy="26253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2" name="Google Shape;52;p9"/>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3" name="Google Shape;53;p9"/>
          <p:cNvSpPr txBox="1">
            <a:spLocks noGrp="1"/>
          </p:cNvSpPr>
          <p:nvPr>
            <p:ph type="body" idx="4"/>
          </p:nvPr>
        </p:nvSpPr>
        <p:spPr>
          <a:xfrm>
            <a:off x="4756200" y="4537825"/>
            <a:ext cx="3999900" cy="342600"/>
          </a:xfrm>
          <a:prstGeom prst="rect">
            <a:avLst/>
          </a:prstGeom>
        </p:spPr>
        <p:txBody>
          <a:bodyPr spcFirstLastPara="1" wrap="square" lIns="91425" tIns="91425" rIns="91425" bIns="91425" anchor="t" anchorCtr="0">
            <a:normAutofit/>
          </a:bodyPr>
          <a:lstStyle>
            <a:lvl1pPr marL="457200" lvl="0" indent="-298450" algn="r" rtl="0">
              <a:spcBef>
                <a:spcPts val="0"/>
              </a:spcBef>
              <a:spcAft>
                <a:spcPts val="0"/>
              </a:spcAft>
              <a:buSzPts val="1100"/>
              <a:buChar char="●"/>
              <a:defRPr sz="1100"/>
            </a:lvl1pPr>
            <a:lvl2pPr marL="914400" lvl="1" indent="-279400" algn="r" rtl="0">
              <a:spcBef>
                <a:spcPts val="0"/>
              </a:spcBef>
              <a:spcAft>
                <a:spcPts val="0"/>
              </a:spcAft>
              <a:buSzPts val="800"/>
              <a:buChar char="○"/>
              <a:defRPr sz="800"/>
            </a:lvl2pPr>
            <a:lvl3pPr marL="1371600" lvl="2" indent="-279400" algn="r" rtl="0">
              <a:spcBef>
                <a:spcPts val="0"/>
              </a:spcBef>
              <a:spcAft>
                <a:spcPts val="0"/>
              </a:spcAft>
              <a:buSzPts val="800"/>
              <a:buChar char="■"/>
              <a:defRPr sz="800"/>
            </a:lvl3pPr>
            <a:lvl4pPr marL="1828800" lvl="3" indent="-279400" algn="r" rtl="0">
              <a:spcBef>
                <a:spcPts val="0"/>
              </a:spcBef>
              <a:spcAft>
                <a:spcPts val="0"/>
              </a:spcAft>
              <a:buSzPts val="800"/>
              <a:buChar char="●"/>
              <a:defRPr sz="800"/>
            </a:lvl4pPr>
            <a:lvl5pPr marL="2286000" lvl="4" indent="-279400" algn="r" rtl="0">
              <a:spcBef>
                <a:spcPts val="0"/>
              </a:spcBef>
              <a:spcAft>
                <a:spcPts val="0"/>
              </a:spcAft>
              <a:buSzPts val="800"/>
              <a:buChar char="○"/>
              <a:defRPr sz="800"/>
            </a:lvl5pPr>
            <a:lvl6pPr marL="2743200" lvl="5" indent="-279400" algn="r" rtl="0">
              <a:spcBef>
                <a:spcPts val="0"/>
              </a:spcBef>
              <a:spcAft>
                <a:spcPts val="0"/>
              </a:spcAft>
              <a:buSzPts val="800"/>
              <a:buChar char="■"/>
              <a:defRPr sz="800"/>
            </a:lvl6pPr>
            <a:lvl7pPr marL="3200400" lvl="6" indent="-279400" algn="r" rtl="0">
              <a:spcBef>
                <a:spcPts val="0"/>
              </a:spcBef>
              <a:spcAft>
                <a:spcPts val="0"/>
              </a:spcAft>
              <a:buSzPts val="800"/>
              <a:buChar char="●"/>
              <a:defRPr sz="800"/>
            </a:lvl7pPr>
            <a:lvl8pPr marL="3657600" lvl="7" indent="-279400" algn="r" rtl="0">
              <a:spcBef>
                <a:spcPts val="0"/>
              </a:spcBef>
              <a:spcAft>
                <a:spcPts val="0"/>
              </a:spcAft>
              <a:buSzPts val="800"/>
              <a:buChar char="○"/>
              <a:defRPr sz="800"/>
            </a:lvl8pPr>
            <a:lvl9pPr marL="4114800" lvl="8" indent="-279400" algn="r" rtl="0">
              <a:spcBef>
                <a:spcPts val="0"/>
              </a:spcBef>
              <a:spcAft>
                <a:spcPts val="0"/>
              </a:spcAft>
              <a:buSzPts val="800"/>
              <a:buChar char="■"/>
              <a:defRPr sz="800"/>
            </a:lvl9pPr>
          </a:lstStyle>
          <a:p>
            <a:endParaRPr/>
          </a:p>
        </p:txBody>
      </p:sp>
    </p:spTree>
    <p:extLst>
      <p:ext uri="{BB962C8B-B14F-4D97-AF65-F5344CB8AC3E}">
        <p14:creationId xmlns:p14="http://schemas.microsoft.com/office/powerpoint/2010/main" val="2240595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cxnSp>
        <p:nvCxnSpPr>
          <p:cNvPr id="28" name="Google Shape;28;p5"/>
          <p:cNvCxnSpPr/>
          <p:nvPr/>
        </p:nvCxnSpPr>
        <p:spPr>
          <a:xfrm>
            <a:off x="492563" y="955484"/>
            <a:ext cx="424800" cy="0"/>
          </a:xfrm>
          <a:prstGeom prst="straightConnector1">
            <a:avLst/>
          </a:prstGeom>
          <a:noFill/>
          <a:ln w="38100" cap="flat" cmpd="sng">
            <a:solidFill>
              <a:srgbClr val="FDCB3B"/>
            </a:solidFill>
            <a:prstDash val="solid"/>
            <a:round/>
            <a:headEnd type="none" w="sm" len="sm"/>
            <a:tailEnd type="none" w="sm" len="sm"/>
          </a:ln>
        </p:spPr>
      </p:cxnSp>
      <p:sp>
        <p:nvSpPr>
          <p:cNvPr id="29" name="Google Shape;29;p5"/>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5"/>
          <p:cNvSpPr txBox="1">
            <a:spLocks noGrp="1"/>
          </p:cNvSpPr>
          <p:nvPr>
            <p:ph type="subTitle" idx="2"/>
          </p:nvPr>
        </p:nvSpPr>
        <p:spPr>
          <a:xfrm>
            <a:off x="386975" y="10164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Tree>
    <p:extLst>
      <p:ext uri="{BB962C8B-B14F-4D97-AF65-F5344CB8AC3E}">
        <p14:creationId xmlns:p14="http://schemas.microsoft.com/office/powerpoint/2010/main" val="310705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31661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6072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32081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592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39038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103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5932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0389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2/14/2024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410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rapid7.com/metasploit/metasploitable-2/"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A1AA12-5805-754C-AE19-DEEF9B38436D}"/>
              </a:ext>
            </a:extLst>
          </p:cNvPr>
          <p:cNvSpPr>
            <a:spLocks noGrp="1"/>
          </p:cNvSpPr>
          <p:nvPr>
            <p:ph type="ctrTitle"/>
          </p:nvPr>
        </p:nvSpPr>
        <p:spPr>
          <a:xfrm>
            <a:off x="866216" y="510179"/>
            <a:ext cx="6958853" cy="2884394"/>
          </a:xfrm>
        </p:spPr>
        <p:txBody>
          <a:bodyPr/>
          <a:lstStyle/>
          <a:p>
            <a:pPr algn="ctr"/>
            <a:r>
              <a:rPr lang="en-GB" sz="4000" dirty="0"/>
              <a:t>Introduction to network </a:t>
            </a:r>
            <a:r>
              <a:rPr lang="en-US" sz="4000" dirty="0"/>
              <a:t>Reconnaissance and Scanning</a:t>
            </a:r>
          </a:p>
        </p:txBody>
      </p:sp>
      <p:sp>
        <p:nvSpPr>
          <p:cNvPr id="8" name="Subtitle 7">
            <a:extLst>
              <a:ext uri="{FF2B5EF4-FFF2-40B4-BE49-F238E27FC236}">
                <a16:creationId xmlns:a16="http://schemas.microsoft.com/office/drawing/2014/main" id="{D1A13846-8BC1-EB90-7337-A20BA0E3563F}"/>
              </a:ext>
            </a:extLst>
          </p:cNvPr>
          <p:cNvSpPr>
            <a:spLocks noGrp="1"/>
          </p:cNvSpPr>
          <p:nvPr>
            <p:ph type="subTitle" idx="1"/>
          </p:nvPr>
        </p:nvSpPr>
        <p:spPr/>
        <p:txBody>
          <a:bodyPr/>
          <a:lstStyle/>
          <a:p>
            <a:r>
              <a:rPr lang="en-GB" dirty="0"/>
              <a:t>Fundamentals</a:t>
            </a:r>
            <a:endParaRPr lang="en-US" dirty="0"/>
          </a:p>
        </p:txBody>
      </p:sp>
    </p:spTree>
    <p:extLst>
      <p:ext uri="{BB962C8B-B14F-4D97-AF65-F5344CB8AC3E}">
        <p14:creationId xmlns:p14="http://schemas.microsoft.com/office/powerpoint/2010/main" val="97810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FTP to HTTPS</a:t>
            </a:r>
            <a:endParaRPr dirty="0"/>
          </a:p>
        </p:txBody>
      </p:sp>
      <p:sp>
        <p:nvSpPr>
          <p:cNvPr id="69" name="Google Shape;69;p13"/>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Network Services Explained</a:t>
            </a:r>
            <a:endParaRPr/>
          </a:p>
        </p:txBody>
      </p:sp>
      <p:sp>
        <p:nvSpPr>
          <p:cNvPr id="70" name="Google Shape;70;p13"/>
          <p:cNvSpPr txBox="1">
            <a:spLocks noGrp="1"/>
          </p:cNvSpPr>
          <p:nvPr>
            <p:ph type="body" idx="2"/>
          </p:nvPr>
        </p:nvSpPr>
        <p:spPr>
          <a:xfrm>
            <a:off x="386975" y="1494715"/>
            <a:ext cx="3999900" cy="3343159"/>
          </a:xfrm>
          <a:prstGeom prst="rect">
            <a:avLst/>
          </a:prstGeom>
        </p:spPr>
        <p:txBody>
          <a:bodyPr spcFirstLastPara="1" wrap="square" lIns="91425" tIns="91425" rIns="91425" bIns="91425" anchor="t" anchorCtr="0">
            <a:noAutofit/>
          </a:bodyPr>
          <a:lstStyle/>
          <a:p>
            <a:pPr marL="457200" lvl="0" indent="-279400" algn="l" rtl="0">
              <a:spcBef>
                <a:spcPts val="0"/>
              </a:spcBef>
              <a:spcAft>
                <a:spcPts val="0"/>
              </a:spcAft>
              <a:buSzPts val="800"/>
              <a:buChar char="●"/>
            </a:pPr>
            <a:r>
              <a:rPr lang="en" sz="800" b="1" dirty="0"/>
              <a:t>FTP: File Transfers</a:t>
            </a:r>
            <a:r>
              <a:rPr lang="en" sz="800" dirty="0"/>
              <a:t>: FTP (File Transfer Protocol) is like a courier service, moving files between computers over the internet.</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SMB: Sharing Files in Windows</a:t>
            </a:r>
            <a:r>
              <a:rPr lang="en" sz="800" dirty="0"/>
              <a:t>: SMB (Server Message Block) is like a communal library for Windows computers, letting them share files and printers.</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SSH: Secure Remote Control</a:t>
            </a:r>
            <a:r>
              <a:rPr lang="en" sz="800" dirty="0"/>
              <a:t>: SSH (Secure Shell) is like a secure line for remote control, letting you safely command another computer over the internet.</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NFS: Sharing Files in Unix/Linux</a:t>
            </a:r>
            <a:r>
              <a:rPr lang="en" sz="800" dirty="0"/>
              <a:t>: NFS (Network File System) is like SMB but for Unix/Linux, creating a shared space for files across those systems.</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RDP: Remote Windows Desktop</a:t>
            </a:r>
            <a:r>
              <a:rPr lang="en" sz="800" dirty="0"/>
              <a:t>: RDP (Remote Desktop Protocol) lets you use a Windows computer from anywhere, like having a remote control for your PC.</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VNC: Universal Remote Desktop</a:t>
            </a:r>
            <a:r>
              <a:rPr lang="en" sz="800" dirty="0"/>
              <a:t>: VNC (Virtual Network Computing) is a universal remote control for computers, letting you see and interact with a desktop from anywhere.</a:t>
            </a:r>
          </a:p>
          <a:p>
            <a:pPr marL="457200" lvl="0" indent="-279400" algn="l" rtl="0">
              <a:spcBef>
                <a:spcPts val="0"/>
              </a:spcBef>
              <a:spcAft>
                <a:spcPts val="0"/>
              </a:spcAft>
              <a:buSzPts val="800"/>
              <a:buChar char="●"/>
            </a:pPr>
            <a:endParaRPr sz="800" dirty="0"/>
          </a:p>
          <a:p>
            <a:pPr marL="457200" lvl="0" indent="-279400" algn="l" rtl="0">
              <a:spcBef>
                <a:spcPts val="0"/>
              </a:spcBef>
              <a:spcAft>
                <a:spcPts val="0"/>
              </a:spcAft>
              <a:buSzPts val="800"/>
              <a:buChar char="●"/>
            </a:pPr>
            <a:r>
              <a:rPr lang="en" sz="800" b="1" dirty="0"/>
              <a:t>HTTP/HTTPS: Web Browsing</a:t>
            </a:r>
            <a:r>
              <a:rPr lang="en" sz="800" dirty="0"/>
              <a:t>: HTTP and HTTPS are the roads and secure tunnels of the internet, carrying your web browsing from your computer to websites and back.</a:t>
            </a:r>
            <a:endParaRPr sz="800" dirty="0"/>
          </a:p>
          <a:p>
            <a:pPr marL="0" lvl="0" indent="0" algn="l" rtl="0">
              <a:spcBef>
                <a:spcPts val="1200"/>
              </a:spcBef>
              <a:spcAft>
                <a:spcPts val="1200"/>
              </a:spcAft>
              <a:buNone/>
            </a:pPr>
            <a:endParaRPr dirty="0"/>
          </a:p>
        </p:txBody>
      </p:sp>
      <p:sp>
        <p:nvSpPr>
          <p:cNvPr id="71" name="Google Shape;71;p13"/>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73" name="Google Shape;73;p13"/>
          <p:cNvPicPr preferRelativeResize="0"/>
          <p:nvPr/>
        </p:nvPicPr>
        <p:blipFill>
          <a:blip r:embed="rId3">
            <a:alphaModFix/>
          </a:blip>
          <a:stretch>
            <a:fillRect/>
          </a:stretch>
        </p:blipFill>
        <p:spPr>
          <a:xfrm>
            <a:off x="4756200" y="1894543"/>
            <a:ext cx="3999900" cy="266993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Common Vulnerabilities in Network Services</a:t>
            </a:r>
            <a:endParaRPr dirty="0"/>
          </a:p>
        </p:txBody>
      </p:sp>
      <p:sp>
        <p:nvSpPr>
          <p:cNvPr id="143" name="Google Shape;143;p21"/>
          <p:cNvSpPr txBox="1">
            <a:spLocks noGrp="1"/>
          </p:cNvSpPr>
          <p:nvPr>
            <p:ph type="body" idx="1"/>
          </p:nvPr>
        </p:nvSpPr>
        <p:spPr>
          <a:xfrm>
            <a:off x="273600" y="1744951"/>
            <a:ext cx="4715259"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VSFTPD 2.3.4 Vulnerability</a:t>
            </a:r>
            <a:r>
              <a:rPr lang="en" dirty="0"/>
              <a:t>: This version of the FTP server has a backdoor, like leaving a secret entrance unlocked, potentially allowing unauthorized access.</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SMB: EternalBlue</a:t>
            </a:r>
            <a:r>
              <a:rPr lang="en" dirty="0"/>
              <a:t>: EternalBlue exploits older Windows systems' SMB protocol, similar to a master key that can unlock many doors, leading to the spread of malware.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SSH 4.7 Brute Forcing</a:t>
            </a:r>
            <a:r>
              <a:rPr lang="en" dirty="0"/>
              <a:t>: SSH version 4.7 is susceptible to brute force attacks, akin to someone guessing your password over and over until they get it right.</a:t>
            </a:r>
            <a:endParaRPr dirty="0"/>
          </a:p>
          <a:p>
            <a:pPr marL="0" lvl="0" indent="0" algn="l" rtl="0">
              <a:spcBef>
                <a:spcPts val="1200"/>
              </a:spcBef>
              <a:spcAft>
                <a:spcPts val="1200"/>
              </a:spcAft>
              <a:buNone/>
            </a:pPr>
            <a:endParaRPr dirty="0"/>
          </a:p>
        </p:txBody>
      </p:sp>
      <p:sp>
        <p:nvSpPr>
          <p:cNvPr id="144" name="Google Shape;144;p21"/>
          <p:cNvSpPr txBox="1">
            <a:spLocks noGrp="1"/>
          </p:cNvSpPr>
          <p:nvPr>
            <p:ph type="subTitle" idx="2"/>
          </p:nvPr>
        </p:nvSpPr>
        <p:spPr>
          <a:xfrm>
            <a:off x="386975" y="101640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Identifying and Understanding Risks</a:t>
            </a:r>
            <a:endParaRPr dirty="0"/>
          </a:p>
        </p:txBody>
      </p:sp>
      <p:pic>
        <p:nvPicPr>
          <p:cNvPr id="3" name="Picture 2" descr="A blue and black shield with a red triangle and a red exclamation mark&#10;&#10;Description automatically generated">
            <a:extLst>
              <a:ext uri="{FF2B5EF4-FFF2-40B4-BE49-F238E27FC236}">
                <a16:creationId xmlns:a16="http://schemas.microsoft.com/office/drawing/2014/main" id="{43F39866-543A-3596-8707-B4A21FB2D28A}"/>
              </a:ext>
            </a:extLst>
          </p:cNvPr>
          <p:cNvPicPr>
            <a:picLocks noChangeAspect="1"/>
          </p:cNvPicPr>
          <p:nvPr/>
        </p:nvPicPr>
        <p:blipFill>
          <a:blip r:embed="rId3"/>
          <a:stretch>
            <a:fillRect/>
          </a:stretch>
        </p:blipFill>
        <p:spPr>
          <a:xfrm>
            <a:off x="5613421" y="1354250"/>
            <a:ext cx="2999174" cy="299917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Concepts in Cybersecurity</a:t>
            </a:r>
            <a:endParaRPr dirty="0"/>
          </a:p>
        </p:txBody>
      </p:sp>
      <p:sp>
        <p:nvSpPr>
          <p:cNvPr id="86" name="Google Shape;86;p15"/>
          <p:cNvSpPr txBox="1">
            <a:spLocks noGrp="1"/>
          </p:cNvSpPr>
          <p:nvPr>
            <p:ph type="title"/>
          </p:nvPr>
        </p:nvSpPr>
        <p:spPr>
          <a:xfrm>
            <a:off x="386975" y="409253"/>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Metasploit, CVEs, and PoCs</a:t>
            </a:r>
            <a:endParaRPr dirty="0"/>
          </a:p>
        </p:txBody>
      </p:sp>
      <p:sp>
        <p:nvSpPr>
          <p:cNvPr id="87" name="Google Shape;87;p15"/>
          <p:cNvSpPr txBox="1">
            <a:spLocks noGrp="1"/>
          </p:cNvSpPr>
          <p:nvPr>
            <p:ph type="body" idx="2"/>
          </p:nvPr>
        </p:nvSpPr>
        <p:spPr>
          <a:xfrm>
            <a:off x="387900" y="1546412"/>
            <a:ext cx="3999900" cy="30789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b="1" dirty="0"/>
              <a:t>Metasploit Framework</a:t>
            </a:r>
            <a:r>
              <a:rPr lang="en" sz="1100" dirty="0"/>
              <a:t>: Metasploit is a powerful tool for developing and executing exploit code against a remote target machine. It's widely used for penetration testing, vulnerability testing, and developing security awareness.</a:t>
            </a:r>
          </a:p>
          <a:p>
            <a:pPr marL="457200" lvl="0" indent="-298450" algn="l" rtl="0">
              <a:spcBef>
                <a:spcPts val="0"/>
              </a:spcBef>
              <a:spcAft>
                <a:spcPts val="0"/>
              </a:spcAft>
              <a:buSzPts val="1100"/>
              <a:buChar char="●"/>
            </a:pPr>
            <a:endParaRPr sz="1100" dirty="0"/>
          </a:p>
          <a:p>
            <a:pPr marL="457200" lvl="0" indent="-298450" algn="l" rtl="0">
              <a:spcBef>
                <a:spcPts val="0"/>
              </a:spcBef>
              <a:spcAft>
                <a:spcPts val="0"/>
              </a:spcAft>
              <a:buSzPts val="1100"/>
              <a:buChar char="●"/>
            </a:pPr>
            <a:r>
              <a:rPr lang="en" sz="1100" b="1" dirty="0"/>
              <a:t>Common Vulnerabilities and Exposures (CVEs)</a:t>
            </a:r>
            <a:r>
              <a:rPr lang="en" sz="1100" dirty="0"/>
              <a:t>: CVEs are publicly disclosed cybersecurity vulnerabilities and exposures. Each CVE is identified by a unique number, providing a standardized reference for identifying and addressing vulnerabilities.</a:t>
            </a:r>
          </a:p>
          <a:p>
            <a:pPr marL="457200" lvl="0" indent="-298450" algn="l" rtl="0">
              <a:spcBef>
                <a:spcPts val="0"/>
              </a:spcBef>
              <a:spcAft>
                <a:spcPts val="0"/>
              </a:spcAft>
              <a:buSzPts val="1100"/>
              <a:buChar char="●"/>
            </a:pPr>
            <a:endParaRPr sz="1100" dirty="0"/>
          </a:p>
          <a:p>
            <a:pPr marL="457200" lvl="0" indent="-298450" algn="l" rtl="0">
              <a:spcBef>
                <a:spcPts val="0"/>
              </a:spcBef>
              <a:spcAft>
                <a:spcPts val="0"/>
              </a:spcAft>
              <a:buSzPts val="1100"/>
              <a:buChar char="●"/>
            </a:pPr>
            <a:r>
              <a:rPr lang="en" sz="1100" b="1" dirty="0"/>
              <a:t>Proof of Concept (PoC)</a:t>
            </a:r>
            <a:r>
              <a:rPr lang="en" sz="1100" dirty="0"/>
              <a:t>: A PoC in cybersecurity is a demonstration to prove that a vulnerability or attack vector is exploitable. It's a practical verification showing the potential impact of a vulnerability without causing harm.</a:t>
            </a:r>
            <a:endParaRPr sz="1100" dirty="0"/>
          </a:p>
          <a:p>
            <a:pPr marL="0" lvl="0" indent="0" algn="l" rtl="0">
              <a:spcBef>
                <a:spcPts val="1200"/>
              </a:spcBef>
              <a:spcAft>
                <a:spcPts val="1200"/>
              </a:spcAft>
              <a:buNone/>
            </a:pPr>
            <a:endParaRPr dirty="0"/>
          </a:p>
        </p:txBody>
      </p:sp>
      <p:sp>
        <p:nvSpPr>
          <p:cNvPr id="88" name="Google Shape;88;p15"/>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pic>
        <p:nvPicPr>
          <p:cNvPr id="4102" name="Picture 6" descr="Top 75+ metasploit wallpaper super hot - noithatsi.vn">
            <a:extLst>
              <a:ext uri="{FF2B5EF4-FFF2-40B4-BE49-F238E27FC236}">
                <a16:creationId xmlns:a16="http://schemas.microsoft.com/office/drawing/2014/main" id="{88894932-BF93-E0B8-FED5-26C1FF0B3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248" y="1933858"/>
            <a:ext cx="4105803" cy="23123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08ED50-0199-7790-21CF-FA99C0FA9C8F}"/>
              </a:ext>
            </a:extLst>
          </p:cNvPr>
          <p:cNvSpPr>
            <a:spLocks noGrp="1"/>
          </p:cNvSpPr>
          <p:nvPr>
            <p:ph type="subTitle" idx="1"/>
          </p:nvPr>
        </p:nvSpPr>
        <p:spPr/>
        <p:txBody>
          <a:bodyPr/>
          <a:lstStyle/>
          <a:p>
            <a:r>
              <a:rPr lang="en-US" dirty="0"/>
              <a:t>Using Searchsploit database</a:t>
            </a:r>
          </a:p>
        </p:txBody>
      </p:sp>
      <p:sp>
        <p:nvSpPr>
          <p:cNvPr id="3" name="Title 2">
            <a:extLst>
              <a:ext uri="{FF2B5EF4-FFF2-40B4-BE49-F238E27FC236}">
                <a16:creationId xmlns:a16="http://schemas.microsoft.com/office/drawing/2014/main" id="{2882BE9A-2F61-BA3D-4D81-85F40F4FDB98}"/>
              </a:ext>
            </a:extLst>
          </p:cNvPr>
          <p:cNvSpPr>
            <a:spLocks noGrp="1"/>
          </p:cNvSpPr>
          <p:nvPr>
            <p:ph type="title"/>
          </p:nvPr>
        </p:nvSpPr>
        <p:spPr/>
        <p:txBody>
          <a:bodyPr/>
          <a:lstStyle/>
          <a:p>
            <a:r>
              <a:rPr lang="en-US" dirty="0"/>
              <a:t>Searching for a vulnerability</a:t>
            </a:r>
          </a:p>
        </p:txBody>
      </p:sp>
      <p:sp>
        <p:nvSpPr>
          <p:cNvPr id="4" name="Text Placeholder 3">
            <a:extLst>
              <a:ext uri="{FF2B5EF4-FFF2-40B4-BE49-F238E27FC236}">
                <a16:creationId xmlns:a16="http://schemas.microsoft.com/office/drawing/2014/main" id="{422E2820-32C1-8E32-FE80-FF9477776C0D}"/>
              </a:ext>
            </a:extLst>
          </p:cNvPr>
          <p:cNvSpPr>
            <a:spLocks noGrp="1"/>
          </p:cNvSpPr>
          <p:nvPr>
            <p:ph type="body" idx="2"/>
          </p:nvPr>
        </p:nvSpPr>
        <p:spPr>
          <a:xfrm>
            <a:off x="249064" y="1580228"/>
            <a:ext cx="3999900" cy="2625300"/>
          </a:xfrm>
        </p:spPr>
        <p:txBody>
          <a:bodyPr/>
          <a:lstStyle/>
          <a:p>
            <a:r>
              <a:rPr lang="en-US" dirty="0"/>
              <a:t>Searchsploit is a command-line search tool for the Exploit Database (exploit-db.com), which is a widely-used archive of security exploits and vulnerabilities. It allows users to quickly search for known exploits, security vulnerabilities, and related information based on keywords or specific criteria.</a:t>
            </a:r>
          </a:p>
        </p:txBody>
      </p:sp>
      <p:pic>
        <p:nvPicPr>
          <p:cNvPr id="8" name="Picture 7">
            <a:extLst>
              <a:ext uri="{FF2B5EF4-FFF2-40B4-BE49-F238E27FC236}">
                <a16:creationId xmlns:a16="http://schemas.microsoft.com/office/drawing/2014/main" id="{80DD7166-C3B9-F92F-B7A7-DF671D043174}"/>
              </a:ext>
            </a:extLst>
          </p:cNvPr>
          <p:cNvPicPr>
            <a:picLocks noChangeAspect="1"/>
          </p:cNvPicPr>
          <p:nvPr/>
        </p:nvPicPr>
        <p:blipFill>
          <a:blip r:embed="rId2"/>
          <a:stretch>
            <a:fillRect/>
          </a:stretch>
        </p:blipFill>
        <p:spPr>
          <a:xfrm>
            <a:off x="4386875" y="1775059"/>
            <a:ext cx="4572000" cy="14098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9866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1E761-188E-0EEC-351A-67E344A64BD2}"/>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B322E01F-C88E-8243-A9B1-002398B32FF8}"/>
              </a:ext>
            </a:extLst>
          </p:cNvPr>
          <p:cNvSpPr>
            <a:spLocks noGrp="1"/>
          </p:cNvSpPr>
          <p:nvPr>
            <p:ph type="subTitle" idx="1"/>
          </p:nvPr>
        </p:nvSpPr>
        <p:spPr/>
        <p:txBody>
          <a:bodyPr/>
          <a:lstStyle/>
          <a:p>
            <a:r>
              <a:rPr lang="en-US" dirty="0"/>
              <a:t>Using Searchsploit database</a:t>
            </a:r>
          </a:p>
        </p:txBody>
      </p:sp>
      <p:sp>
        <p:nvSpPr>
          <p:cNvPr id="3" name="Title 2">
            <a:extLst>
              <a:ext uri="{FF2B5EF4-FFF2-40B4-BE49-F238E27FC236}">
                <a16:creationId xmlns:a16="http://schemas.microsoft.com/office/drawing/2014/main" id="{A5574B05-3019-B380-B2AD-ED0ACF6AD2A5}"/>
              </a:ext>
            </a:extLst>
          </p:cNvPr>
          <p:cNvSpPr>
            <a:spLocks noGrp="1"/>
          </p:cNvSpPr>
          <p:nvPr>
            <p:ph type="title"/>
          </p:nvPr>
        </p:nvSpPr>
        <p:spPr/>
        <p:txBody>
          <a:bodyPr/>
          <a:lstStyle/>
          <a:p>
            <a:r>
              <a:rPr lang="en-US" dirty="0"/>
              <a:t>Download proof of concept (PoC)</a:t>
            </a:r>
          </a:p>
        </p:txBody>
      </p:sp>
      <p:sp>
        <p:nvSpPr>
          <p:cNvPr id="4" name="Text Placeholder 3">
            <a:extLst>
              <a:ext uri="{FF2B5EF4-FFF2-40B4-BE49-F238E27FC236}">
                <a16:creationId xmlns:a16="http://schemas.microsoft.com/office/drawing/2014/main" id="{551545DA-1AF5-59CD-7019-22D6ABBD4666}"/>
              </a:ext>
            </a:extLst>
          </p:cNvPr>
          <p:cNvSpPr>
            <a:spLocks noGrp="1"/>
          </p:cNvSpPr>
          <p:nvPr>
            <p:ph type="body" idx="2"/>
          </p:nvPr>
        </p:nvSpPr>
        <p:spPr>
          <a:xfrm>
            <a:off x="249064" y="1580228"/>
            <a:ext cx="3999900" cy="2625300"/>
          </a:xfrm>
        </p:spPr>
        <p:txBody>
          <a:bodyPr>
            <a:normAutofit/>
          </a:bodyPr>
          <a:lstStyle/>
          <a:p>
            <a:r>
              <a:rPr lang="en-US" sz="1200" dirty="0">
                <a:solidFill>
                  <a:srgbClr val="FF0000"/>
                </a:solidFill>
              </a:rPr>
              <a:t>Searchsplot vsftp </a:t>
            </a:r>
          </a:p>
          <a:p>
            <a:pPr marL="139700" indent="0">
              <a:buNone/>
            </a:pPr>
            <a:endParaRPr lang="en-US" sz="1200" dirty="0"/>
          </a:p>
          <a:p>
            <a:pPr marL="139700" indent="0">
              <a:buNone/>
            </a:pPr>
            <a:r>
              <a:rPr lang="en-US" sz="1200" dirty="0"/>
              <a:t>This will list all related exploits and PoCs available in the database.</a:t>
            </a:r>
          </a:p>
          <a:p>
            <a:endParaRPr lang="en-US" sz="1200" dirty="0"/>
          </a:p>
          <a:p>
            <a:r>
              <a:rPr lang="en-US" sz="1200" dirty="0">
                <a:solidFill>
                  <a:srgbClr val="FF0000"/>
                </a:solidFill>
              </a:rPr>
              <a:t>Searchsploit –m unix/remote/49757.py</a:t>
            </a:r>
          </a:p>
          <a:p>
            <a:pPr marL="139700" indent="0">
              <a:buNone/>
            </a:pPr>
            <a:endParaRPr lang="en-US" sz="1200" dirty="0"/>
          </a:p>
          <a:p>
            <a:pPr marL="139700" indent="0">
              <a:buNone/>
            </a:pPr>
            <a:r>
              <a:rPr lang="en-US" sz="1200" dirty="0"/>
              <a:t>This command will download 49757.py script in your current directory.</a:t>
            </a:r>
          </a:p>
        </p:txBody>
      </p:sp>
      <p:pic>
        <p:nvPicPr>
          <p:cNvPr id="6" name="Picture 5">
            <a:extLst>
              <a:ext uri="{FF2B5EF4-FFF2-40B4-BE49-F238E27FC236}">
                <a16:creationId xmlns:a16="http://schemas.microsoft.com/office/drawing/2014/main" id="{D7421266-F4F9-B33C-D590-089CAB9C8CCF}"/>
              </a:ext>
            </a:extLst>
          </p:cNvPr>
          <p:cNvPicPr>
            <a:picLocks noChangeAspect="1"/>
          </p:cNvPicPr>
          <p:nvPr/>
        </p:nvPicPr>
        <p:blipFill>
          <a:blip r:embed="rId2"/>
          <a:stretch>
            <a:fillRect/>
          </a:stretch>
        </p:blipFill>
        <p:spPr>
          <a:xfrm>
            <a:off x="4191255" y="1274052"/>
            <a:ext cx="4904872" cy="22451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0032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F0D8F-3E62-BEDC-9555-ACD133C217AD}"/>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6849B-1E40-CA75-3A27-5DC94066D097}"/>
              </a:ext>
            </a:extLst>
          </p:cNvPr>
          <p:cNvSpPr>
            <a:spLocks noGrp="1"/>
          </p:cNvSpPr>
          <p:nvPr>
            <p:ph type="subTitle" idx="1"/>
          </p:nvPr>
        </p:nvSpPr>
        <p:spPr/>
        <p:txBody>
          <a:bodyPr/>
          <a:lstStyle/>
          <a:p>
            <a:r>
              <a:rPr lang="en-US" dirty="0"/>
              <a:t>Using NIST database</a:t>
            </a:r>
          </a:p>
        </p:txBody>
      </p:sp>
      <p:sp>
        <p:nvSpPr>
          <p:cNvPr id="3" name="Title 2">
            <a:extLst>
              <a:ext uri="{FF2B5EF4-FFF2-40B4-BE49-F238E27FC236}">
                <a16:creationId xmlns:a16="http://schemas.microsoft.com/office/drawing/2014/main" id="{3C39B09B-815F-E4D6-91F7-CD365AFBD578}"/>
              </a:ext>
            </a:extLst>
          </p:cNvPr>
          <p:cNvSpPr>
            <a:spLocks noGrp="1"/>
          </p:cNvSpPr>
          <p:nvPr>
            <p:ph type="title"/>
          </p:nvPr>
        </p:nvSpPr>
        <p:spPr/>
        <p:txBody>
          <a:bodyPr/>
          <a:lstStyle/>
          <a:p>
            <a:r>
              <a:rPr lang="en-US" dirty="0"/>
              <a:t>Searching for a vulnerability</a:t>
            </a:r>
          </a:p>
        </p:txBody>
      </p:sp>
      <p:sp>
        <p:nvSpPr>
          <p:cNvPr id="4" name="Text Placeholder 3">
            <a:extLst>
              <a:ext uri="{FF2B5EF4-FFF2-40B4-BE49-F238E27FC236}">
                <a16:creationId xmlns:a16="http://schemas.microsoft.com/office/drawing/2014/main" id="{3580AC82-AE2C-264C-1141-8A3C7E4487D1}"/>
              </a:ext>
            </a:extLst>
          </p:cNvPr>
          <p:cNvSpPr>
            <a:spLocks noGrp="1"/>
          </p:cNvSpPr>
          <p:nvPr>
            <p:ph type="body" idx="2"/>
          </p:nvPr>
        </p:nvSpPr>
        <p:spPr>
          <a:xfrm>
            <a:off x="249064" y="1580228"/>
            <a:ext cx="3999900" cy="2625300"/>
          </a:xfrm>
        </p:spPr>
        <p:txBody>
          <a:bodyPr>
            <a:normAutofit lnSpcReduction="10000"/>
          </a:bodyPr>
          <a:lstStyle/>
          <a:p>
            <a:r>
              <a:rPr lang="en-US" dirty="0"/>
              <a:t>NVD stands for National Vulnerability Database, and it is maintained by the National Institute of Standards and Technology (NIST) of the United States.</a:t>
            </a:r>
          </a:p>
          <a:p>
            <a:endParaRPr lang="en-US" dirty="0"/>
          </a:p>
          <a:p>
            <a:r>
              <a:rPr lang="en-US" dirty="0"/>
              <a:t>NVD collects vulnerability information from various sources, including vendors, security researchers, and public disclosures. It standardizes and provides structured information about vulnerabilities, including descriptions, severity ratings</a:t>
            </a:r>
          </a:p>
        </p:txBody>
      </p:sp>
      <p:pic>
        <p:nvPicPr>
          <p:cNvPr id="6" name="Picture 5">
            <a:extLst>
              <a:ext uri="{FF2B5EF4-FFF2-40B4-BE49-F238E27FC236}">
                <a16:creationId xmlns:a16="http://schemas.microsoft.com/office/drawing/2014/main" id="{E0D2B283-222A-0E60-1924-6D7212DAF5DA}"/>
              </a:ext>
            </a:extLst>
          </p:cNvPr>
          <p:cNvPicPr>
            <a:picLocks noChangeAspect="1"/>
          </p:cNvPicPr>
          <p:nvPr/>
        </p:nvPicPr>
        <p:blipFill>
          <a:blip r:embed="rId2"/>
          <a:stretch>
            <a:fillRect/>
          </a:stretch>
        </p:blipFill>
        <p:spPr>
          <a:xfrm>
            <a:off x="4172365" y="1374546"/>
            <a:ext cx="4895036" cy="24717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125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5" name="Oval 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7" name="Picture 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8" name="Rectangle 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itle 2">
            <a:extLst>
              <a:ext uri="{FF2B5EF4-FFF2-40B4-BE49-F238E27FC236}">
                <a16:creationId xmlns:a16="http://schemas.microsoft.com/office/drawing/2014/main" id="{172B8677-B57B-EEB4-18B5-E71AF156DF44}"/>
              </a:ext>
            </a:extLst>
          </p:cNvPr>
          <p:cNvSpPr>
            <a:spLocks noGrp="1"/>
          </p:cNvSpPr>
          <p:nvPr>
            <p:ph type="title"/>
          </p:nvPr>
        </p:nvSpPr>
        <p:spPr>
          <a:xfrm>
            <a:off x="486697" y="471949"/>
            <a:ext cx="6939116" cy="917987"/>
          </a:xfrm>
        </p:spPr>
        <p:txBody>
          <a:bodyPr vert="horz" lIns="91440" tIns="45720" rIns="91440" bIns="45720" rtlCol="0" anchor="t">
            <a:normAutofit/>
          </a:bodyPr>
          <a:lstStyle/>
          <a:p>
            <a:pPr defTabSz="457200">
              <a:spcBef>
                <a:spcPct val="0"/>
              </a:spcBef>
            </a:pPr>
            <a:r>
              <a:rPr lang="en-US" sz="4200" b="0" i="0" kern="1200" dirty="0">
                <a:solidFill>
                  <a:schemeClr val="tx2"/>
                </a:solidFill>
                <a:latin typeface="+mj-lt"/>
                <a:ea typeface="+mj-ea"/>
                <a:cs typeface="+mj-cs"/>
              </a:rPr>
              <a:t>What is Metasploitable 2</a:t>
            </a:r>
          </a:p>
        </p:txBody>
      </p:sp>
      <p:sp>
        <p:nvSpPr>
          <p:cNvPr id="4" name="Text Placeholder 3">
            <a:extLst>
              <a:ext uri="{FF2B5EF4-FFF2-40B4-BE49-F238E27FC236}">
                <a16:creationId xmlns:a16="http://schemas.microsoft.com/office/drawing/2014/main" id="{C17A5B82-482D-E171-4864-08A3832DF0BE}"/>
              </a:ext>
            </a:extLst>
          </p:cNvPr>
          <p:cNvSpPr>
            <a:spLocks noGrp="1"/>
          </p:cNvSpPr>
          <p:nvPr>
            <p:ph type="body" idx="2"/>
          </p:nvPr>
        </p:nvSpPr>
        <p:spPr>
          <a:xfrm>
            <a:off x="827483" y="1539160"/>
            <a:ext cx="3253807" cy="3147139"/>
          </a:xfrm>
        </p:spPr>
        <p:txBody>
          <a:bodyPr vert="horz" lIns="91440" tIns="45720" rIns="91440" bIns="45720" rtlCol="0">
            <a:normAutofit/>
          </a:bodyPr>
          <a:lstStyle/>
          <a:p>
            <a:pPr defTabSz="457200">
              <a:lnSpc>
                <a:spcPct val="90000"/>
              </a:lnSpc>
              <a:spcBef>
                <a:spcPts val="1000"/>
              </a:spcBef>
              <a:buSzPct val="80000"/>
              <a:buFont typeface="Wingdings 3" charset="2"/>
              <a:buChar char=""/>
            </a:pPr>
            <a:r>
              <a:rPr lang="en-US" sz="1200" dirty="0"/>
              <a:t>Metasploitable is a purposely vulnerable virtual machine (VM) created for security testing and training purposes. It's designed to simulate a vulnerable Linux-based system with intentionally insecure configurations and software</a:t>
            </a:r>
          </a:p>
          <a:p>
            <a:pPr marL="139700" indent="0" defTabSz="457200">
              <a:lnSpc>
                <a:spcPct val="90000"/>
              </a:lnSpc>
              <a:spcBef>
                <a:spcPts val="1000"/>
              </a:spcBef>
              <a:buSzPct val="80000"/>
              <a:buFont typeface="Wingdings 3" charset="2"/>
              <a:buChar char=""/>
            </a:pPr>
            <a:endParaRPr lang="en-US" sz="1200" dirty="0"/>
          </a:p>
          <a:p>
            <a:pPr defTabSz="457200">
              <a:lnSpc>
                <a:spcPct val="90000"/>
              </a:lnSpc>
              <a:spcBef>
                <a:spcPts val="1000"/>
              </a:spcBef>
              <a:buSzPct val="80000"/>
              <a:buFont typeface="Wingdings 3" charset="2"/>
              <a:buChar char=""/>
            </a:pPr>
            <a:r>
              <a:rPr lang="en-US" sz="1200" dirty="0"/>
              <a:t>The goal of Metasploitable is to provide a safe and controlled environment where users can learn and experiment with various security tools, techniques, and methodologies without causing harm to real production systems.</a:t>
            </a:r>
          </a:p>
        </p:txBody>
      </p:sp>
      <p:pic>
        <p:nvPicPr>
          <p:cNvPr id="8" name="Picture 7" descr="A screenshot of a computer&#10;&#10;Description automatically generated">
            <a:extLst>
              <a:ext uri="{FF2B5EF4-FFF2-40B4-BE49-F238E27FC236}">
                <a16:creationId xmlns:a16="http://schemas.microsoft.com/office/drawing/2014/main" id="{0900904D-8EE1-1129-18EC-E7E737BD35B0}"/>
              </a:ext>
            </a:extLst>
          </p:cNvPr>
          <p:cNvPicPr>
            <a:picLocks noChangeAspect="1"/>
          </p:cNvPicPr>
          <p:nvPr/>
        </p:nvPicPr>
        <p:blipFill>
          <a:blip r:embed="rId7"/>
          <a:stretch>
            <a:fillRect/>
          </a:stretch>
        </p:blipFill>
        <p:spPr>
          <a:xfrm>
            <a:off x="4568937" y="1732786"/>
            <a:ext cx="4088720" cy="27598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5868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8D93310-7977-00D9-C982-D73889C1F0AF}"/>
              </a:ext>
            </a:extLst>
          </p:cNvPr>
          <p:cNvSpPr>
            <a:spLocks noGrp="1"/>
          </p:cNvSpPr>
          <p:nvPr>
            <p:ph type="subTitle" idx="1"/>
          </p:nvPr>
        </p:nvSpPr>
        <p:spPr/>
        <p:txBody>
          <a:bodyPr/>
          <a:lstStyle/>
          <a:p>
            <a:r>
              <a:rPr lang="en-US" dirty="0"/>
              <a:t>Using VMware workstation/player</a:t>
            </a:r>
          </a:p>
        </p:txBody>
      </p:sp>
      <p:sp>
        <p:nvSpPr>
          <p:cNvPr id="3" name="Title 2">
            <a:extLst>
              <a:ext uri="{FF2B5EF4-FFF2-40B4-BE49-F238E27FC236}">
                <a16:creationId xmlns:a16="http://schemas.microsoft.com/office/drawing/2014/main" id="{F3CFED08-0203-68A0-7626-892B3E51FD7E}"/>
              </a:ext>
            </a:extLst>
          </p:cNvPr>
          <p:cNvSpPr>
            <a:spLocks noGrp="1"/>
          </p:cNvSpPr>
          <p:nvPr>
            <p:ph type="title"/>
          </p:nvPr>
        </p:nvSpPr>
        <p:spPr/>
        <p:txBody>
          <a:bodyPr/>
          <a:lstStyle/>
          <a:p>
            <a:r>
              <a:rPr lang="en-US" dirty="0"/>
              <a:t>Install Metasploitable 2</a:t>
            </a:r>
          </a:p>
        </p:txBody>
      </p:sp>
      <p:sp>
        <p:nvSpPr>
          <p:cNvPr id="4" name="Text Placeholder 3">
            <a:extLst>
              <a:ext uri="{FF2B5EF4-FFF2-40B4-BE49-F238E27FC236}">
                <a16:creationId xmlns:a16="http://schemas.microsoft.com/office/drawing/2014/main" id="{CDECD0B4-FA94-56B9-1536-7130E8BD55C2}"/>
              </a:ext>
            </a:extLst>
          </p:cNvPr>
          <p:cNvSpPr>
            <a:spLocks noGrp="1"/>
          </p:cNvSpPr>
          <p:nvPr>
            <p:ph type="body" idx="2"/>
          </p:nvPr>
        </p:nvSpPr>
        <p:spPr/>
        <p:txBody>
          <a:bodyPr/>
          <a:lstStyle/>
          <a:p>
            <a:r>
              <a:rPr lang="en-US" dirty="0"/>
              <a:t>Download Metasploitable from official website </a:t>
            </a:r>
            <a:r>
              <a:rPr lang="en-US" dirty="0">
                <a:hlinkClick r:id="rId2"/>
              </a:rPr>
              <a:t>here</a:t>
            </a:r>
            <a:r>
              <a:rPr lang="en-US" dirty="0"/>
              <a:t>.</a:t>
            </a:r>
          </a:p>
          <a:p>
            <a:endParaRPr lang="en-US" dirty="0"/>
          </a:p>
          <a:p>
            <a:r>
              <a:rPr lang="en-US" dirty="0"/>
              <a:t>Unzip the .zip file </a:t>
            </a:r>
          </a:p>
          <a:p>
            <a:endParaRPr lang="en-US" dirty="0"/>
          </a:p>
          <a:p>
            <a:r>
              <a:rPr lang="en-US" dirty="0"/>
              <a:t>Open </a:t>
            </a:r>
            <a:r>
              <a:rPr lang="en-US" dirty="0" err="1"/>
              <a:t>Vmware</a:t>
            </a:r>
            <a:r>
              <a:rPr lang="en-US" dirty="0"/>
              <a:t>&gt;open virtual machine&gt;</a:t>
            </a:r>
            <a:r>
              <a:rPr lang="en-US" dirty="0" err="1"/>
              <a:t>metasploitable.vmx</a:t>
            </a:r>
            <a:endParaRPr lang="en-US" dirty="0"/>
          </a:p>
          <a:p>
            <a:endParaRPr lang="en-US" dirty="0"/>
          </a:p>
          <a:p>
            <a:r>
              <a:rPr lang="en-US" dirty="0"/>
              <a:t>Password: </a:t>
            </a:r>
            <a:r>
              <a:rPr lang="en-US" dirty="0" err="1"/>
              <a:t>msfadmin:msfadmin</a:t>
            </a:r>
            <a:endParaRPr lang="en-US" dirty="0"/>
          </a:p>
          <a:p>
            <a:endParaRPr lang="en-US" dirty="0"/>
          </a:p>
        </p:txBody>
      </p:sp>
      <p:pic>
        <p:nvPicPr>
          <p:cNvPr id="8" name="Picture 7">
            <a:extLst>
              <a:ext uri="{FF2B5EF4-FFF2-40B4-BE49-F238E27FC236}">
                <a16:creationId xmlns:a16="http://schemas.microsoft.com/office/drawing/2014/main" id="{992D3331-9C83-CC20-2773-8B003FF812D9}"/>
              </a:ext>
            </a:extLst>
          </p:cNvPr>
          <p:cNvPicPr>
            <a:picLocks noChangeAspect="1"/>
          </p:cNvPicPr>
          <p:nvPr/>
        </p:nvPicPr>
        <p:blipFill>
          <a:blip r:embed="rId3"/>
          <a:stretch>
            <a:fillRect/>
          </a:stretch>
        </p:blipFill>
        <p:spPr>
          <a:xfrm>
            <a:off x="4910912" y="1206433"/>
            <a:ext cx="4056514" cy="31214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0633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subTitle" idx="1"/>
          </p:nvPr>
        </p:nvSpPr>
        <p:spPr>
          <a:xfrm>
            <a:off x="572100" y="876328"/>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Computers Find Each Other</a:t>
            </a:r>
            <a:endParaRPr dirty="0"/>
          </a:p>
        </p:txBody>
      </p:sp>
      <p:sp>
        <p:nvSpPr>
          <p:cNvPr id="69" name="Google Shape;69;p13"/>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IP Addresses: Internet's Unique IDs</a:t>
            </a:r>
            <a:endParaRPr dirty="0"/>
          </a:p>
        </p:txBody>
      </p:sp>
      <p:sp>
        <p:nvSpPr>
          <p:cNvPr id="71" name="Google Shape;71;p13"/>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5" name="Picture 4" descr="A map of points and lines&#10;&#10;Description automatically generated">
            <a:extLst>
              <a:ext uri="{FF2B5EF4-FFF2-40B4-BE49-F238E27FC236}">
                <a16:creationId xmlns:a16="http://schemas.microsoft.com/office/drawing/2014/main" id="{17C9E046-EBD4-09DF-FEE1-7B8679F77833}"/>
              </a:ext>
            </a:extLst>
          </p:cNvPr>
          <p:cNvPicPr>
            <a:picLocks noChangeAspect="1"/>
          </p:cNvPicPr>
          <p:nvPr/>
        </p:nvPicPr>
        <p:blipFill>
          <a:blip r:embed="rId3"/>
          <a:stretch>
            <a:fillRect/>
          </a:stretch>
        </p:blipFill>
        <p:spPr>
          <a:xfrm>
            <a:off x="4756200" y="1409214"/>
            <a:ext cx="4135502" cy="2325071"/>
          </a:xfrm>
          <a:prstGeom prst="rect">
            <a:avLst/>
          </a:prstGeom>
          <a:ln>
            <a:noFill/>
          </a:ln>
          <a:effectLst>
            <a:outerShdw blurRad="190500" algn="tl" rotWithShape="0">
              <a:srgbClr val="000000">
                <a:alpha val="70000"/>
              </a:srgbClr>
            </a:outerShdw>
          </a:effectLst>
        </p:spPr>
      </p:pic>
      <p:graphicFrame>
        <p:nvGraphicFramePr>
          <p:cNvPr id="73" name="Google Shape;70;p13">
            <a:extLst>
              <a:ext uri="{FF2B5EF4-FFF2-40B4-BE49-F238E27FC236}">
                <a16:creationId xmlns:a16="http://schemas.microsoft.com/office/drawing/2014/main" id="{B0DD0E16-6168-60FB-1DC3-FE5FA5D38360}"/>
              </a:ext>
            </a:extLst>
          </p:cNvPr>
          <p:cNvGraphicFramePr/>
          <p:nvPr/>
        </p:nvGraphicFramePr>
        <p:xfrm>
          <a:off x="387901" y="1437750"/>
          <a:ext cx="3999900" cy="2829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Network Identity</a:t>
            </a:r>
            <a:endParaRPr dirty="0"/>
          </a:p>
        </p:txBody>
      </p:sp>
      <p:sp>
        <p:nvSpPr>
          <p:cNvPr id="69" name="Google Shape;69;p13"/>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External vs. Internal IP Addresses</a:t>
            </a:r>
          </a:p>
        </p:txBody>
      </p:sp>
      <p:sp>
        <p:nvSpPr>
          <p:cNvPr id="71" name="Google Shape;71;p13"/>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6" name="Picture 5" descr="A diagram of a network&#10;&#10;Description automatically generated">
            <a:extLst>
              <a:ext uri="{FF2B5EF4-FFF2-40B4-BE49-F238E27FC236}">
                <a16:creationId xmlns:a16="http://schemas.microsoft.com/office/drawing/2014/main" id="{14ED0ACF-3595-445E-36B0-E84645047C8E}"/>
              </a:ext>
            </a:extLst>
          </p:cNvPr>
          <p:cNvPicPr>
            <a:picLocks noChangeAspect="1"/>
          </p:cNvPicPr>
          <p:nvPr/>
        </p:nvPicPr>
        <p:blipFill rotWithShape="1">
          <a:blip r:embed="rId3"/>
          <a:srcRect l="7578" r="12393"/>
          <a:stretch/>
        </p:blipFill>
        <p:spPr>
          <a:xfrm>
            <a:off x="4811020" y="1526844"/>
            <a:ext cx="3890259" cy="2430556"/>
          </a:xfrm>
          <a:prstGeom prst="rect">
            <a:avLst/>
          </a:prstGeom>
          <a:ln>
            <a:noFill/>
          </a:ln>
          <a:effectLst>
            <a:outerShdw blurRad="190500" algn="tl" rotWithShape="0">
              <a:srgbClr val="000000">
                <a:alpha val="70000"/>
              </a:srgbClr>
            </a:outerShdw>
          </a:effectLst>
        </p:spPr>
      </p:pic>
      <p:graphicFrame>
        <p:nvGraphicFramePr>
          <p:cNvPr id="96" name="Google Shape;70;p13">
            <a:extLst>
              <a:ext uri="{FF2B5EF4-FFF2-40B4-BE49-F238E27FC236}">
                <a16:creationId xmlns:a16="http://schemas.microsoft.com/office/drawing/2014/main" id="{56364D6B-BACA-FF11-D7E3-16107B40B39C}"/>
              </a:ext>
            </a:extLst>
          </p:cNvPr>
          <p:cNvGraphicFramePr/>
          <p:nvPr>
            <p:extLst>
              <p:ext uri="{D42A27DB-BD31-4B8C-83A1-F6EECF244321}">
                <p14:modId xmlns:p14="http://schemas.microsoft.com/office/powerpoint/2010/main" val="27740977"/>
              </p:ext>
            </p:extLst>
          </p:nvPr>
        </p:nvGraphicFramePr>
        <p:xfrm>
          <a:off x="387900" y="1612414"/>
          <a:ext cx="3999900" cy="2847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Basics of Internet Communication</a:t>
            </a:r>
            <a:endParaRPr dirty="0"/>
          </a:p>
        </p:txBody>
      </p:sp>
      <p:sp>
        <p:nvSpPr>
          <p:cNvPr id="69" name="Google Shape;69;p1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Understanding TCP/IP</a:t>
            </a:r>
            <a:endParaRPr lang="en-US" dirty="0"/>
          </a:p>
        </p:txBody>
      </p:sp>
      <p:sp>
        <p:nvSpPr>
          <p:cNvPr id="70" name="Google Shape;70;p13"/>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b="1" dirty="0"/>
              <a:t>What is TCP/IP?</a:t>
            </a:r>
            <a:r>
              <a:rPr lang="en" sz="1200" dirty="0"/>
              <a:t>: TCP/IP stands for Transmission Control Protocol/Internet Protocol. It's like the postal service of the internet, helping computers send and receive messages.</a:t>
            </a:r>
          </a:p>
          <a:p>
            <a:pPr marL="457200" lvl="0" indent="-304800" algn="l" rtl="0">
              <a:spcBef>
                <a:spcPts val="0"/>
              </a:spcBef>
              <a:spcAft>
                <a:spcPts val="0"/>
              </a:spcAft>
              <a:buSzPts val="1200"/>
              <a:buChar char="●"/>
            </a:pPr>
            <a:endParaRPr sz="1200" dirty="0"/>
          </a:p>
          <a:p>
            <a:pPr marL="457200" lvl="0" indent="-304800" algn="l" rtl="0">
              <a:spcBef>
                <a:spcPts val="0"/>
              </a:spcBef>
              <a:spcAft>
                <a:spcPts val="0"/>
              </a:spcAft>
              <a:buSzPts val="1200"/>
              <a:buChar char="●"/>
            </a:pPr>
            <a:r>
              <a:rPr lang="en" sz="1200" b="1" dirty="0"/>
              <a:t>How Does It Work?</a:t>
            </a:r>
            <a:r>
              <a:rPr lang="en" sz="1200" dirty="0"/>
              <a:t>: Imagine the internet as a highway, and TCP/IP as the rules of the road. It guides data on how to travel from one computer to another, ensuring it arrives correctly.</a:t>
            </a:r>
          </a:p>
          <a:p>
            <a:pPr marL="457200" lvl="0" indent="-304800" algn="l" rtl="0">
              <a:spcBef>
                <a:spcPts val="0"/>
              </a:spcBef>
              <a:spcAft>
                <a:spcPts val="0"/>
              </a:spcAft>
              <a:buSzPts val="1200"/>
              <a:buChar char="●"/>
            </a:pPr>
            <a:endParaRPr sz="1200" dirty="0"/>
          </a:p>
          <a:p>
            <a:pPr marL="457200" lvl="0" indent="-304800" algn="l" rtl="0">
              <a:spcBef>
                <a:spcPts val="0"/>
              </a:spcBef>
              <a:spcAft>
                <a:spcPts val="0"/>
              </a:spcAft>
              <a:buSzPts val="1200"/>
              <a:buChar char="●"/>
            </a:pPr>
            <a:r>
              <a:rPr lang="en" sz="1200" b="1" dirty="0"/>
              <a:t>Why Is It Important?</a:t>
            </a:r>
            <a:r>
              <a:rPr lang="en" sz="1200" dirty="0"/>
              <a:t>: Without TCP/IP, the internet wouldn't work! It's essential for web browsing, emailing, and all online activities, making sure data gets where it needs to go.</a:t>
            </a:r>
            <a:endParaRPr sz="1200" dirty="0"/>
          </a:p>
          <a:p>
            <a:pPr marL="0" lvl="0" indent="0" algn="l" rtl="0">
              <a:spcBef>
                <a:spcPts val="1200"/>
              </a:spcBef>
              <a:spcAft>
                <a:spcPts val="1200"/>
              </a:spcAft>
              <a:buNone/>
            </a:pPr>
            <a:endParaRPr dirty="0"/>
          </a:p>
        </p:txBody>
      </p:sp>
      <p:sp>
        <p:nvSpPr>
          <p:cNvPr id="71" name="Google Shape;71;p13"/>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pic>
        <p:nvPicPr>
          <p:cNvPr id="5" name="Picture 4" descr="A diagram of a computer model&#10;&#10;Description automatically generated">
            <a:extLst>
              <a:ext uri="{FF2B5EF4-FFF2-40B4-BE49-F238E27FC236}">
                <a16:creationId xmlns:a16="http://schemas.microsoft.com/office/drawing/2014/main" id="{182147A9-3069-75D9-C661-CA83428467D2}"/>
              </a:ext>
            </a:extLst>
          </p:cNvPr>
          <p:cNvPicPr>
            <a:picLocks noChangeAspect="1"/>
          </p:cNvPicPr>
          <p:nvPr/>
        </p:nvPicPr>
        <p:blipFill rotWithShape="1">
          <a:blip r:embed="rId3"/>
          <a:srcRect b="11486"/>
          <a:stretch/>
        </p:blipFill>
        <p:spPr>
          <a:xfrm>
            <a:off x="4679213" y="1953264"/>
            <a:ext cx="4331768" cy="213013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pic>
        <p:nvPicPr>
          <p:cNvPr id="93" name="Picture 9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9" name="Picture 9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104">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6" name="Google Shape;86;p15"/>
          <p:cNvSpPr txBox="1">
            <a:spLocks noGrp="1"/>
          </p:cNvSpPr>
          <p:nvPr>
            <p:ph type="title"/>
          </p:nvPr>
        </p:nvSpPr>
        <p:spPr>
          <a:xfrm>
            <a:off x="486696" y="471949"/>
            <a:ext cx="2629122" cy="2099801"/>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600" b="0" i="0" kern="1200" dirty="0">
                <a:solidFill>
                  <a:srgbClr val="EBEBEB"/>
                </a:solidFill>
                <a:latin typeface="+mj-lt"/>
                <a:ea typeface="+mj-ea"/>
                <a:cs typeface="+mj-cs"/>
              </a:rPr>
              <a:t>Nmap: </a:t>
            </a:r>
            <a:br>
              <a:rPr lang="en-US" sz="2600" b="0" i="0" kern="1200" dirty="0">
                <a:solidFill>
                  <a:srgbClr val="EBEBEB"/>
                </a:solidFill>
                <a:latin typeface="+mj-lt"/>
                <a:ea typeface="+mj-ea"/>
                <a:cs typeface="+mj-cs"/>
              </a:rPr>
            </a:br>
            <a:r>
              <a:rPr lang="en-US" sz="2600" b="0" i="0" kern="1200" dirty="0">
                <a:solidFill>
                  <a:srgbClr val="EBEBEB"/>
                </a:solidFill>
                <a:latin typeface="+mj-lt"/>
                <a:ea typeface="+mj-ea"/>
                <a:cs typeface="+mj-cs"/>
              </a:rPr>
              <a:t>The Network Explorer</a:t>
            </a:r>
          </a:p>
        </p:txBody>
      </p:sp>
      <p:sp>
        <p:nvSpPr>
          <p:cNvPr id="107" name="Rectangle 106">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363474"/>
            <a:ext cx="4938073" cy="4304390"/>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Google Shape;85;p15"/>
          <p:cNvSpPr txBox="1">
            <a:spLocks/>
          </p:cNvSpPr>
          <p:nvPr/>
        </p:nvSpPr>
        <p:spPr>
          <a:xfrm>
            <a:off x="4169692" y="912209"/>
            <a:ext cx="4210661" cy="424025"/>
          </a:xfrm>
          <a:prstGeom prst="rect">
            <a:avLst/>
          </a:prstGeom>
        </p:spPr>
        <p:txBody>
          <a:bodyPr spcFirstLastPara="1" wrap="square" lIns="91425" tIns="91425" rIns="91425" bIns="91425" anchor="t" anchorCtr="0">
            <a:noAutofit/>
          </a:bodyPr>
          <a:lstStyle/>
          <a:p>
            <a:pPr defTabSz="228600">
              <a:spcAft>
                <a:spcPts val="600"/>
              </a:spcAft>
            </a:pPr>
            <a:r>
              <a:rPr lang="en" sz="900" kern="1200" dirty="0">
                <a:solidFill>
                  <a:schemeClr val="tx1"/>
                </a:solidFill>
                <a:latin typeface="+mn-lt"/>
                <a:ea typeface="+mn-ea"/>
                <a:cs typeface="+mn-cs"/>
              </a:rPr>
              <a:t>Discovering Hosts on a Network</a:t>
            </a:r>
            <a:endParaRPr dirty="0"/>
          </a:p>
        </p:txBody>
      </p:sp>
      <p:sp>
        <p:nvSpPr>
          <p:cNvPr id="87" name="Google Shape;87;p15"/>
          <p:cNvSpPr txBox="1">
            <a:spLocks/>
          </p:cNvSpPr>
          <p:nvPr/>
        </p:nvSpPr>
        <p:spPr>
          <a:xfrm>
            <a:off x="4206704" y="1269874"/>
            <a:ext cx="2247704" cy="2995802"/>
          </a:xfrm>
          <a:prstGeom prst="rect">
            <a:avLst/>
          </a:prstGeom>
        </p:spPr>
        <p:txBody>
          <a:bodyPr spcFirstLastPara="1" wrap="square" lIns="91425" tIns="91425" rIns="91425" bIns="91425" anchor="t" anchorCtr="0">
            <a:noAutofit/>
          </a:bodyPr>
          <a:lstStyle/>
          <a:p>
            <a:pPr marL="228600" indent="-152400" defTabSz="228600">
              <a:buSzPts val="1200"/>
              <a:buChar char="●"/>
            </a:pPr>
            <a:r>
              <a:rPr lang="en" sz="800" b="1" kern="1200" dirty="0">
                <a:solidFill>
                  <a:schemeClr val="tx1"/>
                </a:solidFill>
                <a:latin typeface="+mn-lt"/>
                <a:ea typeface="+mn-ea"/>
                <a:cs typeface="+mn-cs"/>
              </a:rPr>
              <a:t>What is Nmap?</a:t>
            </a:r>
            <a:r>
              <a:rPr lang="en" sz="800" kern="1200" dirty="0">
                <a:solidFill>
                  <a:schemeClr val="tx1"/>
                </a:solidFill>
                <a:latin typeface="+mn-lt"/>
                <a:ea typeface="+mn-ea"/>
                <a:cs typeface="+mn-cs"/>
              </a:rPr>
              <a:t>: </a:t>
            </a:r>
          </a:p>
          <a:p>
            <a:pPr marL="76200" defTabSz="228600">
              <a:buSzPts val="1200"/>
            </a:pPr>
            <a:endParaRPr lang="en" sz="800" dirty="0"/>
          </a:p>
          <a:p>
            <a:pPr marL="76200" defTabSz="228600">
              <a:buSzPts val="1200"/>
            </a:pPr>
            <a:r>
              <a:rPr lang="en" sz="800" kern="1200" dirty="0">
                <a:solidFill>
                  <a:schemeClr val="tx1"/>
                </a:solidFill>
                <a:latin typeface="+mn-lt"/>
                <a:ea typeface="+mn-ea"/>
                <a:cs typeface="+mn-cs"/>
              </a:rPr>
              <a:t>Nmap is like a digital detective. It helps find out which computers are on a network and what they're doing.</a:t>
            </a:r>
          </a:p>
          <a:p>
            <a:pPr marL="228600" indent="-152400" defTabSz="228600">
              <a:buSzPts val="1200"/>
              <a:buChar char="●"/>
            </a:pPr>
            <a:endParaRPr sz="800" kern="1200" dirty="0">
              <a:solidFill>
                <a:schemeClr val="tx1"/>
              </a:solidFill>
              <a:latin typeface="+mn-lt"/>
              <a:ea typeface="+mn-ea"/>
              <a:cs typeface="+mn-cs"/>
            </a:endParaRPr>
          </a:p>
          <a:p>
            <a:pPr marL="228600" indent="-152400" defTabSz="228600">
              <a:buSzPts val="1200"/>
              <a:buChar char="●"/>
            </a:pPr>
            <a:r>
              <a:rPr lang="en" sz="800" b="1" kern="1200" dirty="0">
                <a:solidFill>
                  <a:schemeClr val="tx1"/>
                </a:solidFill>
                <a:latin typeface="+mn-lt"/>
                <a:ea typeface="+mn-ea"/>
                <a:cs typeface="+mn-cs"/>
              </a:rPr>
              <a:t>How Nmap Helps</a:t>
            </a:r>
            <a:r>
              <a:rPr lang="en" sz="800" kern="1200" dirty="0">
                <a:solidFill>
                  <a:schemeClr val="tx1"/>
                </a:solidFill>
                <a:latin typeface="+mn-lt"/>
                <a:ea typeface="+mn-ea"/>
                <a:cs typeface="+mn-cs"/>
              </a:rPr>
              <a:t>: </a:t>
            </a:r>
          </a:p>
          <a:p>
            <a:pPr marL="76200" defTabSz="228600">
              <a:buSzPts val="1200"/>
            </a:pPr>
            <a:endParaRPr lang="en" sz="800" dirty="0"/>
          </a:p>
          <a:p>
            <a:pPr marL="76200" defTabSz="228600">
              <a:buSzPts val="1200"/>
            </a:pPr>
            <a:r>
              <a:rPr lang="en" sz="800" kern="1200" dirty="0">
                <a:solidFill>
                  <a:schemeClr val="tx1"/>
                </a:solidFill>
                <a:latin typeface="+mn-lt"/>
                <a:ea typeface="+mn-ea"/>
                <a:cs typeface="+mn-cs"/>
              </a:rPr>
              <a:t>Just as a flashlight helps you see in the dark, Nmap helps us 'see' which devices are connected to a network, what services they offer, and if they have any open 'doors' (ports) that should be closed for safety.</a:t>
            </a:r>
          </a:p>
          <a:p>
            <a:pPr marL="228600" indent="-152400" defTabSz="228600">
              <a:buSzPts val="1200"/>
              <a:buChar char="●"/>
            </a:pPr>
            <a:endParaRPr sz="800" kern="1200" dirty="0">
              <a:solidFill>
                <a:schemeClr val="tx1"/>
              </a:solidFill>
              <a:latin typeface="+mn-lt"/>
              <a:ea typeface="+mn-ea"/>
              <a:cs typeface="+mn-cs"/>
            </a:endParaRPr>
          </a:p>
          <a:p>
            <a:pPr marL="228600" indent="-152400" defTabSz="228600">
              <a:buSzPts val="1200"/>
              <a:buChar char="●"/>
            </a:pPr>
            <a:r>
              <a:rPr lang="en" sz="800" b="1" kern="1200" dirty="0">
                <a:solidFill>
                  <a:schemeClr val="tx1"/>
                </a:solidFill>
                <a:latin typeface="+mn-lt"/>
                <a:ea typeface="+mn-ea"/>
                <a:cs typeface="+mn-cs"/>
              </a:rPr>
              <a:t>Why Use Nmap?</a:t>
            </a:r>
            <a:r>
              <a:rPr lang="en" sz="800" kern="1200" dirty="0">
                <a:solidFill>
                  <a:schemeClr val="tx1"/>
                </a:solidFill>
                <a:latin typeface="+mn-lt"/>
                <a:ea typeface="+mn-ea"/>
                <a:cs typeface="+mn-cs"/>
              </a:rPr>
              <a:t>:</a:t>
            </a:r>
          </a:p>
          <a:p>
            <a:pPr marL="76200" defTabSz="228600">
              <a:buSzPts val="1200"/>
            </a:pPr>
            <a:endParaRPr lang="en" sz="800" dirty="0"/>
          </a:p>
          <a:p>
            <a:pPr marL="76200" defTabSz="228600">
              <a:buSzPts val="1200"/>
            </a:pPr>
            <a:r>
              <a:rPr lang="en" sz="800" kern="1200" dirty="0">
                <a:solidFill>
                  <a:schemeClr val="tx1"/>
                </a:solidFill>
                <a:latin typeface="+mn-lt"/>
                <a:ea typeface="+mn-ea"/>
                <a:cs typeface="+mn-cs"/>
              </a:rPr>
              <a:t>Nmap is used by network professionals to keep networks healthy and secure. It's a bit like a health check-up for your network, spotting potential issues before they become big problems.</a:t>
            </a:r>
            <a:endParaRPr sz="800" kern="1200" dirty="0">
              <a:solidFill>
                <a:schemeClr val="tx1"/>
              </a:solidFill>
              <a:latin typeface="+mn-lt"/>
              <a:ea typeface="+mn-ea"/>
              <a:cs typeface="+mn-cs"/>
            </a:endParaRPr>
          </a:p>
          <a:p>
            <a:pPr marL="0" lvl="0" indent="0" algn="l" rtl="0">
              <a:spcBef>
                <a:spcPts val="1200"/>
              </a:spcBef>
              <a:spcAft>
                <a:spcPts val="1200"/>
              </a:spcAft>
              <a:buNone/>
            </a:pPr>
            <a:endParaRPr dirty="0"/>
          </a:p>
        </p:txBody>
      </p:sp>
      <p:sp>
        <p:nvSpPr>
          <p:cNvPr id="88" name="Google Shape;88;p15"/>
          <p:cNvSpPr txBox="1">
            <a:spLocks/>
          </p:cNvSpPr>
          <p:nvPr/>
        </p:nvSpPr>
        <p:spPr>
          <a:xfrm>
            <a:off x="6404719" y="2261378"/>
            <a:ext cx="2012646" cy="1549223"/>
          </a:xfrm>
          <a:prstGeom prst="rect">
            <a:avLst/>
          </a:prstGeom>
        </p:spPr>
        <p:txBody>
          <a:bodyPr spcFirstLastPara="1" wrap="square" lIns="91425" tIns="91425" rIns="91425" bIns="91425" anchor="t" anchorCtr="0">
            <a:noAutofit/>
          </a:bodyPr>
          <a:lstStyle/>
          <a:p>
            <a:pPr defTabSz="228600"/>
            <a:r>
              <a:rPr lang="en" sz="900" kern="1200">
                <a:solidFill>
                  <a:schemeClr val="tx1"/>
                </a:solidFill>
                <a:latin typeface="+mn-lt"/>
                <a:ea typeface="+mn-ea"/>
                <a:cs typeface="+mn-cs"/>
              </a:rPr>
              <a:t>‎</a:t>
            </a:r>
            <a:endParaRPr sz="900" kern="1200">
              <a:solidFill>
                <a:schemeClr val="tx1"/>
              </a:solidFill>
              <a:latin typeface="+mn-lt"/>
              <a:ea typeface="+mn-ea"/>
              <a:cs typeface="+mn-cs"/>
            </a:endParaRPr>
          </a:p>
          <a:p>
            <a:pPr marL="0" lvl="0" indent="0" algn="l" rtl="0">
              <a:spcBef>
                <a:spcPts val="1200"/>
              </a:spcBef>
              <a:spcAft>
                <a:spcPts val="1200"/>
              </a:spcAft>
              <a:buNone/>
            </a:pPr>
            <a:endParaRPr/>
          </a:p>
        </p:txBody>
      </p:sp>
      <p:pic>
        <p:nvPicPr>
          <p:cNvPr id="5" name="Picture 4" descr="A blue eye with a black background&#10;&#10;Description automatically generated">
            <a:extLst>
              <a:ext uri="{FF2B5EF4-FFF2-40B4-BE49-F238E27FC236}">
                <a16:creationId xmlns:a16="http://schemas.microsoft.com/office/drawing/2014/main" id="{17A7115B-85DA-FDE5-9235-34AE0789F775}"/>
              </a:ext>
            </a:extLst>
          </p:cNvPr>
          <p:cNvPicPr>
            <a:picLocks noChangeAspect="1"/>
          </p:cNvPicPr>
          <p:nvPr/>
        </p:nvPicPr>
        <p:blipFill>
          <a:blip r:embed="rId7"/>
          <a:stretch>
            <a:fillRect/>
          </a:stretch>
        </p:blipFill>
        <p:spPr>
          <a:xfrm>
            <a:off x="6784184" y="1562973"/>
            <a:ext cx="1308849" cy="130884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subTitle" idx="1"/>
          </p:nvPr>
        </p:nvSpPr>
        <p:spPr>
          <a:xfrm>
            <a:off x="386975" y="101640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Simplifying Flags</a:t>
            </a:r>
            <a:endParaRPr dirty="0"/>
          </a:p>
        </p:txBody>
      </p:sp>
      <p:sp>
        <p:nvSpPr>
          <p:cNvPr id="126" name="Google Shape;126;p19"/>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Nmap Flags Made Easy</a:t>
            </a:r>
          </a:p>
        </p:txBody>
      </p:sp>
      <p:sp>
        <p:nvSpPr>
          <p:cNvPr id="128" name="Google Shape;128;p19"/>
          <p:cNvSpPr txBox="1">
            <a:spLocks noGrp="1"/>
          </p:cNvSpPr>
          <p:nvPr>
            <p:ph type="body" idx="3"/>
          </p:nvPr>
        </p:nvSpPr>
        <p:spPr>
          <a:xfrm>
            <a:off x="4756200" y="30900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4" name="Picture 3" descr="A blue eye with a black background&#10;&#10;Description automatically generated">
            <a:extLst>
              <a:ext uri="{FF2B5EF4-FFF2-40B4-BE49-F238E27FC236}">
                <a16:creationId xmlns:a16="http://schemas.microsoft.com/office/drawing/2014/main" id="{3DEB8E5D-94C9-CBD9-27ED-B60998A4E44B}"/>
              </a:ext>
            </a:extLst>
          </p:cNvPr>
          <p:cNvPicPr>
            <a:picLocks noChangeAspect="1"/>
          </p:cNvPicPr>
          <p:nvPr/>
        </p:nvPicPr>
        <p:blipFill>
          <a:blip r:embed="rId3"/>
          <a:stretch>
            <a:fillRect/>
          </a:stretch>
        </p:blipFill>
        <p:spPr>
          <a:xfrm>
            <a:off x="5826314" y="1525916"/>
            <a:ext cx="2293176" cy="2293176"/>
          </a:xfrm>
          <a:prstGeom prst="rect">
            <a:avLst/>
          </a:prstGeom>
        </p:spPr>
      </p:pic>
      <p:graphicFrame>
        <p:nvGraphicFramePr>
          <p:cNvPr id="133" name="Google Shape;127;p19">
            <a:extLst>
              <a:ext uri="{FF2B5EF4-FFF2-40B4-BE49-F238E27FC236}">
                <a16:creationId xmlns:a16="http://schemas.microsoft.com/office/drawing/2014/main" id="{D917A6B0-A2E9-A3F6-4E79-A6D05D3315B2}"/>
              </a:ext>
            </a:extLst>
          </p:cNvPr>
          <p:cNvGraphicFramePr/>
          <p:nvPr>
            <p:extLst>
              <p:ext uri="{D42A27DB-BD31-4B8C-83A1-F6EECF244321}">
                <p14:modId xmlns:p14="http://schemas.microsoft.com/office/powerpoint/2010/main" val="2819925556"/>
              </p:ext>
            </p:extLst>
          </p:nvPr>
        </p:nvGraphicFramePr>
        <p:xfrm>
          <a:off x="387901" y="1649012"/>
          <a:ext cx="3999900" cy="3188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7" name="Oval 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1" name="Picture 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3" name="Rectangle 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F4D724AE-1FD7-1427-0CB6-946C8279EB36}"/>
              </a:ext>
            </a:extLst>
          </p:cNvPr>
          <p:cNvSpPr>
            <a:spLocks noGrp="1"/>
          </p:cNvSpPr>
          <p:nvPr>
            <p:ph type="title"/>
          </p:nvPr>
        </p:nvSpPr>
        <p:spPr>
          <a:xfrm>
            <a:off x="486697" y="471950"/>
            <a:ext cx="6939116" cy="762490"/>
          </a:xfrm>
        </p:spPr>
        <p:txBody>
          <a:bodyPr vert="horz" lIns="91440" tIns="45720" rIns="91440" bIns="45720" rtlCol="0" anchor="t">
            <a:normAutofit/>
          </a:bodyPr>
          <a:lstStyle/>
          <a:p>
            <a:pPr defTabSz="457200">
              <a:spcBef>
                <a:spcPct val="0"/>
              </a:spcBef>
            </a:pPr>
            <a:r>
              <a:rPr lang="en-US" sz="4200">
                <a:solidFill>
                  <a:srgbClr val="EBEBEB"/>
                </a:solidFill>
              </a:rPr>
              <a:t>CLI Example</a:t>
            </a:r>
          </a:p>
        </p:txBody>
      </p:sp>
      <p:sp>
        <p:nvSpPr>
          <p:cNvPr id="29" name="Rectangle 2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Shape 3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2" name="Subtitle 1">
            <a:extLst>
              <a:ext uri="{FF2B5EF4-FFF2-40B4-BE49-F238E27FC236}">
                <a16:creationId xmlns:a16="http://schemas.microsoft.com/office/drawing/2014/main" id="{982D1C01-1102-8A4D-6B53-EAA355543986}"/>
              </a:ext>
            </a:extLst>
          </p:cNvPr>
          <p:cNvSpPr>
            <a:spLocks/>
          </p:cNvSpPr>
          <p:nvPr/>
        </p:nvSpPr>
        <p:spPr>
          <a:xfrm>
            <a:off x="1265710" y="1750488"/>
            <a:ext cx="6071679" cy="611434"/>
          </a:xfrm>
          <a:prstGeom prst="rect">
            <a:avLst/>
          </a:prstGeom>
        </p:spPr>
        <p:txBody>
          <a:bodyPr/>
          <a:lstStyle/>
          <a:p>
            <a:pPr defTabSz="329184">
              <a:spcAft>
                <a:spcPts val="600"/>
              </a:spcAft>
            </a:pPr>
            <a:r>
              <a:rPr lang="en-GB" sz="1296" kern="1200" dirty="0">
                <a:solidFill>
                  <a:schemeClr val="tx1"/>
                </a:solidFill>
                <a:latin typeface="+mn-lt"/>
                <a:ea typeface="+mn-ea"/>
                <a:cs typeface="+mn-cs"/>
              </a:rPr>
              <a:t>Breaking Down the command</a:t>
            </a:r>
            <a:endParaRPr lang="en-US" dirty="0"/>
          </a:p>
        </p:txBody>
      </p:sp>
      <p:sp>
        <p:nvSpPr>
          <p:cNvPr id="4" name="Text Placeholder 3">
            <a:extLst>
              <a:ext uri="{FF2B5EF4-FFF2-40B4-BE49-F238E27FC236}">
                <a16:creationId xmlns:a16="http://schemas.microsoft.com/office/drawing/2014/main" id="{D40679F1-C375-EBA2-D0E0-748EB61474CE}"/>
              </a:ext>
            </a:extLst>
          </p:cNvPr>
          <p:cNvSpPr>
            <a:spLocks/>
          </p:cNvSpPr>
          <p:nvPr/>
        </p:nvSpPr>
        <p:spPr>
          <a:xfrm>
            <a:off x="1378362" y="2359634"/>
            <a:ext cx="2902190" cy="1583716"/>
          </a:xfrm>
          <a:prstGeom prst="rect">
            <a:avLst/>
          </a:prstGeom>
        </p:spPr>
        <p:txBody>
          <a:bodyPr/>
          <a:lstStyle/>
          <a:p>
            <a:pPr defTabSz="329184">
              <a:spcAft>
                <a:spcPts val="600"/>
              </a:spcAft>
            </a:pPr>
            <a:r>
              <a:rPr lang="en-GB" sz="1296" b="1" kern="1200" dirty="0">
                <a:solidFill>
                  <a:schemeClr val="tx1"/>
                </a:solidFill>
                <a:latin typeface="+mn-lt"/>
                <a:ea typeface="+mn-ea"/>
                <a:cs typeface="+mn-cs"/>
              </a:rPr>
              <a:t>Nmap: </a:t>
            </a:r>
            <a:r>
              <a:rPr lang="en-GB" sz="1296" kern="1200" dirty="0">
                <a:solidFill>
                  <a:schemeClr val="tx1"/>
                </a:solidFill>
                <a:latin typeface="+mn-lt"/>
                <a:ea typeface="+mn-ea"/>
                <a:cs typeface="+mn-cs"/>
              </a:rPr>
              <a:t>This is to run Nmap.</a:t>
            </a:r>
            <a:endParaRPr lang="en-US" sz="1296" kern="1200" dirty="0">
              <a:solidFill>
                <a:schemeClr val="tx1"/>
              </a:solidFill>
              <a:latin typeface="+mn-lt"/>
              <a:ea typeface="+mn-ea"/>
              <a:cs typeface="+mn-cs"/>
            </a:endParaRPr>
          </a:p>
          <a:p>
            <a:pPr defTabSz="329184">
              <a:spcAft>
                <a:spcPts val="600"/>
              </a:spcAft>
            </a:pPr>
            <a:endParaRPr lang="en-US" sz="1296" kern="1200" dirty="0">
              <a:solidFill>
                <a:schemeClr val="tx1"/>
              </a:solidFill>
              <a:latin typeface="+mn-lt"/>
              <a:ea typeface="+mn-ea"/>
              <a:cs typeface="+mn-cs"/>
            </a:endParaRPr>
          </a:p>
          <a:p>
            <a:pPr defTabSz="329184">
              <a:spcAft>
                <a:spcPts val="600"/>
              </a:spcAft>
            </a:pPr>
            <a:r>
              <a:rPr lang="en-US" sz="1296" b="1" kern="1200" dirty="0">
                <a:solidFill>
                  <a:schemeClr val="tx1"/>
                </a:solidFill>
                <a:latin typeface="+mn-lt"/>
                <a:ea typeface="+mn-ea"/>
                <a:cs typeface="+mn-cs"/>
              </a:rPr>
              <a:t>-</a:t>
            </a:r>
            <a:r>
              <a:rPr lang="en-US" sz="1296" b="1" kern="1200" dirty="0" err="1">
                <a:solidFill>
                  <a:schemeClr val="tx1"/>
                </a:solidFill>
                <a:latin typeface="+mn-lt"/>
                <a:ea typeface="+mn-ea"/>
                <a:cs typeface="+mn-cs"/>
              </a:rPr>
              <a:t>sV</a:t>
            </a:r>
            <a:r>
              <a:rPr lang="en-US" sz="1296" kern="1200" dirty="0">
                <a:solidFill>
                  <a:schemeClr val="tx1"/>
                </a:solidFill>
                <a:latin typeface="+mn-lt"/>
                <a:ea typeface="+mn-ea"/>
                <a:cs typeface="+mn-cs"/>
              </a:rPr>
              <a:t>: </a:t>
            </a:r>
            <a:r>
              <a:rPr lang="en-GB" sz="1296" kern="1200" dirty="0">
                <a:solidFill>
                  <a:schemeClr val="tx1"/>
                </a:solidFill>
                <a:latin typeface="+mn-lt"/>
                <a:ea typeface="+mn-ea"/>
                <a:cs typeface="+mn-cs"/>
              </a:rPr>
              <a:t>This option tells Nmap to identify the versions of the services running on the target device.</a:t>
            </a:r>
          </a:p>
          <a:p>
            <a:pPr defTabSz="329184">
              <a:spcAft>
                <a:spcPts val="600"/>
              </a:spcAft>
            </a:pPr>
            <a:endParaRPr lang="en-GB" sz="1296" kern="1200" dirty="0">
              <a:solidFill>
                <a:schemeClr val="tx1"/>
              </a:solidFill>
              <a:latin typeface="+mn-lt"/>
              <a:ea typeface="+mn-ea"/>
              <a:cs typeface="+mn-cs"/>
            </a:endParaRPr>
          </a:p>
          <a:p>
            <a:pPr defTabSz="329184">
              <a:spcAft>
                <a:spcPts val="600"/>
              </a:spcAft>
            </a:pPr>
            <a:r>
              <a:rPr lang="en-GB" sz="1296" b="1" kern="1200" dirty="0">
                <a:solidFill>
                  <a:schemeClr val="tx1"/>
                </a:solidFill>
                <a:latin typeface="+mn-lt"/>
                <a:ea typeface="+mn-ea"/>
                <a:cs typeface="+mn-cs"/>
              </a:rPr>
              <a:t>192.168.2.107: </a:t>
            </a:r>
            <a:r>
              <a:rPr lang="en-GB" sz="1296" kern="1200" dirty="0">
                <a:solidFill>
                  <a:schemeClr val="tx1"/>
                </a:solidFill>
                <a:latin typeface="+mn-lt"/>
                <a:ea typeface="+mn-ea"/>
                <a:cs typeface="+mn-cs"/>
              </a:rPr>
              <a:t>This is the IP address of the device you're scanning. It's the target for the scan.</a:t>
            </a:r>
            <a:endParaRPr lang="en-GB" dirty="0"/>
          </a:p>
        </p:txBody>
      </p:sp>
      <p:pic>
        <p:nvPicPr>
          <p:cNvPr id="6" name="Picture 5">
            <a:extLst>
              <a:ext uri="{FF2B5EF4-FFF2-40B4-BE49-F238E27FC236}">
                <a16:creationId xmlns:a16="http://schemas.microsoft.com/office/drawing/2014/main" id="{E0114D79-E3C9-5EC5-1321-05A5E1168656}"/>
              </a:ext>
            </a:extLst>
          </p:cNvPr>
          <p:cNvPicPr>
            <a:picLocks noChangeAspect="1"/>
          </p:cNvPicPr>
          <p:nvPr/>
        </p:nvPicPr>
        <p:blipFill>
          <a:blip r:embed="rId6"/>
          <a:stretch>
            <a:fillRect/>
          </a:stretch>
        </p:blipFill>
        <p:spPr>
          <a:xfrm>
            <a:off x="4217729" y="1801232"/>
            <a:ext cx="4822083" cy="302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560829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Simple Way to Find Active Computers</a:t>
            </a:r>
            <a:endParaRPr dirty="0"/>
          </a:p>
        </p:txBody>
      </p:sp>
      <p:sp>
        <p:nvSpPr>
          <p:cNvPr id="96" name="Google Shape;96;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Ping Sweep Explained</a:t>
            </a:r>
            <a:endParaRPr dirty="0"/>
          </a:p>
        </p:txBody>
      </p:sp>
      <p:sp>
        <p:nvSpPr>
          <p:cNvPr id="97" name="Google Shape;97;p16"/>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b="1" dirty="0"/>
              <a:t>What is a Ping Sweep?</a:t>
            </a:r>
            <a:r>
              <a:rPr lang="en" sz="1100" dirty="0"/>
              <a:t>: Imagine playing 'Marco Polo' in a pool, but with computers. You call out 'Marco' (send a ping), and any computer that's 'it' responds with 'Polo' (a reply), letting you know it's there.</a:t>
            </a:r>
            <a:endParaRPr sz="1100" dirty="0"/>
          </a:p>
          <a:p>
            <a:pPr marL="457200" lvl="0" indent="-298450" algn="l" rtl="0">
              <a:spcBef>
                <a:spcPts val="0"/>
              </a:spcBef>
              <a:spcAft>
                <a:spcPts val="0"/>
              </a:spcAft>
              <a:buSzPts val="1100"/>
              <a:buChar char="●"/>
            </a:pPr>
            <a:r>
              <a:rPr lang="en" sz="1100" b="1" dirty="0"/>
              <a:t>Using Ping Sweep</a:t>
            </a:r>
            <a:r>
              <a:rPr lang="en" sz="1100" dirty="0"/>
              <a:t>: Network admins use ping sweeps to quickly check which computers are 'awake' and connected to the network. It's like taking attendance in a classroom to see who's present.</a:t>
            </a:r>
            <a:endParaRPr sz="1100" dirty="0"/>
          </a:p>
          <a:p>
            <a:pPr marL="457200" lvl="0" indent="-298450" algn="l" rtl="0">
              <a:spcBef>
                <a:spcPts val="0"/>
              </a:spcBef>
              <a:spcAft>
                <a:spcPts val="0"/>
              </a:spcAft>
              <a:buSzPts val="1100"/>
              <a:buChar char="●"/>
            </a:pPr>
            <a:r>
              <a:rPr lang="en" sz="1100" b="1" dirty="0"/>
              <a:t>Why It's Handy</a:t>
            </a:r>
            <a:r>
              <a:rPr lang="en" sz="1100" dirty="0"/>
              <a:t>: Ping sweeps help discover other computers on the network and make sure only the right computers are on the network, similar to how a teacher checks for students. It's a basic but effective way to keep the network organized and secure.</a:t>
            </a:r>
            <a:endParaRPr sz="1100" dirty="0"/>
          </a:p>
          <a:p>
            <a:pPr marL="0" lvl="0" indent="0" algn="l" rtl="0">
              <a:spcBef>
                <a:spcPts val="1200"/>
              </a:spcBef>
              <a:spcAft>
                <a:spcPts val="1200"/>
              </a:spcAft>
              <a:buNone/>
            </a:pPr>
            <a:endParaRPr dirty="0"/>
          </a:p>
        </p:txBody>
      </p:sp>
      <p:sp>
        <p:nvSpPr>
          <p:cNvPr id="98" name="Google Shape;98;p16"/>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pic>
        <p:nvPicPr>
          <p:cNvPr id="100" name="Google Shape;100;p16"/>
          <p:cNvPicPr preferRelativeResize="0"/>
          <p:nvPr/>
        </p:nvPicPr>
        <p:blipFill>
          <a:blip r:embed="rId3">
            <a:alphaModFix/>
          </a:blip>
          <a:stretch>
            <a:fillRect/>
          </a:stretch>
        </p:blipFill>
        <p:spPr>
          <a:xfrm>
            <a:off x="4756200" y="1899543"/>
            <a:ext cx="3999900" cy="265993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A014B2-B6D6-3FE4-C8A9-A6CB32904A5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9CEFB587-3875-9F6E-0E9C-C09E0E93AA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5" name="Picture 14">
            <a:extLst>
              <a:ext uri="{FF2B5EF4-FFF2-40B4-BE49-F238E27FC236}">
                <a16:creationId xmlns:a16="http://schemas.microsoft.com/office/drawing/2014/main" id="{6E164D31-E1FA-94F7-C3D2-9211AE9155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7" name="Oval 16">
            <a:extLst>
              <a:ext uri="{FF2B5EF4-FFF2-40B4-BE49-F238E27FC236}">
                <a16:creationId xmlns:a16="http://schemas.microsoft.com/office/drawing/2014/main" id="{79FF4ACA-368A-06CC-2FBA-7E05925A5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D97F88FD-BBB5-3E22-BAE1-81734B6F55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1" name="Picture 20">
            <a:extLst>
              <a:ext uri="{FF2B5EF4-FFF2-40B4-BE49-F238E27FC236}">
                <a16:creationId xmlns:a16="http://schemas.microsoft.com/office/drawing/2014/main" id="{33C9DBD5-A4F1-7889-25E9-A4D1A6B51F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3" name="Rectangle 22">
            <a:extLst>
              <a:ext uri="{FF2B5EF4-FFF2-40B4-BE49-F238E27FC236}">
                <a16:creationId xmlns:a16="http://schemas.microsoft.com/office/drawing/2014/main" id="{5B338FD9-4D85-98FA-C7CC-2CEE21BE2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144AD849-74D4-3939-0380-20061F729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7">
            <a:extLst>
              <a:ext uri="{FF2B5EF4-FFF2-40B4-BE49-F238E27FC236}">
                <a16:creationId xmlns:a16="http://schemas.microsoft.com/office/drawing/2014/main" id="{A83E4DC8-74D4-8672-08B8-50AE04D4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3A3EF8B-788A-EF71-D316-B35315F4DA2A}"/>
              </a:ext>
            </a:extLst>
          </p:cNvPr>
          <p:cNvSpPr>
            <a:spLocks noGrp="1"/>
          </p:cNvSpPr>
          <p:nvPr>
            <p:ph type="title"/>
          </p:nvPr>
        </p:nvSpPr>
        <p:spPr>
          <a:xfrm>
            <a:off x="486697" y="471950"/>
            <a:ext cx="6939116" cy="762490"/>
          </a:xfrm>
        </p:spPr>
        <p:txBody>
          <a:bodyPr vert="horz" lIns="91440" tIns="45720" rIns="91440" bIns="45720" rtlCol="0" anchor="t">
            <a:normAutofit/>
          </a:bodyPr>
          <a:lstStyle/>
          <a:p>
            <a:pPr defTabSz="457200">
              <a:spcBef>
                <a:spcPct val="0"/>
              </a:spcBef>
            </a:pPr>
            <a:r>
              <a:rPr lang="en-US" sz="4200">
                <a:solidFill>
                  <a:srgbClr val="EBEBEB"/>
                </a:solidFill>
              </a:rPr>
              <a:t>CLI Example</a:t>
            </a:r>
          </a:p>
        </p:txBody>
      </p:sp>
      <p:sp>
        <p:nvSpPr>
          <p:cNvPr id="29" name="Rectangle 28">
            <a:extLst>
              <a:ext uri="{FF2B5EF4-FFF2-40B4-BE49-F238E27FC236}">
                <a16:creationId xmlns:a16="http://schemas.microsoft.com/office/drawing/2014/main" id="{969A8F9D-94C9-8A40-240D-EC44AD042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Shape 30">
            <a:extLst>
              <a:ext uri="{FF2B5EF4-FFF2-40B4-BE49-F238E27FC236}">
                <a16:creationId xmlns:a16="http://schemas.microsoft.com/office/drawing/2014/main" id="{16FC3B91-6668-82EA-4DE8-63DF97125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2" name="Subtitle 1">
            <a:extLst>
              <a:ext uri="{FF2B5EF4-FFF2-40B4-BE49-F238E27FC236}">
                <a16:creationId xmlns:a16="http://schemas.microsoft.com/office/drawing/2014/main" id="{5435333E-021E-0402-7384-B06FEAF6F6BA}"/>
              </a:ext>
            </a:extLst>
          </p:cNvPr>
          <p:cNvSpPr>
            <a:spLocks/>
          </p:cNvSpPr>
          <p:nvPr/>
        </p:nvSpPr>
        <p:spPr>
          <a:xfrm>
            <a:off x="150943" y="1565813"/>
            <a:ext cx="6071679" cy="611434"/>
          </a:xfrm>
          <a:prstGeom prst="rect">
            <a:avLst/>
          </a:prstGeom>
        </p:spPr>
        <p:txBody>
          <a:bodyPr/>
          <a:lstStyle/>
          <a:p>
            <a:pPr defTabSz="329184">
              <a:spcAft>
                <a:spcPts val="600"/>
              </a:spcAft>
            </a:pPr>
            <a:r>
              <a:rPr lang="en-GB" sz="1296" kern="1200" dirty="0">
                <a:solidFill>
                  <a:schemeClr val="tx1"/>
                </a:solidFill>
                <a:latin typeface="+mn-lt"/>
                <a:ea typeface="+mn-ea"/>
                <a:cs typeface="+mn-cs"/>
              </a:rPr>
              <a:t>Breaking Down the command</a:t>
            </a:r>
            <a:endParaRPr lang="en-US" dirty="0"/>
          </a:p>
        </p:txBody>
      </p:sp>
      <p:sp>
        <p:nvSpPr>
          <p:cNvPr id="4" name="Text Placeholder 3">
            <a:extLst>
              <a:ext uri="{FF2B5EF4-FFF2-40B4-BE49-F238E27FC236}">
                <a16:creationId xmlns:a16="http://schemas.microsoft.com/office/drawing/2014/main" id="{68E64694-842F-D7C3-9444-3EBA68ED020B}"/>
              </a:ext>
            </a:extLst>
          </p:cNvPr>
          <p:cNvSpPr>
            <a:spLocks/>
          </p:cNvSpPr>
          <p:nvPr/>
        </p:nvSpPr>
        <p:spPr>
          <a:xfrm>
            <a:off x="1265397" y="2002264"/>
            <a:ext cx="2902190" cy="2717628"/>
          </a:xfrm>
          <a:prstGeom prst="rect">
            <a:avLst/>
          </a:prstGeom>
        </p:spPr>
        <p:txBody>
          <a:bodyPr/>
          <a:lstStyle/>
          <a:p>
            <a:pPr defTabSz="329184">
              <a:spcAft>
                <a:spcPts val="600"/>
              </a:spcAft>
            </a:pPr>
            <a:r>
              <a:rPr lang="en-GB" sz="1296" b="1" kern="1200" dirty="0" err="1">
                <a:solidFill>
                  <a:schemeClr val="tx1"/>
                </a:solidFill>
                <a:latin typeface="+mn-lt"/>
                <a:ea typeface="+mn-ea"/>
                <a:cs typeface="+mn-cs"/>
              </a:rPr>
              <a:t>fping</a:t>
            </a:r>
            <a:r>
              <a:rPr lang="en-GB" sz="1296" b="1" kern="1200" dirty="0">
                <a:solidFill>
                  <a:schemeClr val="tx1"/>
                </a:solidFill>
                <a:latin typeface="+mn-lt"/>
                <a:ea typeface="+mn-ea"/>
                <a:cs typeface="+mn-cs"/>
              </a:rPr>
              <a:t>: </a:t>
            </a:r>
            <a:r>
              <a:rPr lang="en-GB" sz="1296" kern="1200" dirty="0">
                <a:solidFill>
                  <a:schemeClr val="tx1"/>
                </a:solidFill>
                <a:latin typeface="+mn-lt"/>
                <a:ea typeface="+mn-ea"/>
                <a:cs typeface="+mn-cs"/>
              </a:rPr>
              <a:t>This is to run </a:t>
            </a:r>
            <a:r>
              <a:rPr lang="en-GB" sz="1296" kern="1200" dirty="0" err="1">
                <a:solidFill>
                  <a:schemeClr val="tx1"/>
                </a:solidFill>
                <a:latin typeface="+mn-lt"/>
                <a:ea typeface="+mn-ea"/>
                <a:cs typeface="+mn-cs"/>
              </a:rPr>
              <a:t>fping</a:t>
            </a:r>
            <a:r>
              <a:rPr lang="en-GB" sz="1296" dirty="0"/>
              <a:t> which </a:t>
            </a:r>
            <a:r>
              <a:rPr lang="en-US" sz="1296" kern="1200" dirty="0">
                <a:solidFill>
                  <a:schemeClr val="tx1"/>
                </a:solidFill>
                <a:latin typeface="+mn-lt"/>
                <a:ea typeface="+mn-ea"/>
                <a:cs typeface="+mn-cs"/>
              </a:rPr>
              <a:t>sends ICMP echo probes to network hosts</a:t>
            </a:r>
          </a:p>
          <a:p>
            <a:pPr defTabSz="329184">
              <a:spcAft>
                <a:spcPts val="600"/>
              </a:spcAft>
            </a:pPr>
            <a:r>
              <a:rPr lang="en-US" sz="1296" b="1" kern="1200" dirty="0">
                <a:solidFill>
                  <a:schemeClr val="tx1"/>
                </a:solidFill>
                <a:latin typeface="+mn-lt"/>
                <a:ea typeface="+mn-ea"/>
                <a:cs typeface="+mn-cs"/>
              </a:rPr>
              <a:t>-</a:t>
            </a:r>
            <a:r>
              <a:rPr lang="en-US" sz="1296" b="1" dirty="0"/>
              <a:t>a</a:t>
            </a:r>
            <a:r>
              <a:rPr lang="en-US" sz="1296" kern="1200" dirty="0">
                <a:solidFill>
                  <a:schemeClr val="tx1"/>
                </a:solidFill>
                <a:latin typeface="+mn-lt"/>
                <a:ea typeface="+mn-ea"/>
                <a:cs typeface="+mn-cs"/>
              </a:rPr>
              <a:t>: This option tells </a:t>
            </a:r>
            <a:r>
              <a:rPr lang="en-US" sz="1296" kern="1200" dirty="0" err="1">
                <a:solidFill>
                  <a:schemeClr val="tx1"/>
                </a:solidFill>
                <a:latin typeface="+mn-lt"/>
                <a:ea typeface="+mn-ea"/>
                <a:cs typeface="+mn-cs"/>
              </a:rPr>
              <a:t>fping</a:t>
            </a:r>
            <a:r>
              <a:rPr lang="en-US" sz="1296" kern="1200" dirty="0">
                <a:solidFill>
                  <a:schemeClr val="tx1"/>
                </a:solidFill>
                <a:latin typeface="+mn-lt"/>
                <a:ea typeface="+mn-ea"/>
                <a:cs typeface="+mn-cs"/>
              </a:rPr>
              <a:t> to show only the targets that are alive (reachable)</a:t>
            </a:r>
            <a:endParaRPr lang="en-GB" sz="1296" kern="1200" dirty="0">
              <a:solidFill>
                <a:schemeClr val="tx1"/>
              </a:solidFill>
              <a:latin typeface="+mn-lt"/>
              <a:ea typeface="+mn-ea"/>
              <a:cs typeface="+mn-cs"/>
            </a:endParaRPr>
          </a:p>
          <a:p>
            <a:pPr defTabSz="329184">
              <a:spcAft>
                <a:spcPts val="600"/>
              </a:spcAft>
            </a:pPr>
            <a:r>
              <a:rPr lang="en-GB" sz="1296" b="1" kern="1200" dirty="0">
                <a:solidFill>
                  <a:schemeClr val="tx1"/>
                </a:solidFill>
                <a:latin typeface="+mn-lt"/>
                <a:ea typeface="+mn-ea"/>
                <a:cs typeface="+mn-cs"/>
              </a:rPr>
              <a:t>-g 192.168.1.0/2: </a:t>
            </a:r>
            <a:r>
              <a:rPr lang="en-US" sz="1296" kern="1200" dirty="0">
                <a:solidFill>
                  <a:schemeClr val="tx1"/>
                </a:solidFill>
                <a:latin typeface="+mn-lt"/>
                <a:ea typeface="+mn-ea"/>
                <a:cs typeface="+mn-cs"/>
              </a:rPr>
              <a:t>This option specifies a range of IP addresses to scan</a:t>
            </a:r>
          </a:p>
          <a:p>
            <a:pPr defTabSz="329184">
              <a:spcAft>
                <a:spcPts val="600"/>
              </a:spcAft>
            </a:pPr>
            <a:r>
              <a:rPr lang="en-GB" sz="1296" b="1" kern="1200" dirty="0">
                <a:solidFill>
                  <a:schemeClr val="tx1"/>
                </a:solidFill>
                <a:latin typeface="+mn-lt"/>
                <a:ea typeface="+mn-ea"/>
                <a:cs typeface="+mn-cs"/>
              </a:rPr>
              <a:t>2&gt;/dev/null: </a:t>
            </a:r>
            <a:r>
              <a:rPr lang="en-US" sz="1296" kern="1200" dirty="0">
                <a:solidFill>
                  <a:schemeClr val="tx1"/>
                </a:solidFill>
                <a:latin typeface="+mn-lt"/>
                <a:ea typeface="+mn-ea"/>
                <a:cs typeface="+mn-cs"/>
              </a:rPr>
              <a:t>means any error messages produced by the command will be discarded and not displayed to the user.</a:t>
            </a:r>
          </a:p>
          <a:p>
            <a:pPr defTabSz="329184">
              <a:spcAft>
                <a:spcPts val="600"/>
              </a:spcAft>
            </a:pPr>
            <a:endParaRPr lang="en-US" sz="1296" kern="1200" dirty="0">
              <a:solidFill>
                <a:schemeClr val="tx1"/>
              </a:solidFill>
              <a:latin typeface="+mn-lt"/>
              <a:ea typeface="+mn-ea"/>
              <a:cs typeface="+mn-cs"/>
            </a:endParaRPr>
          </a:p>
          <a:p>
            <a:pPr defTabSz="329184">
              <a:spcAft>
                <a:spcPts val="600"/>
              </a:spcAft>
            </a:pPr>
            <a:endParaRPr lang="en-GB" dirty="0"/>
          </a:p>
        </p:txBody>
      </p:sp>
      <p:pic>
        <p:nvPicPr>
          <p:cNvPr id="7" name="Picture 6">
            <a:extLst>
              <a:ext uri="{FF2B5EF4-FFF2-40B4-BE49-F238E27FC236}">
                <a16:creationId xmlns:a16="http://schemas.microsoft.com/office/drawing/2014/main" id="{B8B004CD-02C6-0E7C-0220-35F0E6D31737}"/>
              </a:ext>
            </a:extLst>
          </p:cNvPr>
          <p:cNvPicPr>
            <a:picLocks noChangeAspect="1"/>
          </p:cNvPicPr>
          <p:nvPr/>
        </p:nvPicPr>
        <p:blipFill>
          <a:blip r:embed="rId6"/>
          <a:stretch>
            <a:fillRect/>
          </a:stretch>
        </p:blipFill>
        <p:spPr>
          <a:xfrm>
            <a:off x="4703935" y="2070151"/>
            <a:ext cx="4243460" cy="19320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592568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450</TotalTime>
  <Words>1757</Words>
  <Application>Microsoft Office PowerPoint</Application>
  <PresentationFormat>On-screen Show (16:9)</PresentationFormat>
  <Paragraphs>125</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Wingdings 3</vt:lpstr>
      <vt:lpstr>Century Gothic</vt:lpstr>
      <vt:lpstr>Ion</vt:lpstr>
      <vt:lpstr>Introduction to network Reconnaissance and Scanning</vt:lpstr>
      <vt:lpstr>IP Addresses: Internet's Unique IDs</vt:lpstr>
      <vt:lpstr>External vs. Internal IP Addresses</vt:lpstr>
      <vt:lpstr>Understanding TCP/IP</vt:lpstr>
      <vt:lpstr>Nmap:  The Network Explorer</vt:lpstr>
      <vt:lpstr>Nmap Flags Made Easy</vt:lpstr>
      <vt:lpstr>CLI Example</vt:lpstr>
      <vt:lpstr>Ping Sweep Explained</vt:lpstr>
      <vt:lpstr>CLI Example</vt:lpstr>
      <vt:lpstr>Common Network Services Explained</vt:lpstr>
      <vt:lpstr>Common Vulnerabilities in Network Services</vt:lpstr>
      <vt:lpstr>Understanding Metasploit, CVEs, and PoCs</vt:lpstr>
      <vt:lpstr>Searching for a vulnerability</vt:lpstr>
      <vt:lpstr>Download proof of concept (PoC)</vt:lpstr>
      <vt:lpstr>Searching for a vulnerability</vt:lpstr>
      <vt:lpstr>What is Metasploitable 2</vt:lpstr>
      <vt:lpstr>Install Metasploitable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TCP/IP</dc:title>
  <dc:creator>Lafi Al Mutairi</dc:creator>
  <cp:lastModifiedBy>Lafi Almutairi</cp:lastModifiedBy>
  <cp:revision>3</cp:revision>
  <dcterms:modified xsi:type="dcterms:W3CDTF">2024-02-14T19:44:22Z</dcterms:modified>
</cp:coreProperties>
</file>