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8"/>
  </p:notesMasterIdLst>
  <p:sldIdLst>
    <p:sldId id="256" r:id="rId2"/>
    <p:sldId id="299" r:id="rId3"/>
    <p:sldId id="312" r:id="rId4"/>
    <p:sldId id="284" r:id="rId5"/>
    <p:sldId id="263" r:id="rId6"/>
    <p:sldId id="262" r:id="rId7"/>
    <p:sldId id="264" r:id="rId8"/>
    <p:sldId id="313" r:id="rId9"/>
    <p:sldId id="293" r:id="rId10"/>
    <p:sldId id="285" r:id="rId11"/>
    <p:sldId id="314" r:id="rId12"/>
    <p:sldId id="308" r:id="rId13"/>
    <p:sldId id="265" r:id="rId14"/>
    <p:sldId id="266" r:id="rId15"/>
    <p:sldId id="315" r:id="rId16"/>
    <p:sldId id="288" r:id="rId17"/>
    <p:sldId id="271" r:id="rId18"/>
    <p:sldId id="286" r:id="rId19"/>
    <p:sldId id="309" r:id="rId20"/>
    <p:sldId id="273" r:id="rId21"/>
    <p:sldId id="274" r:id="rId22"/>
    <p:sldId id="289" r:id="rId23"/>
    <p:sldId id="275" r:id="rId24"/>
    <p:sldId id="276" r:id="rId25"/>
    <p:sldId id="290" r:id="rId26"/>
    <p:sldId id="277" r:id="rId27"/>
    <p:sldId id="316" r:id="rId28"/>
    <p:sldId id="279" r:id="rId29"/>
    <p:sldId id="297" r:id="rId30"/>
    <p:sldId id="282" r:id="rId31"/>
    <p:sldId id="298" r:id="rId32"/>
    <p:sldId id="327" r:id="rId33"/>
    <p:sldId id="317" r:id="rId34"/>
    <p:sldId id="283" r:id="rId35"/>
    <p:sldId id="306" r:id="rId36"/>
    <p:sldId id="25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496BCD"/>
    <a:srgbClr val="E6E6E6"/>
    <a:srgbClr val="313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5" autoAdjust="0"/>
    <p:restoredTop sz="74672" autoAdjust="0"/>
  </p:normalViewPr>
  <p:slideViewPr>
    <p:cSldViewPr snapToGrid="0">
      <p:cViewPr varScale="1">
        <p:scale>
          <a:sx n="51" d="100"/>
          <a:sy n="51" d="100"/>
        </p:scale>
        <p:origin x="1464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52780-208E-4D5B-9ECA-969279FAEE12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445B-EC7A-4487-B34A-6BE40390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445B-EC7A-4487-B34A-6BE403904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0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baseline="0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In this work, the energy arrival is modelled by </a:t>
                </a:r>
                <a:r>
                  <a:rPr lang="en-US" sz="1200" b="0" baseline="0" dirty="0" err="1" smtClean="0">
                    <a:solidFill>
                      <a:srgbClr val="1F497D"/>
                    </a:solidFill>
                  </a:rPr>
                  <a:t>i.i.d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, that is theta is 1 with a probability </a:t>
                </a:r>
                <a:r>
                  <a:rPr lang="en-US" sz="1200" b="0" i="0" baseline="0" smtClean="0">
                    <a:solidFill>
                      <a:srgbClr val="1F497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𝛾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. And we only consider the P2P communication model in this work. Multi-device communication model will be in our future work.</a:t>
                </a:r>
              </a:p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The problem in this work can be formulated by the formula 2 satisfies formula 3 and 4.</a:t>
                </a:r>
                <a:endParaRPr lang="en-US" sz="1200" b="0" baseline="0" dirty="0" smtClean="0">
                  <a:solidFill>
                    <a:srgbClr val="1F497D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baseline="0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The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CAT is determined by two variables: alpha and theta. Alpha represents the decision of the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device,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if the device u choose to be active, alpha is 1, otherwise 0. Theta represents the energy state, if the device u can access the harvested energy, theta u is 1, otherwise 0.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  Then the CAT can be calculated by formulation 1. If two devices choose to be active, and both of them can access the harvested energy, then </a:t>
                </a:r>
                <a:r>
                  <a:rPr lang="en-US" sz="1200" b="0" baseline="0" dirty="0" err="1" smtClean="0">
                    <a:solidFill>
                      <a:srgbClr val="1F497D"/>
                    </a:solidFill>
                  </a:rPr>
                  <a:t>Iuv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is 1. And If two devices choose to be active, only one of the device harvests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energy in this time slot, </a:t>
                </a:r>
                <a:r>
                  <a:rPr lang="en-US" sz="1200" b="0" baseline="0" dirty="0" err="1" smtClean="0">
                    <a:solidFill>
                      <a:srgbClr val="1F497D"/>
                    </a:solidFill>
                  </a:rPr>
                  <a:t>Iuv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 is </a:t>
                </a:r>
                <a:r>
                  <a:rPr lang="en-US" sz="1200" b="0" i="0" baseline="0" smtClean="0">
                    <a:solidFill>
                      <a:srgbClr val="1F497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.</a:t>
                </a:r>
              </a:p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baseline="0" dirty="0" smtClean="0">
                  <a:solidFill>
                    <a:srgbClr val="1F497D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8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baseline="0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Then the CAT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can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be calculated by formulation 1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. If two devices choose to be active, and both of them can access the harvested energy, then </a:t>
                </a:r>
                <a:r>
                  <a:rPr lang="en-US" sz="1200" b="0" baseline="0" dirty="0" err="1" smtClean="0">
                    <a:solidFill>
                      <a:srgbClr val="1F497D"/>
                    </a:solidFill>
                  </a:rPr>
                  <a:t>Iuv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 is 1. And If two devices choose to be active, only one of the device harvests energy in this time slot, </a:t>
                </a:r>
                <a:r>
                  <a:rPr lang="en-US" sz="1200" b="0" baseline="0" dirty="0" err="1" smtClean="0">
                    <a:solidFill>
                      <a:srgbClr val="1F497D"/>
                    </a:solidFill>
                  </a:rPr>
                  <a:t>Iuv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 is </a:t>
                </a:r>
                <a:r>
                  <a:rPr lang="en-US" sz="1200" b="0" i="0" baseline="0" smtClean="0">
                    <a:solidFill>
                      <a:srgbClr val="1F497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.</a:t>
                </a:r>
                <a:endParaRPr lang="en-US" sz="1200" b="0" baseline="0" dirty="0" smtClean="0">
                  <a:solidFill>
                    <a:srgbClr val="1F497D"/>
                  </a:solidFill>
                </a:endParaRPr>
              </a:p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The goal of our work is to maximize the overall CAT.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5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1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baseline="0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In the energy state graph,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synchronous vertices are the vertices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of u and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v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are in the same time slot. The edges connecting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each pair of them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are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synchronous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edges. The asynchronous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vertices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are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the vertices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of u and v doesn’t appear in the same time slot.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The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edges connecting them are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asynchronous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edges. The weight of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~~, </a:t>
                </a:r>
                <a:r>
                  <a:rPr lang="en-US" sz="1200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𝜆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 is the charging efficiency.</a:t>
                </a:r>
                <a:endParaRPr lang="en-US" sz="1200" b="0" baseline="0" dirty="0" smtClean="0">
                  <a:solidFill>
                    <a:srgbClr val="1F497D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13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69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Font typeface="+mj-lt"/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3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43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0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9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71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9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9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4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The two metrics measured in our experiment is CAT and SAT. The CAT is the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sum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of all the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edges’ weight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in the graph, and the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SAT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is the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sum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of all the synchronous 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edges’ weight. For example, the CAT in the figure is 2 plus twice of </a:t>
                </a:r>
                <a:r>
                  <a:rPr lang="en-US" sz="1200" i="0" smtClean="0">
                    <a:solidFill>
                      <a:srgbClr val="00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sz="1200" dirty="0" smtClean="0">
                    <a:solidFill>
                      <a:srgbClr val="003399"/>
                    </a:solidFill>
                  </a:rPr>
                  <a:t>, and the SAT is 2.</a:t>
                </a:r>
                <a:endParaRPr lang="en-US" sz="1200" dirty="0">
                  <a:solidFill>
                    <a:srgbClr val="003399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7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2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37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baseline="0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Firstly, </a:t>
                </a:r>
                <a:r>
                  <a:rPr lang="en-US" altLang="zh-CN" sz="12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harvested energy probability 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𝛾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 is~</a:t>
                </a:r>
                <a:endParaRPr lang="en-US" sz="1200" b="0" baseline="0" dirty="0" smtClean="0">
                  <a:solidFill>
                    <a:srgbClr val="1F497D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0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83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4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445B-EC7A-4487-B34A-6BE40390411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9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463AD-C0E5-9A4B-89A6-FFF9FDCB7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8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6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5407-EFCA-4B04-9F3D-BC6EECB8260C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9046-01EC-4359-A59A-2612451C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0.png"/><Relationship Id="rId18" Type="http://schemas.openxmlformats.org/officeDocument/2006/relationships/image" Target="../media/image27.png"/><Relationship Id="rId26" Type="http://schemas.openxmlformats.org/officeDocument/2006/relationships/image" Target="../media/image34.png"/><Relationship Id="rId3" Type="http://schemas.openxmlformats.org/officeDocument/2006/relationships/image" Target="../media/image120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2.png"/><Relationship Id="rId18" Type="http://schemas.openxmlformats.org/officeDocument/2006/relationships/image" Target="../media/image270.png"/><Relationship Id="rId26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24" Type="http://schemas.openxmlformats.org/officeDocument/2006/relationships/image" Target="../media/image330.png"/><Relationship Id="rId5" Type="http://schemas.openxmlformats.org/officeDocument/2006/relationships/image" Target="../media/image1400.png"/><Relationship Id="rId15" Type="http://schemas.openxmlformats.org/officeDocument/2006/relationships/image" Target="../media/image240.png"/><Relationship Id="rId23" Type="http://schemas.openxmlformats.org/officeDocument/2006/relationships/image" Target="../media/image32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0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Relationship Id="rId22" Type="http://schemas.openxmlformats.org/officeDocument/2006/relationships/image" Target="../media/image310.png"/><Relationship Id="rId27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0.png"/><Relationship Id="rId18" Type="http://schemas.openxmlformats.org/officeDocument/2006/relationships/image" Target="../media/image27.png"/><Relationship Id="rId26" Type="http://schemas.openxmlformats.org/officeDocument/2006/relationships/image" Target="../media/image390.png"/><Relationship Id="rId3" Type="http://schemas.openxmlformats.org/officeDocument/2006/relationships/image" Target="../media/image110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8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5" Type="http://schemas.openxmlformats.org/officeDocument/2006/relationships/image" Target="../media/image35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0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0.png"/><Relationship Id="rId18" Type="http://schemas.openxmlformats.org/officeDocument/2006/relationships/image" Target="../media/image27.png"/><Relationship Id="rId3" Type="http://schemas.openxmlformats.org/officeDocument/2006/relationships/image" Target="../media/image41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40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0.png"/><Relationship Id="rId18" Type="http://schemas.openxmlformats.org/officeDocument/2006/relationships/image" Target="../media/image27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42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0.png"/><Relationship Id="rId18" Type="http://schemas.openxmlformats.org/officeDocument/2006/relationships/image" Target="../media/image27.png"/><Relationship Id="rId26" Type="http://schemas.openxmlformats.org/officeDocument/2006/relationships/image" Target="../media/image350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41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932987"/>
            <a:ext cx="9143999" cy="1704067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r>
              <a:rPr lang="en-US" sz="33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Stochastic Duty Cycling for</a:t>
            </a:r>
            <a:br>
              <a:rPr lang="en-US" sz="33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Heterogenous Energy Harvesting Networks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823455"/>
            <a:ext cx="7294418" cy="455614"/>
          </a:xfrm>
        </p:spPr>
        <p:txBody>
          <a:bodyPr>
            <a:noAutofit/>
          </a:bodyPr>
          <a:lstStyle/>
          <a:p>
            <a:r>
              <a:rPr 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Jianhui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Mengmeng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img3.doubanio.com/view/group_topic/large/public/p60329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477" y="5778867"/>
            <a:ext cx="2883046" cy="80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143000" y="3701654"/>
            <a:ext cx="7088188" cy="1654628"/>
            <a:chOff x="1143000" y="3701654"/>
            <a:chExt cx="7088188" cy="16546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143000" y="3701654"/>
              <a:ext cx="230188" cy="1654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575"/>
                </a:spcBef>
                <a:buClr>
                  <a:srgbClr val="4F81BD"/>
                </a:buClr>
                <a:buSzPct val="12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MS PGothic" pitchFamily="2" charset="-128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rgbClr val="C0504D"/>
                </a:buClr>
                <a:buSzPct val="120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B2C1D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000000"/>
                </a:solidFill>
                <a:ea typeface="Gulim" pitchFamily="2" charset="-127"/>
                <a:sym typeface="Arial" panose="020B0604020202020204" pitchFamily="34" charset="0"/>
              </a:endParaRPr>
            </a:p>
          </p:txBody>
        </p:sp>
        <p:sp>
          <p:nvSpPr>
            <p:cNvPr id="6" name="副标题 2"/>
            <p:cNvSpPr txBox="1">
              <a:spLocks/>
            </p:cNvSpPr>
            <p:nvPr/>
          </p:nvSpPr>
          <p:spPr>
            <a:xfrm>
              <a:off x="1373188" y="3828803"/>
              <a:ext cx="6858000" cy="14003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Reporter: </a:t>
              </a:r>
              <a:r>
                <a:rPr lang="en-US" sz="2400" b="1" dirty="0" err="1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Zhi</a:t>
              </a:r>
              <a:r>
                <a:rPr lang="en-US" sz="2400" b="1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</a:t>
              </a:r>
            </a:p>
            <a:p>
              <a:pPr algn="l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Email: </a:t>
              </a:r>
              <a:r>
                <a:rPr lang="en-US" sz="2000" u="sng" dirty="0">
                  <a:solidFill>
                    <a:srgbClr val="496BC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zhili.pro@gmail.com</a:t>
              </a:r>
            </a:p>
            <a:p>
              <a:pPr algn="l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College of Computer Science and Technology</a:t>
              </a:r>
              <a:b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Hangzhou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Dianzi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University, Hangzhou 310018 China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65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62448" y="455459"/>
            <a:ext cx="5468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3432350"/>
              </a:xfrm>
            </p:spPr>
            <p:txBody>
              <a:bodyPr>
                <a:sp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</a:t>
                </a:r>
                <a:r>
                  <a:rPr lang="en-US" altLang="zh-CN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period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divided into several time slots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d>
                      <m:dPr>
                        <m:begChr m:val="|"/>
                        <m:endChr m:val="|"/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. In each time slot, a device can decide to be active or sleep.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 duty cycle is the </a:t>
                </a: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percentage 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of one period in which a device is active: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𝑎𝑐𝑡𝑖𝑣𝑒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×100%</m:t>
                      </m:r>
                    </m:oMath>
                  </m:oMathPara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3432350"/>
              </a:xfrm>
              <a:blipFill>
                <a:blip r:embed="rId3"/>
                <a:stretch>
                  <a:fillRect l="-1315" t="-1421" r="-1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957076" y="4413320"/>
            <a:ext cx="5078869" cy="1454411"/>
            <a:chOff x="2285983" y="4489520"/>
            <a:chExt cx="5078869" cy="1454411"/>
          </a:xfrm>
        </p:grpSpPr>
        <p:sp>
          <p:nvSpPr>
            <p:cNvPr id="171" name="矩形 170"/>
            <p:cNvSpPr/>
            <p:nvPr/>
          </p:nvSpPr>
          <p:spPr>
            <a:xfrm>
              <a:off x="5165070" y="4910967"/>
              <a:ext cx="354267" cy="3818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4418689" y="4910967"/>
              <a:ext cx="354267" cy="3818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3686413" y="4910967"/>
              <a:ext cx="354267" cy="3818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545336" y="5513044"/>
              <a:ext cx="4175885" cy="430887"/>
              <a:chOff x="1920240" y="6023543"/>
              <a:chExt cx="2087880" cy="492823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1920240" y="6172200"/>
                <a:ext cx="2087880" cy="182880"/>
                <a:chOff x="1920240" y="6080760"/>
                <a:chExt cx="2087880" cy="182880"/>
              </a:xfrm>
            </p:grpSpPr>
            <p:cxnSp>
              <p:nvCxnSpPr>
                <p:cNvPr id="69" name="直接连接符 68"/>
                <p:cNvCxnSpPr/>
                <p:nvPr/>
              </p:nvCxnSpPr>
              <p:spPr>
                <a:xfrm>
                  <a:off x="1920240" y="6080760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4008120" y="6080760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>
                  <a:off x="3152247" y="6172200"/>
                  <a:ext cx="855873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1920240" y="6172200"/>
                  <a:ext cx="855873" cy="0"/>
                </a:xfrm>
                <a:prstGeom prst="straightConnector1">
                  <a:avLst/>
                </a:prstGeom>
                <a:ln w="127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2832044" y="6023543"/>
                    <a:ext cx="340153" cy="492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2044" y="6023543"/>
                    <a:ext cx="340153" cy="49282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矩形 54"/>
            <p:cNvSpPr/>
            <p:nvPr/>
          </p:nvSpPr>
          <p:spPr>
            <a:xfrm>
              <a:off x="2561416" y="4910967"/>
              <a:ext cx="354267" cy="3818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V="1">
              <a:off x="2564418" y="5313686"/>
              <a:ext cx="4610162" cy="0"/>
            </a:xfrm>
            <a:prstGeom prst="straightConnector1">
              <a:avLst/>
            </a:prstGeom>
            <a:ln w="25400">
              <a:headEnd w="med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2927449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2555621" y="5222246"/>
              <a:ext cx="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V="1">
              <a:off x="3299277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3671105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V="1">
              <a:off x="4414761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4042933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4786589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5158417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V="1">
              <a:off x="5530245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5902071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2545336" y="5255633"/>
              <a:ext cx="3439894" cy="369332"/>
              <a:chOff x="2332227" y="4752015"/>
              <a:chExt cx="3439894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2332227" y="4752015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2227" y="4752015"/>
                    <a:ext cx="456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2700417" y="4752015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0417" y="4752015"/>
                    <a:ext cx="46192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3073930" y="4752015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930" y="4752015"/>
                    <a:ext cx="46192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3447443" y="4752015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443" y="4752015"/>
                    <a:ext cx="4619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5315008" y="4752015"/>
                    <a:ext cx="4571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5008" y="4752015"/>
                    <a:ext cx="45711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820956" y="4752015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956" y="4752015"/>
                    <a:ext cx="46192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194469" y="4752015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4469" y="4752015"/>
                    <a:ext cx="4619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文本框 154"/>
                  <p:cNvSpPr txBox="1"/>
                  <p:nvPr/>
                </p:nvSpPr>
                <p:spPr>
                  <a:xfrm>
                    <a:off x="4567982" y="4752015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82" y="4752015"/>
                    <a:ext cx="46192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155"/>
                  <p:cNvSpPr txBox="1"/>
                  <p:nvPr/>
                </p:nvSpPr>
                <p:spPr>
                  <a:xfrm>
                    <a:off x="4941495" y="4752015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495" y="4752015"/>
                    <a:ext cx="461921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文本框 171"/>
            <p:cNvSpPr txBox="1"/>
            <p:nvPr/>
          </p:nvSpPr>
          <p:spPr>
            <a:xfrm>
              <a:off x="2285983" y="4489520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Active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62260" y="4757721"/>
              <a:ext cx="802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/>
                <p:cNvSpPr txBox="1"/>
                <p:nvPr/>
              </p:nvSpPr>
              <p:spPr>
                <a:xfrm>
                  <a:off x="6349395" y="5253713"/>
                  <a:ext cx="481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文本框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395" y="5253713"/>
                  <a:ext cx="48160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/>
            <p:cNvSpPr/>
            <p:nvPr/>
          </p:nvSpPr>
          <p:spPr>
            <a:xfrm>
              <a:off x="6088380" y="5292773"/>
              <a:ext cx="6619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 flipH="1">
              <a:off x="6029077" y="5188608"/>
              <a:ext cx="132395" cy="2120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6102695" y="5193072"/>
              <a:ext cx="132395" cy="2120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6349395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6721221" y="5222246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749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609109" y="455459"/>
            <a:ext cx="1774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488716" y="1314193"/>
            <a:ext cx="6015590" cy="4926477"/>
          </a:xfrm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150662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83051" y="455459"/>
            <a:ext cx="4826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94675" y="3865880"/>
            <a:ext cx="7203671" cy="1304926"/>
            <a:chOff x="1035301" y="3170872"/>
            <a:chExt cx="7203671" cy="1304926"/>
          </a:xfrm>
        </p:grpSpPr>
        <p:pic>
          <p:nvPicPr>
            <p:cNvPr id="1026" name="Picture 2" descr="http://p2.qhimg.com/t018488b2dbae39fee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01" y="3170872"/>
              <a:ext cx="2095500" cy="1304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p2.qhimg.com/t018488b2dbae39fee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472" y="3170872"/>
              <a:ext cx="2095500" cy="1304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文本框 5"/>
          <p:cNvSpPr txBox="1"/>
          <p:nvPr/>
        </p:nvSpPr>
        <p:spPr>
          <a:xfrm>
            <a:off x="2214965" y="4890973"/>
            <a:ext cx="4322739" cy="12546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solidFill>
                  <a:srgbClr val="003399"/>
                </a:solidFill>
              </a:rPr>
              <a:t>Common Active Time</a:t>
            </a:r>
          </a:p>
          <a:p>
            <a:pPr algn="ctr"/>
            <a:r>
              <a:rPr lang="zh-CN" altLang="en-US" sz="3600" dirty="0">
                <a:solidFill>
                  <a:srgbClr val="003399"/>
                </a:solidFill>
              </a:rPr>
              <a:t>（</a:t>
            </a:r>
            <a:r>
              <a:rPr lang="en-US" altLang="zh-CN" sz="3600" dirty="0">
                <a:solidFill>
                  <a:srgbClr val="003399"/>
                </a:solidFill>
              </a:rPr>
              <a:t>CAT</a:t>
            </a:r>
            <a:r>
              <a:rPr lang="zh-CN" altLang="en-US" sz="3600" dirty="0">
                <a:solidFill>
                  <a:srgbClr val="003399"/>
                </a:solidFill>
              </a:rPr>
              <a:t>）</a:t>
            </a:r>
            <a:endParaRPr lang="en-US" sz="3600" dirty="0">
              <a:solidFill>
                <a:srgbClr val="003399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380" y="1444207"/>
            <a:ext cx="1188376" cy="11097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7705963">
            <a:off x="2775317" y="2740332"/>
            <a:ext cx="1572570" cy="8221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875016" y="4159790"/>
            <a:ext cx="2994660" cy="759511"/>
            <a:chOff x="2805874" y="4304023"/>
            <a:chExt cx="3196972" cy="646488"/>
          </a:xfrm>
        </p:grpSpPr>
        <p:sp>
          <p:nvSpPr>
            <p:cNvPr id="13" name="右箭头 12"/>
            <p:cNvSpPr/>
            <p:nvPr/>
          </p:nvSpPr>
          <p:spPr>
            <a:xfrm>
              <a:off x="4404360" y="4304023"/>
              <a:ext cx="1598486" cy="646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右箭头 22"/>
            <p:cNvSpPr/>
            <p:nvPr/>
          </p:nvSpPr>
          <p:spPr>
            <a:xfrm rot="10800000">
              <a:off x="2805874" y="4304023"/>
              <a:ext cx="1598486" cy="646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229100" y="4476750"/>
              <a:ext cx="388620" cy="3009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81806" y="3760915"/>
            <a:ext cx="1277738" cy="440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3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P2P</a:t>
            </a:r>
            <a:endParaRPr lang="en-US" sz="3600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584210" y="2266438"/>
                <a:ext cx="2980667" cy="9191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2"/>
                <a:r>
                  <a:rPr lang="en-US" sz="26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arrival probability: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sz="2800" dirty="0">
                    <a:solidFill>
                      <a:srgbClr val="003399"/>
                    </a:solidFill>
                  </a:rPr>
                  <a:t> (</a:t>
                </a:r>
                <a:r>
                  <a:rPr lang="en-US" sz="2800" dirty="0" err="1">
                    <a:solidFill>
                      <a:srgbClr val="003399"/>
                    </a:solidFill>
                  </a:rPr>
                  <a:t>i.i.d</a:t>
                </a:r>
                <a:r>
                  <a:rPr lang="en-US" sz="2800" dirty="0">
                    <a:solidFill>
                      <a:srgbClr val="0033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10" y="2266438"/>
                <a:ext cx="2980667" cy="919152"/>
              </a:xfrm>
              <a:prstGeom prst="rect">
                <a:avLst/>
              </a:prstGeom>
              <a:blipFill>
                <a:blip r:embed="rId5"/>
                <a:stretch>
                  <a:fillRect l="-3681" t="-5960" r="-1022" b="-18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箭头 25"/>
          <p:cNvSpPr/>
          <p:nvPr/>
        </p:nvSpPr>
        <p:spPr>
          <a:xfrm rot="2828321">
            <a:off x="4590619" y="2813534"/>
            <a:ext cx="1726100" cy="8221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04" y="2997402"/>
                <a:ext cx="9144000" cy="1967821"/>
              </a:xfrm>
              <a:prstGeom prst="rect">
                <a:avLst/>
              </a:prstGeom>
              <a:solidFill>
                <a:schemeClr val="accent1">
                  <a:alpha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:r>
                  <a:rPr lang="en-US" sz="4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maximize the CAT </a:t>
                </a:r>
                <a:r>
                  <a:rPr lang="en-US" altLang="zh-CN" sz="4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over the period 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" y="2997402"/>
                <a:ext cx="9144000" cy="1967821"/>
              </a:xfrm>
              <a:prstGeom prst="rect">
                <a:avLst/>
              </a:prstGeom>
              <a:blipFill>
                <a:blip r:embed="rId6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2942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83048" y="455459"/>
            <a:ext cx="4826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5236498"/>
              </a:xfrm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CAT determination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device</a:t>
                </a:r>
              </a:p>
              <a:p>
                <a:pPr marL="342900" lvl="1" indent="0" algn="just">
                  <a:lnSpc>
                    <a:spcPct val="10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𝑑𝑒𝑣𝑖𝑐𝑒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𝑎𝑐𝑡𝑖𝑣𝑒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state</a:t>
                </a:r>
              </a:p>
              <a:p>
                <a:pPr marL="342900" lvl="1" indent="0">
                  <a:lnSpc>
                    <a:spcPct val="10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1,    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𝑑𝑒𝑣𝑖𝑐𝑒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𝑐𝑎𝑛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𝑎𝑐𝑐𝑒𝑠𝑠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𝑛𝑎𝑡𝑢𝑟𝑎𝑙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𝑒𝑛𝑒𝑟𝑔𝑦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CAT calculation</a:t>
                </a:r>
              </a:p>
              <a:p>
                <a:pPr marL="342900" lvl="1" indent="0">
                  <a:lnSpc>
                    <a:spcPct val="10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1,      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             &amp;&amp;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0,      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=0                                     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(1)</a:t>
                </a:r>
              </a:p>
              <a:p>
                <a:pPr marL="342900" lvl="1" indent="0">
                  <a:lnSpc>
                    <a:spcPct val="100000"/>
                  </a:lnSpc>
                  <a:buNone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5236498"/>
              </a:xfrm>
              <a:blipFill>
                <a:blip r:embed="rId3"/>
                <a:stretch>
                  <a:fillRect l="-1392" t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77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83044" y="455459"/>
            <a:ext cx="4826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2221121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 formulation</a:t>
                </a:r>
              </a:p>
              <a:p>
                <a:pPr marL="68580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				(2)</a:t>
                </a:r>
              </a:p>
              <a:p>
                <a:pPr marL="685800" lvl="2" indent="0">
                  <a:lnSpc>
                    <a:spcPct val="100000"/>
                  </a:lnSpc>
                  <a:buNone/>
                </a:pP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s.t.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∀</m:t>
                    </m:r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𝑑𝑒𝑣𝑖𝑐𝑒</m:t>
                    </m:r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(3)</a:t>
                </a:r>
              </a:p>
              <a:p>
                <a:pPr marL="685800" lvl="2" indent="0">
                  <a:lnSpc>
                    <a:spcPct val="100000"/>
                  </a:lnSpc>
                  <a:buNone/>
                </a:pP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∀</m:t>
                    </m:r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5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(4)</a:t>
                </a:r>
                <a:endParaRPr lang="en-US" altLang="zh-CN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2221121"/>
              </a:xfrm>
              <a:blipFill>
                <a:blip r:embed="rId3"/>
                <a:stretch>
                  <a:fillRect l="-1392" t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2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609109" y="455459"/>
            <a:ext cx="1774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488716" y="1314193"/>
            <a:ext cx="6015590" cy="4926477"/>
          </a:xfrm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57477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840326"/>
                <a:ext cx="8696131" cy="3616375"/>
              </a:xfrm>
            </p:spPr>
            <p:txBody>
              <a:bodyPr wrap="square">
                <a:spAutoFit/>
              </a:bodyPr>
              <a:lstStyle/>
              <a:p>
                <a:pPr marL="342900" lvl="1" indent="0" algn="ctr">
                  <a:lnSpc>
                    <a:spcPct val="100000"/>
                  </a:lnSpc>
                  <a:buNone/>
                </a:pPr>
                <a:r>
                  <a:rPr lang="en-US" altLang="zh-CN" sz="32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#1: Offline Stochastic Duty Cycling</a:t>
                </a:r>
              </a:p>
              <a:p>
                <a:pPr marL="342900" lvl="1" indent="0" algn="ctr">
                  <a:lnSpc>
                    <a:spcPct val="100000"/>
                  </a:lnSpc>
                  <a:buNone/>
                </a:pPr>
                <a:endParaRPr lang="en-US" altLang="zh-CN" sz="3500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0" algn="just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device has </a:t>
                </a:r>
                <a:r>
                  <a:rPr lang="en-US" altLang="zh-CN" sz="28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complete knowledge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</a:t>
                </a:r>
                <a:r>
                  <a:rPr lang="en-US" altLang="zh-CN" sz="28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harvested energy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its own and its neighbor over a period, i.e.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They then determine the decision sequence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lvl="1" indent="0" algn="just">
                  <a:lnSpc>
                    <a:spcPct val="100000"/>
                  </a:lnSpc>
                  <a:buNone/>
                </a:pPr>
                <a:endParaRPr lang="en-US" altLang="zh-CN" sz="4000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0326"/>
                <a:ext cx="8696131" cy="3616375"/>
              </a:xfrm>
              <a:blipFill>
                <a:blip r:embed="rId3"/>
                <a:stretch>
                  <a:fillRect t="-2192" r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69864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67363" y="455459"/>
            <a:ext cx="705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2652008"/>
              </a:xfrm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 state graph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interaction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relations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bipartite graph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d>
                      <m:dPr>
                        <m:ctrlPr>
                          <a:rPr lang="en-US" sz="25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US" sz="25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5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sz="25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5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5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two sets of </a:t>
                </a: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harvesting slots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consumption 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set between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2652008"/>
              </a:xfrm>
              <a:blipFill>
                <a:blip r:embed="rId3"/>
                <a:stretch>
                  <a:fillRect l="-1392" t="-2529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组合 164"/>
          <p:cNvGrpSpPr/>
          <p:nvPr/>
        </p:nvGrpSpPr>
        <p:grpSpPr>
          <a:xfrm>
            <a:off x="553161" y="4209951"/>
            <a:ext cx="8094958" cy="2232093"/>
            <a:chOff x="524521" y="3868489"/>
            <a:chExt cx="8094958" cy="2232093"/>
          </a:xfrm>
        </p:grpSpPr>
        <p:sp>
          <p:nvSpPr>
            <p:cNvPr id="166" name="椭圆 165"/>
            <p:cNvSpPr/>
            <p:nvPr/>
          </p:nvSpPr>
          <p:spPr>
            <a:xfrm>
              <a:off x="1913646" y="3868489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11809" y="5289382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2654347" y="5294419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3059648" y="3893113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137104" y="5292883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778103" y="3890052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877980" y="5298963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4879133" y="3868489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524521" y="3886759"/>
              <a:ext cx="8094958" cy="2213823"/>
              <a:chOff x="639820" y="3457323"/>
              <a:chExt cx="8094958" cy="2213823"/>
            </a:xfrm>
          </p:grpSpPr>
          <p:grpSp>
            <p:nvGrpSpPr>
              <p:cNvPr id="185" name="组合 184"/>
              <p:cNvGrpSpPr/>
              <p:nvPr/>
            </p:nvGrpSpPr>
            <p:grpSpPr>
              <a:xfrm>
                <a:off x="639820" y="3646696"/>
                <a:ext cx="8094958" cy="2024450"/>
                <a:chOff x="1138287" y="3522889"/>
                <a:chExt cx="8094958" cy="2024450"/>
              </a:xfrm>
            </p:grpSpPr>
            <p:grpSp>
              <p:nvGrpSpPr>
                <p:cNvPr id="188" name="组合 187"/>
                <p:cNvGrpSpPr/>
                <p:nvPr/>
              </p:nvGrpSpPr>
              <p:grpSpPr>
                <a:xfrm>
                  <a:off x="1138287" y="3522889"/>
                  <a:ext cx="5245547" cy="2024450"/>
                  <a:chOff x="935011" y="4085087"/>
                  <a:chExt cx="5245547" cy="2024450"/>
                </a:xfrm>
              </p:grpSpPr>
              <p:grpSp>
                <p:nvGrpSpPr>
                  <p:cNvPr id="190" name="组合 189"/>
                  <p:cNvGrpSpPr/>
                  <p:nvPr/>
                </p:nvGrpSpPr>
                <p:grpSpPr>
                  <a:xfrm>
                    <a:off x="2311984" y="4245352"/>
                    <a:ext cx="3868574" cy="402719"/>
                    <a:chOff x="2332227" y="4718628"/>
                    <a:chExt cx="3868574" cy="402719"/>
                  </a:xfrm>
                </p:grpSpPr>
                <p:grpSp>
                  <p:nvGrpSpPr>
                    <p:cNvPr id="216" name="组合 215"/>
                    <p:cNvGrpSpPr/>
                    <p:nvPr/>
                  </p:nvGrpSpPr>
                  <p:grpSpPr>
                    <a:xfrm>
                      <a:off x="2342512" y="4718628"/>
                      <a:ext cx="3858289" cy="110359"/>
                      <a:chOff x="1526511" y="5076768"/>
                      <a:chExt cx="3858289" cy="110359"/>
                    </a:xfrm>
                  </p:grpSpPr>
                  <p:cxnSp>
                    <p:nvCxnSpPr>
                      <p:cNvPr id="227" name="直接箭头连接符 226"/>
                      <p:cNvCxnSpPr/>
                      <p:nvPr/>
                    </p:nvCxnSpPr>
                    <p:spPr>
                      <a:xfrm>
                        <a:off x="1526511" y="5176434"/>
                        <a:ext cx="3858289" cy="10693"/>
                      </a:xfrm>
                      <a:prstGeom prst="straightConnector1">
                        <a:avLst/>
                      </a:prstGeom>
                      <a:ln w="25400">
                        <a:headEnd w="med" len="lg"/>
                        <a:tailEnd type="stealth" w="lg" len="lg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8" name="直接连接符 227"/>
                      <p:cNvCxnSpPr/>
                      <p:nvPr/>
                    </p:nvCxnSpPr>
                    <p:spPr>
                      <a:xfrm flipV="1">
                        <a:off x="189833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9" name="直接连接符 228"/>
                      <p:cNvCxnSpPr/>
                      <p:nvPr/>
                    </p:nvCxnSpPr>
                    <p:spPr>
                      <a:xfrm flipV="1">
                        <a:off x="1526511" y="5076768"/>
                        <a:ext cx="0" cy="11035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0" name="直接连接符 229"/>
                      <p:cNvCxnSpPr/>
                      <p:nvPr/>
                    </p:nvCxnSpPr>
                    <p:spPr>
                      <a:xfrm flipV="1">
                        <a:off x="227016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1" name="直接连接符 230"/>
                      <p:cNvCxnSpPr/>
                      <p:nvPr/>
                    </p:nvCxnSpPr>
                    <p:spPr>
                      <a:xfrm flipV="1">
                        <a:off x="264199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直接连接符 231"/>
                      <p:cNvCxnSpPr/>
                      <p:nvPr/>
                    </p:nvCxnSpPr>
                    <p:spPr>
                      <a:xfrm flipV="1">
                        <a:off x="338565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直接连接符 232"/>
                      <p:cNvCxnSpPr/>
                      <p:nvPr/>
                    </p:nvCxnSpPr>
                    <p:spPr>
                      <a:xfrm flipV="1">
                        <a:off x="3013823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4" name="直接连接符 233"/>
                      <p:cNvCxnSpPr/>
                      <p:nvPr/>
                    </p:nvCxnSpPr>
                    <p:spPr>
                      <a:xfrm flipV="1">
                        <a:off x="375747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5" name="直接连接符 234"/>
                      <p:cNvCxnSpPr/>
                      <p:nvPr/>
                    </p:nvCxnSpPr>
                    <p:spPr>
                      <a:xfrm flipV="1">
                        <a:off x="412930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6" name="直接连接符 235"/>
                      <p:cNvCxnSpPr/>
                      <p:nvPr/>
                    </p:nvCxnSpPr>
                    <p:spPr>
                      <a:xfrm flipV="1">
                        <a:off x="450113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7" name="直接连接符 236"/>
                      <p:cNvCxnSpPr/>
                      <p:nvPr/>
                    </p:nvCxnSpPr>
                    <p:spPr>
                      <a:xfrm flipV="1">
                        <a:off x="487296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组合 216"/>
                    <p:cNvGrpSpPr/>
                    <p:nvPr/>
                  </p:nvGrpSpPr>
                  <p:grpSpPr>
                    <a:xfrm>
                      <a:off x="2332227" y="4752015"/>
                      <a:ext cx="3439894" cy="369332"/>
                      <a:chOff x="2332227" y="4752015"/>
                      <a:chExt cx="3439894" cy="36933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8" name="文本框 217"/>
                          <p:cNvSpPr txBox="1"/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" name="文本框 1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9" name="文本框 218"/>
                          <p:cNvSpPr txBox="1"/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文本框 2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0" name="文本框 219"/>
                          <p:cNvSpPr txBox="1"/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文本框 2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1" name="文本框 220"/>
                          <p:cNvSpPr txBox="1"/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文本框 2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2" name="文本框 221"/>
                          <p:cNvSpPr txBox="1"/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文本框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3" name="文本框 222"/>
                          <p:cNvSpPr txBox="1"/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文本框 3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b="-16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4" name="文本框 223"/>
                          <p:cNvSpPr txBox="1"/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文本框 3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5" name="文本框 224"/>
                          <p:cNvSpPr txBox="1"/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文本框 3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6" name="文本框 225"/>
                          <p:cNvSpPr txBox="1"/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文本框 3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91" name="组合 190"/>
                  <p:cNvGrpSpPr/>
                  <p:nvPr/>
                </p:nvGrpSpPr>
                <p:grpSpPr>
                  <a:xfrm>
                    <a:off x="2306842" y="5706818"/>
                    <a:ext cx="3868574" cy="402719"/>
                    <a:chOff x="2332227" y="4718628"/>
                    <a:chExt cx="3868574" cy="402719"/>
                  </a:xfrm>
                </p:grpSpPr>
                <p:grpSp>
                  <p:nvGrpSpPr>
                    <p:cNvPr id="194" name="组合 193"/>
                    <p:cNvGrpSpPr/>
                    <p:nvPr/>
                  </p:nvGrpSpPr>
                  <p:grpSpPr>
                    <a:xfrm>
                      <a:off x="2342512" y="4718628"/>
                      <a:ext cx="3858289" cy="110359"/>
                      <a:chOff x="1526511" y="5076768"/>
                      <a:chExt cx="3858289" cy="110359"/>
                    </a:xfrm>
                  </p:grpSpPr>
                  <p:cxnSp>
                    <p:nvCxnSpPr>
                      <p:cNvPr id="205" name="直接箭头连接符 204"/>
                      <p:cNvCxnSpPr/>
                      <p:nvPr/>
                    </p:nvCxnSpPr>
                    <p:spPr>
                      <a:xfrm>
                        <a:off x="1526511" y="5176434"/>
                        <a:ext cx="3858289" cy="10693"/>
                      </a:xfrm>
                      <a:prstGeom prst="straightConnector1">
                        <a:avLst/>
                      </a:prstGeom>
                      <a:ln w="25400">
                        <a:headEnd w="med" len="lg"/>
                        <a:tailEnd type="stealth" w="lg" len="lg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直接连接符 205"/>
                      <p:cNvCxnSpPr/>
                      <p:nvPr/>
                    </p:nvCxnSpPr>
                    <p:spPr>
                      <a:xfrm flipV="1">
                        <a:off x="189833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7" name="直接连接符 206"/>
                      <p:cNvCxnSpPr/>
                      <p:nvPr/>
                    </p:nvCxnSpPr>
                    <p:spPr>
                      <a:xfrm flipV="1">
                        <a:off x="1526511" y="5076768"/>
                        <a:ext cx="0" cy="11035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8" name="直接连接符 207"/>
                      <p:cNvCxnSpPr/>
                      <p:nvPr/>
                    </p:nvCxnSpPr>
                    <p:spPr>
                      <a:xfrm flipV="1">
                        <a:off x="227016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直接连接符 208"/>
                      <p:cNvCxnSpPr/>
                      <p:nvPr/>
                    </p:nvCxnSpPr>
                    <p:spPr>
                      <a:xfrm flipV="1">
                        <a:off x="264199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338565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1" name="直接连接符 210"/>
                      <p:cNvCxnSpPr/>
                      <p:nvPr/>
                    </p:nvCxnSpPr>
                    <p:spPr>
                      <a:xfrm flipV="1">
                        <a:off x="3013823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直接连接符 211"/>
                      <p:cNvCxnSpPr/>
                      <p:nvPr/>
                    </p:nvCxnSpPr>
                    <p:spPr>
                      <a:xfrm flipV="1">
                        <a:off x="375747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" name="直接连接符 212"/>
                      <p:cNvCxnSpPr/>
                      <p:nvPr/>
                    </p:nvCxnSpPr>
                    <p:spPr>
                      <a:xfrm flipV="1">
                        <a:off x="412930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直接连接符 213"/>
                      <p:cNvCxnSpPr/>
                      <p:nvPr/>
                    </p:nvCxnSpPr>
                    <p:spPr>
                      <a:xfrm flipV="1">
                        <a:off x="450113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直接连接符 214"/>
                      <p:cNvCxnSpPr/>
                      <p:nvPr/>
                    </p:nvCxnSpPr>
                    <p:spPr>
                      <a:xfrm flipV="1">
                        <a:off x="487296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5" name="组合 194"/>
                    <p:cNvGrpSpPr/>
                    <p:nvPr/>
                  </p:nvGrpSpPr>
                  <p:grpSpPr>
                    <a:xfrm>
                      <a:off x="2332227" y="4752015"/>
                      <a:ext cx="3439894" cy="369332"/>
                      <a:chOff x="2332227" y="4752015"/>
                      <a:chExt cx="3439894" cy="36933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6" name="文本框 195"/>
                          <p:cNvSpPr txBox="1"/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文本框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7" name="文本框 196"/>
                          <p:cNvSpPr txBox="1"/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文本框 4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文本框 197"/>
                          <p:cNvSpPr txBox="1"/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文本框 4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文本框 198"/>
                          <p:cNvSpPr txBox="1"/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4" name="文本框 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文本框 199"/>
                          <p:cNvSpPr txBox="1"/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文本框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1" name="文本框 200"/>
                          <p:cNvSpPr txBox="1"/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6" name="文本框 4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 b="-16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2" name="文本框 201"/>
                          <p:cNvSpPr txBox="1"/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7" name="文本框 4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3" name="文本框 202"/>
                          <p:cNvSpPr txBox="1"/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8" name="文本框 4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4" name="文本框 203"/>
                          <p:cNvSpPr txBox="1"/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9" name="文本框 4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文本框 191"/>
                      <p:cNvSpPr txBox="1"/>
                      <p:nvPr/>
                    </p:nvSpPr>
                    <p:spPr>
                      <a:xfrm>
                        <a:off x="935011" y="4085087"/>
                        <a:ext cx="129471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Device </a:t>
                        </a:r>
                        <a14:m>
                          <m:oMath xmlns:m="http://schemas.openxmlformats.org/officeDocument/2006/math"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a14:m>
                        <a:endPara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5011" y="4085087"/>
                        <a:ext cx="1294713" cy="43088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6132" t="-8571" b="-3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3" name="文本框 192"/>
                      <p:cNvSpPr txBox="1"/>
                      <p:nvPr/>
                    </p:nvSpPr>
                    <p:spPr>
                      <a:xfrm>
                        <a:off x="935011" y="5546553"/>
                        <a:ext cx="128778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Device </a:t>
                        </a:r>
                        <a14:m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oMath>
                        </a14:m>
                        <a:endPara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7" name="文本框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5011" y="5546553"/>
                        <a:ext cx="1287788" cy="43088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6161" t="-7042" b="-295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文本框 188"/>
                    <p:cNvSpPr txBox="1">
                      <a:spLocks/>
                    </p:cNvSpPr>
                    <p:nvPr/>
                  </p:nvSpPr>
                  <p:spPr>
                    <a:xfrm>
                      <a:off x="6609290" y="3835988"/>
                      <a:ext cx="2623955" cy="10830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2200" dirty="0"/>
                    </a:p>
                    <a:p>
                      <a:endParaRPr lang="en-US" sz="22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={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2200" dirty="0"/>
                    </a:p>
                    <a:p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70" name="文本框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09290" y="3835988"/>
                      <a:ext cx="2623955" cy="108303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84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6" name="文本框 185"/>
              <p:cNvSpPr txBox="1"/>
              <p:nvPr/>
            </p:nvSpPr>
            <p:spPr>
              <a:xfrm>
                <a:off x="5458694" y="3457323"/>
                <a:ext cx="80259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5456148" y="4836964"/>
                <a:ext cx="80259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</p:grpSp>
        <p:cxnSp>
          <p:nvCxnSpPr>
            <p:cNvPr id="175" name="直接连接符 174"/>
            <p:cNvCxnSpPr/>
            <p:nvPr/>
          </p:nvCxnSpPr>
          <p:spPr>
            <a:xfrm>
              <a:off x="2099676" y="4639116"/>
              <a:ext cx="2161" cy="627284"/>
            </a:xfrm>
            <a:prstGeom prst="line">
              <a:avLst/>
            </a:prstGeom>
            <a:ln w="254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060860" y="4638416"/>
              <a:ext cx="2161" cy="627284"/>
            </a:xfrm>
            <a:prstGeom prst="line">
              <a:avLst/>
            </a:prstGeom>
            <a:ln w="254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endCxn id="221" idx="2"/>
            </p:cNvCxnSpPr>
            <p:nvPr/>
          </p:nvCxnSpPr>
          <p:spPr>
            <a:xfrm flipV="1">
              <a:off x="2885344" y="4639116"/>
              <a:ext cx="362327" cy="617619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224" idx="2"/>
            </p:cNvCxnSpPr>
            <p:nvPr/>
          </p:nvCxnSpPr>
          <p:spPr>
            <a:xfrm>
              <a:off x="3994697" y="4639116"/>
              <a:ext cx="282656" cy="62658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/>
            <p:cNvSpPr txBox="1"/>
            <p:nvPr/>
          </p:nvSpPr>
          <p:spPr>
            <a:xfrm>
              <a:off x="1746977" y="4737314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082207" y="4721033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本框 180"/>
                <p:cNvSpPr txBox="1"/>
                <p:nvPr/>
              </p:nvSpPr>
              <p:spPr>
                <a:xfrm>
                  <a:off x="2673914" y="4704878"/>
                  <a:ext cx="41389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1" name="文本框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3914" y="4704878"/>
                  <a:ext cx="413895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181"/>
                <p:cNvSpPr txBox="1"/>
                <p:nvPr/>
              </p:nvSpPr>
              <p:spPr>
                <a:xfrm>
                  <a:off x="4112680" y="4721033"/>
                  <a:ext cx="41389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2" name="文本框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680" y="4721033"/>
                  <a:ext cx="413895" cy="43088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直接连接符 182"/>
            <p:cNvCxnSpPr>
              <a:stCxn id="168" idx="7"/>
            </p:cNvCxnSpPr>
            <p:nvPr/>
          </p:nvCxnSpPr>
          <p:spPr>
            <a:xfrm flipV="1">
              <a:off x="2966543" y="4672503"/>
              <a:ext cx="852685" cy="67548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/>
                <p:cNvSpPr txBox="1"/>
                <p:nvPr/>
              </p:nvSpPr>
              <p:spPr>
                <a:xfrm>
                  <a:off x="3227854" y="4936476"/>
                  <a:ext cx="41389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文本框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854" y="4936476"/>
                  <a:ext cx="413895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380328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67363" y="455459"/>
            <a:ext cx="705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2652008"/>
              </a:xfrm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 state graph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Synchronous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vertices and edges 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Asynchronous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vertices and edges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weight of </a:t>
                </a:r>
                <a:r>
                  <a:rPr lang="en-US" sz="2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synchronous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edge is set to be </a:t>
                </a:r>
                <a:r>
                  <a:rPr lang="en-US" sz="2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weight of </a:t>
                </a:r>
                <a:r>
                  <a:rPr lang="en-US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asynchronous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edge is set to be 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charge efficiency </a:t>
                </a: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2652008"/>
              </a:xfrm>
              <a:blipFill>
                <a:blip r:embed="rId3"/>
                <a:stretch>
                  <a:fillRect l="-1392" t="-2529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/>
          <p:cNvSpPr/>
          <p:nvPr/>
        </p:nvSpPr>
        <p:spPr>
          <a:xfrm>
            <a:off x="1942286" y="4191681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940449" y="5612574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682987" y="5617611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088288" y="4216305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165744" y="5616075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806743" y="4213244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906620" y="5622155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907773" y="4191681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53161" y="4209951"/>
            <a:ext cx="8094958" cy="2213823"/>
            <a:chOff x="639820" y="3457323"/>
            <a:chExt cx="8094958" cy="2213823"/>
          </a:xfrm>
        </p:grpSpPr>
        <p:grpSp>
          <p:nvGrpSpPr>
            <p:cNvPr id="94" name="组合 93"/>
            <p:cNvGrpSpPr/>
            <p:nvPr/>
          </p:nvGrpSpPr>
          <p:grpSpPr>
            <a:xfrm>
              <a:off x="639820" y="3646696"/>
              <a:ext cx="8094958" cy="2024450"/>
              <a:chOff x="1138287" y="3522889"/>
              <a:chExt cx="8094958" cy="2024450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1138287" y="3522889"/>
                <a:ext cx="5245547" cy="2024450"/>
                <a:chOff x="935011" y="4085087"/>
                <a:chExt cx="5245547" cy="2024450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2311984" y="4245352"/>
                  <a:ext cx="3868574" cy="402719"/>
                  <a:chOff x="2332227" y="4718628"/>
                  <a:chExt cx="3868574" cy="402719"/>
                </a:xfrm>
              </p:grpSpPr>
              <p:grpSp>
                <p:nvGrpSpPr>
                  <p:cNvPr id="131" name="组合 130"/>
                  <p:cNvGrpSpPr/>
                  <p:nvPr/>
                </p:nvGrpSpPr>
                <p:grpSpPr>
                  <a:xfrm>
                    <a:off x="2342512" y="4718628"/>
                    <a:ext cx="3858289" cy="110359"/>
                    <a:chOff x="1526511" y="5076768"/>
                    <a:chExt cx="3858289" cy="110359"/>
                  </a:xfrm>
                </p:grpSpPr>
                <p:cxnSp>
                  <p:nvCxnSpPr>
                    <p:cNvPr id="142" name="直接箭头连接符 141"/>
                    <p:cNvCxnSpPr/>
                    <p:nvPr/>
                  </p:nvCxnSpPr>
                  <p:spPr>
                    <a:xfrm>
                      <a:off x="1526511" y="5176434"/>
                      <a:ext cx="3858289" cy="10693"/>
                    </a:xfrm>
                    <a:prstGeom prst="straightConnector1">
                      <a:avLst/>
                    </a:prstGeom>
                    <a:ln w="25400">
                      <a:headEnd w="med" len="lg"/>
                      <a:tailEnd type="stealth" w="lg" len="lg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/>
                    <p:nvPr/>
                  </p:nvCxnSpPr>
                  <p:spPr>
                    <a:xfrm flipV="1">
                      <a:off x="189833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/>
                    <p:nvPr/>
                  </p:nvCxnSpPr>
                  <p:spPr>
                    <a:xfrm flipV="1">
                      <a:off x="1526511" y="5076768"/>
                      <a:ext cx="0" cy="11035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/>
                    <p:nvPr/>
                  </p:nvCxnSpPr>
                  <p:spPr>
                    <a:xfrm flipV="1">
                      <a:off x="227016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/>
                    <p:nvPr/>
                  </p:nvCxnSpPr>
                  <p:spPr>
                    <a:xfrm flipV="1">
                      <a:off x="264199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直接连接符 146"/>
                    <p:cNvCxnSpPr/>
                    <p:nvPr/>
                  </p:nvCxnSpPr>
                  <p:spPr>
                    <a:xfrm flipV="1">
                      <a:off x="338565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直接连接符 147"/>
                    <p:cNvCxnSpPr/>
                    <p:nvPr/>
                  </p:nvCxnSpPr>
                  <p:spPr>
                    <a:xfrm flipV="1">
                      <a:off x="3013823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直接连接符 148"/>
                    <p:cNvCxnSpPr/>
                    <p:nvPr/>
                  </p:nvCxnSpPr>
                  <p:spPr>
                    <a:xfrm flipV="1">
                      <a:off x="375747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直接连接符 149"/>
                    <p:cNvCxnSpPr/>
                    <p:nvPr/>
                  </p:nvCxnSpPr>
                  <p:spPr>
                    <a:xfrm flipV="1">
                      <a:off x="412930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直接连接符 150"/>
                    <p:cNvCxnSpPr/>
                    <p:nvPr/>
                  </p:nvCxnSpPr>
                  <p:spPr>
                    <a:xfrm flipV="1">
                      <a:off x="450113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直接连接符 151"/>
                    <p:cNvCxnSpPr/>
                    <p:nvPr/>
                  </p:nvCxnSpPr>
                  <p:spPr>
                    <a:xfrm flipV="1">
                      <a:off x="487296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" name="组合 131"/>
                  <p:cNvGrpSpPr/>
                  <p:nvPr/>
                </p:nvGrpSpPr>
                <p:grpSpPr>
                  <a:xfrm>
                    <a:off x="2332227" y="4752015"/>
                    <a:ext cx="3439894" cy="369332"/>
                    <a:chOff x="2332227" y="4752015"/>
                    <a:chExt cx="3439894" cy="36933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文本框 132"/>
                        <p:cNvSpPr txBox="1"/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文本框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文本框 133"/>
                        <p:cNvSpPr txBox="1"/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" name="文本框 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5" name="文本框 134"/>
                        <p:cNvSpPr txBox="1"/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文本框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6" name="文本框 135"/>
                        <p:cNvSpPr txBox="1"/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文本框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7" name="文本框 136"/>
                        <p:cNvSpPr txBox="1"/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文本框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8" name="文本框 137"/>
                        <p:cNvSpPr txBox="1"/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文本框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文本框 138"/>
                        <p:cNvSpPr txBox="1"/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文本框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文本框 139"/>
                        <p:cNvSpPr txBox="1"/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" name="文本框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文本框 140"/>
                        <p:cNvSpPr txBox="1"/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文本框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2306842" y="5706818"/>
                  <a:ext cx="3868574" cy="402719"/>
                  <a:chOff x="2332227" y="4718628"/>
                  <a:chExt cx="3868574" cy="402719"/>
                </a:xfrm>
              </p:grpSpPr>
              <p:grpSp>
                <p:nvGrpSpPr>
                  <p:cNvPr id="109" name="组合 108"/>
                  <p:cNvGrpSpPr/>
                  <p:nvPr/>
                </p:nvGrpSpPr>
                <p:grpSpPr>
                  <a:xfrm>
                    <a:off x="2342512" y="4718628"/>
                    <a:ext cx="3858289" cy="110359"/>
                    <a:chOff x="1526511" y="5076768"/>
                    <a:chExt cx="3858289" cy="110359"/>
                  </a:xfrm>
                </p:grpSpPr>
                <p:cxnSp>
                  <p:nvCxnSpPr>
                    <p:cNvPr id="120" name="直接箭头连接符 119"/>
                    <p:cNvCxnSpPr/>
                    <p:nvPr/>
                  </p:nvCxnSpPr>
                  <p:spPr>
                    <a:xfrm>
                      <a:off x="1526511" y="5176434"/>
                      <a:ext cx="3858289" cy="10693"/>
                    </a:xfrm>
                    <a:prstGeom prst="straightConnector1">
                      <a:avLst/>
                    </a:prstGeom>
                    <a:ln w="25400">
                      <a:headEnd w="med" len="lg"/>
                      <a:tailEnd type="stealth" w="lg" len="lg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直接连接符 120"/>
                    <p:cNvCxnSpPr/>
                    <p:nvPr/>
                  </p:nvCxnSpPr>
                  <p:spPr>
                    <a:xfrm flipV="1">
                      <a:off x="189833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直接连接符 121"/>
                    <p:cNvCxnSpPr/>
                    <p:nvPr/>
                  </p:nvCxnSpPr>
                  <p:spPr>
                    <a:xfrm flipV="1">
                      <a:off x="1526511" y="5076768"/>
                      <a:ext cx="0" cy="11035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接连接符 122"/>
                    <p:cNvCxnSpPr/>
                    <p:nvPr/>
                  </p:nvCxnSpPr>
                  <p:spPr>
                    <a:xfrm flipV="1">
                      <a:off x="227016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接连接符 123"/>
                    <p:cNvCxnSpPr/>
                    <p:nvPr/>
                  </p:nvCxnSpPr>
                  <p:spPr>
                    <a:xfrm flipV="1">
                      <a:off x="264199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直接连接符 124"/>
                    <p:cNvCxnSpPr/>
                    <p:nvPr/>
                  </p:nvCxnSpPr>
                  <p:spPr>
                    <a:xfrm flipV="1">
                      <a:off x="338565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/>
                    <p:cNvCxnSpPr/>
                    <p:nvPr/>
                  </p:nvCxnSpPr>
                  <p:spPr>
                    <a:xfrm flipV="1">
                      <a:off x="3013823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直接连接符 126"/>
                    <p:cNvCxnSpPr/>
                    <p:nvPr/>
                  </p:nvCxnSpPr>
                  <p:spPr>
                    <a:xfrm flipV="1">
                      <a:off x="375747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直接连接符 127"/>
                    <p:cNvCxnSpPr/>
                    <p:nvPr/>
                  </p:nvCxnSpPr>
                  <p:spPr>
                    <a:xfrm flipV="1">
                      <a:off x="412930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直接连接符 128"/>
                    <p:cNvCxnSpPr/>
                    <p:nvPr/>
                  </p:nvCxnSpPr>
                  <p:spPr>
                    <a:xfrm flipV="1">
                      <a:off x="450113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直接连接符 129"/>
                    <p:cNvCxnSpPr/>
                    <p:nvPr/>
                  </p:nvCxnSpPr>
                  <p:spPr>
                    <a:xfrm flipV="1">
                      <a:off x="487296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2332227" y="4752015"/>
                    <a:ext cx="3439894" cy="369332"/>
                    <a:chOff x="2332227" y="4752015"/>
                    <a:chExt cx="3439894" cy="36933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1" name="文本框 110"/>
                        <p:cNvSpPr txBox="1"/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文本框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文本框 111"/>
                        <p:cNvSpPr txBox="1"/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文本框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文本框 112"/>
                        <p:cNvSpPr txBox="1"/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文本框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4" name="文本框 113"/>
                        <p:cNvSpPr txBox="1"/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4" name="文本框 4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5" name="文本框 114"/>
                        <p:cNvSpPr txBox="1"/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文本框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6" name="文本框 115"/>
                        <p:cNvSpPr txBox="1"/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文本框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文本框 116"/>
                        <p:cNvSpPr txBox="1"/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8" name="文本框 117"/>
                        <p:cNvSpPr txBox="1"/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8" name="文本框 4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文本框 105"/>
                    <p:cNvSpPr txBox="1"/>
                    <p:nvPr/>
                  </p:nvSpPr>
                  <p:spPr>
                    <a:xfrm>
                      <a:off x="935011" y="4085087"/>
                      <a:ext cx="12947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</a:t>
                      </a:r>
                      <a14:m>
                        <m:oMath xmlns:m="http://schemas.openxmlformats.org/officeDocument/2006/math"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a14:m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5011" y="4085087"/>
                      <a:ext cx="1294713" cy="43088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6132" t="-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文本框 107"/>
                    <p:cNvSpPr txBox="1"/>
                    <p:nvPr/>
                  </p:nvSpPr>
                  <p:spPr>
                    <a:xfrm>
                      <a:off x="935011" y="5546553"/>
                      <a:ext cx="128778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</a:t>
                      </a:r>
                      <a14:m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oMath>
                      </a14:m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文本框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5011" y="5546553"/>
                      <a:ext cx="128778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6161" t="-7042" b="-295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>
                    <a:spLocks/>
                  </p:cNvSpPr>
                  <p:nvPr/>
                </p:nvSpPr>
                <p:spPr>
                  <a:xfrm>
                    <a:off x="6609290" y="3835988"/>
                    <a:ext cx="2623955" cy="1083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sz="2200" dirty="0"/>
                  </a:p>
                  <a:p>
                    <a:endParaRPr lang="en-US" sz="2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sz="2200" dirty="0"/>
                  </a:p>
                  <a:p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9290" y="3835988"/>
                    <a:ext cx="2623955" cy="108303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84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文本框 94"/>
            <p:cNvSpPr txBox="1"/>
            <p:nvPr/>
          </p:nvSpPr>
          <p:spPr>
            <a:xfrm>
              <a:off x="5458694" y="3457323"/>
              <a:ext cx="802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456148" y="4836964"/>
              <a:ext cx="802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cxnSp>
        <p:nvCxnSpPr>
          <p:cNvPr id="153" name="直接连接符 152"/>
          <p:cNvCxnSpPr/>
          <p:nvPr/>
        </p:nvCxnSpPr>
        <p:spPr>
          <a:xfrm>
            <a:off x="2128316" y="4962308"/>
            <a:ext cx="2161" cy="627284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089500" y="4961608"/>
            <a:ext cx="2161" cy="627284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endCxn id="136" idx="2"/>
          </p:cNvCxnSpPr>
          <p:nvPr/>
        </p:nvCxnSpPr>
        <p:spPr>
          <a:xfrm flipV="1">
            <a:off x="2913984" y="4962308"/>
            <a:ext cx="362327" cy="61761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39" idx="2"/>
          </p:cNvCxnSpPr>
          <p:nvPr/>
        </p:nvCxnSpPr>
        <p:spPr>
          <a:xfrm>
            <a:off x="4023337" y="4962308"/>
            <a:ext cx="282656" cy="62658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1775617" y="506050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8" name="文本框 157"/>
          <p:cNvSpPr txBox="1"/>
          <p:nvPr/>
        </p:nvSpPr>
        <p:spPr>
          <a:xfrm>
            <a:off x="5110847" y="504422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2702554" y="5028070"/>
                <a:ext cx="4138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54" y="5028070"/>
                <a:ext cx="41389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4141320" y="5044225"/>
                <a:ext cx="4138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320" y="5044225"/>
                <a:ext cx="413895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接连接符 160"/>
          <p:cNvCxnSpPr>
            <a:stCxn id="85" idx="7"/>
          </p:cNvCxnSpPr>
          <p:nvPr/>
        </p:nvCxnSpPr>
        <p:spPr>
          <a:xfrm flipV="1">
            <a:off x="2995183" y="4995695"/>
            <a:ext cx="852685" cy="67548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/>
              <p:cNvSpPr txBox="1"/>
              <p:nvPr/>
            </p:nvSpPr>
            <p:spPr>
              <a:xfrm>
                <a:off x="3256494" y="5259668"/>
                <a:ext cx="4138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2" name="文本框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94" y="5259668"/>
                <a:ext cx="413895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2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4" grpId="0" animBg="1"/>
      <p:bldP spid="85" grpId="0" animBg="1"/>
      <p:bldP spid="86" grpId="0" animBg="1"/>
      <p:bldP spid="88" grpId="0" animBg="1"/>
      <p:bldP spid="90" grpId="0" animBg="1"/>
      <p:bldP spid="91" grpId="0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67363" y="455459"/>
            <a:ext cx="705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1395254"/>
              </a:xfrm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Offline duty cycling graph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bipartite graph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d>
                      <m:dPr>
                        <m:ctrlPr>
                          <a:rPr lang="en-US" sz="25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5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US" sz="25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5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sz="25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5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energy consumption </a:t>
                </a:r>
                <a:r>
                  <a:rPr lang="en-US" sz="2500" dirty="0">
                    <a:solidFill>
                      <a:srgbClr val="1F497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</a:t>
                </a:r>
                <a:endParaRPr lang="en-US" altLang="zh-CN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1395254"/>
              </a:xfrm>
              <a:blipFill>
                <a:blip r:embed="rId3"/>
                <a:stretch>
                  <a:fillRect l="-1392" t="-4803" b="-9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449032" y="2828347"/>
            <a:ext cx="8094958" cy="2232093"/>
            <a:chOff x="524521" y="3868489"/>
            <a:chExt cx="8094958" cy="2232093"/>
          </a:xfrm>
        </p:grpSpPr>
        <p:sp>
          <p:nvSpPr>
            <p:cNvPr id="62" name="椭圆 61"/>
            <p:cNvSpPr/>
            <p:nvPr/>
          </p:nvSpPr>
          <p:spPr>
            <a:xfrm>
              <a:off x="1913646" y="3868489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911809" y="5289382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2654347" y="5294419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059648" y="3893113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137104" y="5292883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778103" y="3890052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877980" y="5298963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4879133" y="3868489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24521" y="3886759"/>
              <a:ext cx="8094958" cy="2213823"/>
              <a:chOff x="639820" y="3457323"/>
              <a:chExt cx="8094958" cy="2213823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639820" y="3646696"/>
                <a:ext cx="8094958" cy="2024450"/>
                <a:chOff x="1138287" y="3522889"/>
                <a:chExt cx="8094958" cy="2024450"/>
              </a:xfrm>
            </p:grpSpPr>
            <p:grpSp>
              <p:nvGrpSpPr>
                <p:cNvPr id="69" name="组合 68"/>
                <p:cNvGrpSpPr/>
                <p:nvPr/>
              </p:nvGrpSpPr>
              <p:grpSpPr>
                <a:xfrm>
                  <a:off x="1138287" y="3522889"/>
                  <a:ext cx="5245547" cy="2024450"/>
                  <a:chOff x="935011" y="4085087"/>
                  <a:chExt cx="5245547" cy="2024450"/>
                </a:xfrm>
              </p:grpSpPr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2311984" y="4245352"/>
                    <a:ext cx="3868574" cy="402719"/>
                    <a:chOff x="2332227" y="4718628"/>
                    <a:chExt cx="3868574" cy="402719"/>
                  </a:xfrm>
                </p:grpSpPr>
                <p:grpSp>
                  <p:nvGrpSpPr>
                    <p:cNvPr id="12" name="组合 11"/>
                    <p:cNvGrpSpPr/>
                    <p:nvPr/>
                  </p:nvGrpSpPr>
                  <p:grpSpPr>
                    <a:xfrm>
                      <a:off x="2342512" y="4718628"/>
                      <a:ext cx="3858289" cy="110359"/>
                      <a:chOff x="1526511" y="5076768"/>
                      <a:chExt cx="3858289" cy="110359"/>
                    </a:xfrm>
                  </p:grpSpPr>
                  <p:cxnSp>
                    <p:nvCxnSpPr>
                      <p:cNvPr id="4" name="直接箭头连接符 3"/>
                      <p:cNvCxnSpPr/>
                      <p:nvPr/>
                    </p:nvCxnSpPr>
                    <p:spPr>
                      <a:xfrm>
                        <a:off x="1526511" y="5176434"/>
                        <a:ext cx="3858289" cy="10693"/>
                      </a:xfrm>
                      <a:prstGeom prst="straightConnector1">
                        <a:avLst/>
                      </a:prstGeom>
                      <a:ln w="25400">
                        <a:headEnd w="med" len="lg"/>
                        <a:tailEnd type="stealth" w="lg" len="lg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" name="直接连接符 6"/>
                      <p:cNvCxnSpPr/>
                      <p:nvPr/>
                    </p:nvCxnSpPr>
                    <p:spPr>
                      <a:xfrm flipV="1">
                        <a:off x="189833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直接连接符 14"/>
                      <p:cNvCxnSpPr/>
                      <p:nvPr/>
                    </p:nvCxnSpPr>
                    <p:spPr>
                      <a:xfrm flipV="1">
                        <a:off x="1526511" y="5076768"/>
                        <a:ext cx="0" cy="11035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直接连接符 15"/>
                      <p:cNvCxnSpPr/>
                      <p:nvPr/>
                    </p:nvCxnSpPr>
                    <p:spPr>
                      <a:xfrm flipV="1">
                        <a:off x="227016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直接连接符 16"/>
                      <p:cNvCxnSpPr/>
                      <p:nvPr/>
                    </p:nvCxnSpPr>
                    <p:spPr>
                      <a:xfrm flipV="1">
                        <a:off x="264199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直接连接符 17"/>
                      <p:cNvCxnSpPr/>
                      <p:nvPr/>
                    </p:nvCxnSpPr>
                    <p:spPr>
                      <a:xfrm flipV="1">
                        <a:off x="338565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18"/>
                      <p:cNvCxnSpPr/>
                      <p:nvPr/>
                    </p:nvCxnSpPr>
                    <p:spPr>
                      <a:xfrm flipV="1">
                        <a:off x="3013823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直接连接符 22"/>
                      <p:cNvCxnSpPr/>
                      <p:nvPr/>
                    </p:nvCxnSpPr>
                    <p:spPr>
                      <a:xfrm flipV="1">
                        <a:off x="375747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直接连接符 23"/>
                      <p:cNvCxnSpPr/>
                      <p:nvPr/>
                    </p:nvCxnSpPr>
                    <p:spPr>
                      <a:xfrm flipV="1">
                        <a:off x="412930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直接连接符 24"/>
                      <p:cNvCxnSpPr/>
                      <p:nvPr/>
                    </p:nvCxnSpPr>
                    <p:spPr>
                      <a:xfrm flipV="1">
                        <a:off x="450113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直接连接符 25"/>
                      <p:cNvCxnSpPr/>
                      <p:nvPr/>
                    </p:nvCxnSpPr>
                    <p:spPr>
                      <a:xfrm flipV="1">
                        <a:off x="487296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" name="组合 35"/>
                    <p:cNvGrpSpPr/>
                    <p:nvPr/>
                  </p:nvGrpSpPr>
                  <p:grpSpPr>
                    <a:xfrm>
                      <a:off x="2332227" y="4752015"/>
                      <a:ext cx="3439894" cy="369332"/>
                      <a:chOff x="2332227" y="4752015"/>
                      <a:chExt cx="3439894" cy="36933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" name="文本框 13"/>
                          <p:cNvSpPr txBox="1"/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" name="文本框 1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文本框 26"/>
                          <p:cNvSpPr txBox="1"/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文本框 2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" name="文本框 27"/>
                          <p:cNvSpPr txBox="1"/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文本框 2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文本框 28"/>
                          <p:cNvSpPr txBox="1"/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文本框 2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文本框 29"/>
                          <p:cNvSpPr txBox="1"/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文本框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文本框 30"/>
                          <p:cNvSpPr txBox="1"/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文本框 3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b="-16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文本框 31"/>
                          <p:cNvSpPr txBox="1"/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文本框 3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文本框 3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文本框 3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306842" y="5706818"/>
                    <a:ext cx="3868574" cy="402719"/>
                    <a:chOff x="2332227" y="4718628"/>
                    <a:chExt cx="3868574" cy="402719"/>
                  </a:xfrm>
                </p:grpSpPr>
                <p:grpSp>
                  <p:nvGrpSpPr>
                    <p:cNvPr id="39" name="组合 38"/>
                    <p:cNvGrpSpPr/>
                    <p:nvPr/>
                  </p:nvGrpSpPr>
                  <p:grpSpPr>
                    <a:xfrm>
                      <a:off x="2342512" y="4718628"/>
                      <a:ext cx="3858289" cy="110359"/>
                      <a:chOff x="1526511" y="5076768"/>
                      <a:chExt cx="3858289" cy="110359"/>
                    </a:xfrm>
                  </p:grpSpPr>
                  <p:cxnSp>
                    <p:nvCxnSpPr>
                      <p:cNvPr id="50" name="直接箭头连接符 49"/>
                      <p:cNvCxnSpPr/>
                      <p:nvPr/>
                    </p:nvCxnSpPr>
                    <p:spPr>
                      <a:xfrm>
                        <a:off x="1526511" y="5176434"/>
                        <a:ext cx="3858289" cy="10693"/>
                      </a:xfrm>
                      <a:prstGeom prst="straightConnector1">
                        <a:avLst/>
                      </a:prstGeom>
                      <a:ln w="25400">
                        <a:headEnd w="med" len="lg"/>
                        <a:tailEnd type="stealth" w="lg" len="lg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连接符 50"/>
                      <p:cNvCxnSpPr/>
                      <p:nvPr/>
                    </p:nvCxnSpPr>
                    <p:spPr>
                      <a:xfrm flipV="1">
                        <a:off x="189833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 flipV="1">
                        <a:off x="1526511" y="5076768"/>
                        <a:ext cx="0" cy="11035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 flipV="1">
                        <a:off x="227016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 flipV="1">
                        <a:off x="264199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 flipV="1">
                        <a:off x="338565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 flipV="1">
                        <a:off x="3013823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连接符 56"/>
                      <p:cNvCxnSpPr/>
                      <p:nvPr/>
                    </p:nvCxnSpPr>
                    <p:spPr>
                      <a:xfrm flipV="1">
                        <a:off x="375747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接连接符 57"/>
                      <p:cNvCxnSpPr/>
                      <p:nvPr/>
                    </p:nvCxnSpPr>
                    <p:spPr>
                      <a:xfrm flipV="1">
                        <a:off x="412930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 flipV="1">
                        <a:off x="450113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 flipV="1">
                        <a:off x="487296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2332227" y="4752015"/>
                      <a:ext cx="3439894" cy="369332"/>
                      <a:chOff x="2332227" y="4752015"/>
                      <a:chExt cx="3439894" cy="36933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文本框 40"/>
                          <p:cNvSpPr txBox="1"/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文本框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2" name="文本框 41"/>
                          <p:cNvSpPr txBox="1"/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文本框 4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3" name="文本框 42"/>
                          <p:cNvSpPr txBox="1"/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文本框 4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4" name="文本框 43"/>
                          <p:cNvSpPr txBox="1"/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4" name="文本框 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文本框 44"/>
                          <p:cNvSpPr txBox="1"/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文本框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" name="文本框 45"/>
                          <p:cNvSpPr txBox="1"/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6" name="文本框 4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 b="-16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7" name="文本框 46"/>
                          <p:cNvSpPr txBox="1"/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7" name="文本框 4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8" name="文本框 47"/>
                          <p:cNvSpPr txBox="1"/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8" name="文本框 4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文本框 48"/>
                          <p:cNvSpPr txBox="1"/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9" name="文本框 4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935011" y="4085087"/>
                        <a:ext cx="129471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Device </a:t>
                        </a:r>
                        <a14:m>
                          <m:oMath xmlns:m="http://schemas.openxmlformats.org/officeDocument/2006/math"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a14:m>
                        <a:endPara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5011" y="4085087"/>
                        <a:ext cx="1294713" cy="43088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6132" t="-8571" b="-3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935011" y="5546553"/>
                        <a:ext cx="128778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Device </a:t>
                        </a:r>
                        <a14:m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oMath>
                        </a14:m>
                        <a:endPara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7" name="文本框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5011" y="5546553"/>
                        <a:ext cx="1287788" cy="43088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6161" t="-7042" b="-295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文本框 69"/>
                    <p:cNvSpPr txBox="1">
                      <a:spLocks/>
                    </p:cNvSpPr>
                    <p:nvPr/>
                  </p:nvSpPr>
                  <p:spPr>
                    <a:xfrm>
                      <a:off x="6609290" y="3835988"/>
                      <a:ext cx="2623955" cy="10830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2200" dirty="0"/>
                    </a:p>
                    <a:p>
                      <a:endParaRPr lang="en-US" sz="22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={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2200" dirty="0"/>
                    </a:p>
                    <a:p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70" name="文本框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09290" y="3835988"/>
                      <a:ext cx="2623955" cy="108303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84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文本框 77"/>
              <p:cNvSpPr txBox="1"/>
              <p:nvPr/>
            </p:nvSpPr>
            <p:spPr>
              <a:xfrm>
                <a:off x="5458694" y="3457323"/>
                <a:ext cx="80259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456148" y="4836964"/>
                <a:ext cx="80259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</p:grpSp>
        <p:cxnSp>
          <p:nvCxnSpPr>
            <p:cNvPr id="82" name="直接连接符 81"/>
            <p:cNvCxnSpPr/>
            <p:nvPr/>
          </p:nvCxnSpPr>
          <p:spPr>
            <a:xfrm>
              <a:off x="2099676" y="4639116"/>
              <a:ext cx="2161" cy="627284"/>
            </a:xfrm>
            <a:prstGeom prst="line">
              <a:avLst/>
            </a:prstGeom>
            <a:ln w="254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060860" y="4638416"/>
              <a:ext cx="2161" cy="627284"/>
            </a:xfrm>
            <a:prstGeom prst="line">
              <a:avLst/>
            </a:prstGeom>
            <a:ln w="254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29" idx="2"/>
            </p:cNvCxnSpPr>
            <p:nvPr/>
          </p:nvCxnSpPr>
          <p:spPr>
            <a:xfrm flipV="1">
              <a:off x="2885344" y="4639116"/>
              <a:ext cx="362327" cy="617619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32" idx="2"/>
            </p:cNvCxnSpPr>
            <p:nvPr/>
          </p:nvCxnSpPr>
          <p:spPr>
            <a:xfrm>
              <a:off x="3994697" y="4639116"/>
              <a:ext cx="282656" cy="62658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746977" y="4737314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5082207" y="4721033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2673914" y="4704878"/>
                  <a:ext cx="41389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3914" y="4704878"/>
                  <a:ext cx="413895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4112680" y="4721033"/>
                  <a:ext cx="41389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680" y="4721033"/>
                  <a:ext cx="413895" cy="43088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/>
          <p:cNvSpPr/>
          <p:nvPr/>
        </p:nvSpPr>
        <p:spPr>
          <a:xfrm>
            <a:off x="553160" y="5160680"/>
            <a:ext cx="848415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duty cycling problem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offline duty cycling graph from energy state graph</a:t>
            </a:r>
          </a:p>
        </p:txBody>
      </p:sp>
      <p:sp>
        <p:nvSpPr>
          <p:cNvPr id="81" name="矩形 80"/>
          <p:cNvSpPr/>
          <p:nvPr/>
        </p:nvSpPr>
        <p:spPr>
          <a:xfrm>
            <a:off x="0" y="5134717"/>
            <a:ext cx="9144000" cy="1689158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weighted matching problem</a:t>
            </a:r>
          </a:p>
        </p:txBody>
      </p:sp>
    </p:spTree>
    <p:extLst>
      <p:ext uri="{BB962C8B-B14F-4D97-AF65-F5344CB8AC3E}">
        <p14:creationId xmlns:p14="http://schemas.microsoft.com/office/powerpoint/2010/main" val="108183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609109" y="455459"/>
            <a:ext cx="1774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488716" y="1314193"/>
            <a:ext cx="6015590" cy="4926477"/>
          </a:xfrm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793868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67363" y="455459"/>
            <a:ext cx="705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2267287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Offline duty cycling algorithm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Connect each pair of the synchronous vertices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Each remaining vertex searches backward and connects to the nearest unconnected vertex of its neighbor device</a:t>
            </a:r>
          </a:p>
        </p:txBody>
      </p:sp>
      <p:sp>
        <p:nvSpPr>
          <p:cNvPr id="6" name="椭圆 5"/>
          <p:cNvSpPr/>
          <p:nvPr/>
        </p:nvSpPr>
        <p:spPr>
          <a:xfrm>
            <a:off x="1913646" y="3868489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11809" y="5289382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54347" y="5294419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59648" y="3893113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37104" y="5292883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78103" y="3890052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77980" y="5298963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79133" y="3868489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4521" y="3886759"/>
            <a:ext cx="8094958" cy="2213823"/>
            <a:chOff x="639820" y="3457323"/>
            <a:chExt cx="8094958" cy="2213823"/>
          </a:xfrm>
        </p:grpSpPr>
        <p:grpSp>
          <p:nvGrpSpPr>
            <p:cNvPr id="28" name="组合 27"/>
            <p:cNvGrpSpPr/>
            <p:nvPr/>
          </p:nvGrpSpPr>
          <p:grpSpPr>
            <a:xfrm>
              <a:off x="639820" y="3646696"/>
              <a:ext cx="8094958" cy="2024450"/>
              <a:chOff x="1138287" y="3522889"/>
              <a:chExt cx="8094958" cy="2024450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138287" y="3522889"/>
                <a:ext cx="5245547" cy="2024450"/>
                <a:chOff x="935011" y="4085087"/>
                <a:chExt cx="5245547" cy="2024450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311984" y="4245352"/>
                  <a:ext cx="3868574" cy="402719"/>
                  <a:chOff x="2332227" y="4718628"/>
                  <a:chExt cx="3868574" cy="402719"/>
                </a:xfrm>
              </p:grpSpPr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2342512" y="4718628"/>
                    <a:ext cx="3858289" cy="110359"/>
                    <a:chOff x="1526511" y="5076768"/>
                    <a:chExt cx="3858289" cy="110359"/>
                  </a:xfrm>
                </p:grpSpPr>
                <p:cxnSp>
                  <p:nvCxnSpPr>
                    <p:cNvPr id="70" name="直接箭头连接符 69"/>
                    <p:cNvCxnSpPr/>
                    <p:nvPr/>
                  </p:nvCxnSpPr>
                  <p:spPr>
                    <a:xfrm>
                      <a:off x="1526511" y="5176434"/>
                      <a:ext cx="3858289" cy="10693"/>
                    </a:xfrm>
                    <a:prstGeom prst="straightConnector1">
                      <a:avLst/>
                    </a:prstGeom>
                    <a:ln w="25400">
                      <a:headEnd w="med" len="lg"/>
                      <a:tailEnd type="stealth" w="lg" len="lg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/>
                    <p:cNvCxnSpPr/>
                    <p:nvPr/>
                  </p:nvCxnSpPr>
                  <p:spPr>
                    <a:xfrm flipV="1">
                      <a:off x="189833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/>
                    <p:cNvCxnSpPr/>
                    <p:nvPr/>
                  </p:nvCxnSpPr>
                  <p:spPr>
                    <a:xfrm flipV="1">
                      <a:off x="1526511" y="5076768"/>
                      <a:ext cx="0" cy="11035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连接符 72"/>
                    <p:cNvCxnSpPr/>
                    <p:nvPr/>
                  </p:nvCxnSpPr>
                  <p:spPr>
                    <a:xfrm flipV="1">
                      <a:off x="227016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接连接符 73"/>
                    <p:cNvCxnSpPr/>
                    <p:nvPr/>
                  </p:nvCxnSpPr>
                  <p:spPr>
                    <a:xfrm flipV="1">
                      <a:off x="264199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/>
                    <p:cNvCxnSpPr/>
                    <p:nvPr/>
                  </p:nvCxnSpPr>
                  <p:spPr>
                    <a:xfrm flipV="1">
                      <a:off x="338565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 flipV="1">
                      <a:off x="3013823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/>
                    <p:cNvCxnSpPr/>
                    <p:nvPr/>
                  </p:nvCxnSpPr>
                  <p:spPr>
                    <a:xfrm flipV="1">
                      <a:off x="375747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连接符 77"/>
                    <p:cNvCxnSpPr/>
                    <p:nvPr/>
                  </p:nvCxnSpPr>
                  <p:spPr>
                    <a:xfrm flipV="1">
                      <a:off x="412930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V="1">
                      <a:off x="450113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连接符 79"/>
                    <p:cNvCxnSpPr/>
                    <p:nvPr/>
                  </p:nvCxnSpPr>
                  <p:spPr>
                    <a:xfrm flipV="1">
                      <a:off x="487296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2332227" y="4752015"/>
                    <a:ext cx="3439894" cy="369332"/>
                    <a:chOff x="2332227" y="4752015"/>
                    <a:chExt cx="3439894" cy="36933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文本框 64"/>
                        <p:cNvSpPr txBox="1"/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文本框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文本框 65"/>
                        <p:cNvSpPr txBox="1"/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文本框 6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文本框 66"/>
                        <p:cNvSpPr txBox="1"/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文本框 6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文本框 67"/>
                        <p:cNvSpPr txBox="1"/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8" name="文本框 6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文本框 68"/>
                        <p:cNvSpPr txBox="1"/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" name="文本框 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2306842" y="5706818"/>
                  <a:ext cx="3868574" cy="402719"/>
                  <a:chOff x="2332227" y="4718628"/>
                  <a:chExt cx="3868574" cy="402719"/>
                </a:xfrm>
              </p:grpSpPr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2342512" y="4718628"/>
                    <a:ext cx="3858289" cy="110359"/>
                    <a:chOff x="1526511" y="5076768"/>
                    <a:chExt cx="3858289" cy="110359"/>
                  </a:xfrm>
                </p:grpSpPr>
                <p:cxnSp>
                  <p:nvCxnSpPr>
                    <p:cNvPr id="48" name="直接箭头连接符 47"/>
                    <p:cNvCxnSpPr/>
                    <p:nvPr/>
                  </p:nvCxnSpPr>
                  <p:spPr>
                    <a:xfrm>
                      <a:off x="1526511" y="5176434"/>
                      <a:ext cx="3858289" cy="10693"/>
                    </a:xfrm>
                    <a:prstGeom prst="straightConnector1">
                      <a:avLst/>
                    </a:prstGeom>
                    <a:ln w="25400">
                      <a:headEnd w="med" len="lg"/>
                      <a:tailEnd type="stealth" w="lg" len="lg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 flipV="1">
                      <a:off x="189833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连接符 49"/>
                    <p:cNvCxnSpPr/>
                    <p:nvPr/>
                  </p:nvCxnSpPr>
                  <p:spPr>
                    <a:xfrm flipV="1">
                      <a:off x="1526511" y="5076768"/>
                      <a:ext cx="0" cy="11035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/>
                    <p:cNvCxnSpPr/>
                    <p:nvPr/>
                  </p:nvCxnSpPr>
                  <p:spPr>
                    <a:xfrm flipV="1">
                      <a:off x="227016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接连接符 51"/>
                    <p:cNvCxnSpPr/>
                    <p:nvPr/>
                  </p:nvCxnSpPr>
                  <p:spPr>
                    <a:xfrm flipV="1">
                      <a:off x="264199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连接符 52"/>
                    <p:cNvCxnSpPr/>
                    <p:nvPr/>
                  </p:nvCxnSpPr>
                  <p:spPr>
                    <a:xfrm flipV="1">
                      <a:off x="338565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/>
                    <p:cNvCxnSpPr/>
                    <p:nvPr/>
                  </p:nvCxnSpPr>
                  <p:spPr>
                    <a:xfrm flipV="1">
                      <a:off x="3013823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54"/>
                    <p:cNvCxnSpPr/>
                    <p:nvPr/>
                  </p:nvCxnSpPr>
                  <p:spPr>
                    <a:xfrm flipV="1">
                      <a:off x="375747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/>
                    <p:cNvCxnSpPr/>
                    <p:nvPr/>
                  </p:nvCxnSpPr>
                  <p:spPr>
                    <a:xfrm flipV="1">
                      <a:off x="412930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连接符 56"/>
                    <p:cNvCxnSpPr/>
                    <p:nvPr/>
                  </p:nvCxnSpPr>
                  <p:spPr>
                    <a:xfrm flipV="1">
                      <a:off x="450113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连接符 57"/>
                    <p:cNvCxnSpPr/>
                    <p:nvPr/>
                  </p:nvCxnSpPr>
                  <p:spPr>
                    <a:xfrm flipV="1">
                      <a:off x="487296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332227" y="4752015"/>
                    <a:ext cx="3439894" cy="369332"/>
                    <a:chOff x="2332227" y="4752015"/>
                    <a:chExt cx="3439894" cy="36933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文本框 38"/>
                        <p:cNvSpPr txBox="1"/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" name="文本框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文本框 39"/>
                        <p:cNvSpPr txBox="1"/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0" name="文本框 3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文本框 40"/>
                        <p:cNvSpPr txBox="1"/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文本框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文本框 41"/>
                        <p:cNvSpPr txBox="1"/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文本框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文本框 42"/>
                        <p:cNvSpPr txBox="1"/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文本框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文本框 43"/>
                        <p:cNvSpPr txBox="1"/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4" name="文本框 4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文本框 44"/>
                        <p:cNvSpPr txBox="1"/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文本框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文本框 45"/>
                        <p:cNvSpPr txBox="1"/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文本框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935011" y="4085087"/>
                      <a:ext cx="12947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</a:t>
                      </a:r>
                      <a14:m>
                        <m:oMath xmlns:m="http://schemas.openxmlformats.org/officeDocument/2006/math"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a14:m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5011" y="4085087"/>
                      <a:ext cx="1294713" cy="43088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6132" t="-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935011" y="5546553"/>
                      <a:ext cx="128778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</a:t>
                      </a:r>
                      <a14:m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oMath>
                      </a14:m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5011" y="5546553"/>
                      <a:ext cx="1287788" cy="43088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6161" t="-7042" b="-295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>
                    <a:spLocks/>
                  </p:cNvSpPr>
                  <p:nvPr/>
                </p:nvSpPr>
                <p:spPr>
                  <a:xfrm>
                    <a:off x="6609290" y="3835988"/>
                    <a:ext cx="2623955" cy="1083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sz="2200" dirty="0"/>
                  </a:p>
                  <a:p>
                    <a:endParaRPr lang="en-US" sz="2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sz="2200" dirty="0"/>
                  </a:p>
                  <a:p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9290" y="3835988"/>
                    <a:ext cx="2623955" cy="108303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84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文本框 28"/>
            <p:cNvSpPr txBox="1"/>
            <p:nvPr/>
          </p:nvSpPr>
          <p:spPr>
            <a:xfrm>
              <a:off x="5458694" y="3457323"/>
              <a:ext cx="802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456148" y="4836964"/>
              <a:ext cx="802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099676" y="4639116"/>
            <a:ext cx="2161" cy="627284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60860" y="4638416"/>
            <a:ext cx="2161" cy="627284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64" idx="2"/>
          </p:cNvCxnSpPr>
          <p:nvPr/>
        </p:nvCxnSpPr>
        <p:spPr>
          <a:xfrm flipV="1">
            <a:off x="2885344" y="4639116"/>
            <a:ext cx="362327" cy="61761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7" idx="2"/>
          </p:cNvCxnSpPr>
          <p:nvPr/>
        </p:nvCxnSpPr>
        <p:spPr>
          <a:xfrm>
            <a:off x="3994697" y="4639116"/>
            <a:ext cx="282656" cy="62658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46977" y="473731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82207" y="472103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673914" y="4704878"/>
                <a:ext cx="4138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914" y="4704878"/>
                <a:ext cx="41389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112680" y="4721033"/>
                <a:ext cx="4138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680" y="4721033"/>
                <a:ext cx="41389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67363" y="455459"/>
            <a:ext cx="705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4693593"/>
              </a:xfrm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Theoretical performance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Proved optimal </a:t>
                </a:r>
              </a:p>
              <a:p>
                <a:pPr lvl="2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sz="22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(Optimality): The edge set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the offline duty cycling graph is the maximum weighted bipartite matching between the two sets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</m:oMath>
                </a14:m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Expected CAT</a:t>
                </a:r>
              </a:p>
              <a:p>
                <a:pPr lvl="2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sz="22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Expected CAT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 The expected CAT over a period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under the offline duty cycling algorithm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 sz="22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2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zh-CN" altLang="en-US" sz="22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200" i="1" dirty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complexity</a:t>
                </a:r>
              </a:p>
              <a:p>
                <a:pPr lvl="2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sz="22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3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(Time complexity): The time complexity of the offline duty cycling algorithm is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200" i="1" dirty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sz="2200" i="1" dirty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200" i="1" dirty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200" i="1" dirty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4693593"/>
              </a:xfrm>
              <a:blipFill>
                <a:blip r:embed="rId3"/>
                <a:stretch>
                  <a:fillRect l="-1392" t="-1429" r="-1083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35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2094241"/>
                <a:ext cx="8640147" cy="3590727"/>
              </a:xfrm>
            </p:spPr>
            <p:txBody>
              <a:bodyPr wrap="square">
                <a:spAutoFit/>
              </a:bodyPr>
              <a:lstStyle/>
              <a:p>
                <a:pPr marL="342900" lvl="1" indent="0" algn="ctr">
                  <a:lnSpc>
                    <a:spcPct val="100000"/>
                  </a:lnSpc>
                  <a:buNone/>
                </a:pPr>
                <a:r>
                  <a:rPr lang="en-US" altLang="zh-CN" sz="32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#2: Online Stochastic Duty Cycling</a:t>
                </a:r>
              </a:p>
              <a:p>
                <a:pPr marL="342900" lvl="1" indent="0" algn="ctr">
                  <a:lnSpc>
                    <a:spcPct val="100000"/>
                  </a:lnSpc>
                  <a:buNone/>
                </a:pPr>
                <a:endParaRPr lang="en-US" altLang="zh-CN" sz="3500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0" algn="just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each time slot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a device determines its decision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while it has </a:t>
                </a:r>
                <a:r>
                  <a:rPr lang="en-US" altLang="zh-CN" sz="28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knowledge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future </a:t>
                </a:r>
                <a:r>
                  <a:rPr lang="en-US" altLang="zh-CN" sz="28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harvested energy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its own and neighbor. </a:t>
                </a:r>
              </a:p>
              <a:p>
                <a:pPr marL="342900" lvl="1" indent="0" algn="just">
                  <a:lnSpc>
                    <a:spcPct val="100000"/>
                  </a:lnSpc>
                  <a:buNone/>
                </a:pPr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0" algn="ctr">
                  <a:lnSpc>
                    <a:spcPct val="100000"/>
                  </a:lnSpc>
                  <a:buNone/>
                </a:pPr>
                <a:endParaRPr lang="en-US" altLang="zh-CN" sz="3500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94241"/>
                <a:ext cx="8640147" cy="3590727"/>
              </a:xfrm>
              <a:blipFill>
                <a:blip r:embed="rId3"/>
                <a:stretch>
                  <a:fillRect t="-2207" r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2314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80187" y="455459"/>
            <a:ext cx="7032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8590839" cy="3867725"/>
          </a:xfr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duty cycling problem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Generate an </a:t>
            </a: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duty cycling graph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maximal weighted matching problem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future energy profile information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Basic idea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synchronous edge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many as possible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34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80187" y="455459"/>
            <a:ext cx="7032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2489208"/>
              </a:xfrm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Online duty cycling algorithm</a:t>
                </a:r>
              </a:p>
              <a:p>
                <a:pPr marL="800100" lvl="1" indent="-45720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device makes decision to be </a:t>
                </a:r>
                <a:r>
                  <a:rPr lang="en-US" altLang="zh-CN" sz="24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altLang="zh-CN" sz="24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to </a:t>
                </a:r>
                <a:r>
                  <a:rPr lang="en-US" altLang="zh-CN" sz="24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sleep with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zh-CN" alt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en-US" altLang="zh-CN" sz="2400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45720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both devices choose to be active, the </a:t>
                </a:r>
                <a:r>
                  <a:rPr lang="en-US" sz="24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vertices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24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arrive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add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2489208"/>
              </a:xfrm>
              <a:blipFill>
                <a:blip r:embed="rId3"/>
                <a:stretch>
                  <a:fillRect l="-1392" t="-2696" r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1942286" y="4193953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40449" y="5614846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3161" y="4212223"/>
            <a:ext cx="8094958" cy="2213823"/>
            <a:chOff x="639820" y="3457323"/>
            <a:chExt cx="8094958" cy="2213823"/>
          </a:xfrm>
        </p:grpSpPr>
        <p:grpSp>
          <p:nvGrpSpPr>
            <p:cNvPr id="28" name="组合 27"/>
            <p:cNvGrpSpPr/>
            <p:nvPr/>
          </p:nvGrpSpPr>
          <p:grpSpPr>
            <a:xfrm>
              <a:off x="639820" y="3646696"/>
              <a:ext cx="8094958" cy="2024450"/>
              <a:chOff x="1138287" y="3522889"/>
              <a:chExt cx="8094958" cy="2024450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138287" y="3522889"/>
                <a:ext cx="5245547" cy="2024450"/>
                <a:chOff x="935011" y="4085087"/>
                <a:chExt cx="5245547" cy="2024450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311984" y="4245352"/>
                  <a:ext cx="3868574" cy="402719"/>
                  <a:chOff x="2332227" y="4718628"/>
                  <a:chExt cx="3868574" cy="402719"/>
                </a:xfrm>
              </p:grpSpPr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2342512" y="4718628"/>
                    <a:ext cx="3858289" cy="110359"/>
                    <a:chOff x="1526511" y="5076768"/>
                    <a:chExt cx="3858289" cy="110359"/>
                  </a:xfrm>
                </p:grpSpPr>
                <p:cxnSp>
                  <p:nvCxnSpPr>
                    <p:cNvPr id="70" name="直接箭头连接符 69"/>
                    <p:cNvCxnSpPr/>
                    <p:nvPr/>
                  </p:nvCxnSpPr>
                  <p:spPr>
                    <a:xfrm>
                      <a:off x="1526511" y="5176434"/>
                      <a:ext cx="3858289" cy="10693"/>
                    </a:xfrm>
                    <a:prstGeom prst="straightConnector1">
                      <a:avLst/>
                    </a:prstGeom>
                    <a:ln w="25400">
                      <a:headEnd w="med" len="lg"/>
                      <a:tailEnd type="stealth" w="lg" len="lg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/>
                    <p:cNvCxnSpPr/>
                    <p:nvPr/>
                  </p:nvCxnSpPr>
                  <p:spPr>
                    <a:xfrm flipV="1">
                      <a:off x="189833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/>
                    <p:cNvCxnSpPr/>
                    <p:nvPr/>
                  </p:nvCxnSpPr>
                  <p:spPr>
                    <a:xfrm flipV="1">
                      <a:off x="1526511" y="5076768"/>
                      <a:ext cx="0" cy="11035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连接符 72"/>
                    <p:cNvCxnSpPr/>
                    <p:nvPr/>
                  </p:nvCxnSpPr>
                  <p:spPr>
                    <a:xfrm flipV="1">
                      <a:off x="227016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接连接符 73"/>
                    <p:cNvCxnSpPr/>
                    <p:nvPr/>
                  </p:nvCxnSpPr>
                  <p:spPr>
                    <a:xfrm flipV="1">
                      <a:off x="264199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/>
                    <p:cNvCxnSpPr/>
                    <p:nvPr/>
                  </p:nvCxnSpPr>
                  <p:spPr>
                    <a:xfrm flipV="1">
                      <a:off x="338565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 flipV="1">
                      <a:off x="3013823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/>
                    <p:cNvCxnSpPr/>
                    <p:nvPr/>
                  </p:nvCxnSpPr>
                  <p:spPr>
                    <a:xfrm flipV="1">
                      <a:off x="375747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连接符 77"/>
                    <p:cNvCxnSpPr/>
                    <p:nvPr/>
                  </p:nvCxnSpPr>
                  <p:spPr>
                    <a:xfrm flipV="1">
                      <a:off x="412930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V="1">
                      <a:off x="450113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连接符 79"/>
                    <p:cNvCxnSpPr/>
                    <p:nvPr/>
                  </p:nvCxnSpPr>
                  <p:spPr>
                    <a:xfrm flipV="1">
                      <a:off x="487296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2332227" y="4752015"/>
                    <a:ext cx="3439894" cy="369332"/>
                    <a:chOff x="2332227" y="4752015"/>
                    <a:chExt cx="3439894" cy="36933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文本框 64"/>
                        <p:cNvSpPr txBox="1"/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文本框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文本框 65"/>
                        <p:cNvSpPr txBox="1"/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文本框 6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文本框 66"/>
                        <p:cNvSpPr txBox="1"/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文本框 6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文本框 67"/>
                        <p:cNvSpPr txBox="1"/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8" name="文本框 6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文本框 68"/>
                        <p:cNvSpPr txBox="1"/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" name="文本框 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2306842" y="5706818"/>
                  <a:ext cx="3868574" cy="402719"/>
                  <a:chOff x="2332227" y="4718628"/>
                  <a:chExt cx="3868574" cy="402719"/>
                </a:xfrm>
              </p:grpSpPr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2342512" y="4718628"/>
                    <a:ext cx="3858289" cy="110359"/>
                    <a:chOff x="1526511" y="5076768"/>
                    <a:chExt cx="3858289" cy="110359"/>
                  </a:xfrm>
                </p:grpSpPr>
                <p:cxnSp>
                  <p:nvCxnSpPr>
                    <p:cNvPr id="48" name="直接箭头连接符 47"/>
                    <p:cNvCxnSpPr/>
                    <p:nvPr/>
                  </p:nvCxnSpPr>
                  <p:spPr>
                    <a:xfrm>
                      <a:off x="1526511" y="5176434"/>
                      <a:ext cx="3858289" cy="10693"/>
                    </a:xfrm>
                    <a:prstGeom prst="straightConnector1">
                      <a:avLst/>
                    </a:prstGeom>
                    <a:ln w="25400">
                      <a:headEnd w="med" len="lg"/>
                      <a:tailEnd type="stealth" w="lg" len="lg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 flipV="1">
                      <a:off x="189833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连接符 49"/>
                    <p:cNvCxnSpPr/>
                    <p:nvPr/>
                  </p:nvCxnSpPr>
                  <p:spPr>
                    <a:xfrm flipV="1">
                      <a:off x="1526511" y="5076768"/>
                      <a:ext cx="0" cy="11035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/>
                    <p:cNvCxnSpPr/>
                    <p:nvPr/>
                  </p:nvCxnSpPr>
                  <p:spPr>
                    <a:xfrm flipV="1">
                      <a:off x="227016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接连接符 51"/>
                    <p:cNvCxnSpPr/>
                    <p:nvPr/>
                  </p:nvCxnSpPr>
                  <p:spPr>
                    <a:xfrm flipV="1">
                      <a:off x="264199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连接符 52"/>
                    <p:cNvCxnSpPr/>
                    <p:nvPr/>
                  </p:nvCxnSpPr>
                  <p:spPr>
                    <a:xfrm flipV="1">
                      <a:off x="338565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/>
                    <p:cNvCxnSpPr/>
                    <p:nvPr/>
                  </p:nvCxnSpPr>
                  <p:spPr>
                    <a:xfrm flipV="1">
                      <a:off x="3013823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54"/>
                    <p:cNvCxnSpPr/>
                    <p:nvPr/>
                  </p:nvCxnSpPr>
                  <p:spPr>
                    <a:xfrm flipV="1">
                      <a:off x="3757479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/>
                    <p:cNvCxnSpPr/>
                    <p:nvPr/>
                  </p:nvCxnSpPr>
                  <p:spPr>
                    <a:xfrm flipV="1">
                      <a:off x="4129307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连接符 56"/>
                    <p:cNvCxnSpPr/>
                    <p:nvPr/>
                  </p:nvCxnSpPr>
                  <p:spPr>
                    <a:xfrm flipV="1">
                      <a:off x="4501135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连接符 57"/>
                    <p:cNvCxnSpPr/>
                    <p:nvPr/>
                  </p:nvCxnSpPr>
                  <p:spPr>
                    <a:xfrm flipV="1">
                      <a:off x="4872961" y="5076768"/>
                      <a:ext cx="0" cy="1103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332227" y="4752015"/>
                    <a:ext cx="3439894" cy="369332"/>
                    <a:chOff x="2332227" y="4752015"/>
                    <a:chExt cx="3439894" cy="36933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文本框 38"/>
                        <p:cNvSpPr txBox="1"/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" name="文本框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2227" y="4752015"/>
                          <a:ext cx="456600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文本框 39"/>
                        <p:cNvSpPr txBox="1"/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0" name="文本框 3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0417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文本框 40"/>
                        <p:cNvSpPr txBox="1"/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文本框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73930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文本框 41"/>
                        <p:cNvSpPr txBox="1"/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文本框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47443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文本框 42"/>
                        <p:cNvSpPr txBox="1"/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文本框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15008" y="4752015"/>
                          <a:ext cx="457113" cy="369332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文本框 43"/>
                        <p:cNvSpPr txBox="1"/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4" name="文本框 4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20956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文本框 44"/>
                        <p:cNvSpPr txBox="1"/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文本框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94469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文本框 45"/>
                        <p:cNvSpPr txBox="1"/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文本框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67982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1495" y="4752015"/>
                          <a:ext cx="461921" cy="369332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935011" y="4085087"/>
                      <a:ext cx="12947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</a:t>
                      </a:r>
                      <a14:m>
                        <m:oMath xmlns:m="http://schemas.openxmlformats.org/officeDocument/2006/math"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a14:m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5011" y="4085087"/>
                      <a:ext cx="1294713" cy="43088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6132" t="-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935011" y="5546553"/>
                      <a:ext cx="128778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</a:t>
                      </a:r>
                      <a14:m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oMath>
                      </a14:m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5011" y="5546553"/>
                      <a:ext cx="128778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6161" t="-7042" b="-295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>
                    <a:spLocks/>
                  </p:cNvSpPr>
                  <p:nvPr/>
                </p:nvSpPr>
                <p:spPr>
                  <a:xfrm>
                    <a:off x="6609290" y="3835988"/>
                    <a:ext cx="2623955" cy="1083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sz="2200" dirty="0"/>
                  </a:p>
                  <a:p>
                    <a:pPr lvl="1"/>
                    <a:endParaRPr lang="en-US" sz="2200" dirty="0"/>
                  </a:p>
                  <a:p>
                    <a:pPr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sz="2200" dirty="0"/>
                  </a:p>
                  <a:p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9290" y="3835988"/>
                    <a:ext cx="2623955" cy="108303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84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文本框 28"/>
            <p:cNvSpPr txBox="1"/>
            <p:nvPr/>
          </p:nvSpPr>
          <p:spPr>
            <a:xfrm>
              <a:off x="5458694" y="3457323"/>
              <a:ext cx="802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456148" y="4836964"/>
              <a:ext cx="802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128316" y="4964580"/>
            <a:ext cx="2161" cy="627284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5617" y="506277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314664" y="412990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2341430" y="5549719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116032" y="4052652"/>
            <a:ext cx="3534" cy="4815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>
            <a:off x="2129179" y="5566550"/>
            <a:ext cx="3534" cy="4815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/>
      <p:bldP spid="81" grpId="0"/>
      <p:bldP spid="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80187" y="455459"/>
            <a:ext cx="7032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4250651"/>
              </a:xfrm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Online duty cycling algorithm</a:t>
                </a:r>
              </a:p>
              <a:p>
                <a:pPr marL="800100" lvl="1" indent="-457200" algn="just">
                  <a:lnSpc>
                    <a:spcPct val="100000"/>
                  </a:lnSpc>
                  <a:buFont typeface="+mj-lt"/>
                  <a:buAutoNum type="arabicPeriod" startAt="3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If both devices choose to be active, and 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arrives at current slot,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arrives earlier, add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5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en-US" sz="25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5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0" algn="just">
                  <a:lnSpc>
                    <a:spcPct val="100000"/>
                  </a:lnSpc>
                  <a:buNone/>
                </a:pPr>
                <a:b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2500" dirty="0">
                  <a:latin typeface="Arial" panose="020B0604020202020204" pitchFamily="34" charset="0"/>
                </a:endParaRPr>
              </a:p>
              <a:p>
                <a:pPr marL="342900" lvl="1" indent="0" algn="just">
                  <a:lnSpc>
                    <a:spcPct val="100000"/>
                  </a:lnSpc>
                  <a:buNone/>
                </a:pPr>
                <a:br>
                  <a:rPr lang="en-US" dirty="0"/>
                </a:br>
                <a:br>
                  <a:rPr lang="en-US" dirty="0"/>
                </a:br>
                <a:b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4250651"/>
              </a:xfrm>
              <a:blipFill>
                <a:blip r:embed="rId3"/>
                <a:stretch>
                  <a:fillRect l="-1392" t="-1578" r="-1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1913646" y="3868489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11809" y="5289382"/>
            <a:ext cx="365760" cy="365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54888" y="5267659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4521" y="4076132"/>
            <a:ext cx="8094958" cy="2024450"/>
            <a:chOff x="1138287" y="3522889"/>
            <a:chExt cx="8094958" cy="2024450"/>
          </a:xfrm>
        </p:grpSpPr>
        <p:grpSp>
          <p:nvGrpSpPr>
            <p:cNvPr id="31" name="组合 30"/>
            <p:cNvGrpSpPr/>
            <p:nvPr/>
          </p:nvGrpSpPr>
          <p:grpSpPr>
            <a:xfrm>
              <a:off x="1138287" y="3522889"/>
              <a:ext cx="5245547" cy="2024450"/>
              <a:chOff x="935011" y="4085087"/>
              <a:chExt cx="5245547" cy="2024450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11984" y="4245352"/>
                <a:ext cx="3868574" cy="402719"/>
                <a:chOff x="2332227" y="4718628"/>
                <a:chExt cx="3868574" cy="402719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2342512" y="4718628"/>
                  <a:ext cx="3858289" cy="110359"/>
                  <a:chOff x="1526511" y="5076768"/>
                  <a:chExt cx="3858289" cy="110359"/>
                </a:xfrm>
              </p:grpSpPr>
              <p:cxnSp>
                <p:nvCxnSpPr>
                  <p:cNvPr id="70" name="直接箭头连接符 69"/>
                  <p:cNvCxnSpPr/>
                  <p:nvPr/>
                </p:nvCxnSpPr>
                <p:spPr>
                  <a:xfrm>
                    <a:off x="1526511" y="5176434"/>
                    <a:ext cx="3858289" cy="10693"/>
                  </a:xfrm>
                  <a:prstGeom prst="straightConnector1">
                    <a:avLst/>
                  </a:prstGeom>
                  <a:ln w="25400">
                    <a:headEnd w="med" len="lg"/>
                    <a:tailEnd type="stealth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 flipV="1">
                    <a:off x="1898339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 flipV="1">
                    <a:off x="1526511" y="5076768"/>
                    <a:ext cx="0" cy="11035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 flipV="1">
                    <a:off x="2270167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 flipV="1">
                    <a:off x="2641995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 flipV="1">
                    <a:off x="3385651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 flipV="1">
                    <a:off x="3013823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 flipV="1">
                    <a:off x="3757479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/>
                  <p:nvPr/>
                </p:nvCxnSpPr>
                <p:spPr>
                  <a:xfrm flipV="1">
                    <a:off x="4129307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 flipV="1">
                    <a:off x="4501135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 flipV="1">
                    <a:off x="4872961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组合 59"/>
                <p:cNvGrpSpPr/>
                <p:nvPr/>
              </p:nvGrpSpPr>
              <p:grpSpPr>
                <a:xfrm>
                  <a:off x="2332227" y="4752015"/>
                  <a:ext cx="3439894" cy="369332"/>
                  <a:chOff x="2332227" y="4752015"/>
                  <a:chExt cx="3439894" cy="3693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32227" y="4752015"/>
                        <a:ext cx="4566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2227" y="4752015"/>
                        <a:ext cx="456600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2700417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00417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3073930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73930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3447443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7443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5315008" y="4752015"/>
                        <a:ext cx="4571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15008" y="4752015"/>
                        <a:ext cx="457113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3820956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文本框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0956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4194469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7" name="文本框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94469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4567982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8" name="文本框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7982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4941495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文本框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41495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4" name="组合 33"/>
              <p:cNvGrpSpPr/>
              <p:nvPr/>
            </p:nvGrpSpPr>
            <p:grpSpPr>
              <a:xfrm>
                <a:off x="2306842" y="5706818"/>
                <a:ext cx="3868574" cy="402719"/>
                <a:chOff x="2332227" y="4718628"/>
                <a:chExt cx="3868574" cy="402719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2342512" y="4718628"/>
                  <a:ext cx="3858289" cy="110359"/>
                  <a:chOff x="1526511" y="5076768"/>
                  <a:chExt cx="3858289" cy="110359"/>
                </a:xfrm>
              </p:grpSpPr>
              <p:cxnSp>
                <p:nvCxnSpPr>
                  <p:cNvPr id="48" name="直接箭头连接符 47"/>
                  <p:cNvCxnSpPr/>
                  <p:nvPr/>
                </p:nvCxnSpPr>
                <p:spPr>
                  <a:xfrm>
                    <a:off x="1526511" y="5176434"/>
                    <a:ext cx="3858289" cy="10693"/>
                  </a:xfrm>
                  <a:prstGeom prst="straightConnector1">
                    <a:avLst/>
                  </a:prstGeom>
                  <a:ln w="25400">
                    <a:headEnd w="med" len="lg"/>
                    <a:tailEnd type="stealth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1898339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 flipV="1">
                    <a:off x="1526511" y="5076768"/>
                    <a:ext cx="0" cy="11035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 flipV="1">
                    <a:off x="2270167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 flipV="1">
                    <a:off x="2641995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 flipV="1">
                    <a:off x="3385651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 flipV="1">
                    <a:off x="3013823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 flipV="1">
                    <a:off x="3757479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 flipV="1">
                    <a:off x="4129307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 flipV="1">
                    <a:off x="4501135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 flipV="1">
                    <a:off x="4872961" y="5076768"/>
                    <a:ext cx="0" cy="1103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2332227" y="4752015"/>
                  <a:ext cx="3439894" cy="369332"/>
                  <a:chOff x="2332227" y="4752015"/>
                  <a:chExt cx="3439894" cy="3693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332227" y="4752015"/>
                        <a:ext cx="4566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本框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2227" y="4752015"/>
                        <a:ext cx="456600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700417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00417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文本框 40"/>
                      <p:cNvSpPr txBox="1"/>
                      <p:nvPr/>
                    </p:nvSpPr>
                    <p:spPr>
                      <a:xfrm>
                        <a:off x="3073930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文本框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73930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文本框 41"/>
                      <p:cNvSpPr txBox="1"/>
                      <p:nvPr/>
                    </p:nvSpPr>
                    <p:spPr>
                      <a:xfrm>
                        <a:off x="3447443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文本框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7443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5315008" y="4752015"/>
                        <a:ext cx="4571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文本框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15008" y="4752015"/>
                        <a:ext cx="457113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3820956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文本框 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0956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4194469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94469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文本框 45"/>
                      <p:cNvSpPr txBox="1"/>
                      <p:nvPr/>
                    </p:nvSpPr>
                    <p:spPr>
                      <a:xfrm>
                        <a:off x="4567982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文本框 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7982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4941495" y="4752015"/>
                        <a:ext cx="4619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41495" y="4752015"/>
                        <a:ext cx="461921" cy="369332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935011" y="4085087"/>
                    <a:ext cx="129471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2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011" y="4085087"/>
                    <a:ext cx="1294713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6132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935011" y="5546553"/>
                    <a:ext cx="1287788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oMath>
                    </a14:m>
                    <a:endParaRPr lang="en-US" sz="2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011" y="5546553"/>
                    <a:ext cx="1287788" cy="4308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6161" t="-7042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>
                  <a:spLocks/>
                </p:cNvSpPr>
                <p:nvPr/>
              </p:nvSpPr>
              <p:spPr>
                <a:xfrm>
                  <a:off x="6609290" y="3835988"/>
                  <a:ext cx="2623955" cy="1083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,…}</m:t>
                        </m:r>
                      </m:oMath>
                    </m:oMathPara>
                  </a14:m>
                  <a:endParaRPr lang="en-US" sz="2200" dirty="0"/>
                </a:p>
                <a:p>
                  <a:pPr lvl="1"/>
                  <a:endParaRPr lang="en-US" sz="2200" dirty="0"/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290" y="3835988"/>
                  <a:ext cx="2623955" cy="1083031"/>
                </a:xfrm>
                <a:prstGeom prst="rect">
                  <a:avLst/>
                </a:prstGeom>
                <a:blipFill>
                  <a:blip r:embed="rId24"/>
                  <a:stretch>
                    <a:fillRect b="-84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本框 28"/>
          <p:cNvSpPr txBox="1"/>
          <p:nvPr/>
        </p:nvSpPr>
        <p:spPr>
          <a:xfrm>
            <a:off x="5343395" y="3886759"/>
            <a:ext cx="802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340849" y="5266400"/>
            <a:ext cx="802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099676" y="4639116"/>
            <a:ext cx="2161" cy="627284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46977" y="473731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3216299" y="3769031"/>
            <a:ext cx="3534" cy="4815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223855" y="5168201"/>
            <a:ext cx="3534" cy="4815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3015988" y="3870637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2885344" y="4639116"/>
            <a:ext cx="362327" cy="61761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2673914" y="4704878"/>
                <a:ext cx="4138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914" y="4704878"/>
                <a:ext cx="41389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/>
          <p:cNvSpPr txBox="1"/>
          <p:nvPr/>
        </p:nvSpPr>
        <p:spPr>
          <a:xfrm>
            <a:off x="3351327" y="3850516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3370749" y="5299041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99037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/>
      <p:bldP spid="86" grpId="0"/>
      <p:bldP spid="86" grpId="1"/>
      <p:bldP spid="87" grpId="0"/>
      <p:bldP spid="8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80187" y="455459"/>
            <a:ext cx="7032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Stochastic Duty Cycling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3319242"/>
              </a:xfrm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Theoretical performance</a:t>
                </a:r>
                <a:endParaRPr lang="en-US" altLang="zh-CN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</a:p>
              <a:p>
                <a:pPr lvl="2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2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4 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(Approximation):The approximation of the online duty cycling algorithm  is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200" i="1" dirty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dirty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200" i="1" dirty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complexity</a:t>
                </a:r>
              </a:p>
              <a:p>
                <a:pPr lvl="2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sz="22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5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(Time complexity): The time complexity of the online duty cycling algorithm is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200" i="1" dirty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3319242"/>
              </a:xfrm>
              <a:blipFill>
                <a:blip r:embed="rId3"/>
                <a:stretch>
                  <a:fillRect l="-1392" t="-2022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288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609109" y="455459"/>
            <a:ext cx="1774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488716" y="1314193"/>
            <a:ext cx="6015590" cy="4926477"/>
          </a:xfrm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1685992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16347" y="455459"/>
            <a:ext cx="5160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Evaluation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2164695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Experiment setting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nodes and one sink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deployed around our lab building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 is set to be </a:t>
            </a: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hours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slot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is set to be </a:t>
            </a: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minute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12981" y="3773934"/>
            <a:ext cx="7367060" cy="2902929"/>
            <a:chOff x="812981" y="3773934"/>
            <a:chExt cx="7367060" cy="2902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981" y="3773934"/>
              <a:ext cx="7367060" cy="236714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916347" y="6158055"/>
              <a:ext cx="1384322" cy="51880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 nodes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29046" y="6158055"/>
              <a:ext cx="2501974" cy="51880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 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305919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16347" y="455459"/>
            <a:ext cx="5160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Evaluation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2164695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Common Active Time(CAT): the sum of </a:t>
            </a: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edges’ weight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Synchronous Active Time (SAT): the sum of </a:t>
            </a: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 edges’ weight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9032" y="3497549"/>
            <a:ext cx="8094958" cy="2232093"/>
            <a:chOff x="639820" y="3439053"/>
            <a:chExt cx="8094958" cy="2232093"/>
          </a:xfrm>
        </p:grpSpPr>
        <p:sp>
          <p:nvSpPr>
            <p:cNvPr id="7" name="椭圆 6"/>
            <p:cNvSpPr/>
            <p:nvPr/>
          </p:nvSpPr>
          <p:spPr>
            <a:xfrm>
              <a:off x="2028945" y="3439053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27108" y="4859946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69646" y="4864983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174947" y="3463677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52403" y="4863447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893402" y="3460616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993279" y="4869527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994432" y="3439053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39820" y="3457323"/>
              <a:ext cx="8094958" cy="2213823"/>
              <a:chOff x="639820" y="3457323"/>
              <a:chExt cx="8094958" cy="2213823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639820" y="3646696"/>
                <a:ext cx="8094958" cy="2024450"/>
                <a:chOff x="1138287" y="3522889"/>
                <a:chExt cx="8094958" cy="2024450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1138287" y="3522889"/>
                  <a:ext cx="5245547" cy="2024450"/>
                  <a:chOff x="935011" y="4085087"/>
                  <a:chExt cx="5245547" cy="2024450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2311984" y="4245352"/>
                    <a:ext cx="3868574" cy="402719"/>
                    <a:chOff x="2332227" y="4718628"/>
                    <a:chExt cx="3868574" cy="402719"/>
                  </a:xfrm>
                </p:grpSpPr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2342512" y="4718628"/>
                      <a:ext cx="3858289" cy="110359"/>
                      <a:chOff x="1526511" y="5076768"/>
                      <a:chExt cx="3858289" cy="110359"/>
                    </a:xfrm>
                  </p:grpSpPr>
                  <p:cxnSp>
                    <p:nvCxnSpPr>
                      <p:cNvPr id="69" name="直接箭头连接符 68"/>
                      <p:cNvCxnSpPr/>
                      <p:nvPr/>
                    </p:nvCxnSpPr>
                    <p:spPr>
                      <a:xfrm>
                        <a:off x="1526511" y="5176434"/>
                        <a:ext cx="3858289" cy="10693"/>
                      </a:xfrm>
                      <a:prstGeom prst="straightConnector1">
                        <a:avLst/>
                      </a:prstGeom>
                      <a:ln w="25400">
                        <a:headEnd w="med" len="lg"/>
                        <a:tailEnd type="stealth" w="lg" len="lg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直接连接符 69"/>
                      <p:cNvCxnSpPr/>
                      <p:nvPr/>
                    </p:nvCxnSpPr>
                    <p:spPr>
                      <a:xfrm flipV="1">
                        <a:off x="189833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直接连接符 70"/>
                      <p:cNvCxnSpPr/>
                      <p:nvPr/>
                    </p:nvCxnSpPr>
                    <p:spPr>
                      <a:xfrm flipV="1">
                        <a:off x="1526511" y="5076768"/>
                        <a:ext cx="0" cy="11035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直接连接符 71"/>
                      <p:cNvCxnSpPr/>
                      <p:nvPr/>
                    </p:nvCxnSpPr>
                    <p:spPr>
                      <a:xfrm flipV="1">
                        <a:off x="227016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直接连接符 72"/>
                      <p:cNvCxnSpPr/>
                      <p:nvPr/>
                    </p:nvCxnSpPr>
                    <p:spPr>
                      <a:xfrm flipV="1">
                        <a:off x="264199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直接连接符 73"/>
                      <p:cNvCxnSpPr/>
                      <p:nvPr/>
                    </p:nvCxnSpPr>
                    <p:spPr>
                      <a:xfrm flipV="1">
                        <a:off x="338565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直接连接符 74"/>
                      <p:cNvCxnSpPr/>
                      <p:nvPr/>
                    </p:nvCxnSpPr>
                    <p:spPr>
                      <a:xfrm flipV="1">
                        <a:off x="3013823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直接连接符 75"/>
                      <p:cNvCxnSpPr/>
                      <p:nvPr/>
                    </p:nvCxnSpPr>
                    <p:spPr>
                      <a:xfrm flipV="1">
                        <a:off x="375747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直接连接符 76"/>
                      <p:cNvCxnSpPr/>
                      <p:nvPr/>
                    </p:nvCxnSpPr>
                    <p:spPr>
                      <a:xfrm flipV="1">
                        <a:off x="412930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直接连接符 77"/>
                      <p:cNvCxnSpPr/>
                      <p:nvPr/>
                    </p:nvCxnSpPr>
                    <p:spPr>
                      <a:xfrm flipV="1">
                        <a:off x="450113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直接连接符 78"/>
                      <p:cNvCxnSpPr/>
                      <p:nvPr/>
                    </p:nvCxnSpPr>
                    <p:spPr>
                      <a:xfrm flipV="1">
                        <a:off x="487296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2332227" y="4752015"/>
                      <a:ext cx="3439894" cy="369332"/>
                      <a:chOff x="2332227" y="4752015"/>
                      <a:chExt cx="3439894" cy="36933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文本框 59"/>
                          <p:cNvSpPr txBox="1"/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文本框 6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文本框 60"/>
                          <p:cNvSpPr txBox="1"/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2" name="文本框 6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2" name="文本框 61"/>
                          <p:cNvSpPr txBox="1"/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3" name="文本框 6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3" name="文本框 62"/>
                          <p:cNvSpPr txBox="1"/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文本框 6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4" name="文本框 63"/>
                          <p:cNvSpPr txBox="1"/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文本框 6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5" name="文本框 64"/>
                          <p:cNvSpPr txBox="1"/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6" name="文本框 6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b="-16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6" name="文本框 65"/>
                          <p:cNvSpPr txBox="1"/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7" name="文本框 6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文本框 66"/>
                          <p:cNvSpPr txBox="1"/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8" name="文本框 6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文本框 67"/>
                          <p:cNvSpPr txBox="1"/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9" name="文本框 6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2306842" y="5706818"/>
                    <a:ext cx="3868574" cy="402719"/>
                    <a:chOff x="2332227" y="4718628"/>
                    <a:chExt cx="3868574" cy="402719"/>
                  </a:xfrm>
                </p:grpSpPr>
                <p:grpSp>
                  <p:nvGrpSpPr>
                    <p:cNvPr id="36" name="组合 35"/>
                    <p:cNvGrpSpPr/>
                    <p:nvPr/>
                  </p:nvGrpSpPr>
                  <p:grpSpPr>
                    <a:xfrm>
                      <a:off x="2342512" y="4718628"/>
                      <a:ext cx="3858289" cy="110359"/>
                      <a:chOff x="1526511" y="5076768"/>
                      <a:chExt cx="3858289" cy="110359"/>
                    </a:xfrm>
                  </p:grpSpPr>
                  <p:cxnSp>
                    <p:nvCxnSpPr>
                      <p:cNvPr id="47" name="直接箭头连接符 46"/>
                      <p:cNvCxnSpPr/>
                      <p:nvPr/>
                    </p:nvCxnSpPr>
                    <p:spPr>
                      <a:xfrm>
                        <a:off x="1526511" y="5176434"/>
                        <a:ext cx="3858289" cy="10693"/>
                      </a:xfrm>
                      <a:prstGeom prst="straightConnector1">
                        <a:avLst/>
                      </a:prstGeom>
                      <a:ln w="25400">
                        <a:headEnd w="med" len="lg"/>
                        <a:tailEnd type="stealth" w="lg" len="lg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直接连接符 47"/>
                      <p:cNvCxnSpPr/>
                      <p:nvPr/>
                    </p:nvCxnSpPr>
                    <p:spPr>
                      <a:xfrm flipV="1">
                        <a:off x="189833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直接连接符 48"/>
                      <p:cNvCxnSpPr/>
                      <p:nvPr/>
                    </p:nvCxnSpPr>
                    <p:spPr>
                      <a:xfrm flipV="1">
                        <a:off x="1526511" y="5076768"/>
                        <a:ext cx="0" cy="11035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直接连接符 49"/>
                      <p:cNvCxnSpPr/>
                      <p:nvPr/>
                    </p:nvCxnSpPr>
                    <p:spPr>
                      <a:xfrm flipV="1">
                        <a:off x="227016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连接符 50"/>
                      <p:cNvCxnSpPr/>
                      <p:nvPr/>
                    </p:nvCxnSpPr>
                    <p:spPr>
                      <a:xfrm flipV="1">
                        <a:off x="264199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 flipV="1">
                        <a:off x="338565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 flipV="1">
                        <a:off x="3013823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 flipV="1">
                        <a:off x="3757479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 flipV="1">
                        <a:off x="4129307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 flipV="1">
                        <a:off x="4501135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连接符 56"/>
                      <p:cNvCxnSpPr/>
                      <p:nvPr/>
                    </p:nvCxnSpPr>
                    <p:spPr>
                      <a:xfrm flipV="1">
                        <a:off x="4872961" y="5076768"/>
                        <a:ext cx="0" cy="11035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" name="组合 36"/>
                    <p:cNvGrpSpPr/>
                    <p:nvPr/>
                  </p:nvGrpSpPr>
                  <p:grpSpPr>
                    <a:xfrm>
                      <a:off x="2332227" y="4752015"/>
                      <a:ext cx="3439894" cy="369332"/>
                      <a:chOff x="2332227" y="4752015"/>
                      <a:chExt cx="3439894" cy="36933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8" name="文本框 37"/>
                          <p:cNvSpPr txBox="1"/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9" name="文本框 3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32227" y="4752015"/>
                            <a:ext cx="456600" cy="3693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9" name="文本框 38"/>
                          <p:cNvSpPr txBox="1"/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0" name="文本框 3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700417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0" name="文本框 39"/>
                          <p:cNvSpPr txBox="1"/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文本框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73930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文本框 40"/>
                          <p:cNvSpPr txBox="1"/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文本框 4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47443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2" name="文本框 41"/>
                          <p:cNvSpPr txBox="1"/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文本框 4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15008" y="4752015"/>
                            <a:ext cx="457113" cy="369332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3" name="文本框 42"/>
                          <p:cNvSpPr txBox="1"/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4" name="文本框 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20956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 b="-16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4" name="文本框 43"/>
                          <p:cNvSpPr txBox="1"/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文本框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94469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文本框 44"/>
                          <p:cNvSpPr txBox="1"/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6" name="文本框 4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67982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" name="文本框 45"/>
                          <p:cNvSpPr txBox="1"/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7" name="文本框 4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941495" y="4752015"/>
                            <a:ext cx="461921" cy="369332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文本框 33"/>
                      <p:cNvSpPr txBox="1"/>
                      <p:nvPr/>
                    </p:nvSpPr>
                    <p:spPr>
                      <a:xfrm>
                        <a:off x="935011" y="4085087"/>
                        <a:ext cx="129471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Device </a:t>
                        </a:r>
                        <a14:m>
                          <m:oMath xmlns:m="http://schemas.openxmlformats.org/officeDocument/2006/math"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a14:m>
                        <a:endPara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文本框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5011" y="4085087"/>
                        <a:ext cx="1294713" cy="43088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6132" t="-8571" b="-3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>
                        <a:off x="935011" y="5546553"/>
                        <a:ext cx="128778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Device </a:t>
                        </a:r>
                        <a14:m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oMath>
                        </a14:m>
                        <a:endPara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文本框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5011" y="5546553"/>
                        <a:ext cx="1287788" cy="43088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6161" t="-7042" b="-295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/>
                    <p:cNvSpPr txBox="1">
                      <a:spLocks/>
                    </p:cNvSpPr>
                    <p:nvPr/>
                  </p:nvSpPr>
                  <p:spPr>
                    <a:xfrm>
                      <a:off x="6609290" y="3835988"/>
                      <a:ext cx="2623955" cy="10830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2200" dirty="0"/>
                    </a:p>
                    <a:p>
                      <a:endParaRPr lang="en-US" sz="22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={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2200" dirty="0"/>
                    </a:p>
                    <a:p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32" name="文本框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09290" y="3835988"/>
                      <a:ext cx="2623955" cy="108303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84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" name="文本框 27"/>
              <p:cNvSpPr txBox="1"/>
              <p:nvPr/>
            </p:nvSpPr>
            <p:spPr>
              <a:xfrm>
                <a:off x="5458694" y="3457323"/>
                <a:ext cx="80259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456148" y="4836964"/>
                <a:ext cx="80259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214975" y="4209680"/>
              <a:ext cx="2161" cy="627284"/>
            </a:xfrm>
            <a:prstGeom prst="line">
              <a:avLst/>
            </a:prstGeom>
            <a:ln w="254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176159" y="4208980"/>
              <a:ext cx="2161" cy="627284"/>
            </a:xfrm>
            <a:prstGeom prst="line">
              <a:avLst/>
            </a:prstGeom>
            <a:ln w="254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63" idx="2"/>
            </p:cNvCxnSpPr>
            <p:nvPr/>
          </p:nvCxnSpPr>
          <p:spPr>
            <a:xfrm flipV="1">
              <a:off x="3000643" y="4209680"/>
              <a:ext cx="362327" cy="617619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6" idx="2"/>
            </p:cNvCxnSpPr>
            <p:nvPr/>
          </p:nvCxnSpPr>
          <p:spPr>
            <a:xfrm>
              <a:off x="4109996" y="4209680"/>
              <a:ext cx="282656" cy="62658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2276" y="4307878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97506" y="4291597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2789213" y="4275442"/>
                  <a:ext cx="41389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213" y="4275442"/>
                  <a:ext cx="413895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227979" y="4291597"/>
                  <a:ext cx="41389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979" y="4291597"/>
                  <a:ext cx="413895" cy="43088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77064" y="5847250"/>
                <a:ext cx="2435721" cy="57496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36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 = 2 + 2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3600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064" y="5847250"/>
                <a:ext cx="2435721" cy="574967"/>
              </a:xfrm>
              <a:prstGeom prst="rect">
                <a:avLst/>
              </a:prstGeom>
              <a:blipFill>
                <a:blip r:embed="rId27"/>
                <a:stretch>
                  <a:fillRect l="-7500" t="-15789" r="-14750" b="-5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5340530" y="5847249"/>
            <a:ext cx="1741714" cy="5749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 = 2</a:t>
            </a:r>
          </a:p>
        </p:txBody>
      </p:sp>
    </p:spTree>
    <p:extLst>
      <p:ext uri="{BB962C8B-B14F-4D97-AF65-F5344CB8AC3E}">
        <p14:creationId xmlns:p14="http://schemas.microsoft.com/office/powerpoint/2010/main" val="17788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609109" y="455459"/>
            <a:ext cx="1774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488716" y="1314193"/>
            <a:ext cx="6015590" cy="4926477"/>
          </a:xfrm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251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16347" y="455459"/>
            <a:ext cx="5160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Evaluation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2251899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 online algorithm can achieve </a:t>
            </a:r>
            <a:r>
              <a:rPr lang="en-US" altLang="zh-CN" sz="2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52.68%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 on average of the CAT under the offline algorithm.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 algn="just">
              <a:lnSpc>
                <a:spcPct val="100000"/>
              </a:lnSpc>
              <a:buNone/>
            </a:pP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1" y="2851029"/>
            <a:ext cx="3823803" cy="24481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6312" y="5408939"/>
            <a:ext cx="3177500" cy="5188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over two algorithms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80413"/>
              </p:ext>
            </p:extLst>
          </p:nvPr>
        </p:nvGraphicFramePr>
        <p:xfrm>
          <a:off x="4747562" y="3088019"/>
          <a:ext cx="4062897" cy="17607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24823">
                  <a:extLst>
                    <a:ext uri="{9D8B030D-6E8A-4147-A177-3AD203B41FA5}">
                      <a16:colId xmlns:a16="http://schemas.microsoft.com/office/drawing/2014/main" val="504697011"/>
                    </a:ext>
                  </a:extLst>
                </a:gridCol>
                <a:gridCol w="1419037">
                  <a:extLst>
                    <a:ext uri="{9D8B030D-6E8A-4147-A177-3AD203B41FA5}">
                      <a16:colId xmlns:a16="http://schemas.microsoft.com/office/drawing/2014/main" val="1440950819"/>
                    </a:ext>
                  </a:extLst>
                </a:gridCol>
                <a:gridCol w="1419037">
                  <a:extLst>
                    <a:ext uri="{9D8B030D-6E8A-4147-A177-3AD203B41FA5}">
                      <a16:colId xmlns:a16="http://schemas.microsoft.com/office/drawing/2014/main" val="3909314897"/>
                    </a:ext>
                  </a:extLst>
                </a:gridCol>
              </a:tblGrid>
              <a:tr h="440178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 Percentage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64859"/>
                  </a:ext>
                </a:extLst>
              </a:tr>
              <a:tr h="440178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199804"/>
                  </a:ext>
                </a:extLst>
              </a:tr>
              <a:tr h="4401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936793"/>
                  </a:ext>
                </a:extLst>
              </a:tr>
              <a:tr h="4401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42362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40884" y="5408939"/>
            <a:ext cx="2276251" cy="5188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percentage</a:t>
            </a:r>
          </a:p>
        </p:txBody>
      </p:sp>
    </p:spTree>
    <p:extLst>
      <p:ext uri="{BB962C8B-B14F-4D97-AF65-F5344CB8AC3E}">
        <p14:creationId xmlns:p14="http://schemas.microsoft.com/office/powerpoint/2010/main" val="1632545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16347" y="455459"/>
            <a:ext cx="5160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Evaluation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1908215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 online algorithm can achieve </a:t>
            </a:r>
            <a:r>
              <a:rPr lang="en-US" altLang="zh-CN" sz="26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27.45%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 on average of the CAT under the offline algorithm.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1" y="2879172"/>
            <a:ext cx="3790615" cy="24702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9718" y="5539279"/>
            <a:ext cx="3177500" cy="5188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 over two algorithms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64042"/>
              </p:ext>
            </p:extLst>
          </p:nvPr>
        </p:nvGraphicFramePr>
        <p:xfrm>
          <a:off x="4722288" y="3174654"/>
          <a:ext cx="4160455" cy="18792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4233">
                  <a:extLst>
                    <a:ext uri="{9D8B030D-6E8A-4147-A177-3AD203B41FA5}">
                      <a16:colId xmlns:a16="http://schemas.microsoft.com/office/drawing/2014/main" val="504697011"/>
                    </a:ext>
                  </a:extLst>
                </a:gridCol>
                <a:gridCol w="1453111">
                  <a:extLst>
                    <a:ext uri="{9D8B030D-6E8A-4147-A177-3AD203B41FA5}">
                      <a16:colId xmlns:a16="http://schemas.microsoft.com/office/drawing/2014/main" val="1440950819"/>
                    </a:ext>
                  </a:extLst>
                </a:gridCol>
                <a:gridCol w="1453111">
                  <a:extLst>
                    <a:ext uri="{9D8B030D-6E8A-4147-A177-3AD203B41FA5}">
                      <a16:colId xmlns:a16="http://schemas.microsoft.com/office/drawing/2014/main" val="3909314897"/>
                    </a:ext>
                  </a:extLst>
                </a:gridCol>
              </a:tblGrid>
              <a:tr h="469813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 Percentage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64859"/>
                  </a:ext>
                </a:extLst>
              </a:tr>
              <a:tr h="469813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199804"/>
                  </a:ext>
                </a:extLst>
              </a:tr>
              <a:tr h="46981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936793"/>
                  </a:ext>
                </a:extLst>
              </a:tr>
              <a:tr h="46981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423626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676142" y="5539279"/>
            <a:ext cx="2252746" cy="5188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 percentage</a:t>
            </a:r>
          </a:p>
        </p:txBody>
      </p:sp>
    </p:spTree>
    <p:extLst>
      <p:ext uri="{BB962C8B-B14F-4D97-AF65-F5344CB8AC3E}">
        <p14:creationId xmlns:p14="http://schemas.microsoft.com/office/powerpoint/2010/main" val="3159120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16347" y="455459"/>
            <a:ext cx="5160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Evaluation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161" y="1332854"/>
                <a:ext cx="7886700" cy="2159566"/>
              </a:xfrm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Impact factor: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harvested energy probability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highly </a:t>
                </a:r>
                <a:r>
                  <a:rPr lang="en-US" altLang="zh-CN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accordance </a:t>
                </a:r>
                <a:r>
                  <a:rPr lang="en-US" altLang="zh-CN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 percentage of </a:t>
                </a:r>
                <a:r>
                  <a:rPr lang="en-US" altLang="zh-CN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CAT, SAT </a:t>
                </a:r>
                <a:r>
                  <a:rPr lang="en-US" altLang="zh-CN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500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relative performance </a:t>
                </a:r>
                <a:r>
                  <a:rPr lang="en-US" altLang="zh-CN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online algorithm in comparison with the offline algorithm</a:t>
                </a: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61" y="1332854"/>
                <a:ext cx="7886700" cy="2159566"/>
              </a:xfrm>
              <a:blipFill>
                <a:blip r:embed="rId3"/>
                <a:stretch>
                  <a:fillRect l="-1392" t="-3107" r="-1315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235724" y="3492420"/>
            <a:ext cx="8521573" cy="3321697"/>
            <a:chOff x="313469" y="3286621"/>
            <a:chExt cx="8521573" cy="332169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469" y="3286621"/>
              <a:ext cx="2840278" cy="24869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3499" y="3286621"/>
              <a:ext cx="2744729" cy="24869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7980" y="3286621"/>
              <a:ext cx="2737062" cy="248697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503381" y="5768563"/>
              <a:ext cx="2460454" cy="46024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 CAT percentage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95636" y="5768563"/>
              <a:ext cx="2460454" cy="46024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 SAT percentage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26463" y="5770808"/>
              <a:ext cx="2680096" cy="8375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(c) Comparison over</a:t>
              </a:r>
            </a:p>
            <a:p>
              <a:r>
                <a:rPr lang="en-US" sz="22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 algorithms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275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609109" y="455459"/>
            <a:ext cx="1774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488716" y="1314193"/>
            <a:ext cx="6015590" cy="4926477"/>
          </a:xfrm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9601961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147454" y="455459"/>
            <a:ext cx="2698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3621504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first work that investigates the </a:t>
            </a:r>
            <a:r>
              <a:rPr lang="en-US" altLang="zh-CN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 duty cycling problem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under the </a:t>
            </a:r>
            <a:r>
              <a:rPr lang="en-US" altLang="zh-CN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harvested energy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charge efficiency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address the </a:t>
            </a:r>
            <a:r>
              <a:rPr lang="en-US" altLang="zh-CN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and online stochastic duty cycling problem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design the </a:t>
            </a:r>
            <a:r>
              <a:rPr lang="en-US" altLang="zh-CN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and online stochastic duty cycling algorithms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perform both </a:t>
            </a:r>
            <a:r>
              <a:rPr lang="en-US" altLang="zh-CN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analysis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evaluation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the offline and online duty cycling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747869086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160261" y="455459"/>
            <a:ext cx="2672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62661" y="1409054"/>
            <a:ext cx="8267699" cy="49917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[1] Vincent Liu, Aaron Parks,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Vamsi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Talla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Shyamnath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Gollakota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David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Wetherall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Joshua R Smith. Ambient backscatter: wireless communication out of thin air. In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ACM SIGCOMM Computer Communication Review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volume 43, pages 39–50, 2013.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[2] Jeremy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Gummeson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Bodhi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Priyantha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Liu. An energy harvesting wearable ring platform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gestureinput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surfaces. In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Proceedings of the 12th annual international conference on Mobile systems, applications, and services 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MobiSys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pages 162–175, Bretton Woods, NH, USA, June 16-19 2014. ACM.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[3] S.J. Tang, X.Y. Li, X. Shen,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Jianhui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Zhang, G. Dai, and S.K. Das. Cool: On coverage with solar-powered sensors. In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Proceedings of the 31st International Conference on Distributed Computing Systems (ICDCS)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pages 488–496, Minneapolis, Minnesota, USA, June 20-24 2011. IEEE.</a:t>
            </a:r>
          </a:p>
        </p:txBody>
      </p:sp>
    </p:spTree>
    <p:extLst>
      <p:ext uri="{BB962C8B-B14F-4D97-AF65-F5344CB8AC3E}">
        <p14:creationId xmlns:p14="http://schemas.microsoft.com/office/powerpoint/2010/main" val="2349089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2022112" y="2275160"/>
            <a:ext cx="5099765" cy="204794"/>
            <a:chOff x="-1858296" y="4817207"/>
            <a:chExt cx="10068231" cy="416899"/>
          </a:xfrm>
        </p:grpSpPr>
        <p:sp>
          <p:nvSpPr>
            <p:cNvPr id="5" name="Rectangle 6"/>
            <p:cNvSpPr/>
            <p:nvPr/>
          </p:nvSpPr>
          <p:spPr>
            <a:xfrm>
              <a:off x="-1858296" y="4817285"/>
              <a:ext cx="2517058" cy="4168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7"/>
            <p:cNvSpPr/>
            <p:nvPr/>
          </p:nvSpPr>
          <p:spPr>
            <a:xfrm>
              <a:off x="658761" y="4817207"/>
              <a:ext cx="2517058" cy="416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3175820" y="4817285"/>
              <a:ext cx="2517058" cy="4168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8" name="Rectangle 9"/>
            <p:cNvSpPr/>
            <p:nvPr/>
          </p:nvSpPr>
          <p:spPr>
            <a:xfrm>
              <a:off x="5692877" y="4817246"/>
              <a:ext cx="2517058" cy="4168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</p:grpSp>
      <p:sp>
        <p:nvSpPr>
          <p:cNvPr id="9" name="Rectangle 3"/>
          <p:cNvSpPr/>
          <p:nvPr/>
        </p:nvSpPr>
        <p:spPr>
          <a:xfrm>
            <a:off x="2213478" y="774242"/>
            <a:ext cx="471703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10" name="Rectangle 4"/>
          <p:cNvSpPr/>
          <p:nvPr/>
        </p:nvSpPr>
        <p:spPr>
          <a:xfrm>
            <a:off x="2148804" y="2937697"/>
            <a:ext cx="4846379" cy="12003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27899" y="4595769"/>
            <a:ext cx="7088188" cy="1654628"/>
            <a:chOff x="1143000" y="3701654"/>
            <a:chExt cx="7088188" cy="165462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143000" y="3701654"/>
              <a:ext cx="230188" cy="1654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575"/>
                </a:spcBef>
                <a:buClr>
                  <a:srgbClr val="4F81BD"/>
                </a:buClr>
                <a:buSzPct val="12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MS PGothic" pitchFamily="2" charset="-128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rgbClr val="C0504D"/>
                </a:buClr>
                <a:buSzPct val="120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B2C1D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9BBB59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itchFamily="2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000000"/>
                </a:solidFill>
                <a:ea typeface="Gulim" pitchFamily="2" charset="-127"/>
                <a:sym typeface="Arial" panose="020B0604020202020204" pitchFamily="34" charset="0"/>
              </a:endParaRPr>
            </a:p>
          </p:txBody>
        </p:sp>
        <p:sp>
          <p:nvSpPr>
            <p:cNvPr id="15" name="副标题 2"/>
            <p:cNvSpPr txBox="1">
              <a:spLocks/>
            </p:cNvSpPr>
            <p:nvPr/>
          </p:nvSpPr>
          <p:spPr>
            <a:xfrm>
              <a:off x="1373188" y="3828803"/>
              <a:ext cx="6858000" cy="14003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Reporter: </a:t>
              </a:r>
              <a:r>
                <a:rPr lang="en-US" sz="2400" b="1" dirty="0" err="1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Zhi</a:t>
              </a:r>
              <a:r>
                <a:rPr lang="en-US" sz="2400" b="1" dirty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</a:t>
              </a:r>
            </a:p>
            <a:p>
              <a:pPr algn="l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Email: </a:t>
              </a:r>
              <a:r>
                <a:rPr lang="en-US" sz="2000" u="sng" dirty="0">
                  <a:solidFill>
                    <a:srgbClr val="496BC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zhili.pro@gmail.com</a:t>
              </a:r>
            </a:p>
            <a:p>
              <a:pPr algn="l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College of Computer Science and Technology</a:t>
              </a:r>
              <a:b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Hangzhou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Dianzi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University, Hangzhou 310018 China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3197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057678" y="455459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523220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Energy harvesting systems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1" y="2226851"/>
            <a:ext cx="3272314" cy="15135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625" y="2119070"/>
            <a:ext cx="1508980" cy="17291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15" y="1943119"/>
            <a:ext cx="3105206" cy="2001803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09080" y="4031968"/>
            <a:ext cx="2834862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algn="just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Ambient backscatter (SIGCOMM 2013)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293567" y="4031967"/>
            <a:ext cx="3819902" cy="769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Renewable sensor  networks  (ICDCS 2011)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53161" y="4824860"/>
            <a:ext cx="7886700" cy="183127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Factors affecting system performance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heterogeneity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charge efficiency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943942" y="4032182"/>
            <a:ext cx="2349625" cy="7591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algn="ctr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Ring</a:t>
            </a:r>
          </a:p>
          <a:p>
            <a:pPr marL="342900" lvl="1" indent="0" algn="ctr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MobiSys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2014)</a:t>
            </a:r>
          </a:p>
        </p:txBody>
      </p:sp>
    </p:spTree>
    <p:extLst>
      <p:ext uri="{BB962C8B-B14F-4D97-AF65-F5344CB8AC3E}">
        <p14:creationId xmlns:p14="http://schemas.microsoft.com/office/powerpoint/2010/main" val="12597103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250027" y="455459"/>
            <a:ext cx="2492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2169825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Random profile of harvested energy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device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harvests energy in </a:t>
            </a:r>
            <a:r>
              <a:rPr lang="en-US" altLang="zh-CN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changing weather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Weather variations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6581" y="3947517"/>
            <a:ext cx="8590839" cy="2698547"/>
            <a:chOff x="201091" y="3947517"/>
            <a:chExt cx="8590839" cy="269854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1" y="3947517"/>
              <a:ext cx="8590839" cy="2258015"/>
            </a:xfrm>
            <a:prstGeom prst="rect">
              <a:avLst/>
            </a:prstGeom>
          </p:spPr>
        </p:pic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316294" y="6215177"/>
              <a:ext cx="2198823" cy="4308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First day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3240154" y="6215177"/>
              <a:ext cx="2512712" cy="4308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Second day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6214547" y="6215177"/>
              <a:ext cx="2512712" cy="4308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Third day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11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250027" y="455459"/>
            <a:ext cx="2492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2169825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Random profile of harvested energy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devices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harvest energy in 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day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weather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Unpredictable environmental factors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5531" y="3811457"/>
            <a:ext cx="8532939" cy="2827694"/>
            <a:chOff x="211134" y="3811457"/>
            <a:chExt cx="8532939" cy="2827694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211134" y="6208264"/>
              <a:ext cx="2462179" cy="4308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First device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3104311" y="6208264"/>
              <a:ext cx="2746584" cy="4308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Second device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6041127" y="6208264"/>
              <a:ext cx="2512712" cy="4308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Third device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134" y="3811457"/>
              <a:ext cx="8532939" cy="2333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28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250027" y="455459"/>
            <a:ext cx="2492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886700" cy="4632037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Randomness of energy harvesting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variations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factors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devices 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not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use the harvested energy 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synchronously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Low charge efficiency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75%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a solar powered node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It is better to </a:t>
            </a:r>
            <a:r>
              <a:rPr lang="en-US" sz="25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harvested energy directly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improve the utilization of the harvested energy?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stochastic duty cycling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19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609109" y="455459"/>
            <a:ext cx="1774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488716" y="1314193"/>
            <a:ext cx="6015590" cy="4926477"/>
          </a:xfrm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05283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004493" y="455459"/>
            <a:ext cx="2984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</a:t>
            </a:r>
          </a:p>
        </p:txBody>
      </p:sp>
      <p:cxnSp>
        <p:nvCxnSpPr>
          <p:cNvPr id="22" name="直接连接符 95"/>
          <p:cNvCxnSpPr/>
          <p:nvPr/>
        </p:nvCxnSpPr>
        <p:spPr>
          <a:xfrm>
            <a:off x="1526511" y="1104312"/>
            <a:ext cx="5940000" cy="3453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3161" y="1332854"/>
            <a:ext cx="7402119" cy="4791055"/>
          </a:xfr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Duty cycling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Deterministic duty cycling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zh-CN" sz="22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active time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Stochastic duty cycling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zh-CN" sz="22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moments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zh-CN" sz="22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active time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work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zh-CN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imperfect charge efficiency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zh-CN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randomness of harvested energy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en-US" altLang="zh-CN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active moments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active time together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733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</TotalTime>
  <Words>2461</Words>
  <Application>Microsoft Office PowerPoint</Application>
  <PresentationFormat>全屏显示(4:3)</PresentationFormat>
  <Paragraphs>496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Gulim</vt:lpstr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Stochastic Duty Cycling for Heterogenous Energy Harvesting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Duty Cycling for Heterogenous Energy Harvesting Networks</dc:title>
  <dc:creator>Lafido</dc:creator>
  <cp:lastModifiedBy>Lafido</cp:lastModifiedBy>
  <cp:revision>1303</cp:revision>
  <dcterms:created xsi:type="dcterms:W3CDTF">2015-11-09T02:16:24Z</dcterms:created>
  <dcterms:modified xsi:type="dcterms:W3CDTF">2017-09-02T18:12:49Z</dcterms:modified>
</cp:coreProperties>
</file>