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  <p:sldMasterId id="2147483774" r:id="rId2"/>
  </p:sldMasterIdLst>
  <p:notesMasterIdLst>
    <p:notesMasterId r:id="rId12"/>
  </p:notesMasterIdLst>
  <p:handoutMasterIdLst>
    <p:handoutMasterId r:id="rId13"/>
  </p:handoutMasterIdLst>
  <p:sldIdLst>
    <p:sldId id="256" r:id="rId3"/>
    <p:sldId id="283" r:id="rId4"/>
    <p:sldId id="295" r:id="rId5"/>
    <p:sldId id="296" r:id="rId6"/>
    <p:sldId id="297" r:id="rId7"/>
    <p:sldId id="300" r:id="rId8"/>
    <p:sldId id="298" r:id="rId9"/>
    <p:sldId id="299" r:id="rId10"/>
    <p:sldId id="294" r:id="rId11"/>
  </p:sldIdLst>
  <p:sldSz cx="9144000" cy="6858000" type="screen4x3"/>
  <p:notesSz cx="6858000" cy="9144000"/>
  <p:defaultTextStyle>
    <a:defPPr>
      <a:defRPr lang="x-non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0066"/>
    <a:srgbClr val="FF0000"/>
    <a:srgbClr val="000099"/>
    <a:srgbClr val="990000"/>
    <a:srgbClr val="C0C0C0"/>
    <a:srgbClr val="99CCFF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7" autoAdjust="0"/>
    <p:restoredTop sz="90141" autoAdjust="0"/>
  </p:normalViewPr>
  <p:slideViewPr>
    <p:cSldViewPr>
      <p:cViewPr varScale="1">
        <p:scale>
          <a:sx n="87" d="100"/>
          <a:sy n="87" d="100"/>
        </p:scale>
        <p:origin x="43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8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hangingPunct="0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0" hangingPunct="0">
              <a:defRPr sz="1200">
                <a:cs typeface="Arial" charset="0"/>
              </a:defRPr>
            </a:lvl1pPr>
          </a:lstStyle>
          <a:p>
            <a:pPr>
              <a:defRPr/>
            </a:pPr>
            <a:fld id="{F8F46A05-C066-401B-B893-997CC1FC0BEF}" type="datetimeFigureOut">
              <a:rPr lang="en-US"/>
              <a:pPr>
                <a:defRPr/>
              </a:pPr>
              <a:t>5/4/16</a:t>
            </a:fld>
            <a:endParaRPr lang="en-US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 eaLnBrk="0" hangingPunct="0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 eaLnBrk="0" hangingPunct="0">
              <a:defRPr sz="1200"/>
            </a:lvl1pPr>
          </a:lstStyle>
          <a:p>
            <a:pPr>
              <a:defRPr/>
            </a:pPr>
            <a:fld id="{B637B8AC-3EB2-41CE-8568-04A652427D23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832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3FB2420-FD8E-4AC3-9694-E1B07BF66F5B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073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63EEB6-3A79-47EC-88A9-D589D871FF28}" type="slidenum">
              <a:rPr lang="fa-IR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21960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2403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110047" y="6324600"/>
            <a:ext cx="83869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defRPr/>
            </a:pPr>
            <a:fld id="{90845AC2-64A8-4680-9579-42C0FBE98A37}" type="slidenum">
              <a:rPr lang="en-US" altLang="en-US" sz="1600" b="1" smtClean="0">
                <a:solidFill>
                  <a:srgbClr val="7F7F7F"/>
                </a:solidFill>
                <a:latin typeface="Comic Sans MS" panose="030F0702030302020204" pitchFamily="66" charset="0"/>
              </a:rPr>
              <a:pPr algn="r" rtl="1" eaLnBrk="1" hangingPunct="1">
                <a:defRPr/>
              </a:pPr>
              <a:t>‹#›</a:t>
            </a:fld>
            <a:r>
              <a:rPr lang="en-US" altLang="en-US" sz="1600" b="1" dirty="0" smtClean="0">
                <a:solidFill>
                  <a:srgbClr val="7F7F7F"/>
                </a:solidFill>
                <a:latin typeface="Comic Sans MS" panose="030F0702030302020204" pitchFamily="66" charset="0"/>
              </a:rPr>
              <a:t>/8</a:t>
            </a:r>
            <a:endParaRPr lang="en-US" altLang="en-US" sz="1600" b="1" dirty="0" smtClean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87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3.tiff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3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8"/>
          <p:cNvSpPr>
            <a:spLocks noChangeArrowheads="1"/>
          </p:cNvSpPr>
          <p:nvPr userDrawn="1"/>
        </p:nvSpPr>
        <p:spPr bwMode="gray">
          <a:xfrm>
            <a:off x="457200" y="1447800"/>
            <a:ext cx="6858000" cy="46038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defRPr/>
            </a:pPr>
            <a:endParaRPr kumimoji="1" lang="en-US" altLang="en-US" sz="2400" smtClean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81000" y="6019800"/>
            <a:ext cx="8229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/>
          <a:srcRect t="31538" b="19231"/>
          <a:stretch/>
        </p:blipFill>
        <p:spPr>
          <a:xfrm>
            <a:off x="926548" y="304800"/>
            <a:ext cx="7138504" cy="9734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cs typeface="Arial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ChangeArrowheads="1"/>
          </p:cNvSpPr>
          <p:nvPr userDrawn="1"/>
        </p:nvSpPr>
        <p:spPr bwMode="gray">
          <a:xfrm>
            <a:off x="635000" y="457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defRPr/>
            </a:pPr>
            <a:endParaRPr kumimoji="1" lang="en-US" altLang="en-US" sz="2400" smtClean="0"/>
          </a:p>
        </p:txBody>
      </p:sp>
      <p:sp>
        <p:nvSpPr>
          <p:cNvPr id="2051" name="Rectangle 6"/>
          <p:cNvSpPr>
            <a:spLocks noChangeArrowheads="1"/>
          </p:cNvSpPr>
          <p:nvPr userDrawn="1"/>
        </p:nvSpPr>
        <p:spPr bwMode="ltGray">
          <a:xfrm>
            <a:off x="0" y="9144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99CCFF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defRPr/>
            </a:pPr>
            <a:endParaRPr kumimoji="1" lang="en-US" altLang="en-US" sz="2400" smtClean="0"/>
          </a:p>
        </p:txBody>
      </p:sp>
      <p:sp>
        <p:nvSpPr>
          <p:cNvPr id="2052" name="Rectangle 2"/>
          <p:cNvSpPr>
            <a:spLocks noChangeArrowheads="1"/>
          </p:cNvSpPr>
          <p:nvPr userDrawn="1"/>
        </p:nvSpPr>
        <p:spPr bwMode="ltGray">
          <a:xfrm>
            <a:off x="290513" y="565150"/>
            <a:ext cx="438150" cy="4746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defRPr/>
            </a:pPr>
            <a:endParaRPr kumimoji="1" lang="en-US" altLang="en-US" sz="2400" smtClean="0"/>
          </a:p>
        </p:txBody>
      </p:sp>
      <p:sp>
        <p:nvSpPr>
          <p:cNvPr id="2053" name="Rectangle 3"/>
          <p:cNvSpPr>
            <a:spLocks noChangeArrowheads="1"/>
          </p:cNvSpPr>
          <p:nvPr userDrawn="1"/>
        </p:nvSpPr>
        <p:spPr bwMode="ltGray">
          <a:xfrm>
            <a:off x="673100" y="565150"/>
            <a:ext cx="328613" cy="474663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defRPr/>
            </a:pPr>
            <a:endParaRPr kumimoji="1" lang="en-US" altLang="en-US" sz="2400" smtClean="0"/>
          </a:p>
        </p:txBody>
      </p:sp>
      <p:sp>
        <p:nvSpPr>
          <p:cNvPr id="2054" name="Rectangle 4"/>
          <p:cNvSpPr>
            <a:spLocks noChangeArrowheads="1"/>
          </p:cNvSpPr>
          <p:nvPr userDrawn="1"/>
        </p:nvSpPr>
        <p:spPr bwMode="ltGray">
          <a:xfrm>
            <a:off x="414338" y="987425"/>
            <a:ext cx="422275" cy="474663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defRPr/>
            </a:pPr>
            <a:endParaRPr kumimoji="1" lang="en-US" altLang="en-US" sz="2400" smtClean="0"/>
          </a:p>
        </p:txBody>
      </p:sp>
      <p:sp>
        <p:nvSpPr>
          <p:cNvPr id="2055" name="Rectangle 5"/>
          <p:cNvSpPr>
            <a:spLocks noChangeArrowheads="1"/>
          </p:cNvSpPr>
          <p:nvPr userDrawn="1"/>
        </p:nvSpPr>
        <p:spPr bwMode="ltGray">
          <a:xfrm>
            <a:off x="784225" y="987425"/>
            <a:ext cx="368300" cy="474663"/>
          </a:xfrm>
          <a:prstGeom prst="rect">
            <a:avLst/>
          </a:prstGeom>
          <a:gradFill rotWithShape="0">
            <a:gsLst>
              <a:gs pos="0">
                <a:srgbClr val="99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defRPr/>
            </a:pPr>
            <a:endParaRPr kumimoji="1" lang="en-US" altLang="en-US" sz="2400" smtClean="0"/>
          </a:p>
        </p:txBody>
      </p:sp>
      <p:sp>
        <p:nvSpPr>
          <p:cNvPr id="2056" name="Rectangle 18"/>
          <p:cNvSpPr>
            <a:spLocks noChangeArrowheads="1"/>
          </p:cNvSpPr>
          <p:nvPr userDrawn="1"/>
        </p:nvSpPr>
        <p:spPr bwMode="gray">
          <a:xfrm>
            <a:off x="914400" y="914400"/>
            <a:ext cx="6931025" cy="55563"/>
          </a:xfrm>
          <a:prstGeom prst="rect">
            <a:avLst/>
          </a:prstGeom>
          <a:gradFill rotWithShape="1">
            <a:gsLst>
              <a:gs pos="0">
                <a:schemeClr val="bg2">
                  <a:alpha val="79999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defRPr/>
            </a:pPr>
            <a:endParaRPr kumimoji="1" lang="en-US" altLang="en-US" sz="2400" smtClean="0"/>
          </a:p>
        </p:txBody>
      </p:sp>
      <p:sp>
        <p:nvSpPr>
          <p:cNvPr id="2057" name="Rectangle 18"/>
          <p:cNvSpPr>
            <a:spLocks noChangeArrowheads="1"/>
          </p:cNvSpPr>
          <p:nvPr userDrawn="1"/>
        </p:nvSpPr>
        <p:spPr bwMode="gray">
          <a:xfrm>
            <a:off x="914400" y="6218238"/>
            <a:ext cx="7772400" cy="55562"/>
          </a:xfrm>
          <a:prstGeom prst="rect">
            <a:avLst/>
          </a:prstGeom>
          <a:gradFill rotWithShape="0">
            <a:gsLst>
              <a:gs pos="0">
                <a:schemeClr val="bg2">
                  <a:alpha val="79999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defRPr/>
            </a:pPr>
            <a:endParaRPr kumimoji="1" lang="en-US" altLang="en-US" sz="2400" smtClean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/>
          <a:srcRect l="3814" t="31538" r="83376" b="19231"/>
          <a:stretch/>
        </p:blipFill>
        <p:spPr>
          <a:xfrm>
            <a:off x="103188" y="6019800"/>
            <a:ext cx="695797" cy="7407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</p:sldLayoutIdLst>
  <p:timing>
    <p:tnLst>
      <p:par>
        <p:cTn id="1" dur="indefinite" restart="never" nodeType="tmRoot"/>
      </p:par>
    </p:tnLst>
  </p:timing>
  <p:hf hdr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cs typeface="Arial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cs typeface="Arial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cs typeface="Arial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3"/>
          <p:cNvSpPr txBox="1">
            <a:spLocks/>
          </p:cNvSpPr>
          <p:nvPr/>
        </p:nvSpPr>
        <p:spPr bwMode="auto">
          <a:xfrm>
            <a:off x="990600" y="2789595"/>
            <a:ext cx="708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Comic Sans MS" panose="030F0702030302020204" pitchFamily="66" charset="0"/>
                <a:cs typeface="B Koodak" panose="00000700000000000000" pitchFamily="2" charset="-78"/>
              </a:rPr>
              <a:t>Introduction to Machine Learning and </a:t>
            </a:r>
            <a:r>
              <a:rPr lang="en-US" altLang="en-US" b="1" smtClean="0">
                <a:latin typeface="Comic Sans MS" panose="030F0702030302020204" pitchFamily="66" charset="0"/>
                <a:cs typeface="B Koodak" panose="00000700000000000000" pitchFamily="2" charset="-78"/>
              </a:rPr>
              <a:t>Pattern Recognition</a:t>
            </a:r>
            <a:endParaRPr lang="fa-IR" altLang="en-US" b="1" dirty="0">
              <a:latin typeface="Comic Sans MS" panose="030F0702030302020204" pitchFamily="66" charset="0"/>
              <a:cs typeface="B Koodak" panose="00000700000000000000" pitchFamily="2" charset="-78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762000" y="1524001"/>
            <a:ext cx="7543800" cy="10668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2800" b="1" dirty="0" smtClean="0">
                <a:latin typeface="Comic Sans MS" pitchFamily="66" charset="0"/>
                <a:ea typeface="+mj-ea"/>
                <a:cs typeface="B Titr" pitchFamily="2" charset="-78"/>
              </a:rPr>
              <a:t>Unsupervised Classification on Hyperspectral Imagery</a:t>
            </a:r>
            <a:endParaRPr lang="en-US" sz="2800" b="1" dirty="0">
              <a:latin typeface="Comic Sans MS" pitchFamily="66" charset="0"/>
              <a:ea typeface="+mj-ea"/>
              <a:cs typeface="B Titr" pitchFamily="2" charset="-78"/>
            </a:endParaRPr>
          </a:p>
        </p:txBody>
      </p:sp>
      <p:sp>
        <p:nvSpPr>
          <p:cNvPr id="7" name="Footer Placeholder 43"/>
          <p:cNvSpPr txBox="1">
            <a:spLocks/>
          </p:cNvSpPr>
          <p:nvPr/>
        </p:nvSpPr>
        <p:spPr bwMode="auto">
          <a:xfrm>
            <a:off x="990600" y="3445589"/>
            <a:ext cx="7086600" cy="249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Comic Sans MS" panose="030F0702030302020204" pitchFamily="66" charset="0"/>
                <a:cs typeface="B Koodak" panose="00000700000000000000" pitchFamily="2" charset="-78"/>
              </a:rPr>
              <a:t>Team Members</a:t>
            </a:r>
            <a:r>
              <a:rPr lang="en-US" altLang="en-US" b="1" dirty="0" smtClean="0">
                <a:latin typeface="Comic Sans MS" panose="030F0702030302020204" pitchFamily="66" charset="0"/>
                <a:cs typeface="B Koodak" panose="00000700000000000000" pitchFamily="2" charset="-78"/>
              </a:rPr>
              <a:t>:</a:t>
            </a:r>
          </a:p>
          <a:p>
            <a:pPr algn="ctr" eaLnBrk="1" hangingPunct="1"/>
            <a:endParaRPr lang="en-US" altLang="en-US" b="1" dirty="0" smtClean="0">
              <a:latin typeface="Comic Sans MS" panose="030F0702030302020204" pitchFamily="66" charset="0"/>
              <a:cs typeface="B Koodak" panose="00000700000000000000" pitchFamily="2" charset="-78"/>
            </a:endParaRPr>
          </a:p>
          <a:p>
            <a:pPr algn="ctr" eaLnBrk="1" hangingPunct="1">
              <a:lnSpc>
                <a:spcPts val="2500"/>
              </a:lnSpc>
            </a:pPr>
            <a:r>
              <a:rPr lang="en-US" altLang="en-US" b="1" dirty="0" smtClean="0">
                <a:latin typeface="Comic Sans MS" panose="030F0702030302020204" pitchFamily="66" charset="0"/>
                <a:cs typeface="B Koodak" panose="00000700000000000000" pitchFamily="2" charset="-78"/>
              </a:rPr>
              <a:t>Ali </a:t>
            </a:r>
          </a:p>
          <a:p>
            <a:pPr algn="ctr" eaLnBrk="1" hangingPunct="1">
              <a:lnSpc>
                <a:spcPts val="2500"/>
              </a:lnSpc>
            </a:pPr>
            <a:r>
              <a:rPr lang="en-US" altLang="en-US" b="1" dirty="0" err="1" smtClean="0">
                <a:latin typeface="Comic Sans MS" panose="030F0702030302020204" pitchFamily="66" charset="0"/>
                <a:cs typeface="B Koodak" panose="00000700000000000000" pitchFamily="2" charset="-78"/>
              </a:rPr>
              <a:t>Sruthi</a:t>
            </a:r>
            <a:r>
              <a:rPr lang="en-US" altLang="en-US" b="1" dirty="0" err="1" smtClean="0">
                <a:latin typeface="Comic Sans MS" panose="030F0702030302020204" pitchFamily="66" charset="0"/>
                <a:cs typeface="B Koodak" panose="00000700000000000000" pitchFamily="2" charset="-78"/>
              </a:rPr>
              <a:t>kesh</a:t>
            </a:r>
            <a:endParaRPr lang="en-US" altLang="en-US" b="1" dirty="0" smtClean="0">
              <a:latin typeface="Comic Sans MS" panose="030F0702030302020204" pitchFamily="66" charset="0"/>
              <a:cs typeface="B Koodak" panose="00000700000000000000" pitchFamily="2" charset="-78"/>
            </a:endParaRPr>
          </a:p>
          <a:p>
            <a:pPr algn="ctr" eaLnBrk="1" hangingPunct="1">
              <a:lnSpc>
                <a:spcPts val="2500"/>
              </a:lnSpc>
            </a:pPr>
            <a:r>
              <a:rPr lang="en-US" altLang="en-US" b="1" dirty="0" smtClean="0">
                <a:latin typeface="Comic Sans MS" panose="030F0702030302020204" pitchFamily="66" charset="0"/>
                <a:cs typeface="B Koodak" panose="00000700000000000000" pitchFamily="2" charset="-78"/>
              </a:rPr>
              <a:t>Sean</a:t>
            </a:r>
          </a:p>
          <a:p>
            <a:pPr algn="ctr" eaLnBrk="1" hangingPunct="1">
              <a:lnSpc>
                <a:spcPts val="2500"/>
              </a:lnSpc>
            </a:pPr>
            <a:r>
              <a:rPr lang="en-US" altLang="en-US" b="1" dirty="0" err="1" smtClean="0">
                <a:latin typeface="Comic Sans MS" panose="030F0702030302020204" pitchFamily="66" charset="0"/>
                <a:cs typeface="B Koodak" panose="00000700000000000000" pitchFamily="2" charset="-78"/>
              </a:rPr>
              <a:t>Shashank</a:t>
            </a:r>
            <a:endParaRPr lang="en-US" altLang="en-US" b="1" dirty="0" smtClean="0">
              <a:latin typeface="Comic Sans MS" panose="030F0702030302020204" pitchFamily="66" charset="0"/>
              <a:cs typeface="B Koodak" panose="00000700000000000000" pitchFamily="2" charset="-78"/>
            </a:endParaRPr>
          </a:p>
          <a:p>
            <a:pPr algn="ctr" eaLnBrk="1" hangingPunct="1">
              <a:lnSpc>
                <a:spcPts val="2500"/>
              </a:lnSpc>
            </a:pPr>
            <a:r>
              <a:rPr lang="en-US" altLang="en-US" b="1" dirty="0" smtClean="0">
                <a:latin typeface="Comic Sans MS" panose="030F0702030302020204" pitchFamily="66" charset="0"/>
                <a:cs typeface="B Koodak" panose="00000700000000000000" pitchFamily="2" charset="-78"/>
              </a:rPr>
              <a:t>Patrick</a:t>
            </a:r>
            <a:endParaRPr lang="fa-IR" altLang="en-US" b="1" dirty="0">
              <a:latin typeface="Comic Sans MS" panose="030F0702030302020204" pitchFamily="66" charset="0"/>
              <a:cs typeface="B Koodak" panose="000007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1295400" y="427038"/>
            <a:ext cx="6172200" cy="71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9pPr>
          </a:lstStyle>
          <a:p>
            <a:pPr rtl="0"/>
            <a:r>
              <a:rPr lang="en-US" altLang="en-US" sz="2400" b="1" kern="0" dirty="0" smtClean="0">
                <a:latin typeface="Comic Sans MS" panose="030F0702030302020204" pitchFamily="66" charset="0"/>
                <a:cs typeface="B Titr" panose="00000700000000000000" pitchFamily="2" charset="-78"/>
              </a:rPr>
              <a:t>Outline</a:t>
            </a:r>
          </a:p>
        </p:txBody>
      </p:sp>
      <p:sp>
        <p:nvSpPr>
          <p:cNvPr id="22" name="Title 3"/>
          <p:cNvSpPr txBox="1">
            <a:spLocks/>
          </p:cNvSpPr>
          <p:nvPr/>
        </p:nvSpPr>
        <p:spPr>
          <a:xfrm>
            <a:off x="609600" y="6248400"/>
            <a:ext cx="7543800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  <a:cs typeface="B Titr" pitchFamily="2" charset="-78"/>
              </a:rPr>
              <a:t>Unsupervised Classification on Hyperspectral Imagery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mic Sans MS" pitchFamily="66" charset="0"/>
              <a:cs typeface="B Titr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1193" y="1388355"/>
            <a:ext cx="6781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Implementation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Dimensionality reduction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Classification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Experiments and results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 Localized PCA + split band PCA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Voting</a:t>
            </a:r>
          </a:p>
        </p:txBody>
      </p:sp>
    </p:spTree>
    <p:extLst>
      <p:ext uri="{BB962C8B-B14F-4D97-AF65-F5344CB8AC3E}">
        <p14:creationId xmlns:p14="http://schemas.microsoft.com/office/powerpoint/2010/main" val="416496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1295400" y="427038"/>
            <a:ext cx="6172200" cy="71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9pPr>
          </a:lstStyle>
          <a:p>
            <a:pPr rtl="0"/>
            <a:r>
              <a:rPr lang="en-US" altLang="en-US" sz="2400" b="1" kern="0" dirty="0" smtClean="0">
                <a:latin typeface="Comic Sans MS" panose="030F0702030302020204" pitchFamily="66" charset="0"/>
                <a:cs typeface="B Titr" panose="00000700000000000000" pitchFamily="2" charset="-78"/>
              </a:rPr>
              <a:t>Introduction</a:t>
            </a:r>
            <a:endParaRPr lang="en-US" altLang="en-US" sz="2400" b="1" kern="0" dirty="0" smtClean="0">
              <a:latin typeface="Comic Sans MS" panose="030F0702030302020204" pitchFamily="66" charset="0"/>
              <a:cs typeface="B Titr" panose="00000700000000000000" pitchFamily="2" charset="-78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600" y="6248400"/>
            <a:ext cx="7543800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  <a:cs typeface="B Titr" pitchFamily="2" charset="-78"/>
              </a:rPr>
              <a:t>Unsupervised Classification on Hyperspectral Imagery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mic Sans MS" pitchFamily="66" charset="0"/>
              <a:cs typeface="B Titr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050" y="0"/>
            <a:ext cx="1631950" cy="163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749" r="68333" b="13322"/>
          <a:stretch/>
        </p:blipFill>
        <p:spPr>
          <a:xfrm>
            <a:off x="5943600" y="3200400"/>
            <a:ext cx="2853225" cy="28145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039" y="1602453"/>
            <a:ext cx="6037230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Difficulties: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High dimensionality, Computationally Expensive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Limitation on unsupervised methods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Noisy data</a:t>
            </a:r>
          </a:p>
          <a:p>
            <a:pPr lvl="1">
              <a:lnSpc>
                <a:spcPct val="150000"/>
              </a:lnSpc>
            </a:pPr>
            <a:endParaRPr lang="en-US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endParaRPr lang="en-US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9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1295400" y="427038"/>
            <a:ext cx="6172200" cy="71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9pPr>
          </a:lstStyle>
          <a:p>
            <a:pPr rtl="0"/>
            <a:r>
              <a:rPr lang="en-US" altLang="en-US" sz="2400" b="1" kern="0" dirty="0" smtClean="0">
                <a:latin typeface="Comic Sans MS" panose="030F0702030302020204" pitchFamily="66" charset="0"/>
                <a:cs typeface="B Titr" panose="00000700000000000000" pitchFamily="2" charset="-78"/>
              </a:rPr>
              <a:t>Implementation</a:t>
            </a:r>
            <a:endParaRPr lang="en-US" altLang="en-US" sz="2400" b="1" kern="0" dirty="0" smtClean="0">
              <a:latin typeface="Comic Sans MS" panose="030F0702030302020204" pitchFamily="66" charset="0"/>
              <a:cs typeface="B Titr" panose="000007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990600"/>
            <a:ext cx="41793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>
                <a:latin typeface="Comic Sans MS" charset="0"/>
                <a:ea typeface="Comic Sans MS" charset="0"/>
                <a:cs typeface="Comic Sans MS" charset="0"/>
              </a:rPr>
              <a:t>Dimensionality reduction</a:t>
            </a:r>
            <a:endParaRPr lang="en-US" sz="24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09600" y="6248400"/>
            <a:ext cx="7543800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  <a:cs typeface="B Titr" pitchFamily="2" charset="-78"/>
              </a:rPr>
              <a:t>Unsupervised Classification on Hyperspectral Imagery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mic Sans MS" pitchFamily="66" charset="0"/>
              <a:cs typeface="B Titr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050" y="0"/>
            <a:ext cx="1631950" cy="163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627" y="1956107"/>
            <a:ext cx="6597650" cy="379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7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1295400" y="427038"/>
            <a:ext cx="6172200" cy="71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9pPr>
          </a:lstStyle>
          <a:p>
            <a:pPr rtl="0"/>
            <a:r>
              <a:rPr lang="en-US" altLang="en-US" sz="2400" b="1" kern="0" dirty="0" smtClean="0">
                <a:latin typeface="Comic Sans MS" panose="030F0702030302020204" pitchFamily="66" charset="0"/>
                <a:cs typeface="B Titr" panose="00000700000000000000" pitchFamily="2" charset="-78"/>
              </a:rPr>
              <a:t>Implementation</a:t>
            </a:r>
            <a:endParaRPr lang="en-US" altLang="en-US" sz="2400" b="1" kern="0" dirty="0" smtClean="0">
              <a:latin typeface="Comic Sans MS" panose="030F0702030302020204" pitchFamily="66" charset="0"/>
              <a:cs typeface="B Titr" panose="000007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990600"/>
            <a:ext cx="25731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Classification</a:t>
            </a:r>
            <a:endParaRPr lang="en-US" sz="24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09600" y="6248400"/>
            <a:ext cx="7543800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  <a:cs typeface="B Titr" pitchFamily="2" charset="-78"/>
              </a:rPr>
              <a:t>Unsupervised Classification on Hyperspectral Imagery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mic Sans MS" pitchFamily="66" charset="0"/>
              <a:cs typeface="B Titr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050" y="0"/>
            <a:ext cx="1631950" cy="16319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6764" y="1706562"/>
            <a:ext cx="218361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K-means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C-means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LDA</a:t>
            </a:r>
            <a:endParaRPr lang="en-US" sz="2400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1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1295400" y="427038"/>
            <a:ext cx="6172200" cy="71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9pPr>
          </a:lstStyle>
          <a:p>
            <a:pPr rtl="0"/>
            <a:r>
              <a:rPr lang="en-US" altLang="en-US" sz="2400" b="1" kern="0" dirty="0" smtClean="0">
                <a:latin typeface="Comic Sans MS" panose="030F0702030302020204" pitchFamily="66" charset="0"/>
                <a:cs typeface="B Titr" panose="00000700000000000000" pitchFamily="2" charset="-78"/>
              </a:rPr>
              <a:t>Implementation</a:t>
            </a:r>
            <a:endParaRPr lang="en-US" altLang="en-US" sz="2400" b="1" kern="0" dirty="0" smtClean="0">
              <a:latin typeface="Comic Sans MS" panose="030F0702030302020204" pitchFamily="66" charset="0"/>
              <a:cs typeface="B Titr" panose="000007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990600"/>
            <a:ext cx="25731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Classification</a:t>
            </a:r>
            <a:endParaRPr lang="en-US" sz="24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09600" y="6248400"/>
            <a:ext cx="7543800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  <a:cs typeface="B Titr" pitchFamily="2" charset="-78"/>
              </a:rPr>
              <a:t>Unsupervised Classification on Hyperspectral Imagery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mic Sans MS" pitchFamily="66" charset="0"/>
              <a:cs typeface="B Titr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050" y="0"/>
            <a:ext cx="1631950" cy="1631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908630"/>
            <a:ext cx="3352800" cy="38825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24582" y="3217902"/>
            <a:ext cx="33597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sz="1600" dirty="0" smtClean="0">
                <a:latin typeface="Comic Sans MS" charset="0"/>
                <a:ea typeface="Comic Sans MS" charset="0"/>
                <a:cs typeface="Comic Sans MS" charset="0"/>
              </a:rPr>
              <a:t>Two Stage Classification</a:t>
            </a:r>
            <a:endParaRPr lang="en-US" sz="1600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79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1295400" y="427038"/>
            <a:ext cx="6172200" cy="71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9pPr>
          </a:lstStyle>
          <a:p>
            <a:pPr rtl="0"/>
            <a:r>
              <a:rPr lang="en-US" altLang="en-US" sz="2400" b="1" kern="0" dirty="0" smtClean="0">
                <a:latin typeface="Comic Sans MS" panose="030F0702030302020204" pitchFamily="66" charset="0"/>
                <a:cs typeface="B Titr" panose="00000700000000000000" pitchFamily="2" charset="-78"/>
              </a:rPr>
              <a:t>Experiments and results</a:t>
            </a:r>
            <a:endParaRPr lang="en-US" altLang="en-US" sz="2400" b="1" kern="0" dirty="0" smtClean="0">
              <a:latin typeface="Comic Sans MS" panose="030F0702030302020204" pitchFamily="66" charset="0"/>
              <a:cs typeface="B Titr" panose="000007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990600"/>
            <a:ext cx="46570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Local PCA + Split Band PCA</a:t>
            </a:r>
            <a:endParaRPr lang="en-US" sz="24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09600" y="6248400"/>
            <a:ext cx="7543800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  <a:cs typeface="B Titr" pitchFamily="2" charset="-78"/>
              </a:rPr>
              <a:t>Unsupervised Classification on Hyperspectral Imagery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mic Sans MS" pitchFamily="66" charset="0"/>
              <a:cs typeface="B Titr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050" y="0"/>
            <a:ext cx="1631950" cy="1631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6" y="2932330"/>
            <a:ext cx="3996124" cy="22616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932330"/>
            <a:ext cx="4512714" cy="222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1295400" y="427038"/>
            <a:ext cx="6172200" cy="71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9pPr>
          </a:lstStyle>
          <a:p>
            <a:pPr rtl="0"/>
            <a:r>
              <a:rPr lang="en-US" altLang="en-US" sz="2400" b="1" kern="0" dirty="0" smtClean="0">
                <a:latin typeface="Comic Sans MS" panose="030F0702030302020204" pitchFamily="66" charset="0"/>
                <a:cs typeface="B Titr" panose="00000700000000000000" pitchFamily="2" charset="-78"/>
              </a:rPr>
              <a:t>Experiments and results</a:t>
            </a:r>
            <a:endParaRPr lang="en-US" altLang="en-US" sz="2400" b="1" kern="0" dirty="0" smtClean="0">
              <a:latin typeface="Comic Sans MS" panose="030F0702030302020204" pitchFamily="66" charset="0"/>
              <a:cs typeface="B Titr" panose="000007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9097" y="4763869"/>
            <a:ext cx="15648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Voting</a:t>
            </a:r>
          </a:p>
          <a:p>
            <a:pPr lvl="1" algn="ctr">
              <a:lnSpc>
                <a:spcPct val="150000"/>
              </a:lnSpc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88%</a:t>
            </a:r>
            <a:endParaRPr lang="en-US" sz="24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09600" y="6248400"/>
            <a:ext cx="7543800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  <a:cs typeface="B Titr" pitchFamily="2" charset="-78"/>
              </a:rPr>
              <a:t>Unsupervised Classification on Hyperspectral Imagery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mic Sans MS" pitchFamily="66" charset="0"/>
              <a:cs typeface="B Titr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050" y="0"/>
            <a:ext cx="1631950" cy="163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3511"/>
            <a:ext cx="2490732" cy="24907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25760" y="4763869"/>
            <a:ext cx="18357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C-means</a:t>
            </a:r>
          </a:p>
          <a:p>
            <a:pPr lvl="1" algn="ctr">
              <a:lnSpc>
                <a:spcPct val="150000"/>
              </a:lnSpc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87.2%</a:t>
            </a:r>
            <a:endParaRPr lang="en-US" sz="24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3330" y="4754242"/>
            <a:ext cx="18373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K-means</a:t>
            </a:r>
          </a:p>
          <a:p>
            <a:pPr lvl="1" algn="ctr">
              <a:lnSpc>
                <a:spcPct val="150000"/>
              </a:lnSpc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87.9%</a:t>
            </a:r>
            <a:endParaRPr lang="en-US" sz="24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3" t="6780" r="17098" b="8475"/>
          <a:stretch/>
        </p:blipFill>
        <p:spPr>
          <a:xfrm>
            <a:off x="6208310" y="2124088"/>
            <a:ext cx="2630889" cy="26845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8889" r="17499" b="8889"/>
          <a:stretch/>
        </p:blipFill>
        <p:spPr>
          <a:xfrm>
            <a:off x="3325761" y="2228930"/>
            <a:ext cx="2579740" cy="257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1295400" y="427038"/>
            <a:ext cx="6172200" cy="71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9pPr>
          </a:lstStyle>
          <a:p>
            <a:pPr rtl="0"/>
            <a:r>
              <a:rPr lang="en-US" altLang="en-US" sz="2400" b="1" kern="0" dirty="0" smtClean="0">
                <a:latin typeface="Comic Sans MS" panose="030F0702030302020204" pitchFamily="66" charset="0"/>
                <a:cs typeface="B Titr" panose="00000700000000000000" pitchFamily="2" charset="-78"/>
              </a:rPr>
              <a:t>Thanks!!!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40478" y="2971800"/>
            <a:ext cx="3482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Comic Sans MS" panose="030F0702030302020204" pitchFamily="66" charset="0"/>
              </a:rPr>
              <a:t>Questions???</a:t>
            </a:r>
            <a:endParaRPr lang="en-US" sz="4000" b="1" dirty="0">
              <a:latin typeface="Comic Sans MS" panose="030F0702030302020204" pitchFamily="66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09600" y="6248400"/>
            <a:ext cx="7543800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  <a:cs typeface="B Titr" pitchFamily="2" charset="-78"/>
              </a:rPr>
              <a:t>Unsupervised Classification on Hyperspectral Imagery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mic Sans MS" pitchFamily="66" charset="0"/>
              <a:cs typeface="B Titr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050" y="0"/>
            <a:ext cx="163195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 bwMode="gray">
        <a:gradFill rotWithShape="0">
          <a:gsLst>
            <a:gs pos="75000">
              <a:schemeClr val="tx1"/>
            </a:gs>
            <a:gs pos="100000">
              <a:schemeClr val="bg1"/>
            </a:gs>
          </a:gsLst>
          <a:lin ang="0" scaled="1"/>
        </a:gradFill>
        <a:ln w="9525">
          <a:noFill/>
          <a:miter lim="800000"/>
          <a:headEnd/>
          <a:tailEnd/>
        </a:ln>
      </a:spPr>
      <a:bodyPr wrap="none" anchor="ctr"/>
      <a:lstStyle>
        <a:defPPr algn="ctr" rtl="0">
          <a:defRPr kumimoji="1" sz="2400"/>
        </a:defPPr>
      </a:lstStyle>
    </a:spDef>
  </a:objectDefaults>
  <a:extraClrSchemeLst/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17068</TotalTime>
  <Words>130</Words>
  <Application>Microsoft Macintosh PowerPoint</Application>
  <PresentationFormat>On-screen Show (4:3)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B Koodak</vt:lpstr>
      <vt:lpstr>B Titr</vt:lpstr>
      <vt:lpstr>Comic Sans MS</vt:lpstr>
      <vt:lpstr>Tahoma</vt:lpstr>
      <vt:lpstr>Tw Cen MT</vt:lpstr>
      <vt:lpstr>Wingdings</vt:lpstr>
      <vt:lpstr>Wingdings 2</vt:lpstr>
      <vt:lpstr>Arial</vt:lpstr>
      <vt:lpstr>Median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Majid</dc:creator>
  <cp:lastModifiedBy>Shafiekhani, Ali (MU-Student)</cp:lastModifiedBy>
  <cp:revision>426</cp:revision>
  <cp:lastPrinted>1601-01-01T00:00:00Z</cp:lastPrinted>
  <dcterms:created xsi:type="dcterms:W3CDTF">1601-01-01T00:00:00Z</dcterms:created>
  <dcterms:modified xsi:type="dcterms:W3CDTF">2016-05-05T08:50:47Z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