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Montserrat" panose="00000500000000000000" pitchFamily="2" charset="0"/>
      <p:regular r:id="rId18"/>
      <p:bold r:id="rId19"/>
      <p:italic r:id="rId20"/>
      <p:boldItalic r:id="rId21"/>
    </p:embeddedFont>
    <p:embeddedFont>
      <p:font typeface="Montserrat Medium" panose="00000600000000000000" pitchFamily="2" charset="0"/>
      <p:regular r:id="rId22"/>
      <p:bold r:id="rId23"/>
      <p:italic r:id="rId24"/>
      <p:boldItalic r:id="rId25"/>
    </p:embeddedFont>
    <p:embeddedFont>
      <p:font typeface="Montserrat SemiBold" panose="000007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gLVv4D+9b+PxRQKFuoQ8IdhaZq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74E1C9-0773-46B8-88A9-26761804DDEF}">
  <a:tblStyle styleId="{B374E1C9-0773-46B8-88A9-26761804DDE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customschemas.google.com/relationships/presentationmetadata" Target="metadata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5E787A-0DB2-46F5-9F2B-985543F8CD52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77C2056A-DF26-433B-8196-3D416D48CCF6}">
      <dgm:prSet phldrT="[Text]"/>
      <dgm:spPr/>
      <dgm:t>
        <a:bodyPr/>
        <a:lstStyle/>
        <a:p>
          <a:r>
            <a:rPr lang="en-US" dirty="0"/>
            <a:t>Read Dataset</a:t>
          </a:r>
          <a:endParaRPr lang="en-ID" dirty="0"/>
        </a:p>
      </dgm:t>
    </dgm:pt>
    <dgm:pt modelId="{2D94A2E4-315D-443A-BBD0-3B429E1C5DA5}" type="parTrans" cxnId="{3BE1F956-BF45-4207-B31A-D6247284CB1B}">
      <dgm:prSet/>
      <dgm:spPr/>
      <dgm:t>
        <a:bodyPr/>
        <a:lstStyle/>
        <a:p>
          <a:endParaRPr lang="en-ID"/>
        </a:p>
      </dgm:t>
    </dgm:pt>
    <dgm:pt modelId="{797736AF-DA3E-4F6B-8076-D08D0A9823AA}" type="sibTrans" cxnId="{3BE1F956-BF45-4207-B31A-D6247284CB1B}">
      <dgm:prSet/>
      <dgm:spPr/>
      <dgm:t>
        <a:bodyPr/>
        <a:lstStyle/>
        <a:p>
          <a:endParaRPr lang="en-ID"/>
        </a:p>
      </dgm:t>
    </dgm:pt>
    <dgm:pt modelId="{D3321784-F492-4BF4-8F16-18645847DC0E}">
      <dgm:prSet phldrT="[Text]"/>
      <dgm:spPr/>
      <dgm:t>
        <a:bodyPr/>
        <a:lstStyle/>
        <a:p>
          <a:r>
            <a:rPr lang="en-US" dirty="0"/>
            <a:t>EDA</a:t>
          </a:r>
          <a:endParaRPr lang="en-ID" dirty="0"/>
        </a:p>
      </dgm:t>
    </dgm:pt>
    <dgm:pt modelId="{BC40C035-A8D0-4CC0-89E1-D1D9C78B4307}" type="parTrans" cxnId="{23B00F9C-8B58-442E-BD40-FFC7BC182505}">
      <dgm:prSet/>
      <dgm:spPr/>
      <dgm:t>
        <a:bodyPr/>
        <a:lstStyle/>
        <a:p>
          <a:endParaRPr lang="en-ID"/>
        </a:p>
      </dgm:t>
    </dgm:pt>
    <dgm:pt modelId="{B289F8DC-CE56-42E9-AD4D-694A12A09379}" type="sibTrans" cxnId="{23B00F9C-8B58-442E-BD40-FFC7BC182505}">
      <dgm:prSet/>
      <dgm:spPr/>
      <dgm:t>
        <a:bodyPr/>
        <a:lstStyle/>
        <a:p>
          <a:endParaRPr lang="en-ID"/>
        </a:p>
      </dgm:t>
    </dgm:pt>
    <dgm:pt modelId="{73FE5CAE-8B88-45A4-83BA-E72E53035FF2}">
      <dgm:prSet phldrT="[Text]"/>
      <dgm:spPr/>
      <dgm:t>
        <a:bodyPr/>
        <a:lstStyle/>
        <a:p>
          <a:r>
            <a:rPr lang="en-US" dirty="0"/>
            <a:t>Data Pre-processing</a:t>
          </a:r>
          <a:endParaRPr lang="en-ID" dirty="0"/>
        </a:p>
      </dgm:t>
    </dgm:pt>
    <dgm:pt modelId="{BD6D7D77-E4AB-4C5B-BC34-16C32687AD6A}" type="parTrans" cxnId="{16D42D4B-6F08-408D-AEA6-2FDCB488B383}">
      <dgm:prSet/>
      <dgm:spPr/>
      <dgm:t>
        <a:bodyPr/>
        <a:lstStyle/>
        <a:p>
          <a:endParaRPr lang="en-ID"/>
        </a:p>
      </dgm:t>
    </dgm:pt>
    <dgm:pt modelId="{C2364B1B-B0FE-4D1C-8C6D-D46927E64C4E}" type="sibTrans" cxnId="{16D42D4B-6F08-408D-AEA6-2FDCB488B383}">
      <dgm:prSet/>
      <dgm:spPr/>
      <dgm:t>
        <a:bodyPr/>
        <a:lstStyle/>
        <a:p>
          <a:endParaRPr lang="en-ID"/>
        </a:p>
      </dgm:t>
    </dgm:pt>
    <dgm:pt modelId="{BA99B690-E70B-48F4-9CFC-50992A937FAF}">
      <dgm:prSet phldrT="[Text]"/>
      <dgm:spPr/>
      <dgm:t>
        <a:bodyPr/>
        <a:lstStyle/>
        <a:p>
          <a:r>
            <a:rPr lang="en-US" dirty="0"/>
            <a:t>RFM Analysis</a:t>
          </a:r>
          <a:endParaRPr lang="en-ID" dirty="0"/>
        </a:p>
      </dgm:t>
    </dgm:pt>
    <dgm:pt modelId="{CB3B67D1-1AC9-4066-88F0-523598818248}" type="parTrans" cxnId="{14767E2C-DAC4-4E71-88E9-BC835647371D}">
      <dgm:prSet/>
      <dgm:spPr/>
      <dgm:t>
        <a:bodyPr/>
        <a:lstStyle/>
        <a:p>
          <a:endParaRPr lang="en-ID"/>
        </a:p>
      </dgm:t>
    </dgm:pt>
    <dgm:pt modelId="{D09F7C50-3400-4475-BA30-DBEF9E246101}" type="sibTrans" cxnId="{14767E2C-DAC4-4E71-88E9-BC835647371D}">
      <dgm:prSet/>
      <dgm:spPr/>
      <dgm:t>
        <a:bodyPr/>
        <a:lstStyle/>
        <a:p>
          <a:endParaRPr lang="en-ID"/>
        </a:p>
      </dgm:t>
    </dgm:pt>
    <dgm:pt modelId="{E00B0696-6409-43FA-ABEC-83E78AF770F8}">
      <dgm:prSet phldrT="[Text]"/>
      <dgm:spPr/>
      <dgm:t>
        <a:bodyPr/>
        <a:lstStyle/>
        <a:p>
          <a:r>
            <a:rPr lang="en-US" dirty="0"/>
            <a:t>Modeling</a:t>
          </a:r>
          <a:endParaRPr lang="en-ID" dirty="0"/>
        </a:p>
      </dgm:t>
    </dgm:pt>
    <dgm:pt modelId="{B3C33668-40E1-44EB-87A2-1A63E3A7EABF}" type="parTrans" cxnId="{8874E595-3488-44CF-9D87-508101F088D2}">
      <dgm:prSet/>
      <dgm:spPr/>
      <dgm:t>
        <a:bodyPr/>
        <a:lstStyle/>
        <a:p>
          <a:endParaRPr lang="en-ID"/>
        </a:p>
      </dgm:t>
    </dgm:pt>
    <dgm:pt modelId="{3D6F59FC-501A-4244-BE1C-E2AB0197E870}" type="sibTrans" cxnId="{8874E595-3488-44CF-9D87-508101F088D2}">
      <dgm:prSet/>
      <dgm:spPr/>
      <dgm:t>
        <a:bodyPr/>
        <a:lstStyle/>
        <a:p>
          <a:endParaRPr lang="en-ID"/>
        </a:p>
      </dgm:t>
    </dgm:pt>
    <dgm:pt modelId="{5CABD02A-E734-40BE-A6BF-BEE51FC5DFBB}" type="pres">
      <dgm:prSet presAssocID="{E35E787A-0DB2-46F5-9F2B-985543F8CD52}" presName="Name0" presStyleCnt="0">
        <dgm:presLayoutVars>
          <dgm:dir/>
          <dgm:resizeHandles val="exact"/>
        </dgm:presLayoutVars>
      </dgm:prSet>
      <dgm:spPr/>
    </dgm:pt>
    <dgm:pt modelId="{02A89888-3FAC-4DB4-9BBD-0DDE6890B1BF}" type="pres">
      <dgm:prSet presAssocID="{E35E787A-0DB2-46F5-9F2B-985543F8CD52}" presName="arrow" presStyleLbl="bgShp" presStyleIdx="0" presStyleCnt="1"/>
      <dgm:spPr>
        <a:solidFill>
          <a:schemeClr val="accent1">
            <a:lumMod val="75000"/>
          </a:schemeClr>
        </a:solidFill>
      </dgm:spPr>
    </dgm:pt>
    <dgm:pt modelId="{F2C55685-BC94-4E68-967A-73B63002BADD}" type="pres">
      <dgm:prSet presAssocID="{E35E787A-0DB2-46F5-9F2B-985543F8CD52}" presName="points" presStyleCnt="0"/>
      <dgm:spPr/>
    </dgm:pt>
    <dgm:pt modelId="{13C17D04-8836-4980-9253-C68109DF9BC1}" type="pres">
      <dgm:prSet presAssocID="{77C2056A-DF26-433B-8196-3D416D48CCF6}" presName="compositeA" presStyleCnt="0"/>
      <dgm:spPr/>
    </dgm:pt>
    <dgm:pt modelId="{72C01D58-BF5B-4EC2-9B99-13F34A5201AB}" type="pres">
      <dgm:prSet presAssocID="{77C2056A-DF26-433B-8196-3D416D48CCF6}" presName="textA" presStyleLbl="revTx" presStyleIdx="0" presStyleCnt="5">
        <dgm:presLayoutVars>
          <dgm:bulletEnabled val="1"/>
        </dgm:presLayoutVars>
      </dgm:prSet>
      <dgm:spPr/>
    </dgm:pt>
    <dgm:pt modelId="{6F01613B-BB4A-4E8C-85CC-F30EABFCAF62}" type="pres">
      <dgm:prSet presAssocID="{77C2056A-DF26-433B-8196-3D416D48CCF6}" presName="circleA" presStyleLbl="node1" presStyleIdx="0" presStyleCnt="5"/>
      <dgm:spPr>
        <a:solidFill>
          <a:srgbClr val="FF0000"/>
        </a:solidFill>
      </dgm:spPr>
    </dgm:pt>
    <dgm:pt modelId="{7DA8A2DB-EBE0-4C04-B1B8-DD6C7AA07EDE}" type="pres">
      <dgm:prSet presAssocID="{77C2056A-DF26-433B-8196-3D416D48CCF6}" presName="spaceA" presStyleCnt="0"/>
      <dgm:spPr/>
    </dgm:pt>
    <dgm:pt modelId="{0F8BBB8E-1F9B-413F-B736-BD81A8486CC2}" type="pres">
      <dgm:prSet presAssocID="{797736AF-DA3E-4F6B-8076-D08D0A9823AA}" presName="space" presStyleCnt="0"/>
      <dgm:spPr/>
    </dgm:pt>
    <dgm:pt modelId="{39A76D0C-9BDF-4847-B70C-8C47ED69665B}" type="pres">
      <dgm:prSet presAssocID="{D3321784-F492-4BF4-8F16-18645847DC0E}" presName="compositeB" presStyleCnt="0"/>
      <dgm:spPr/>
    </dgm:pt>
    <dgm:pt modelId="{B9F3E4D4-E49D-4886-B573-3BE0A838068A}" type="pres">
      <dgm:prSet presAssocID="{D3321784-F492-4BF4-8F16-18645847DC0E}" presName="textB" presStyleLbl="revTx" presStyleIdx="1" presStyleCnt="5">
        <dgm:presLayoutVars>
          <dgm:bulletEnabled val="1"/>
        </dgm:presLayoutVars>
      </dgm:prSet>
      <dgm:spPr/>
    </dgm:pt>
    <dgm:pt modelId="{07A84F62-E983-4F99-A0A3-94B444A4B82A}" type="pres">
      <dgm:prSet presAssocID="{D3321784-F492-4BF4-8F16-18645847DC0E}" presName="circleB" presStyleLbl="node1" presStyleIdx="1" presStyleCnt="5"/>
      <dgm:spPr>
        <a:solidFill>
          <a:srgbClr val="FF0000"/>
        </a:solidFill>
      </dgm:spPr>
    </dgm:pt>
    <dgm:pt modelId="{7EBE438C-598D-4C90-B52B-BD31A34845D4}" type="pres">
      <dgm:prSet presAssocID="{D3321784-F492-4BF4-8F16-18645847DC0E}" presName="spaceB" presStyleCnt="0"/>
      <dgm:spPr/>
    </dgm:pt>
    <dgm:pt modelId="{CED0B3A4-4C30-4227-A18C-955EC9FD4A94}" type="pres">
      <dgm:prSet presAssocID="{B289F8DC-CE56-42E9-AD4D-694A12A09379}" presName="space" presStyleCnt="0"/>
      <dgm:spPr/>
    </dgm:pt>
    <dgm:pt modelId="{028AFC3C-130E-4D9F-9A7A-28D8CADFCBD1}" type="pres">
      <dgm:prSet presAssocID="{73FE5CAE-8B88-45A4-83BA-E72E53035FF2}" presName="compositeA" presStyleCnt="0"/>
      <dgm:spPr/>
    </dgm:pt>
    <dgm:pt modelId="{9FF95E78-1229-4BCA-BFD1-9AEED630F01B}" type="pres">
      <dgm:prSet presAssocID="{73FE5CAE-8B88-45A4-83BA-E72E53035FF2}" presName="textA" presStyleLbl="revTx" presStyleIdx="2" presStyleCnt="5">
        <dgm:presLayoutVars>
          <dgm:bulletEnabled val="1"/>
        </dgm:presLayoutVars>
      </dgm:prSet>
      <dgm:spPr/>
    </dgm:pt>
    <dgm:pt modelId="{58786CAF-9817-4AE7-B0B1-9E171AE9B809}" type="pres">
      <dgm:prSet presAssocID="{73FE5CAE-8B88-45A4-83BA-E72E53035FF2}" presName="circleA" presStyleLbl="node1" presStyleIdx="2" presStyleCnt="5"/>
      <dgm:spPr>
        <a:solidFill>
          <a:srgbClr val="FF0000"/>
        </a:solidFill>
      </dgm:spPr>
    </dgm:pt>
    <dgm:pt modelId="{A9BB24C7-71E3-404A-83EA-047AA8F6132C}" type="pres">
      <dgm:prSet presAssocID="{73FE5CAE-8B88-45A4-83BA-E72E53035FF2}" presName="spaceA" presStyleCnt="0"/>
      <dgm:spPr/>
    </dgm:pt>
    <dgm:pt modelId="{20CFC8C6-25CA-426B-B346-B97DB5027789}" type="pres">
      <dgm:prSet presAssocID="{C2364B1B-B0FE-4D1C-8C6D-D46927E64C4E}" presName="space" presStyleCnt="0"/>
      <dgm:spPr/>
    </dgm:pt>
    <dgm:pt modelId="{87C77BA1-9001-4F8C-B863-B7A93451D2B5}" type="pres">
      <dgm:prSet presAssocID="{E00B0696-6409-43FA-ABEC-83E78AF770F8}" presName="compositeB" presStyleCnt="0"/>
      <dgm:spPr/>
    </dgm:pt>
    <dgm:pt modelId="{F618D3DD-65B6-433A-9650-2ADA66593661}" type="pres">
      <dgm:prSet presAssocID="{E00B0696-6409-43FA-ABEC-83E78AF770F8}" presName="textB" presStyleLbl="revTx" presStyleIdx="3" presStyleCnt="5">
        <dgm:presLayoutVars>
          <dgm:bulletEnabled val="1"/>
        </dgm:presLayoutVars>
      </dgm:prSet>
      <dgm:spPr/>
    </dgm:pt>
    <dgm:pt modelId="{DE54CB4C-6EE4-408E-8E02-7B48823A75A9}" type="pres">
      <dgm:prSet presAssocID="{E00B0696-6409-43FA-ABEC-83E78AF770F8}" presName="circleB" presStyleLbl="node1" presStyleIdx="3" presStyleCnt="5"/>
      <dgm:spPr>
        <a:solidFill>
          <a:srgbClr val="FF0000"/>
        </a:solidFill>
      </dgm:spPr>
    </dgm:pt>
    <dgm:pt modelId="{39ECB33A-2711-47F7-B951-3FA76D89B36C}" type="pres">
      <dgm:prSet presAssocID="{E00B0696-6409-43FA-ABEC-83E78AF770F8}" presName="spaceB" presStyleCnt="0"/>
      <dgm:spPr/>
    </dgm:pt>
    <dgm:pt modelId="{AE7DD35C-89DC-4CCD-B7CC-BE3AB9F94BAA}" type="pres">
      <dgm:prSet presAssocID="{3D6F59FC-501A-4244-BE1C-E2AB0197E870}" presName="space" presStyleCnt="0"/>
      <dgm:spPr/>
    </dgm:pt>
    <dgm:pt modelId="{B9CB4139-9918-40F3-B8B1-0E9F4C69E1E1}" type="pres">
      <dgm:prSet presAssocID="{BA99B690-E70B-48F4-9CFC-50992A937FAF}" presName="compositeA" presStyleCnt="0"/>
      <dgm:spPr/>
    </dgm:pt>
    <dgm:pt modelId="{FAB0569B-802C-4FFA-A5F3-C543EB286863}" type="pres">
      <dgm:prSet presAssocID="{BA99B690-E70B-48F4-9CFC-50992A937FAF}" presName="textA" presStyleLbl="revTx" presStyleIdx="4" presStyleCnt="5">
        <dgm:presLayoutVars>
          <dgm:bulletEnabled val="1"/>
        </dgm:presLayoutVars>
      </dgm:prSet>
      <dgm:spPr/>
    </dgm:pt>
    <dgm:pt modelId="{041BE753-51FA-4259-BDB8-9EA43A28CA09}" type="pres">
      <dgm:prSet presAssocID="{BA99B690-E70B-48F4-9CFC-50992A937FAF}" presName="circleA" presStyleLbl="node1" presStyleIdx="4" presStyleCnt="5"/>
      <dgm:spPr>
        <a:solidFill>
          <a:srgbClr val="FF0000"/>
        </a:solidFill>
      </dgm:spPr>
    </dgm:pt>
    <dgm:pt modelId="{64A4826E-1DC7-468A-85AA-8E35F4049EF1}" type="pres">
      <dgm:prSet presAssocID="{BA99B690-E70B-48F4-9CFC-50992A937FAF}" presName="spaceA" presStyleCnt="0"/>
      <dgm:spPr/>
    </dgm:pt>
  </dgm:ptLst>
  <dgm:cxnLst>
    <dgm:cxn modelId="{AC9DCD08-6416-44DD-8492-A2C0F04C9CDA}" type="presOf" srcId="{E00B0696-6409-43FA-ABEC-83E78AF770F8}" destId="{F618D3DD-65B6-433A-9650-2ADA66593661}" srcOrd="0" destOrd="0" presId="urn:microsoft.com/office/officeart/2005/8/layout/hProcess11"/>
    <dgm:cxn modelId="{26616019-97CC-4FAE-BDB6-FB98EBDC0B0D}" type="presOf" srcId="{77C2056A-DF26-433B-8196-3D416D48CCF6}" destId="{72C01D58-BF5B-4EC2-9B99-13F34A5201AB}" srcOrd="0" destOrd="0" presId="urn:microsoft.com/office/officeart/2005/8/layout/hProcess11"/>
    <dgm:cxn modelId="{3A99ED25-AAC1-4FDE-83E8-D6E9DC56B1CD}" type="presOf" srcId="{BA99B690-E70B-48F4-9CFC-50992A937FAF}" destId="{FAB0569B-802C-4FFA-A5F3-C543EB286863}" srcOrd="0" destOrd="0" presId="urn:microsoft.com/office/officeart/2005/8/layout/hProcess11"/>
    <dgm:cxn modelId="{14767E2C-DAC4-4E71-88E9-BC835647371D}" srcId="{E35E787A-0DB2-46F5-9F2B-985543F8CD52}" destId="{BA99B690-E70B-48F4-9CFC-50992A937FAF}" srcOrd="4" destOrd="0" parTransId="{CB3B67D1-1AC9-4066-88F0-523598818248}" sibTransId="{D09F7C50-3400-4475-BA30-DBEF9E246101}"/>
    <dgm:cxn modelId="{A5EC8768-8AA4-4216-94BB-302AAC2320D9}" type="presOf" srcId="{D3321784-F492-4BF4-8F16-18645847DC0E}" destId="{B9F3E4D4-E49D-4886-B573-3BE0A838068A}" srcOrd="0" destOrd="0" presId="urn:microsoft.com/office/officeart/2005/8/layout/hProcess11"/>
    <dgm:cxn modelId="{16D42D4B-6F08-408D-AEA6-2FDCB488B383}" srcId="{E35E787A-0DB2-46F5-9F2B-985543F8CD52}" destId="{73FE5CAE-8B88-45A4-83BA-E72E53035FF2}" srcOrd="2" destOrd="0" parTransId="{BD6D7D77-E4AB-4C5B-BC34-16C32687AD6A}" sibTransId="{C2364B1B-B0FE-4D1C-8C6D-D46927E64C4E}"/>
    <dgm:cxn modelId="{4D1F996F-6116-45D0-A2AE-5D99B5FB6B70}" type="presOf" srcId="{73FE5CAE-8B88-45A4-83BA-E72E53035FF2}" destId="{9FF95E78-1229-4BCA-BFD1-9AEED630F01B}" srcOrd="0" destOrd="0" presId="urn:microsoft.com/office/officeart/2005/8/layout/hProcess11"/>
    <dgm:cxn modelId="{3BE1F956-BF45-4207-B31A-D6247284CB1B}" srcId="{E35E787A-0DB2-46F5-9F2B-985543F8CD52}" destId="{77C2056A-DF26-433B-8196-3D416D48CCF6}" srcOrd="0" destOrd="0" parTransId="{2D94A2E4-315D-443A-BBD0-3B429E1C5DA5}" sibTransId="{797736AF-DA3E-4F6B-8076-D08D0A9823AA}"/>
    <dgm:cxn modelId="{1F9C008C-40A8-4B08-BE25-1F03EB5D3CD4}" type="presOf" srcId="{E35E787A-0DB2-46F5-9F2B-985543F8CD52}" destId="{5CABD02A-E734-40BE-A6BF-BEE51FC5DFBB}" srcOrd="0" destOrd="0" presId="urn:microsoft.com/office/officeart/2005/8/layout/hProcess11"/>
    <dgm:cxn modelId="{8874E595-3488-44CF-9D87-508101F088D2}" srcId="{E35E787A-0DB2-46F5-9F2B-985543F8CD52}" destId="{E00B0696-6409-43FA-ABEC-83E78AF770F8}" srcOrd="3" destOrd="0" parTransId="{B3C33668-40E1-44EB-87A2-1A63E3A7EABF}" sibTransId="{3D6F59FC-501A-4244-BE1C-E2AB0197E870}"/>
    <dgm:cxn modelId="{23B00F9C-8B58-442E-BD40-FFC7BC182505}" srcId="{E35E787A-0DB2-46F5-9F2B-985543F8CD52}" destId="{D3321784-F492-4BF4-8F16-18645847DC0E}" srcOrd="1" destOrd="0" parTransId="{BC40C035-A8D0-4CC0-89E1-D1D9C78B4307}" sibTransId="{B289F8DC-CE56-42E9-AD4D-694A12A09379}"/>
    <dgm:cxn modelId="{534F562B-FC6E-4F15-9C1E-215212A5A861}" type="presParOf" srcId="{5CABD02A-E734-40BE-A6BF-BEE51FC5DFBB}" destId="{02A89888-3FAC-4DB4-9BBD-0DDE6890B1BF}" srcOrd="0" destOrd="0" presId="urn:microsoft.com/office/officeart/2005/8/layout/hProcess11"/>
    <dgm:cxn modelId="{7E4BEB81-B7EE-4636-98C1-CEA498EE4CCE}" type="presParOf" srcId="{5CABD02A-E734-40BE-A6BF-BEE51FC5DFBB}" destId="{F2C55685-BC94-4E68-967A-73B63002BADD}" srcOrd="1" destOrd="0" presId="urn:microsoft.com/office/officeart/2005/8/layout/hProcess11"/>
    <dgm:cxn modelId="{209AEFCB-D736-4011-9BDF-3786944858C9}" type="presParOf" srcId="{F2C55685-BC94-4E68-967A-73B63002BADD}" destId="{13C17D04-8836-4980-9253-C68109DF9BC1}" srcOrd="0" destOrd="0" presId="urn:microsoft.com/office/officeart/2005/8/layout/hProcess11"/>
    <dgm:cxn modelId="{2B4E3B6A-70AD-44D2-B4CA-08DDC86CFEBC}" type="presParOf" srcId="{13C17D04-8836-4980-9253-C68109DF9BC1}" destId="{72C01D58-BF5B-4EC2-9B99-13F34A5201AB}" srcOrd="0" destOrd="0" presId="urn:microsoft.com/office/officeart/2005/8/layout/hProcess11"/>
    <dgm:cxn modelId="{53D90D22-50C4-47E1-BC65-D5573BA999CA}" type="presParOf" srcId="{13C17D04-8836-4980-9253-C68109DF9BC1}" destId="{6F01613B-BB4A-4E8C-85CC-F30EABFCAF62}" srcOrd="1" destOrd="0" presId="urn:microsoft.com/office/officeart/2005/8/layout/hProcess11"/>
    <dgm:cxn modelId="{8D200D3C-3C4D-413C-8312-C232745B19FA}" type="presParOf" srcId="{13C17D04-8836-4980-9253-C68109DF9BC1}" destId="{7DA8A2DB-EBE0-4C04-B1B8-DD6C7AA07EDE}" srcOrd="2" destOrd="0" presId="urn:microsoft.com/office/officeart/2005/8/layout/hProcess11"/>
    <dgm:cxn modelId="{DA858E31-9925-4E5B-B1A8-F152907EA9C9}" type="presParOf" srcId="{F2C55685-BC94-4E68-967A-73B63002BADD}" destId="{0F8BBB8E-1F9B-413F-B736-BD81A8486CC2}" srcOrd="1" destOrd="0" presId="urn:microsoft.com/office/officeart/2005/8/layout/hProcess11"/>
    <dgm:cxn modelId="{ACD72116-953E-4A89-8194-E5E3AD3BA722}" type="presParOf" srcId="{F2C55685-BC94-4E68-967A-73B63002BADD}" destId="{39A76D0C-9BDF-4847-B70C-8C47ED69665B}" srcOrd="2" destOrd="0" presId="urn:microsoft.com/office/officeart/2005/8/layout/hProcess11"/>
    <dgm:cxn modelId="{8E4A431F-74ED-4079-94B3-FB5A61038E37}" type="presParOf" srcId="{39A76D0C-9BDF-4847-B70C-8C47ED69665B}" destId="{B9F3E4D4-E49D-4886-B573-3BE0A838068A}" srcOrd="0" destOrd="0" presId="urn:microsoft.com/office/officeart/2005/8/layout/hProcess11"/>
    <dgm:cxn modelId="{34649B6F-19D7-43A1-BE09-ED67E0590CA6}" type="presParOf" srcId="{39A76D0C-9BDF-4847-B70C-8C47ED69665B}" destId="{07A84F62-E983-4F99-A0A3-94B444A4B82A}" srcOrd="1" destOrd="0" presId="urn:microsoft.com/office/officeart/2005/8/layout/hProcess11"/>
    <dgm:cxn modelId="{CA8F151C-6F85-49C4-B4F0-F191BB864617}" type="presParOf" srcId="{39A76D0C-9BDF-4847-B70C-8C47ED69665B}" destId="{7EBE438C-598D-4C90-B52B-BD31A34845D4}" srcOrd="2" destOrd="0" presId="urn:microsoft.com/office/officeart/2005/8/layout/hProcess11"/>
    <dgm:cxn modelId="{FD0D02F3-1349-4B1E-A4BB-484A9F7047AB}" type="presParOf" srcId="{F2C55685-BC94-4E68-967A-73B63002BADD}" destId="{CED0B3A4-4C30-4227-A18C-955EC9FD4A94}" srcOrd="3" destOrd="0" presId="urn:microsoft.com/office/officeart/2005/8/layout/hProcess11"/>
    <dgm:cxn modelId="{E864E5A2-2FC4-486F-A511-80D7AA568962}" type="presParOf" srcId="{F2C55685-BC94-4E68-967A-73B63002BADD}" destId="{028AFC3C-130E-4D9F-9A7A-28D8CADFCBD1}" srcOrd="4" destOrd="0" presId="urn:microsoft.com/office/officeart/2005/8/layout/hProcess11"/>
    <dgm:cxn modelId="{1B40A7D2-FD0B-466A-A4F3-DF59158221E0}" type="presParOf" srcId="{028AFC3C-130E-4D9F-9A7A-28D8CADFCBD1}" destId="{9FF95E78-1229-4BCA-BFD1-9AEED630F01B}" srcOrd="0" destOrd="0" presId="urn:microsoft.com/office/officeart/2005/8/layout/hProcess11"/>
    <dgm:cxn modelId="{5B9CA9D6-3E64-4B82-B5D6-0C62185D8586}" type="presParOf" srcId="{028AFC3C-130E-4D9F-9A7A-28D8CADFCBD1}" destId="{58786CAF-9817-4AE7-B0B1-9E171AE9B809}" srcOrd="1" destOrd="0" presId="urn:microsoft.com/office/officeart/2005/8/layout/hProcess11"/>
    <dgm:cxn modelId="{C8CF764E-A8CF-48EC-8A0E-54E4CBE69501}" type="presParOf" srcId="{028AFC3C-130E-4D9F-9A7A-28D8CADFCBD1}" destId="{A9BB24C7-71E3-404A-83EA-047AA8F6132C}" srcOrd="2" destOrd="0" presId="urn:microsoft.com/office/officeart/2005/8/layout/hProcess11"/>
    <dgm:cxn modelId="{740DD33F-80D2-4AA9-840B-7CB0E4E1131B}" type="presParOf" srcId="{F2C55685-BC94-4E68-967A-73B63002BADD}" destId="{20CFC8C6-25CA-426B-B346-B97DB5027789}" srcOrd="5" destOrd="0" presId="urn:microsoft.com/office/officeart/2005/8/layout/hProcess11"/>
    <dgm:cxn modelId="{BBA1C06F-590E-40B5-A8F6-07E3F0A21EEB}" type="presParOf" srcId="{F2C55685-BC94-4E68-967A-73B63002BADD}" destId="{87C77BA1-9001-4F8C-B863-B7A93451D2B5}" srcOrd="6" destOrd="0" presId="urn:microsoft.com/office/officeart/2005/8/layout/hProcess11"/>
    <dgm:cxn modelId="{328B6432-B52D-4F09-9C31-7BEB80698CE8}" type="presParOf" srcId="{87C77BA1-9001-4F8C-B863-B7A93451D2B5}" destId="{F618D3DD-65B6-433A-9650-2ADA66593661}" srcOrd="0" destOrd="0" presId="urn:microsoft.com/office/officeart/2005/8/layout/hProcess11"/>
    <dgm:cxn modelId="{4BA80369-675D-499B-BE95-D073286A0B7F}" type="presParOf" srcId="{87C77BA1-9001-4F8C-B863-B7A93451D2B5}" destId="{DE54CB4C-6EE4-408E-8E02-7B48823A75A9}" srcOrd="1" destOrd="0" presId="urn:microsoft.com/office/officeart/2005/8/layout/hProcess11"/>
    <dgm:cxn modelId="{65114E38-0854-4348-B2BF-940A33C589FC}" type="presParOf" srcId="{87C77BA1-9001-4F8C-B863-B7A93451D2B5}" destId="{39ECB33A-2711-47F7-B951-3FA76D89B36C}" srcOrd="2" destOrd="0" presId="urn:microsoft.com/office/officeart/2005/8/layout/hProcess11"/>
    <dgm:cxn modelId="{E29BEB72-0312-4CAC-87ED-8BF6F0EA49C9}" type="presParOf" srcId="{F2C55685-BC94-4E68-967A-73B63002BADD}" destId="{AE7DD35C-89DC-4CCD-B7CC-BE3AB9F94BAA}" srcOrd="7" destOrd="0" presId="urn:microsoft.com/office/officeart/2005/8/layout/hProcess11"/>
    <dgm:cxn modelId="{FB701707-4AF1-43E1-AE8B-51580556A058}" type="presParOf" srcId="{F2C55685-BC94-4E68-967A-73B63002BADD}" destId="{B9CB4139-9918-40F3-B8B1-0E9F4C69E1E1}" srcOrd="8" destOrd="0" presId="urn:microsoft.com/office/officeart/2005/8/layout/hProcess11"/>
    <dgm:cxn modelId="{34E7173B-B633-4EBA-A319-79FBF14B4564}" type="presParOf" srcId="{B9CB4139-9918-40F3-B8B1-0E9F4C69E1E1}" destId="{FAB0569B-802C-4FFA-A5F3-C543EB286863}" srcOrd="0" destOrd="0" presId="urn:microsoft.com/office/officeart/2005/8/layout/hProcess11"/>
    <dgm:cxn modelId="{36B5D0BE-24E1-42C2-95FD-CE8519EA89F1}" type="presParOf" srcId="{B9CB4139-9918-40F3-B8B1-0E9F4C69E1E1}" destId="{041BE753-51FA-4259-BDB8-9EA43A28CA09}" srcOrd="1" destOrd="0" presId="urn:microsoft.com/office/officeart/2005/8/layout/hProcess11"/>
    <dgm:cxn modelId="{202D5503-6FE8-486B-8D7F-B257A049FBBE}" type="presParOf" srcId="{B9CB4139-9918-40F3-B8B1-0E9F4C69E1E1}" destId="{64A4826E-1DC7-468A-85AA-8E35F4049EF1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A89888-3FAC-4DB4-9BBD-0DDE6890B1BF}">
      <dsp:nvSpPr>
        <dsp:cNvPr id="0" name=""/>
        <dsp:cNvSpPr/>
      </dsp:nvSpPr>
      <dsp:spPr>
        <a:xfrm>
          <a:off x="0" y="616937"/>
          <a:ext cx="4593905" cy="822582"/>
        </a:xfrm>
        <a:prstGeom prst="notchedRightArrow">
          <a:avLst/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C01D58-BF5B-4EC2-9B99-13F34A5201AB}">
      <dsp:nvSpPr>
        <dsp:cNvPr id="0" name=""/>
        <dsp:cNvSpPr/>
      </dsp:nvSpPr>
      <dsp:spPr>
        <a:xfrm>
          <a:off x="1816" y="0"/>
          <a:ext cx="794400" cy="8225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b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Read Dataset</a:t>
          </a:r>
          <a:endParaRPr lang="en-ID" sz="1000" kern="1200" dirty="0"/>
        </a:p>
      </dsp:txBody>
      <dsp:txXfrm>
        <a:off x="1816" y="0"/>
        <a:ext cx="794400" cy="822582"/>
      </dsp:txXfrm>
    </dsp:sp>
    <dsp:sp modelId="{6F01613B-BB4A-4E8C-85CC-F30EABFCAF62}">
      <dsp:nvSpPr>
        <dsp:cNvPr id="0" name=""/>
        <dsp:cNvSpPr/>
      </dsp:nvSpPr>
      <dsp:spPr>
        <a:xfrm>
          <a:off x="296194" y="925405"/>
          <a:ext cx="205645" cy="205645"/>
        </a:xfrm>
        <a:prstGeom prst="ellipse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F3E4D4-E49D-4886-B573-3BE0A838068A}">
      <dsp:nvSpPr>
        <dsp:cNvPr id="0" name=""/>
        <dsp:cNvSpPr/>
      </dsp:nvSpPr>
      <dsp:spPr>
        <a:xfrm>
          <a:off x="835937" y="1233874"/>
          <a:ext cx="794400" cy="8225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EDA</a:t>
          </a:r>
          <a:endParaRPr lang="en-ID" sz="1000" kern="1200" dirty="0"/>
        </a:p>
      </dsp:txBody>
      <dsp:txXfrm>
        <a:off x="835937" y="1233874"/>
        <a:ext cx="794400" cy="822582"/>
      </dsp:txXfrm>
    </dsp:sp>
    <dsp:sp modelId="{07A84F62-E983-4F99-A0A3-94B444A4B82A}">
      <dsp:nvSpPr>
        <dsp:cNvPr id="0" name=""/>
        <dsp:cNvSpPr/>
      </dsp:nvSpPr>
      <dsp:spPr>
        <a:xfrm>
          <a:off x="1130314" y="925405"/>
          <a:ext cx="205645" cy="205645"/>
        </a:xfrm>
        <a:prstGeom prst="ellipse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F95E78-1229-4BCA-BFD1-9AEED630F01B}">
      <dsp:nvSpPr>
        <dsp:cNvPr id="0" name=""/>
        <dsp:cNvSpPr/>
      </dsp:nvSpPr>
      <dsp:spPr>
        <a:xfrm>
          <a:off x="1670057" y="0"/>
          <a:ext cx="794400" cy="8225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b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Data Pre-processing</a:t>
          </a:r>
          <a:endParaRPr lang="en-ID" sz="1000" kern="1200" dirty="0"/>
        </a:p>
      </dsp:txBody>
      <dsp:txXfrm>
        <a:off x="1670057" y="0"/>
        <a:ext cx="794400" cy="822582"/>
      </dsp:txXfrm>
    </dsp:sp>
    <dsp:sp modelId="{58786CAF-9817-4AE7-B0B1-9E171AE9B809}">
      <dsp:nvSpPr>
        <dsp:cNvPr id="0" name=""/>
        <dsp:cNvSpPr/>
      </dsp:nvSpPr>
      <dsp:spPr>
        <a:xfrm>
          <a:off x="1964434" y="925405"/>
          <a:ext cx="205645" cy="205645"/>
        </a:xfrm>
        <a:prstGeom prst="ellipse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18D3DD-65B6-433A-9650-2ADA66593661}">
      <dsp:nvSpPr>
        <dsp:cNvPr id="0" name=""/>
        <dsp:cNvSpPr/>
      </dsp:nvSpPr>
      <dsp:spPr>
        <a:xfrm>
          <a:off x="2504177" y="1233874"/>
          <a:ext cx="794400" cy="8225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Modeling</a:t>
          </a:r>
          <a:endParaRPr lang="en-ID" sz="1000" kern="1200" dirty="0"/>
        </a:p>
      </dsp:txBody>
      <dsp:txXfrm>
        <a:off x="2504177" y="1233874"/>
        <a:ext cx="794400" cy="822582"/>
      </dsp:txXfrm>
    </dsp:sp>
    <dsp:sp modelId="{DE54CB4C-6EE4-408E-8E02-7B48823A75A9}">
      <dsp:nvSpPr>
        <dsp:cNvPr id="0" name=""/>
        <dsp:cNvSpPr/>
      </dsp:nvSpPr>
      <dsp:spPr>
        <a:xfrm>
          <a:off x="2798554" y="925405"/>
          <a:ext cx="205645" cy="205645"/>
        </a:xfrm>
        <a:prstGeom prst="ellipse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B0569B-802C-4FFA-A5F3-C543EB286863}">
      <dsp:nvSpPr>
        <dsp:cNvPr id="0" name=""/>
        <dsp:cNvSpPr/>
      </dsp:nvSpPr>
      <dsp:spPr>
        <a:xfrm>
          <a:off x="3338297" y="0"/>
          <a:ext cx="794400" cy="8225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b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RFM Analysis</a:t>
          </a:r>
          <a:endParaRPr lang="en-ID" sz="1000" kern="1200" dirty="0"/>
        </a:p>
      </dsp:txBody>
      <dsp:txXfrm>
        <a:off x="3338297" y="0"/>
        <a:ext cx="794400" cy="822582"/>
      </dsp:txXfrm>
    </dsp:sp>
    <dsp:sp modelId="{041BE753-51FA-4259-BDB8-9EA43A28CA09}">
      <dsp:nvSpPr>
        <dsp:cNvPr id="0" name=""/>
        <dsp:cNvSpPr/>
      </dsp:nvSpPr>
      <dsp:spPr>
        <a:xfrm>
          <a:off x="3632674" y="925405"/>
          <a:ext cx="205645" cy="205645"/>
        </a:xfrm>
        <a:prstGeom prst="ellipse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7bea959ad_0_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" name="Google Shape;66;g117bea959a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17bea95534_3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117bea95534_3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17bea959a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g117bea959ad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9" name="Google Shape;159;g117bea959ad_0_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7bea95534_3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4" name="Google Shape;74;g117bea95534_3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7bea95534_3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117bea95534_3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7bea95534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17bea95534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7bea95534_3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117bea95534_3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17bea95534_3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17bea95534_3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7bea95534_3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g117bea95534_3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7bea95534_3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117bea95534_3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7bea95534_3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117bea95534_3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242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9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8" name="Google Shape;48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2" name="Google Shape;52;p3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37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7" name="Google Shape;57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0" name="Google Shape;60;p3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 slide layout">
  <p:cSld name="Contents slide layou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117bea959ad_0_126"/>
          <p:cNvSpPr txBox="1">
            <a:spLocks noGrp="1"/>
          </p:cNvSpPr>
          <p:nvPr>
            <p:ph type="body" idx="1"/>
          </p:nvPr>
        </p:nvSpPr>
        <p:spPr>
          <a:xfrm>
            <a:off x="242647" y="254632"/>
            <a:ext cx="8679900" cy="5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4100"/>
              <a:buNone/>
              <a:defRPr sz="4100" b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3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3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3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4" name="Google Shape;44;p3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5" name="Google Shape;45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5.png"/><Relationship Id="rId9" Type="http://schemas.microsoft.com/office/2007/relationships/diagramDrawing" Target="../diagrams/drawin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7bea959ad_0_3"/>
          <p:cNvSpPr txBox="1"/>
          <p:nvPr/>
        </p:nvSpPr>
        <p:spPr>
          <a:xfrm>
            <a:off x="6600825" y="4713732"/>
            <a:ext cx="20574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100" b="1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</a:t>
            </a:fld>
            <a:endParaRPr sz="1100" b="1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9" name="Google Shape;69;g117bea959ad_0_3"/>
          <p:cNvSpPr/>
          <p:nvPr/>
        </p:nvSpPr>
        <p:spPr>
          <a:xfrm>
            <a:off x="4922500" y="1768075"/>
            <a:ext cx="4978800" cy="973500"/>
          </a:xfrm>
          <a:prstGeom prst="roundRect">
            <a:avLst>
              <a:gd name="adj" fmla="val 38182"/>
            </a:avLst>
          </a:prstGeom>
          <a:gradFill>
            <a:gsLst>
              <a:gs pos="0">
                <a:srgbClr val="692FC2"/>
              </a:gs>
              <a:gs pos="100000">
                <a:srgbClr val="9900FF"/>
              </a:gs>
            </a:gsLst>
            <a:lin ang="2700006" scaled="0"/>
          </a:gra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g117bea959ad_0_3"/>
          <p:cNvSpPr txBox="1"/>
          <p:nvPr/>
        </p:nvSpPr>
        <p:spPr>
          <a:xfrm>
            <a:off x="5264531" y="2065822"/>
            <a:ext cx="33936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Montserrat SemiBold"/>
              <a:buNone/>
            </a:pPr>
            <a:r>
              <a:rPr lang="en" sz="2300" b="1" i="0" u="none" strike="noStrike" cap="none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SLIDE PRESENTASI PROJEK MANDIRI</a:t>
            </a:r>
            <a:endParaRPr sz="2300" b="1" i="0" u="none" strike="noStrike" cap="none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71" name="Google Shape;71;g117bea959ad_0_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4073" y="726876"/>
            <a:ext cx="4075576" cy="3689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g117bea95534_3_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116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g117bea95534_3_81"/>
          <p:cNvSpPr txBox="1"/>
          <p:nvPr/>
        </p:nvSpPr>
        <p:spPr>
          <a:xfrm>
            <a:off x="6600825" y="4713732"/>
            <a:ext cx="20574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100" b="1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10</a:t>
            </a:fld>
            <a:endParaRPr sz="1100" b="1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50" name="Google Shape;150;g117bea95534_3_81"/>
          <p:cNvSpPr txBox="1"/>
          <p:nvPr/>
        </p:nvSpPr>
        <p:spPr>
          <a:xfrm>
            <a:off x="2606775" y="871350"/>
            <a:ext cx="45873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474"/>
              </a:buClr>
              <a:buSzPts val="2400"/>
              <a:buFont typeface="Montserrat"/>
              <a:buNone/>
            </a:pPr>
            <a:endParaRPr sz="2000" b="1" i="0" u="none" strike="noStrike" cap="none">
              <a:solidFill>
                <a:srgbClr val="351C7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g117bea95534_3_81"/>
          <p:cNvSpPr txBox="1"/>
          <p:nvPr/>
        </p:nvSpPr>
        <p:spPr>
          <a:xfrm>
            <a:off x="804700" y="1578750"/>
            <a:ext cx="33429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Montserrat SemiBold"/>
              <a:buNone/>
            </a:pPr>
            <a:r>
              <a:rPr lang="en" sz="1300" b="1" i="0" u="none" strike="noStrike" cap="none">
                <a:solidFill>
                  <a:srgbClr val="20124D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What learning do I get from working on this project?</a:t>
            </a:r>
            <a:endParaRPr sz="1300" b="1" i="0" u="none" strike="noStrike" cap="none">
              <a:solidFill>
                <a:srgbClr val="20124D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52" name="Google Shape;152;g117bea95534_3_81"/>
          <p:cNvSpPr/>
          <p:nvPr/>
        </p:nvSpPr>
        <p:spPr>
          <a:xfrm>
            <a:off x="725375" y="2000547"/>
            <a:ext cx="3768044" cy="949822"/>
          </a:xfrm>
          <a:prstGeom prst="roundRect">
            <a:avLst>
              <a:gd name="adj" fmla="val 30000"/>
            </a:avLst>
          </a:prstGeom>
          <a:gradFill>
            <a:gsLst>
              <a:gs pos="0">
                <a:srgbClr val="692FC2"/>
              </a:gs>
              <a:gs pos="100000">
                <a:srgbClr val="9900FF"/>
              </a:gs>
            </a:gsLst>
            <a:lin ang="2700006" scaled="0"/>
          </a:gra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en-US" sz="14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How to process and analyze data from the beginning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How to handling a problem during processing data</a:t>
            </a:r>
            <a:endParaRPr lang="en-US" sz="14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g117bea95534_3_81"/>
          <p:cNvSpPr/>
          <p:nvPr/>
        </p:nvSpPr>
        <p:spPr>
          <a:xfrm>
            <a:off x="4572000" y="3300600"/>
            <a:ext cx="3996284" cy="971737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Tx/>
              <a:buChar char="-"/>
            </a:pPr>
            <a:r>
              <a:rPr lang="en-US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Time Management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Structured work</a:t>
            </a:r>
            <a:endParaRPr lang="en-US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Learn a new thing</a:t>
            </a:r>
            <a:endParaRPr lang="en-US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New Experience as a Data Scientist</a:t>
            </a:r>
          </a:p>
        </p:txBody>
      </p:sp>
      <p:sp>
        <p:nvSpPr>
          <p:cNvPr id="154" name="Google Shape;154;g117bea95534_3_81"/>
          <p:cNvSpPr txBox="1"/>
          <p:nvPr/>
        </p:nvSpPr>
        <p:spPr>
          <a:xfrm>
            <a:off x="4038220" y="2739837"/>
            <a:ext cx="44811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Montserrat SemiBold"/>
              <a:buNone/>
            </a:pPr>
            <a:r>
              <a:rPr lang="en" sz="1300" b="1" i="0" u="none" strike="noStrike" cap="none" dirty="0">
                <a:solidFill>
                  <a:srgbClr val="20124D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What other learning do I feel throughout my journey in #SDSNarasioData?</a:t>
            </a:r>
            <a:endParaRPr sz="1300" b="1" i="0" u="none" strike="noStrike" cap="none" dirty="0">
              <a:solidFill>
                <a:srgbClr val="20124D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55" name="Google Shape;155;g117bea95534_3_81"/>
          <p:cNvSpPr txBox="1"/>
          <p:nvPr/>
        </p:nvSpPr>
        <p:spPr>
          <a:xfrm>
            <a:off x="2716200" y="808713"/>
            <a:ext cx="3711600" cy="421800"/>
          </a:xfrm>
          <a:prstGeom prst="rect">
            <a:avLst/>
          </a:prstGeom>
          <a:solidFill>
            <a:srgbClr val="692FC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474"/>
              </a:buClr>
              <a:buSzPts val="2400"/>
              <a:buFont typeface="Montserrat"/>
              <a:buNone/>
            </a:pPr>
            <a:r>
              <a:rPr lang="en" sz="2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Learning Takeaways</a:t>
            </a:r>
            <a:endParaRPr sz="23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g117bea959ad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867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g117bea959ad_0_16"/>
          <p:cNvSpPr txBox="1"/>
          <p:nvPr/>
        </p:nvSpPr>
        <p:spPr>
          <a:xfrm>
            <a:off x="6603727" y="4713728"/>
            <a:ext cx="20574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25700" rIns="51425" bIns="2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100" b="1" i="0" u="none" strike="noStrike" cap="none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11</a:t>
            </a:fld>
            <a:endParaRPr sz="1100" b="1" i="0" u="none" strike="noStrike" cap="none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63" name="Google Shape;163;g117bea959ad_0_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4500" y="1383711"/>
            <a:ext cx="4843576" cy="3024867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g117bea959ad_0_16"/>
          <p:cNvSpPr/>
          <p:nvPr/>
        </p:nvSpPr>
        <p:spPr>
          <a:xfrm>
            <a:off x="5153494" y="2534777"/>
            <a:ext cx="4843500" cy="884400"/>
          </a:xfrm>
          <a:prstGeom prst="roundRect">
            <a:avLst>
              <a:gd name="adj" fmla="val 43645"/>
            </a:avLst>
          </a:prstGeom>
          <a:gradFill>
            <a:gsLst>
              <a:gs pos="0">
                <a:srgbClr val="692FC2"/>
              </a:gs>
              <a:gs pos="100000">
                <a:srgbClr val="9900FF"/>
              </a:gs>
            </a:gsLst>
            <a:lin ang="2700006" scaled="0"/>
          </a:gradFill>
          <a:ln>
            <a:noFill/>
          </a:ln>
        </p:spPr>
        <p:txBody>
          <a:bodyPr spcFirstLastPara="1" wrap="square" lIns="51425" tIns="51425" rIns="51425" bIns="5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g117bea959ad_0_16"/>
          <p:cNvSpPr txBox="1"/>
          <p:nvPr/>
        </p:nvSpPr>
        <p:spPr>
          <a:xfrm>
            <a:off x="5547956" y="2580094"/>
            <a:ext cx="3113100" cy="8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25700" rIns="51425" bIns="2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500"/>
              <a:buFont typeface="Montserrat SemiBold"/>
              <a:buNone/>
            </a:pPr>
            <a:r>
              <a:rPr lang="en" sz="2300" b="1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THANK YOU!</a:t>
            </a:r>
            <a:endParaRPr sz="2300" b="1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g117bea95534_3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867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g117bea95534_3_9"/>
          <p:cNvSpPr/>
          <p:nvPr/>
        </p:nvSpPr>
        <p:spPr>
          <a:xfrm>
            <a:off x="4238575" y="1045719"/>
            <a:ext cx="4843500" cy="1071600"/>
          </a:xfrm>
          <a:prstGeom prst="roundRect">
            <a:avLst>
              <a:gd name="adj" fmla="val 30000"/>
            </a:avLst>
          </a:prstGeom>
          <a:gradFill>
            <a:gsLst>
              <a:gs pos="0">
                <a:srgbClr val="692FC2"/>
              </a:gs>
              <a:gs pos="100000">
                <a:srgbClr val="9900FF"/>
              </a:gs>
            </a:gsLst>
            <a:lin ang="2700006" scaled="0"/>
          </a:gra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g117bea95534_3_9"/>
          <p:cNvSpPr txBox="1"/>
          <p:nvPr/>
        </p:nvSpPr>
        <p:spPr>
          <a:xfrm>
            <a:off x="5157097" y="1170513"/>
            <a:ext cx="3393600" cy="8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Montserrat SemiBold"/>
              <a:buNone/>
            </a:pPr>
            <a:r>
              <a:rPr lang="en" sz="2300" b="1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CAPSTONE PROJECT </a:t>
            </a:r>
            <a:br>
              <a:rPr lang="en" sz="2300" b="1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</a:br>
            <a:r>
              <a:rPr lang="en" sz="2300" b="1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Data Scientist</a:t>
            </a:r>
            <a:endParaRPr sz="2300" b="1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9" name="Google Shape;79;g117bea95534_3_9"/>
          <p:cNvSpPr txBox="1"/>
          <p:nvPr/>
        </p:nvSpPr>
        <p:spPr>
          <a:xfrm>
            <a:off x="6600825" y="4713732"/>
            <a:ext cx="20574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100" b="1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2</a:t>
            </a:fld>
            <a:endParaRPr sz="1100" b="1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80" name="Google Shape;80;g117bea95534_3_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20552" y="0"/>
            <a:ext cx="5437112" cy="35150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g117bea95534_3_9"/>
          <p:cNvSpPr/>
          <p:nvPr/>
        </p:nvSpPr>
        <p:spPr>
          <a:xfrm>
            <a:off x="1539700" y="2782700"/>
            <a:ext cx="7011000" cy="15330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g117bea95534_3_9"/>
          <p:cNvSpPr txBox="1"/>
          <p:nvPr/>
        </p:nvSpPr>
        <p:spPr>
          <a:xfrm>
            <a:off x="3008026" y="3137275"/>
            <a:ext cx="4298141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Montserrat SemiBold"/>
              <a:buNone/>
            </a:pPr>
            <a:r>
              <a:rPr lang="en" sz="2300" b="1" dirty="0">
                <a:solidFill>
                  <a:srgbClr val="692FC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Customer Segmentation 2 (Clustering 2)</a:t>
            </a:r>
            <a:endParaRPr sz="2300" b="1" i="0" u="none" strike="noStrike" cap="none" dirty="0">
              <a:solidFill>
                <a:srgbClr val="692FC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3" name="Google Shape;83;g117bea95534_3_9"/>
          <p:cNvSpPr txBox="1"/>
          <p:nvPr/>
        </p:nvSpPr>
        <p:spPr>
          <a:xfrm>
            <a:off x="3022622" y="3812550"/>
            <a:ext cx="3141553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Montserrat SemiBold"/>
              <a:buNone/>
            </a:pPr>
            <a:r>
              <a:rPr lang="en" sz="1700" b="1" i="0" u="none" strike="noStrike" cap="none" dirty="0">
                <a:solidFill>
                  <a:srgbClr val="692FC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Teuku Raihan Hariyansyah</a:t>
            </a:r>
            <a:endParaRPr sz="1700" b="1" i="0" u="none" strike="noStrike" cap="none" dirty="0">
              <a:solidFill>
                <a:srgbClr val="692FC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g117bea95534_3_1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g117bea95534_3_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5875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g117bea95534_3_115"/>
          <p:cNvSpPr txBox="1"/>
          <p:nvPr/>
        </p:nvSpPr>
        <p:spPr>
          <a:xfrm>
            <a:off x="6600825" y="4713732"/>
            <a:ext cx="20574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100" b="1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3</a:t>
            </a:fld>
            <a:endParaRPr sz="1100" b="1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1" name="Google Shape;91;g117bea95534_3_115"/>
          <p:cNvSpPr txBox="1"/>
          <p:nvPr/>
        </p:nvSpPr>
        <p:spPr>
          <a:xfrm>
            <a:off x="1087800" y="1060925"/>
            <a:ext cx="7144500" cy="39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In this capstone project presentation, we expect you to share not only the final result of your project but also the learning process you get from #SDSNarasioData</a:t>
            </a:r>
            <a:endParaRPr sz="1400" b="0" i="0" u="none" strike="noStrike" cap="none">
              <a:solidFill>
                <a:srgbClr val="20124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Things we want you to notice:</a:t>
            </a:r>
            <a:endParaRPr sz="1400" b="0" i="0" u="none" strike="noStrike" cap="none">
              <a:solidFill>
                <a:srgbClr val="20124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Montserrat"/>
              <a:buChar char="●"/>
            </a:pPr>
            <a:r>
              <a:rPr lang="en" sz="1400" b="0" i="0" u="none" strike="noStrike" cap="none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This is only a guideline, means you’re free to answer more questions to enrich your presentation, but remember that your showcase time is only 12 minutes.</a:t>
            </a:r>
            <a:endParaRPr sz="1400" b="0" i="0" u="none" strike="noStrike" cap="none">
              <a:solidFill>
                <a:srgbClr val="20124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Montserrat"/>
              <a:buChar char="●"/>
            </a:pPr>
            <a:r>
              <a:rPr lang="en" sz="1400" b="0" i="0" u="none" strike="noStrike" cap="none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Make a copy of this document before editing</a:t>
            </a:r>
            <a:endParaRPr sz="1400" b="0" i="0" u="none" strike="noStrike" cap="none">
              <a:solidFill>
                <a:srgbClr val="20124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Montserrat"/>
              <a:buChar char="●"/>
            </a:pPr>
            <a:r>
              <a:rPr lang="en" sz="1400" b="0" i="0" u="none" strike="noStrike" cap="none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Feel free to add more things on this slide, picture, screenshot, anything!</a:t>
            </a:r>
            <a:endParaRPr sz="1400" b="0" i="0" u="none" strike="noStrike" cap="none">
              <a:solidFill>
                <a:srgbClr val="20124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Montserrat"/>
              <a:buChar char="●"/>
            </a:pPr>
            <a:r>
              <a:rPr lang="en" sz="1400" b="0" i="0" u="none" strike="noStrike" cap="none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Skip this README slide when you’re about to present your work</a:t>
            </a:r>
            <a:endParaRPr sz="1400" b="0" i="0" u="none" strike="noStrike" cap="none">
              <a:solidFill>
                <a:srgbClr val="20124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0124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474"/>
              </a:buClr>
              <a:buSzPts val="2400"/>
              <a:buFont typeface="Montserrat"/>
              <a:buNone/>
            </a:pPr>
            <a:endParaRPr sz="2400" b="1" i="0" u="none" strike="noStrike" cap="none">
              <a:solidFill>
                <a:srgbClr val="20124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" name="Google Shape;92;g117bea95534_3_115"/>
          <p:cNvSpPr txBox="1"/>
          <p:nvPr/>
        </p:nvSpPr>
        <p:spPr>
          <a:xfrm>
            <a:off x="3543300" y="882700"/>
            <a:ext cx="2057400" cy="421800"/>
          </a:xfrm>
          <a:prstGeom prst="rect">
            <a:avLst/>
          </a:prstGeom>
          <a:solidFill>
            <a:srgbClr val="692FC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474"/>
              </a:buClr>
              <a:buSzPts val="2400"/>
              <a:buFont typeface="Montserrat"/>
              <a:buNone/>
            </a:pPr>
            <a:r>
              <a:rPr lang="en" sz="2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READ ME!</a:t>
            </a:r>
            <a:endParaRPr sz="20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g117bea95534_3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5875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g117bea95534_3_0"/>
          <p:cNvSpPr txBox="1"/>
          <p:nvPr/>
        </p:nvSpPr>
        <p:spPr>
          <a:xfrm>
            <a:off x="6600825" y="4713732"/>
            <a:ext cx="20574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100" b="1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4</a:t>
            </a:fld>
            <a:endParaRPr sz="1100" b="1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9" name="Google Shape;99;g117bea95534_3_0"/>
          <p:cNvSpPr txBox="1"/>
          <p:nvPr/>
        </p:nvSpPr>
        <p:spPr>
          <a:xfrm>
            <a:off x="2606775" y="871350"/>
            <a:ext cx="45873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474"/>
              </a:buClr>
              <a:buSzPts val="2400"/>
              <a:buFont typeface="Montserrat"/>
              <a:buNone/>
            </a:pPr>
            <a:endParaRPr sz="2000" b="1" i="0" u="none" strike="noStrike" cap="none">
              <a:solidFill>
                <a:srgbClr val="351C7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00" name="Google Shape;100;g117bea95534_3_0"/>
          <p:cNvGraphicFramePr/>
          <p:nvPr>
            <p:extLst>
              <p:ext uri="{D42A27DB-BD31-4B8C-83A1-F6EECF244321}">
                <p14:modId xmlns:p14="http://schemas.microsoft.com/office/powerpoint/2010/main" val="3388826821"/>
              </p:ext>
            </p:extLst>
          </p:nvPr>
        </p:nvGraphicFramePr>
        <p:xfrm>
          <a:off x="1216475" y="1720883"/>
          <a:ext cx="6711050" cy="2794413"/>
        </p:xfrm>
        <a:graphic>
          <a:graphicData uri="http://schemas.openxmlformats.org/drawingml/2006/table">
            <a:tbl>
              <a:tblPr>
                <a:noFill/>
                <a:tableStyleId>{B374E1C9-0773-46B8-88A9-26761804DDEF}</a:tableStyleId>
              </a:tblPr>
              <a:tblGrid>
                <a:gridCol w="3355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02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 dirty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Problem</a:t>
                      </a:r>
                      <a:endParaRPr sz="1400" b="1" u="none" strike="noStrike" cap="none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How to Solve</a:t>
                      </a:r>
                      <a:endParaRPr sz="1400" b="1" u="none" strike="noStrike" cap="none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51C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19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sz="14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Want to create 3 segmentation, which are Platinum Customers, Gold Customers, and Silver Customers according to their shopping frequency and spending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 can use clustering method to make a segmentation according to its frequency and monetary with RFM Method</a:t>
                      </a:r>
                      <a:endParaRPr sz="1400" u="none" strike="noStrike" cap="none" dirty="0">
                        <a:solidFill>
                          <a:srgbClr val="20124D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82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sz="14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Want to give a promo’s to customers according to their shopping frequency and spending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rgbClr val="20124D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443170"/>
                  </a:ext>
                </a:extLst>
              </a:tr>
            </a:tbl>
          </a:graphicData>
        </a:graphic>
      </p:graphicFrame>
      <p:sp>
        <p:nvSpPr>
          <p:cNvPr id="101" name="Google Shape;101;g117bea95534_3_0"/>
          <p:cNvSpPr txBox="1"/>
          <p:nvPr/>
        </p:nvSpPr>
        <p:spPr>
          <a:xfrm>
            <a:off x="2410800" y="866325"/>
            <a:ext cx="4322400" cy="700800"/>
          </a:xfrm>
          <a:prstGeom prst="rect">
            <a:avLst/>
          </a:prstGeom>
          <a:solidFill>
            <a:srgbClr val="692FC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474"/>
              </a:buClr>
              <a:buSzPts val="2400"/>
              <a:buFont typeface="Montserrat"/>
              <a:buNone/>
            </a:pPr>
            <a:r>
              <a:rPr lang="en" sz="2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My Project Background</a:t>
            </a:r>
            <a:endParaRPr sz="20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474"/>
              </a:buClr>
              <a:buSzPts val="2400"/>
              <a:buFont typeface="Montserrat"/>
              <a:buNone/>
            </a:pPr>
            <a:r>
              <a:rPr lang="en" sz="2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(Business Problem)</a:t>
            </a:r>
            <a:endParaRPr sz="20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g117bea95534_3_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117bea95534_3_28"/>
          <p:cNvSpPr txBox="1"/>
          <p:nvPr/>
        </p:nvSpPr>
        <p:spPr>
          <a:xfrm>
            <a:off x="6600825" y="4713732"/>
            <a:ext cx="20574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100" b="1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5</a:t>
            </a:fld>
            <a:endParaRPr sz="1100" b="1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08" name="Google Shape;108;g117bea95534_3_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5875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g117bea95534_3_28"/>
          <p:cNvSpPr txBox="1"/>
          <p:nvPr/>
        </p:nvSpPr>
        <p:spPr>
          <a:xfrm>
            <a:off x="2606775" y="871350"/>
            <a:ext cx="45873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474"/>
              </a:buClr>
              <a:buSzPts val="2400"/>
              <a:buFont typeface="Montserrat"/>
              <a:buNone/>
            </a:pPr>
            <a:endParaRPr sz="2000" b="1" i="0" u="none" strike="noStrike" cap="none">
              <a:solidFill>
                <a:srgbClr val="351C7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g117bea95534_3_28"/>
          <p:cNvSpPr txBox="1"/>
          <p:nvPr/>
        </p:nvSpPr>
        <p:spPr>
          <a:xfrm>
            <a:off x="2346300" y="916675"/>
            <a:ext cx="4451400" cy="421800"/>
          </a:xfrm>
          <a:prstGeom prst="rect">
            <a:avLst/>
          </a:prstGeom>
          <a:solidFill>
            <a:srgbClr val="692FC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474"/>
              </a:buClr>
              <a:buSzPts val="2400"/>
              <a:buFont typeface="Montserrat"/>
              <a:buNone/>
            </a:pPr>
            <a:r>
              <a:rPr lang="en" sz="2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Method &amp; Workflow Project</a:t>
            </a:r>
            <a:endParaRPr sz="20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g117bea95534_3_28"/>
          <p:cNvSpPr txBox="1"/>
          <p:nvPr/>
        </p:nvSpPr>
        <p:spPr>
          <a:xfrm>
            <a:off x="751159" y="1608750"/>
            <a:ext cx="334290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Montserrat SemiBold"/>
              <a:buNone/>
            </a:pPr>
            <a:r>
              <a:rPr lang="en" sz="1300" b="1" i="0" u="none" strike="noStrike" cap="none">
                <a:solidFill>
                  <a:srgbClr val="351C75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Method used</a:t>
            </a:r>
            <a:endParaRPr sz="1300" b="1" i="0" u="none" strike="noStrike" cap="none">
              <a:solidFill>
                <a:srgbClr val="351C75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2" name="Google Shape;112;g117bea95534_3_28"/>
          <p:cNvSpPr/>
          <p:nvPr/>
        </p:nvSpPr>
        <p:spPr>
          <a:xfrm>
            <a:off x="671834" y="1974123"/>
            <a:ext cx="3900166" cy="666900"/>
          </a:xfrm>
          <a:prstGeom prst="roundRect">
            <a:avLst>
              <a:gd name="adj" fmla="val 30000"/>
            </a:avLst>
          </a:prstGeom>
          <a:gradFill>
            <a:gsLst>
              <a:gs pos="0">
                <a:srgbClr val="692FC2"/>
              </a:gs>
              <a:gs pos="100000">
                <a:srgbClr val="9900FF"/>
              </a:gs>
            </a:gsLst>
            <a:lin ang="2700006" scaled="0"/>
          </a:gra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/>
              <a:t>RFM Analysis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g117bea95534_3_28"/>
          <p:cNvSpPr/>
          <p:nvPr/>
        </p:nvSpPr>
        <p:spPr>
          <a:xfrm>
            <a:off x="3591184" y="3091175"/>
            <a:ext cx="4773900" cy="14742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117bea95534_3_28"/>
          <p:cNvSpPr txBox="1"/>
          <p:nvPr/>
        </p:nvSpPr>
        <p:spPr>
          <a:xfrm>
            <a:off x="3715234" y="2725775"/>
            <a:ext cx="445140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Montserrat SemiBold"/>
              <a:buNone/>
            </a:pPr>
            <a:r>
              <a:rPr lang="en" sz="1300" b="1" i="0" u="none" strike="noStrike" cap="none">
                <a:solidFill>
                  <a:srgbClr val="351C75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Workflow</a:t>
            </a:r>
            <a:endParaRPr sz="1300" b="1" i="0" u="none" strike="noStrike" cap="none">
              <a:solidFill>
                <a:srgbClr val="351C75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A4AC836-342F-23F0-6964-BBB6AA2B0F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9812157"/>
              </p:ext>
            </p:extLst>
          </p:nvPr>
        </p:nvGraphicFramePr>
        <p:xfrm>
          <a:off x="3681181" y="2874278"/>
          <a:ext cx="4593905" cy="20564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7bea95534_3_41"/>
          <p:cNvSpPr txBox="1"/>
          <p:nvPr/>
        </p:nvSpPr>
        <p:spPr>
          <a:xfrm>
            <a:off x="6600825" y="4713732"/>
            <a:ext cx="20574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100" b="1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6</a:t>
            </a:fld>
            <a:endParaRPr sz="1100" b="1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20" name="Google Shape;120;g117bea95534_3_41"/>
          <p:cNvSpPr txBox="1"/>
          <p:nvPr/>
        </p:nvSpPr>
        <p:spPr>
          <a:xfrm>
            <a:off x="2606775" y="871350"/>
            <a:ext cx="45873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474"/>
              </a:buClr>
              <a:buSzPts val="2400"/>
              <a:buFont typeface="Montserrat"/>
              <a:buNone/>
            </a:pPr>
            <a:endParaRPr sz="2000" b="1" i="0" u="none" strike="noStrike" cap="none">
              <a:solidFill>
                <a:srgbClr val="351C7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1" name="Google Shape;121;g117bea95534_3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5875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g117bea95534_3_41"/>
          <p:cNvSpPr txBox="1"/>
          <p:nvPr/>
        </p:nvSpPr>
        <p:spPr>
          <a:xfrm>
            <a:off x="3464525" y="710175"/>
            <a:ext cx="2182200" cy="421800"/>
          </a:xfrm>
          <a:prstGeom prst="rect">
            <a:avLst/>
          </a:prstGeom>
          <a:solidFill>
            <a:srgbClr val="692FC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474"/>
              </a:buClr>
              <a:buSzPts val="2400"/>
              <a:buFont typeface="Montserrat"/>
              <a:buNone/>
            </a:pPr>
            <a:r>
              <a:rPr lang="en" sz="2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Demo Time!</a:t>
            </a:r>
            <a:endParaRPr sz="23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3" name="Google Shape;123;g117bea95534_3_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20231" y="1455300"/>
            <a:ext cx="3223195" cy="308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g117bea95534_3_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5875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117bea95534_3_94"/>
          <p:cNvSpPr txBox="1"/>
          <p:nvPr/>
        </p:nvSpPr>
        <p:spPr>
          <a:xfrm>
            <a:off x="6600825" y="4713732"/>
            <a:ext cx="20574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100" b="1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7</a:t>
            </a:fld>
            <a:endParaRPr sz="1100" b="1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0" name="Google Shape;130;g117bea95534_3_94"/>
          <p:cNvSpPr txBox="1"/>
          <p:nvPr/>
        </p:nvSpPr>
        <p:spPr>
          <a:xfrm>
            <a:off x="2606775" y="871350"/>
            <a:ext cx="45873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474"/>
              </a:buClr>
              <a:buSzPts val="2400"/>
              <a:buFont typeface="Montserrat"/>
              <a:buNone/>
            </a:pPr>
            <a:endParaRPr sz="2000" b="1" i="0" u="none" strike="noStrike" cap="none">
              <a:solidFill>
                <a:srgbClr val="351C7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1" name="Google Shape;131;g117bea95534_3_9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2406" y="1363925"/>
            <a:ext cx="3223195" cy="30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g117bea95534_3_94"/>
          <p:cNvSpPr txBox="1"/>
          <p:nvPr/>
        </p:nvSpPr>
        <p:spPr>
          <a:xfrm>
            <a:off x="4572000" y="1512850"/>
            <a:ext cx="3955800" cy="28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Montserrat SemiBold"/>
              <a:buNone/>
            </a:pPr>
            <a:r>
              <a:rPr lang="en" sz="1500" b="1" i="0" u="none" strike="noStrike" cap="none" dirty="0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Note </a:t>
            </a:r>
            <a:endParaRPr sz="1500" b="1" i="0" u="none" strike="noStrike" cap="none" dirty="0">
              <a:solidFill>
                <a:srgbClr val="20124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Montserrat SemiBold"/>
              <a:buNone/>
            </a:pPr>
            <a:r>
              <a:rPr lang="en" sz="1300" b="1" i="0" u="none" strike="noStrike" cap="none" dirty="0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Please mention the following points in your demo presentation:</a:t>
            </a:r>
            <a:endParaRPr sz="1300" b="1" i="0" u="none" strike="noStrike" cap="none" dirty="0">
              <a:solidFill>
                <a:srgbClr val="20124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Montserrat SemiBold"/>
              <a:buNone/>
            </a:pPr>
            <a:endParaRPr sz="1300" b="1" i="0" u="none" strike="noStrike" cap="none" dirty="0">
              <a:solidFill>
                <a:srgbClr val="20124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111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300"/>
              <a:buFont typeface="Montserrat"/>
              <a:buChar char="●"/>
            </a:pPr>
            <a:r>
              <a:rPr lang="en" sz="1300" b="1" i="0" u="none" strike="noStrike" cap="none" dirty="0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Workflow Project</a:t>
            </a:r>
            <a:endParaRPr sz="1300" b="1" i="0" u="none" strike="noStrike" cap="none" dirty="0">
              <a:solidFill>
                <a:srgbClr val="20124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111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300"/>
              <a:buFont typeface="Montserrat"/>
              <a:buChar char="●"/>
            </a:pPr>
            <a:r>
              <a:rPr lang="en" sz="1300" b="1" i="0" u="none" strike="noStrike" cap="none" dirty="0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EDA</a:t>
            </a:r>
            <a:endParaRPr sz="1300" b="1" i="0" u="none" strike="noStrike" cap="none" dirty="0">
              <a:solidFill>
                <a:srgbClr val="20124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111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300"/>
              <a:buFont typeface="Montserrat"/>
              <a:buChar char="●"/>
            </a:pPr>
            <a:r>
              <a:rPr lang="en" sz="1300" b="1" i="0" u="none" strike="noStrike" cap="none" dirty="0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Method </a:t>
            </a:r>
            <a:endParaRPr sz="1300" b="1" i="0" u="none" strike="noStrike" cap="none" dirty="0">
              <a:solidFill>
                <a:srgbClr val="20124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111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300"/>
              <a:buFont typeface="Montserrat"/>
              <a:buChar char="●"/>
            </a:pPr>
            <a:r>
              <a:rPr lang="en" sz="1300" b="1" i="0" u="none" strike="noStrike" cap="none" dirty="0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Feature engineering/preprocessing</a:t>
            </a:r>
            <a:endParaRPr sz="1300" b="1" i="0" u="none" strike="noStrike" cap="none" dirty="0">
              <a:solidFill>
                <a:srgbClr val="20124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111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300"/>
              <a:buFont typeface="Montserrat"/>
              <a:buChar char="●"/>
            </a:pPr>
            <a:r>
              <a:rPr lang="en" sz="1300" b="1" i="0" u="none" strike="noStrike" cap="none" dirty="0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Modelling and Evaluation</a:t>
            </a:r>
            <a:endParaRPr sz="1300" b="1" i="0" u="none" strike="noStrike" cap="none" dirty="0">
              <a:solidFill>
                <a:srgbClr val="20124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111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300"/>
              <a:buFont typeface="Montserrat"/>
              <a:buChar char="●"/>
            </a:pPr>
            <a:r>
              <a:rPr lang="en" sz="1300" b="1" i="0" u="none" strike="noStrike" cap="none" dirty="0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Conclusion </a:t>
            </a:r>
            <a:endParaRPr sz="1300" b="1" i="0" u="none" strike="noStrike" cap="none" dirty="0">
              <a:solidFill>
                <a:srgbClr val="20124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1" i="0" u="none" strike="noStrike" cap="none" dirty="0">
              <a:solidFill>
                <a:srgbClr val="20124D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674EA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Skip this slide when you’re about to present your work</a:t>
            </a:r>
            <a:endParaRPr sz="1300" b="0" i="0" u="none" strike="noStrike" cap="none" dirty="0">
              <a:solidFill>
                <a:srgbClr val="674EA7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3" name="Google Shape;133;g117bea95534_3_94"/>
          <p:cNvSpPr txBox="1"/>
          <p:nvPr/>
        </p:nvSpPr>
        <p:spPr>
          <a:xfrm>
            <a:off x="3464525" y="710175"/>
            <a:ext cx="2182200" cy="421800"/>
          </a:xfrm>
          <a:prstGeom prst="rect">
            <a:avLst/>
          </a:prstGeom>
          <a:solidFill>
            <a:srgbClr val="692FC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474"/>
              </a:buClr>
              <a:buSzPts val="2400"/>
              <a:buFont typeface="Montserrat"/>
              <a:buNone/>
            </a:pPr>
            <a:r>
              <a:rPr lang="en" sz="2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Demo Time!</a:t>
            </a:r>
            <a:endParaRPr sz="23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g117bea95534_3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117bea95534_3_54"/>
          <p:cNvSpPr txBox="1"/>
          <p:nvPr/>
        </p:nvSpPr>
        <p:spPr>
          <a:xfrm>
            <a:off x="6600825" y="4713732"/>
            <a:ext cx="20574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100" b="1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8</a:t>
            </a:fld>
            <a:endParaRPr sz="1100" b="1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40" name="Google Shape;140;g117bea95534_3_54"/>
          <p:cNvSpPr txBox="1"/>
          <p:nvPr/>
        </p:nvSpPr>
        <p:spPr>
          <a:xfrm>
            <a:off x="2606775" y="871350"/>
            <a:ext cx="45873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474"/>
              </a:buClr>
              <a:buSzPts val="2400"/>
              <a:buFont typeface="Montserrat"/>
              <a:buNone/>
            </a:pPr>
            <a:endParaRPr sz="2000" b="1" i="0" u="none" strike="noStrike" cap="none">
              <a:solidFill>
                <a:srgbClr val="351C7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Google Shape;141;g117bea95534_3_54"/>
          <p:cNvSpPr txBox="1"/>
          <p:nvPr/>
        </p:nvSpPr>
        <p:spPr>
          <a:xfrm>
            <a:off x="2772750" y="352893"/>
            <a:ext cx="3598500" cy="740100"/>
          </a:xfrm>
          <a:prstGeom prst="rect">
            <a:avLst/>
          </a:prstGeom>
          <a:solidFill>
            <a:srgbClr val="692FC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474"/>
              </a:buClr>
              <a:buSzPts val="2400"/>
              <a:buFont typeface="Montserrat"/>
              <a:buNone/>
            </a:pPr>
            <a:r>
              <a:rPr lang="en" sz="23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Result of Project and Recommendations</a:t>
            </a:r>
          </a:p>
        </p:txBody>
      </p:sp>
      <p:sp>
        <p:nvSpPr>
          <p:cNvPr id="142" name="Google Shape;142;g117bea95534_3_54"/>
          <p:cNvSpPr/>
          <p:nvPr/>
        </p:nvSpPr>
        <p:spPr>
          <a:xfrm>
            <a:off x="3314245" y="1899589"/>
            <a:ext cx="2057400" cy="1893139"/>
          </a:xfrm>
          <a:prstGeom prst="roundRect">
            <a:avLst>
              <a:gd name="adj" fmla="val 23393"/>
            </a:avLst>
          </a:prstGeom>
          <a:solidFill>
            <a:srgbClr val="B4A7D6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117bea95534_3_54"/>
          <p:cNvSpPr/>
          <p:nvPr/>
        </p:nvSpPr>
        <p:spPr>
          <a:xfrm>
            <a:off x="6195260" y="1879837"/>
            <a:ext cx="2057400" cy="1893139"/>
          </a:xfrm>
          <a:prstGeom prst="roundRect">
            <a:avLst>
              <a:gd name="adj" fmla="val 23393"/>
            </a:avLst>
          </a:prstGeom>
          <a:solidFill>
            <a:srgbClr val="B4A7D6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407C53-2204-BAEB-3B37-6A581D3AB7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8379" y="1940190"/>
            <a:ext cx="1885931" cy="178080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1B7B01-2FC5-C290-70FF-3259074FEF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4499" y="1949520"/>
            <a:ext cx="1876892" cy="179129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8" name="Google Shape;141;g117bea95534_3_54">
            <a:extLst>
              <a:ext uri="{FF2B5EF4-FFF2-40B4-BE49-F238E27FC236}">
                <a16:creationId xmlns:a16="http://schemas.microsoft.com/office/drawing/2014/main" id="{BA32112B-FF0E-E365-453A-82E88D11F0AB}"/>
              </a:ext>
            </a:extLst>
          </p:cNvPr>
          <p:cNvSpPr txBox="1"/>
          <p:nvPr/>
        </p:nvSpPr>
        <p:spPr>
          <a:xfrm>
            <a:off x="3395500" y="1500465"/>
            <a:ext cx="1933249" cy="347207"/>
          </a:xfrm>
          <a:prstGeom prst="rect">
            <a:avLst/>
          </a:prstGeom>
          <a:solidFill>
            <a:srgbClr val="692FC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474"/>
              </a:buClr>
              <a:buSzPts val="2400"/>
              <a:buFont typeface="Montserrat"/>
              <a:buNone/>
            </a:pPr>
            <a:r>
              <a:rPr lang="en-ID" sz="12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</a:t>
            </a:r>
            <a:r>
              <a:rPr lang="en" sz="12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ne times Handling Outlier</a:t>
            </a:r>
            <a:endParaRPr sz="1200"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" name="Google Shape;141;g117bea95534_3_54">
            <a:extLst>
              <a:ext uri="{FF2B5EF4-FFF2-40B4-BE49-F238E27FC236}">
                <a16:creationId xmlns:a16="http://schemas.microsoft.com/office/drawing/2014/main" id="{146EB244-E00E-42D0-4FE7-9E56A7DBCF64}"/>
              </a:ext>
            </a:extLst>
          </p:cNvPr>
          <p:cNvSpPr txBox="1"/>
          <p:nvPr/>
        </p:nvSpPr>
        <p:spPr>
          <a:xfrm>
            <a:off x="6263989" y="1500464"/>
            <a:ext cx="1933249" cy="347207"/>
          </a:xfrm>
          <a:prstGeom prst="rect">
            <a:avLst/>
          </a:prstGeom>
          <a:solidFill>
            <a:srgbClr val="692FC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474"/>
              </a:buClr>
              <a:buSzPts val="2400"/>
              <a:buFont typeface="Montserrat"/>
              <a:buNone/>
            </a:pPr>
            <a:r>
              <a:rPr lang="en-ID" sz="12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Two</a:t>
            </a:r>
            <a:r>
              <a:rPr lang="en" sz="12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times Handling Outlier</a:t>
            </a:r>
            <a:endParaRPr sz="1200"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" name="Google Shape;142;g117bea95534_3_54">
            <a:extLst>
              <a:ext uri="{FF2B5EF4-FFF2-40B4-BE49-F238E27FC236}">
                <a16:creationId xmlns:a16="http://schemas.microsoft.com/office/drawing/2014/main" id="{F02F1471-EFBC-28FC-8B37-5E7B3AB55832}"/>
              </a:ext>
            </a:extLst>
          </p:cNvPr>
          <p:cNvSpPr/>
          <p:nvPr/>
        </p:nvSpPr>
        <p:spPr>
          <a:xfrm>
            <a:off x="432932" y="1902937"/>
            <a:ext cx="2057400" cy="1893139"/>
          </a:xfrm>
          <a:prstGeom prst="roundRect">
            <a:avLst>
              <a:gd name="adj" fmla="val 23393"/>
            </a:avLst>
          </a:prstGeom>
          <a:solidFill>
            <a:srgbClr val="B4A7D6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41;g117bea95534_3_54">
            <a:extLst>
              <a:ext uri="{FF2B5EF4-FFF2-40B4-BE49-F238E27FC236}">
                <a16:creationId xmlns:a16="http://schemas.microsoft.com/office/drawing/2014/main" id="{7F6DA187-ABFF-8043-2F4B-784A46C0E4D1}"/>
              </a:ext>
            </a:extLst>
          </p:cNvPr>
          <p:cNvSpPr txBox="1"/>
          <p:nvPr/>
        </p:nvSpPr>
        <p:spPr>
          <a:xfrm>
            <a:off x="514187" y="1503813"/>
            <a:ext cx="1933249" cy="242463"/>
          </a:xfrm>
          <a:prstGeom prst="rect">
            <a:avLst/>
          </a:prstGeom>
          <a:solidFill>
            <a:srgbClr val="692FC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474"/>
              </a:buClr>
              <a:buSzPts val="2400"/>
              <a:buFont typeface="Montserrat"/>
              <a:buNone/>
            </a:pPr>
            <a:r>
              <a:rPr lang="en-ID" sz="12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No</a:t>
            </a:r>
            <a:r>
              <a:rPr lang="en" sz="12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Handling Outlier</a:t>
            </a:r>
            <a:endParaRPr sz="1200"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D079E74-B3E7-2484-F820-88C6A4A720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990" y="1942482"/>
            <a:ext cx="1915373" cy="180536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" name="Google Shape;141;g117bea95534_3_54">
            <a:extLst>
              <a:ext uri="{FF2B5EF4-FFF2-40B4-BE49-F238E27FC236}">
                <a16:creationId xmlns:a16="http://schemas.microsoft.com/office/drawing/2014/main" id="{71126DBD-CCAD-ACD6-5D57-672CE7913DAD}"/>
              </a:ext>
            </a:extLst>
          </p:cNvPr>
          <p:cNvSpPr txBox="1"/>
          <p:nvPr/>
        </p:nvSpPr>
        <p:spPr>
          <a:xfrm>
            <a:off x="7629525" y="407470"/>
            <a:ext cx="1528762" cy="685523"/>
          </a:xfrm>
          <a:prstGeom prst="rect">
            <a:avLst/>
          </a:prstGeom>
          <a:solidFill>
            <a:srgbClr val="692FC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474"/>
              </a:buClr>
              <a:buSzPts val="2400"/>
              <a:buFont typeface="Montserrat"/>
              <a:buNone/>
            </a:pPr>
            <a:r>
              <a:rPr lang="en" sz="12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Frequency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474"/>
              </a:buClr>
              <a:buSzPts val="2400"/>
              <a:buFont typeface="Montserrat"/>
              <a:buNone/>
            </a:pPr>
            <a:r>
              <a:rPr lang="en" sz="12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vs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474"/>
              </a:buClr>
              <a:buSzPts val="2400"/>
              <a:buFont typeface="Montserrat"/>
              <a:buNone/>
            </a:pPr>
            <a:r>
              <a:rPr lang="en" sz="12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Monetary</a:t>
            </a:r>
          </a:p>
        </p:txBody>
      </p:sp>
      <p:sp>
        <p:nvSpPr>
          <p:cNvPr id="7" name="Google Shape;152;g117bea95534_3_81">
            <a:extLst>
              <a:ext uri="{FF2B5EF4-FFF2-40B4-BE49-F238E27FC236}">
                <a16:creationId xmlns:a16="http://schemas.microsoft.com/office/drawing/2014/main" id="{42108738-CB53-E71B-300F-F117350A29A0}"/>
              </a:ext>
            </a:extLst>
          </p:cNvPr>
          <p:cNvSpPr/>
          <p:nvPr/>
        </p:nvSpPr>
        <p:spPr>
          <a:xfrm>
            <a:off x="380489" y="3846932"/>
            <a:ext cx="2109843" cy="415237"/>
          </a:xfrm>
          <a:prstGeom prst="roundRect">
            <a:avLst>
              <a:gd name="adj" fmla="val 30000"/>
            </a:avLst>
          </a:prstGeom>
          <a:gradFill>
            <a:gsLst>
              <a:gs pos="0">
                <a:srgbClr val="692FC2"/>
              </a:gs>
              <a:gs pos="100000">
                <a:srgbClr val="9900FF"/>
              </a:gs>
            </a:gsLst>
            <a:lin ang="2700006" scaled="0"/>
          </a:gra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en-US" sz="1050" b="1" dirty="0" err="1">
                <a:solidFill>
                  <a:schemeClr val="bg1"/>
                </a:solidFill>
              </a:rPr>
              <a:t>Segmentasi</a:t>
            </a:r>
            <a:r>
              <a:rPr lang="en-US" sz="1050" b="1" dirty="0">
                <a:solidFill>
                  <a:schemeClr val="bg1"/>
                </a:solidFill>
              </a:rPr>
              <a:t> tidak </a:t>
            </a:r>
            <a:r>
              <a:rPr lang="en-US" sz="1050" b="1" dirty="0" err="1">
                <a:solidFill>
                  <a:schemeClr val="bg1"/>
                </a:solidFill>
              </a:rPr>
              <a:t>terlihat</a:t>
            </a:r>
            <a:endParaRPr lang="en-US" sz="1050" b="1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52;g117bea95534_3_81">
            <a:extLst>
              <a:ext uri="{FF2B5EF4-FFF2-40B4-BE49-F238E27FC236}">
                <a16:creationId xmlns:a16="http://schemas.microsoft.com/office/drawing/2014/main" id="{47816A60-B064-4CF8-8A57-5874A6BAE224}"/>
              </a:ext>
            </a:extLst>
          </p:cNvPr>
          <p:cNvSpPr/>
          <p:nvPr/>
        </p:nvSpPr>
        <p:spPr>
          <a:xfrm>
            <a:off x="3288023" y="3856913"/>
            <a:ext cx="2109843" cy="415237"/>
          </a:xfrm>
          <a:prstGeom prst="roundRect">
            <a:avLst>
              <a:gd name="adj" fmla="val 30000"/>
            </a:avLst>
          </a:prstGeom>
          <a:gradFill>
            <a:gsLst>
              <a:gs pos="0">
                <a:srgbClr val="692FC2"/>
              </a:gs>
              <a:gs pos="100000">
                <a:srgbClr val="9900FF"/>
              </a:gs>
            </a:gsLst>
            <a:lin ang="2700006" scaled="0"/>
          </a:gra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en-US" sz="1050" b="1" i="0" u="none" strike="noStrike" cap="none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Segmentasi</a:t>
            </a:r>
            <a:r>
              <a:rPr lang="en-US" sz="1050" b="1" dirty="0">
                <a:solidFill>
                  <a:schemeClr val="bg1"/>
                </a:solidFill>
              </a:rPr>
              <a:t> </a:t>
            </a:r>
            <a:r>
              <a:rPr lang="en-US" sz="1050" b="1" dirty="0" err="1">
                <a:solidFill>
                  <a:schemeClr val="bg1"/>
                </a:solidFill>
              </a:rPr>
              <a:t>terlihat</a:t>
            </a:r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13" name="Google Shape;152;g117bea95534_3_81">
            <a:extLst>
              <a:ext uri="{FF2B5EF4-FFF2-40B4-BE49-F238E27FC236}">
                <a16:creationId xmlns:a16="http://schemas.microsoft.com/office/drawing/2014/main" id="{497C0C02-FEA0-D1A6-10D9-4710CE7DEBCF}"/>
              </a:ext>
            </a:extLst>
          </p:cNvPr>
          <p:cNvSpPr/>
          <p:nvPr/>
        </p:nvSpPr>
        <p:spPr>
          <a:xfrm>
            <a:off x="6166422" y="3862674"/>
            <a:ext cx="2306066" cy="415237"/>
          </a:xfrm>
          <a:prstGeom prst="roundRect">
            <a:avLst>
              <a:gd name="adj" fmla="val 30000"/>
            </a:avLst>
          </a:prstGeom>
          <a:gradFill>
            <a:gsLst>
              <a:gs pos="0">
                <a:srgbClr val="692FC2"/>
              </a:gs>
              <a:gs pos="100000">
                <a:srgbClr val="9900FF"/>
              </a:gs>
            </a:gsLst>
            <a:lin ang="2700006" scaled="0"/>
          </a:gra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en-US" sz="1050" b="1" dirty="0" err="1">
                <a:solidFill>
                  <a:schemeClr val="bg1"/>
                </a:solidFill>
              </a:rPr>
              <a:t>Segmentasi</a:t>
            </a:r>
            <a:r>
              <a:rPr lang="en-US" sz="1050" b="1" dirty="0">
                <a:solidFill>
                  <a:schemeClr val="bg1"/>
                </a:solidFill>
              </a:rPr>
              <a:t> lebih </a:t>
            </a:r>
            <a:r>
              <a:rPr lang="en-US" sz="1050" b="1" dirty="0" err="1">
                <a:solidFill>
                  <a:schemeClr val="bg1"/>
                </a:solidFill>
              </a:rPr>
              <a:t>terlihat</a:t>
            </a:r>
            <a:endParaRPr lang="en-US" sz="1050" b="1" dirty="0">
              <a:solidFill>
                <a:schemeClr val="bg1"/>
              </a:solidFill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en-US" sz="1050" b="1" dirty="0">
                <a:solidFill>
                  <a:schemeClr val="bg1"/>
                </a:solidFill>
              </a:rPr>
              <a:t>Ada </a:t>
            </a:r>
            <a:r>
              <a:rPr lang="en-US" sz="1050" b="1" dirty="0" err="1">
                <a:solidFill>
                  <a:schemeClr val="bg1"/>
                </a:solidFill>
              </a:rPr>
              <a:t>sekitar</a:t>
            </a:r>
            <a:r>
              <a:rPr lang="en-US" sz="1050" b="1" dirty="0">
                <a:solidFill>
                  <a:schemeClr val="bg1"/>
                </a:solidFill>
              </a:rPr>
              <a:t> 40% data </a:t>
            </a:r>
            <a:r>
              <a:rPr lang="en-US" sz="1050" b="1" dirty="0" err="1">
                <a:solidFill>
                  <a:schemeClr val="bg1"/>
                </a:solidFill>
              </a:rPr>
              <a:t>hilang</a:t>
            </a:r>
            <a:endParaRPr lang="en-US" sz="1050" b="1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g117bea95534_3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117bea95534_3_54"/>
          <p:cNvSpPr txBox="1"/>
          <p:nvPr/>
        </p:nvSpPr>
        <p:spPr>
          <a:xfrm>
            <a:off x="6600825" y="4713732"/>
            <a:ext cx="20574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100" b="1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9</a:t>
            </a:fld>
            <a:endParaRPr sz="1100" b="1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40" name="Google Shape;140;g117bea95534_3_54"/>
          <p:cNvSpPr txBox="1"/>
          <p:nvPr/>
        </p:nvSpPr>
        <p:spPr>
          <a:xfrm>
            <a:off x="2606775" y="871350"/>
            <a:ext cx="45873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474"/>
              </a:buClr>
              <a:buSzPts val="2400"/>
              <a:buFont typeface="Montserrat"/>
              <a:buNone/>
            </a:pPr>
            <a:endParaRPr sz="2000" b="1" i="0" u="none" strike="noStrike" cap="none">
              <a:solidFill>
                <a:srgbClr val="351C7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Google Shape;141;g117bea95534_3_54"/>
          <p:cNvSpPr txBox="1"/>
          <p:nvPr/>
        </p:nvSpPr>
        <p:spPr>
          <a:xfrm>
            <a:off x="2772750" y="710175"/>
            <a:ext cx="3598500" cy="740100"/>
          </a:xfrm>
          <a:prstGeom prst="rect">
            <a:avLst/>
          </a:prstGeom>
          <a:solidFill>
            <a:srgbClr val="692FC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474"/>
              </a:buClr>
              <a:buSzPts val="2400"/>
              <a:buFont typeface="Montserrat"/>
              <a:buNone/>
            </a:pPr>
            <a:r>
              <a:rPr lang="en" sz="23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Result of Project and Recommendations</a:t>
            </a:r>
            <a:endParaRPr sz="2300"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g117bea95534_3_54"/>
          <p:cNvSpPr/>
          <p:nvPr/>
        </p:nvSpPr>
        <p:spPr>
          <a:xfrm>
            <a:off x="3236212" y="2210100"/>
            <a:ext cx="2693096" cy="2376900"/>
          </a:xfrm>
          <a:prstGeom prst="roundRect">
            <a:avLst>
              <a:gd name="adj" fmla="val 23393"/>
            </a:avLst>
          </a:prstGeom>
          <a:solidFill>
            <a:srgbClr val="B4A7D6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117bea95534_3_54"/>
          <p:cNvSpPr/>
          <p:nvPr/>
        </p:nvSpPr>
        <p:spPr>
          <a:xfrm>
            <a:off x="6117227" y="2190348"/>
            <a:ext cx="2693096" cy="2376900"/>
          </a:xfrm>
          <a:prstGeom prst="roundRect">
            <a:avLst>
              <a:gd name="adj" fmla="val 23393"/>
            </a:avLst>
          </a:prstGeom>
          <a:solidFill>
            <a:srgbClr val="B4A7D6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41;g117bea95534_3_54">
            <a:extLst>
              <a:ext uri="{FF2B5EF4-FFF2-40B4-BE49-F238E27FC236}">
                <a16:creationId xmlns:a16="http://schemas.microsoft.com/office/drawing/2014/main" id="{BA32112B-FF0E-E365-453A-82E88D11F0AB}"/>
              </a:ext>
            </a:extLst>
          </p:cNvPr>
          <p:cNvSpPr txBox="1"/>
          <p:nvPr/>
        </p:nvSpPr>
        <p:spPr>
          <a:xfrm>
            <a:off x="3317467" y="1810976"/>
            <a:ext cx="2530585" cy="304421"/>
          </a:xfrm>
          <a:prstGeom prst="rect">
            <a:avLst/>
          </a:prstGeom>
          <a:solidFill>
            <a:srgbClr val="692FC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474"/>
              </a:buClr>
              <a:buSzPts val="2400"/>
              <a:buFont typeface="Montserrat"/>
              <a:buNone/>
            </a:pPr>
            <a:r>
              <a:rPr lang="en-ID" sz="12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</a:t>
            </a:r>
            <a:r>
              <a:rPr lang="en" sz="12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ne times Handling Outlier</a:t>
            </a:r>
            <a:endParaRPr sz="1200"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" name="Google Shape;141;g117bea95534_3_54">
            <a:extLst>
              <a:ext uri="{FF2B5EF4-FFF2-40B4-BE49-F238E27FC236}">
                <a16:creationId xmlns:a16="http://schemas.microsoft.com/office/drawing/2014/main" id="{146EB244-E00E-42D0-4FE7-9E56A7DBCF64}"/>
              </a:ext>
            </a:extLst>
          </p:cNvPr>
          <p:cNvSpPr txBox="1"/>
          <p:nvPr/>
        </p:nvSpPr>
        <p:spPr>
          <a:xfrm>
            <a:off x="6185956" y="1810975"/>
            <a:ext cx="2530585" cy="304421"/>
          </a:xfrm>
          <a:prstGeom prst="rect">
            <a:avLst/>
          </a:prstGeom>
          <a:solidFill>
            <a:srgbClr val="692FC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474"/>
              </a:buClr>
              <a:buSzPts val="2400"/>
              <a:buFont typeface="Montserrat"/>
              <a:buNone/>
            </a:pPr>
            <a:r>
              <a:rPr lang="en-ID" sz="12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Two</a:t>
            </a:r>
            <a:r>
              <a:rPr lang="en" sz="12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times Handling Outlier</a:t>
            </a:r>
            <a:endParaRPr sz="1200"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" name="Google Shape;142;g117bea95534_3_54">
            <a:extLst>
              <a:ext uri="{FF2B5EF4-FFF2-40B4-BE49-F238E27FC236}">
                <a16:creationId xmlns:a16="http://schemas.microsoft.com/office/drawing/2014/main" id="{F02F1471-EFBC-28FC-8B37-5E7B3AB55832}"/>
              </a:ext>
            </a:extLst>
          </p:cNvPr>
          <p:cNvSpPr/>
          <p:nvPr/>
        </p:nvSpPr>
        <p:spPr>
          <a:xfrm>
            <a:off x="354899" y="2213448"/>
            <a:ext cx="2693096" cy="2376900"/>
          </a:xfrm>
          <a:prstGeom prst="roundRect">
            <a:avLst>
              <a:gd name="adj" fmla="val 23393"/>
            </a:avLst>
          </a:prstGeom>
          <a:solidFill>
            <a:srgbClr val="B4A7D6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41;g117bea95534_3_54">
            <a:extLst>
              <a:ext uri="{FF2B5EF4-FFF2-40B4-BE49-F238E27FC236}">
                <a16:creationId xmlns:a16="http://schemas.microsoft.com/office/drawing/2014/main" id="{7F6DA187-ABFF-8043-2F4B-784A46C0E4D1}"/>
              </a:ext>
            </a:extLst>
          </p:cNvPr>
          <p:cNvSpPr txBox="1"/>
          <p:nvPr/>
        </p:nvSpPr>
        <p:spPr>
          <a:xfrm>
            <a:off x="436154" y="1814324"/>
            <a:ext cx="2530585" cy="304421"/>
          </a:xfrm>
          <a:prstGeom prst="rect">
            <a:avLst/>
          </a:prstGeom>
          <a:solidFill>
            <a:srgbClr val="692FC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474"/>
              </a:buClr>
              <a:buSzPts val="2400"/>
              <a:buFont typeface="Montserrat"/>
              <a:buNone/>
            </a:pPr>
            <a:r>
              <a:rPr lang="en-ID" sz="12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No</a:t>
            </a:r>
            <a:r>
              <a:rPr lang="en" sz="12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Handling Outlier</a:t>
            </a:r>
            <a:endParaRPr sz="1200"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516FA5-5047-9716-3293-6D65A1B234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7901" y="2308151"/>
            <a:ext cx="2217001" cy="215694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76E15B-D99F-8332-C5AB-AAAB608C32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2894" y="2321626"/>
            <a:ext cx="2240903" cy="214347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B1923ED-E1C0-F252-C9B5-19D4939892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836" y="2308151"/>
            <a:ext cx="2325220" cy="215694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" name="Google Shape;141;g117bea95534_3_54">
            <a:extLst>
              <a:ext uri="{FF2B5EF4-FFF2-40B4-BE49-F238E27FC236}">
                <a16:creationId xmlns:a16="http://schemas.microsoft.com/office/drawing/2014/main" id="{0317829B-AF17-77CF-8D62-A09DB91E3293}"/>
              </a:ext>
            </a:extLst>
          </p:cNvPr>
          <p:cNvSpPr txBox="1"/>
          <p:nvPr/>
        </p:nvSpPr>
        <p:spPr>
          <a:xfrm>
            <a:off x="7629525" y="407470"/>
            <a:ext cx="1528762" cy="528361"/>
          </a:xfrm>
          <a:prstGeom prst="rect">
            <a:avLst/>
          </a:prstGeom>
          <a:solidFill>
            <a:srgbClr val="692FC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474"/>
              </a:buClr>
              <a:buSzPts val="2400"/>
              <a:buFont typeface="Montserrat"/>
              <a:buNone/>
            </a:pPr>
            <a:r>
              <a:rPr lang="en" sz="12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RFM 3D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474"/>
              </a:buClr>
              <a:buSzPts val="2400"/>
              <a:buFont typeface="Montserrat"/>
              <a:buNone/>
            </a:pPr>
            <a:r>
              <a:rPr lang="en" sz="12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Scatter Plot</a:t>
            </a:r>
          </a:p>
        </p:txBody>
      </p:sp>
    </p:spTree>
    <p:extLst>
      <p:ext uri="{BB962C8B-B14F-4D97-AF65-F5344CB8AC3E}">
        <p14:creationId xmlns:p14="http://schemas.microsoft.com/office/powerpoint/2010/main" val="278081095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373</Words>
  <Application>Microsoft Office PowerPoint</Application>
  <PresentationFormat>On-screen Show (16:9)</PresentationFormat>
  <Paragraphs>79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Montserrat SemiBold</vt:lpstr>
      <vt:lpstr>Calibri</vt:lpstr>
      <vt:lpstr>Montserrat</vt:lpstr>
      <vt:lpstr>Montserrat Medium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Teuku Raihan Hariyansyah</cp:lastModifiedBy>
  <cp:revision>9</cp:revision>
  <dcterms:modified xsi:type="dcterms:W3CDTF">2023-05-08T07:55:55Z</dcterms:modified>
</cp:coreProperties>
</file>