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fR1BgeCGnxrp5kO+oEhdA44K+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bel-regular.fntdata"/><Relationship Id="rId25" Type="http://schemas.openxmlformats.org/officeDocument/2006/relationships/slide" Target="slides/slide21.xml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rbe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d592e8f14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d592e8f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d592e8f14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d592e8f1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d592e8f1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d592e8f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d592e8f14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d592e8f1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d592e8f14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d592e8f1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d592e8f14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fd592e8f1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d592e8f14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fd592e8f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d592e8f14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fd592e8f1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d592e8f1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d592e8f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d592e8f1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d592e8f1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3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13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3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3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3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3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3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3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AU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2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AU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24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AU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2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AU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2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17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17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17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2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2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2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2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2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2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None/>
            </a:pPr>
            <a:b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AU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Education and Career Choices of Young Australians</a:t>
            </a:r>
            <a:endParaRPr/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b="0" i="0" lang="en-AU" sz="3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data-driven analysis of post-school education decisions in Australia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2fd592e8f14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725" y="340675"/>
            <a:ext cx="9704875" cy="377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fd592e8f14_0_16"/>
          <p:cNvSpPr txBox="1"/>
          <p:nvPr/>
        </p:nvSpPr>
        <p:spPr>
          <a:xfrm>
            <a:off x="1999125" y="4536150"/>
            <a:ext cx="91440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Mental health plays a key role and when we see the increase in anxiety disorder amongst 16-24 year olds, we also see a correlation with the substance use amongst the same age group </a:t>
            </a:r>
            <a:r>
              <a:rPr lang="en-AU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increasing</a:t>
            </a:r>
            <a:r>
              <a:rPr lang="en-AU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d592e8f14_1_4"/>
          <p:cNvSpPr txBox="1"/>
          <p:nvPr/>
        </p:nvSpPr>
        <p:spPr>
          <a:xfrm>
            <a:off x="1999125" y="4536150"/>
            <a:ext cx="91440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Anxiety disorder and substance use disorder data is increasing </a:t>
            </a:r>
            <a:r>
              <a:rPr lang="en-AU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parallelly</a:t>
            </a:r>
            <a:r>
              <a:rPr lang="en-AU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with mostly 16-24 age </a:t>
            </a:r>
            <a:r>
              <a:rPr lang="en-AU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group, which shows a major concern. This might be happening, with the use of liquid Vapes, legal Marijuana prescription and loopholes where youth might have chosen. </a:t>
            </a:r>
            <a:r>
              <a:rPr lang="en-AU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5" name="Google Shape;205;g2fd592e8f14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750" y="143425"/>
            <a:ext cx="9574300" cy="42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ct val="100000"/>
              <a:buFont typeface="Arial"/>
              <a:buNone/>
            </a:pPr>
            <a: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  <a:t>Career Perceptions and Expectations</a:t>
            </a:r>
            <a:b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11" name="Google Shape;211;p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25-year-olds who believe their post-school qualification was worth the time and effort: 76%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Those who believe their qualification helped them get a job: 64%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rPr b="0" i="0" lang="en-AU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Source: Longitudinal Surveys of Australian Youth (LSAY)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d592e8f14_0_21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fd592e8f14_0_21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g2fd592e8f14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364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4000"/>
              <a:buFont typeface="Arial"/>
              <a:buNone/>
            </a:pPr>
            <a: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  <a:t>AI and Government Data for Prediction</a:t>
            </a:r>
            <a:b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24" name="Google Shape;224;p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b="1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sources: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ABS Census data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LSAY data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Higher Education Information Management System (HEIMS)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National Centre for Vocational Education Research (NCVER) data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45000"/>
              <a:buChar char="•"/>
            </a:pPr>
            <a:r>
              <a:rPr b="1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Approach: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Integrate multiple data sources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 machine learning algorithms for predictive modeling</a:t>
            </a: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Validate models using historical data and out-of-sample testing</a:t>
            </a:r>
            <a:endParaRPr/>
          </a:p>
          <a:p>
            <a:pPr indent="-131064" lvl="0" marL="285750" rtl="0" algn="l">
              <a:spcBef>
                <a:spcPts val="936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d592e8f14_0_27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  <a:t>Machine Learning Models</a:t>
            </a:r>
            <a:endParaRPr/>
          </a:p>
        </p:txBody>
      </p:sp>
      <p:sp>
        <p:nvSpPr>
          <p:cNvPr id="230" name="Google Shape;230;g2fd592e8f14_0_27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rgbClr val="2980B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 Predictive Models:</a:t>
            </a:r>
            <a:endParaRPr b="1"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Random Forests for predicting post-school study engagement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Gradient Boosting for estimating likelihood of completing tertiary education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Neural Networks for predicting early career pathways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 Clustering Models:</a:t>
            </a:r>
            <a:endParaRPr b="1"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K-means clustering to identify distinct groups of students based on their characteristics and choices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Hierarchical clustering to understand nested relationships between factors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d592e8f14_0_33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  <a:t>Time Series Analysis and Forecasting</a:t>
            </a:r>
            <a:endParaRPr/>
          </a:p>
        </p:txBody>
      </p:sp>
      <p:sp>
        <p:nvSpPr>
          <p:cNvPr id="236" name="Google Shape;236;g2fd592e8f14_0_33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rgbClr val="2980B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ARIMA models for forecasting trends in educational attainment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Prophet model for predicting future enrollment rates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LSTM networks for capturing long-term dependencies in career progression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d592e8f14_0_42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980B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  <a:t>Natural Language Processing (NLP)</a:t>
            </a:r>
            <a:endParaRPr b="1">
              <a:solidFill>
                <a:srgbClr val="2980B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fd592e8f14_0_42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Sentiment analysis of student feedback and career expectations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Topic modeling of career aspirations and concerns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Text classification of open-ended survey responses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d592e8f14_0_50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980B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  <a:t>Model Evaluation and Validation</a:t>
            </a:r>
            <a:endParaRPr b="1">
              <a:solidFill>
                <a:srgbClr val="2980B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fd592e8f14_0_50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Cross-validation techniques (e.g., k-fold, stratified k-fold)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Performance metrics (accuracy, F1-score, ROC-AUC)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Feature importance analysis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 interpretability techniques (SHAP values, LIME)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fd592e8f14_0_57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980B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  <a:t>Trend Identification and Insights</a:t>
            </a:r>
            <a:endParaRPr b="1">
              <a:solidFill>
                <a:srgbClr val="2980B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fd592e8f14_0_57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Identification of key factors driving educational choices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Detection of emerging trends in career preferences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Analysis of the impact of socioeconomic factors on educational outcomes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Char char="●"/>
            </a:pPr>
            <a:r>
              <a:rPr lang="en-AU" sz="16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Prediction of future skill demands and educational needs</a:t>
            </a:r>
            <a:endParaRPr sz="16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4000"/>
              <a:buFont typeface="Arial"/>
              <a:buNone/>
            </a:pPr>
            <a: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b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What factors impact young people's decisions to commence and complete post-school studies?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How do these factors influence early career pathway choices?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Key Statistic:</a:t>
            </a: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53% of 15–20-year-olds who finished school in 2022 were engaged in post-school study in 2023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rPr b="0" i="0" lang="en-AU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Source: Australian Bureau of Statistics' Survey of Education and Work, 2023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4000"/>
              <a:buFont typeface="Arial"/>
              <a:buNone/>
            </a:pPr>
            <a: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  <a:t>Conclusion and Recommendations</a:t>
            </a:r>
            <a:b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60" name="Google Shape;260;p1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Reduce geographic and socioeconomic disparities in educational access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Enhance career guidance programs, particularly in rural and remote areas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Develop targeted support for students with disabilities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Implement data-driven interventions based on predictive modelling results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Conduct regular surveys to monitor changing perceptions and expectations</a:t>
            </a:r>
            <a:endParaRPr/>
          </a:p>
          <a:p>
            <a:pPr indent="-81343" lvl="0" marL="28575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4000"/>
              <a:buFont typeface="Arial"/>
              <a:buNone/>
            </a:pPr>
            <a: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b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66" name="Google Shape;266;p1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Conduct in-depth analysis of LSAY data for longitudinal insights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Collaborate with universities and TAFE institutions for more granular data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Develop a pilot predictive model using integrated government datasets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Design and implement targeted interventions based on identified trends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Establish a framework for ongoing monitoring and evaluation of outcomes</a:t>
            </a:r>
            <a:endParaRPr/>
          </a:p>
          <a:p>
            <a:pPr indent="-81343" lvl="0" marL="28575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d592e8f14_0_10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fd592e8f14_0_10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2fd592e8f1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0375" y="0"/>
            <a:ext cx="1233237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4000"/>
              <a:buFont typeface="Arial"/>
              <a:buNone/>
            </a:pPr>
            <a: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  <a:t>Factor 1: Educational Attainment</a:t>
            </a:r>
            <a:b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Year 12 or equivalent completion rate (20-24 year-olds): 90.1%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Bachelor degree or above (25-34 year-olds): 44.6%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Advanced Diploma/Diploma (25-34 year-olds): 11.2%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Certificate III/IV (25-34 year-olds): 21.1%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rPr b="0" i="0" lang="en-AU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Source: ABS "Education and Work, Australia" (May 2023)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4000"/>
              <a:buFont typeface="Arial"/>
              <a:buNone/>
            </a:pPr>
            <a: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  <a:t>Factor 2: Employment Situation</a:t>
            </a:r>
            <a:b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Youth unemployment rate (15-24 year-olds): 8.7%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Youth underemployment rate: 15.5%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rPr b="0" i="0" lang="en-AU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Source: ABS "Labour Force, Australia" (April 2024)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d592e8f14_0_4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fd592e8f14_0_4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2fd592e8f14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706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4000"/>
              <a:buFont typeface="Arial"/>
              <a:buNone/>
            </a:pPr>
            <a: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  <a:t>Factor 3: Financial Situation</a:t>
            </a:r>
            <a:b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Median weekly household income: $1,759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Proportion of households with income in the lowest quintile: 20%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Average HELP debt: $23,685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Number of HELP debtors: 2.9 million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rPr b="0" i="0" lang="en-AU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Sources: ABS "Household Income and Wealth, Australia" (2021-22), HECS-HELP debt statistics (2022-23)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4000"/>
              <a:buFont typeface="Arial"/>
              <a:buNone/>
            </a:pPr>
            <a: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  <a:t>Factor 4: Geographic Location</a:t>
            </a:r>
            <a:b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87" name="Google Shape;187;p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Population in Greater Capital Cities: 67.7%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Population in rest of state areas: 32.3%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Bachelor degree or above (major cities): 35.1%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Bachelor degree or above (very remote): 14.6%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rPr b="0" i="0" lang="en-AU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Sources: ABS "Regional Population" (2022-23), Educational attainment by remoteness (2021)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4000"/>
              <a:buFont typeface="Arial"/>
              <a:buNone/>
            </a:pPr>
            <a: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  <a:t>Factor 5: Health and Disability</a:t>
            </a:r>
            <a:br>
              <a:rPr b="1" i="0" lang="en-AU">
                <a:solidFill>
                  <a:srgbClr val="2980B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Proportion of 15-24 year-olds with disability: 9.3%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Labour force participation rate (with disability, 15-64 years): 53.4%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0" i="0" lang="en-A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Labour force participation rate (without disability, 15-64 years): 84.1%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rPr b="0" i="0" lang="en-AU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Source: ABS "Disability, Ageing and Carers, Australia" (2018)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2024-09-08T03:51:37Z</dcterms:created>
  <dc:creator>Rajat Sharma</dc:creator>
</cp:coreProperties>
</file>