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Slab"/>
      <p:regular r:id="rId30"/>
      <p:bold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4" Type="http://schemas.openxmlformats.org/officeDocument/2006/relationships/font" Target="fonts/Roboto-italic.fntdata"/><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font" Target="fonts/Roboto-bold.fntdata"/><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3.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Roboto-regular.fntdata"/><Relationship Id="rId37"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customXml" Target="../customXml/item1.xml"/><Relationship Id="rId31" Type="http://schemas.openxmlformats.org/officeDocument/2006/relationships/font" Target="fonts/RobotoSlab-bold.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font" Target="fonts/RobotoSlab-regular.fntdata"/><Relationship Id="rId35" Type="http://schemas.openxmlformats.org/officeDocument/2006/relationships/font" Target="fonts/Roboto-boldItalic.fntdata"/><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df7c5461a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df7c5461a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df90e0c1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f90e0c1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dfa2db6ef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dfa2db6ef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64484e04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64484e0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64484e0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64484e0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64484e04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64484e04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64484e04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64484e04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64484e04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64484e04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64484e04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64484e04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64484e04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64484e04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df7c5461a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df7c5461a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64484e04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64484e04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df7c5461a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df7c5461a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df7c5461a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df7c5461a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64484e04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64484e04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64484e04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64484e04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f7c5461a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f7c5461a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f7c5461a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f7c5461a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f7c5461a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f7c5461a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df7c5461a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df7c5461a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f7c5461a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f7c5461a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f7c5461a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df7c5461a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df90e0c1b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df90e0c1b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Orientación</a:t>
            </a:r>
            <a:r>
              <a:rPr lang="es"/>
              <a:t> al perfil y </a:t>
            </a:r>
            <a:r>
              <a:rPr lang="es"/>
              <a:t>metodología</a:t>
            </a:r>
            <a:r>
              <a:rPr lang="es"/>
              <a:t> del curso</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Angeri Martinez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206375" y="105650"/>
            <a:ext cx="8368200" cy="495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440"/>
              <a:buNone/>
            </a:pPr>
            <a:r>
              <a:rPr lang="es" sz="1020"/>
              <a:t>BUENAS </a:t>
            </a:r>
            <a:r>
              <a:rPr lang="es" sz="1020"/>
              <a:t>PRÁCTICAS</a:t>
            </a:r>
            <a:r>
              <a:rPr lang="es" sz="1020"/>
              <a:t> PARA EL TRABAJO EN EQUIPO</a:t>
            </a:r>
            <a:endParaRPr sz="1020"/>
          </a:p>
          <a:p>
            <a:pPr indent="0" lvl="0" marL="0" rtl="0" algn="l">
              <a:spcBef>
                <a:spcPts val="1200"/>
              </a:spcBef>
              <a:spcAft>
                <a:spcPts val="0"/>
              </a:spcAft>
              <a:buSzPts val="440"/>
              <a:buNone/>
            </a:pPr>
            <a:r>
              <a:rPr lang="es" sz="1020"/>
              <a:t>1) AUTOCONCIENCIA Lograr la autoconciencia sobre tus fortalezas, limitaciones, motivaciones y tendencias te ayudará a contribuir de manera más efectiva al equipo. Así estarás listo para asumir las tareas para las que estás mejor preparado y eliminar comportamientos que impiden alcanzar los objetivos compartidos. </a:t>
            </a:r>
            <a:endParaRPr sz="1020"/>
          </a:p>
          <a:p>
            <a:pPr indent="0" lvl="0" marL="0" rtl="0" algn="l">
              <a:spcBef>
                <a:spcPts val="1200"/>
              </a:spcBef>
              <a:spcAft>
                <a:spcPts val="0"/>
              </a:spcAft>
              <a:buSzPts val="440"/>
              <a:buNone/>
            </a:pPr>
            <a:r>
              <a:rPr lang="es" sz="1020"/>
              <a:t>2) COMPRENDE A LOS DEMÁS Así como tú tienes un estilo de trabajo personal, todos los miembros de tu equipo también lo tienen. En lugar de esperar que los demás operen de acuerdo con tu estilo, trata de estar consciente de sus fortalezas y limitaciones. Al conocer las motivaciones intrínsecas y los estilos de trabajo de cada uno, los miembros del equipo pueden comprender por qué las personas hacen lo que hacen y reducir los conflictos improductivos.</a:t>
            </a:r>
            <a:endParaRPr sz="1020"/>
          </a:p>
          <a:p>
            <a:pPr indent="0" lvl="0" marL="0" rtl="0" algn="l">
              <a:spcBef>
                <a:spcPts val="1200"/>
              </a:spcBef>
              <a:spcAft>
                <a:spcPts val="0"/>
              </a:spcAft>
              <a:buSzPts val="440"/>
              <a:buNone/>
            </a:pPr>
            <a:r>
              <a:rPr lang="es" sz="1020"/>
              <a:t> 3) DEFINIR ROLES Se necesitan diferentes tipos de personalidades para hacer que un equipo funcione de manera efectiva. Algunas personas son mejores comunicadoras, otras tienen ideas más brillantes y otras son más eficientes y organizadas. Al definir las responsabilidades más allá de las tareas específicas y pensar en los roles del equipo, un equipo puede maximizar los talentos de los miembros individuales, al mismo tiempo que forma una sola entidad con el poder de lograr grandes cosas</a:t>
            </a:r>
            <a:endParaRPr sz="1020"/>
          </a:p>
          <a:p>
            <a:pPr indent="0" lvl="0" marL="0" rtl="0" algn="l">
              <a:spcBef>
                <a:spcPts val="1200"/>
              </a:spcBef>
              <a:spcAft>
                <a:spcPts val="0"/>
              </a:spcAft>
              <a:buSzPts val="440"/>
              <a:buNone/>
            </a:pPr>
            <a:r>
              <a:rPr lang="es" sz="1020"/>
              <a:t>4) DAR Y ACEPTAR COMENTARIOS. Si la retroalimentación se proporciona de una manera que apoye el crecimiento y desarrollo del individuo, puede ser una herramienta maravillosa para identificar posibles puntos ciegos y aumentar la autoconciencia a través de las percepciones de los demás. En cierto modo, la retroalimentación permite que los miembros del equipo se capaciten y desarrollen mutuamente, al tiempo que abordan los obstáculos para el éxito del equipo de una manera respetuosa y constructiva que se enfoca en el crecimiento profesional en lugar de la crítica personal. </a:t>
            </a:r>
            <a:endParaRPr sz="1020"/>
          </a:p>
          <a:p>
            <a:pPr indent="0" lvl="0" marL="0" rtl="0" algn="l">
              <a:spcBef>
                <a:spcPts val="1200"/>
              </a:spcBef>
              <a:spcAft>
                <a:spcPts val="1200"/>
              </a:spcAft>
              <a:buSzPts val="440"/>
              <a:buNone/>
            </a:pPr>
            <a:r>
              <a:rPr lang="es" sz="1020"/>
              <a:t>5) SABER CUÁNDO LIDERAR Y CUÁNDO DAR UN PASO ATRÁS. Los líderes pueden desempeñar un papel importante en el desarrollo del equipo, ya sea que eso signifique establecer el estándar para la rendición de cuentas, facilitar la comunicación o mediar en conflictos. También conocen los estilos de trabajo de los diferentes miembros del equipo al igual que conocen el suyo propio. Pero es importante que las fortalezas y limitaciones de los líderes estén sobre la mesa junto con las de todos los demás, y que estén abiertos a mejorar sus contribuciones y aumentar la autoconciencia. Al final, los miembros del equipo solo estarán tan comprometidos con el desarrollo del equipo como tu líder.</a:t>
            </a:r>
            <a:endParaRPr sz="10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AUTOAPRENDIZAJE</a:t>
            </a:r>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s" sz="2700"/>
              <a:t>Otra habilidad vital por cultivar a lo largo de tu experiencia en este curso es la del “autoaprendizaje” o el de ser “autodidacta”. Ser un programador autodidacta no significa no ir a ninguna escuela o no seguir a ningún instructor, sino que simplemente significa que no esperas a que alguien tome iniciativas en tu nombre y te preparas para sobresalir en tu código por cualquier medio, ya sea material del curso, libros, vídeos, discusiones, entre otros.</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Orientación al perfil y metodología del curso</a:t>
            </a:r>
            <a:endParaRPr/>
          </a:p>
        </p:txBody>
      </p:sp>
      <p:sp>
        <p:nvSpPr>
          <p:cNvPr id="130" name="Google Shape;130;p2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Angeri Martinez</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503600" y="673575"/>
            <a:ext cx="7030500" cy="936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Objetivos</a:t>
            </a:r>
            <a:endParaRPr/>
          </a:p>
        </p:txBody>
      </p:sp>
      <p:sp>
        <p:nvSpPr>
          <p:cNvPr id="136" name="Google Shape;136;p25"/>
          <p:cNvSpPr txBox="1"/>
          <p:nvPr>
            <p:ph idx="1" type="body"/>
          </p:nvPr>
        </p:nvSpPr>
        <p:spPr>
          <a:xfrm>
            <a:off x="387900" y="1841100"/>
            <a:ext cx="8368200" cy="30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Aprender sobre:</a:t>
            </a:r>
            <a:endParaRPr/>
          </a:p>
          <a:p>
            <a:pPr indent="-342900" lvl="0" marL="457200" rtl="0" algn="l">
              <a:spcBef>
                <a:spcPts val="1200"/>
              </a:spcBef>
              <a:spcAft>
                <a:spcPts val="0"/>
              </a:spcAft>
              <a:buSzPts val="1800"/>
              <a:buChar char="●"/>
            </a:pPr>
            <a:r>
              <a:rPr lang="es"/>
              <a:t>El trabajo en equipo</a:t>
            </a:r>
            <a:endParaRPr/>
          </a:p>
          <a:p>
            <a:pPr indent="-342900" lvl="0" marL="457200" rtl="0" algn="l">
              <a:spcBef>
                <a:spcPts val="0"/>
              </a:spcBef>
              <a:spcAft>
                <a:spcPts val="0"/>
              </a:spcAft>
              <a:buSzPts val="1800"/>
              <a:buChar char="●"/>
            </a:pPr>
            <a:r>
              <a:rPr lang="es"/>
              <a:t>La importancia del autoAprendizaje</a:t>
            </a:r>
            <a:endParaRPr/>
          </a:p>
          <a:p>
            <a:pPr indent="-342900" lvl="0" marL="457200" rtl="0" algn="l">
              <a:spcBef>
                <a:spcPts val="0"/>
              </a:spcBef>
              <a:spcAft>
                <a:spcPts val="0"/>
              </a:spcAft>
              <a:buSzPts val="1800"/>
              <a:buChar char="●"/>
            </a:pPr>
            <a:r>
              <a:rPr lang="es"/>
              <a:t>Gestionar la </a:t>
            </a:r>
            <a:r>
              <a:rPr lang="es"/>
              <a:t>frustración</a:t>
            </a:r>
            <a:endParaRPr/>
          </a:p>
          <a:p>
            <a:pPr indent="-342900" lvl="0" marL="457200" rtl="0" algn="l">
              <a:spcBef>
                <a:spcPts val="0"/>
              </a:spcBef>
              <a:spcAft>
                <a:spcPts val="0"/>
              </a:spcAft>
              <a:buSzPts val="1800"/>
              <a:buChar char="●"/>
            </a:pPr>
            <a:r>
              <a:rPr lang="es"/>
              <a:t>Ética</a:t>
            </a:r>
            <a:r>
              <a:rPr lang="es"/>
              <a:t> de la industria TI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265500" y="1531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TRABAJO EN EQUIPO</a:t>
            </a:r>
            <a:endParaRPr/>
          </a:p>
        </p:txBody>
      </p:sp>
      <p:sp>
        <p:nvSpPr>
          <p:cNvPr id="142" name="Google Shape;142;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10000"/>
          </a:bodyPr>
          <a:lstStyle/>
          <a:p>
            <a:pPr indent="0" lvl="0" marL="0" rtl="0" algn="l">
              <a:spcBef>
                <a:spcPts val="0"/>
              </a:spcBef>
              <a:spcAft>
                <a:spcPts val="0"/>
              </a:spcAft>
              <a:buNone/>
            </a:pPr>
            <a:r>
              <a:rPr lang="es"/>
              <a:t>El Diccionario de Cambridge define el trabajo en equipo como "las acciones combinadas de un grupo de personas que trabajan juntas de manera efectiva para lograr un objetivo".</a:t>
            </a:r>
            <a:endParaRPr/>
          </a:p>
          <a:p>
            <a:pPr indent="0" lvl="0" marL="0" rtl="0" algn="l">
              <a:spcBef>
                <a:spcPts val="1200"/>
              </a:spcBef>
              <a:spcAft>
                <a:spcPts val="1200"/>
              </a:spcAft>
              <a:buNone/>
            </a:pPr>
            <a:r>
              <a:rPr lang="es"/>
              <a:t>Para dividir un problema grande en muchos problemas más pequeños, las empresas de tecnología organizan a sus trabajadores para que todos puedan abordar problemas más pequeños para resolver problemas grandes en un esfuerzo combinado. </a:t>
            </a:r>
            <a:endParaRPr/>
          </a:p>
        </p:txBody>
      </p:sp>
      <p:sp>
        <p:nvSpPr>
          <p:cNvPr id="143" name="Google Shape;143;p2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87900" y="1680825"/>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3700"/>
              <a:t>Hay al menos 5 buenas prácticas que podemos implementar cuando trabajamos en equipo. Consideremos cada uno en detalle.</a:t>
            </a:r>
            <a:endParaRPr sz="3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387900" y="302300"/>
            <a:ext cx="8368200" cy="4114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s"/>
              <a:t>1) AUTOCONCIENCIA </a:t>
            </a:r>
            <a:endParaRPr/>
          </a:p>
          <a:p>
            <a:pPr indent="0" lvl="0" marL="0" rtl="0" algn="l">
              <a:spcBef>
                <a:spcPts val="1200"/>
              </a:spcBef>
              <a:spcAft>
                <a:spcPts val="0"/>
              </a:spcAft>
              <a:buNone/>
            </a:pPr>
            <a:r>
              <a:rPr lang="es"/>
              <a:t>Lograr la autoconciencia sobre tus fortalezas, limitaciones, motivaciones y tendencias te ayudará a contribuir de manera más efectiva al equipo. Así estarás listo para asumir las tareas para las que estás mejor preparado y eliminar comportamientos que impiden alcanzar los objetivos compartidos.</a:t>
            </a:r>
            <a:endParaRPr/>
          </a:p>
          <a:p>
            <a:pPr indent="0" lvl="0" marL="0" rtl="0" algn="l">
              <a:spcBef>
                <a:spcPts val="1200"/>
              </a:spcBef>
              <a:spcAft>
                <a:spcPts val="0"/>
              </a:spcAft>
              <a:buNone/>
            </a:pPr>
            <a:r>
              <a:rPr lang="es"/>
              <a:t> 2) COMPRENDE A LOS DEMÁS</a:t>
            </a:r>
            <a:endParaRPr/>
          </a:p>
          <a:p>
            <a:pPr indent="0" lvl="0" marL="0" rtl="0" algn="l">
              <a:spcBef>
                <a:spcPts val="1200"/>
              </a:spcBef>
              <a:spcAft>
                <a:spcPts val="0"/>
              </a:spcAft>
              <a:buNone/>
            </a:pPr>
            <a:r>
              <a:rPr lang="es"/>
              <a:t> Así como tú tienes un estilo de trabajo personal, todos los miembros de tu equipo también lo tienen. En lugar de esperar que los demás operen de acuerdo con tu estilo, trata de estar consciente de sus fortalezas y limitaciones. Al conocer las motivaciones intrínsecas y los estilos de trabajo de cada uno, los miembros del equipo pueden comprender por qué las personas hacen lo que hacen y reducir los conflictos improductivos.</a:t>
            </a:r>
            <a:endParaRPr/>
          </a:p>
          <a:p>
            <a:pPr indent="0" lvl="0" marL="0" rtl="0" algn="l">
              <a:spcBef>
                <a:spcPts val="1200"/>
              </a:spcBef>
              <a:spcAft>
                <a:spcPts val="0"/>
              </a:spcAft>
              <a:buNone/>
            </a:pPr>
            <a:r>
              <a:rPr lang="es"/>
              <a:t> 3) DEFINIR ROLES </a:t>
            </a:r>
            <a:endParaRPr/>
          </a:p>
          <a:p>
            <a:pPr indent="0" lvl="0" marL="0" rtl="0" algn="l">
              <a:spcBef>
                <a:spcPts val="1200"/>
              </a:spcBef>
              <a:spcAft>
                <a:spcPts val="1200"/>
              </a:spcAft>
              <a:buNone/>
            </a:pPr>
            <a:r>
              <a:rPr lang="es"/>
              <a:t>Se necesitan diferentes tipos de personalidades para hacer que un equipo funcione de manera efectiva. Algunas personas son mejores comunicadoras, otras tienen ideas más brillantes y otras son más eficientes y organizadas. Al definir las responsabilidades más allá de las tareas específicas y pensar en los roles del equipo, un equipo puede maximizar los talentos de los miembros individuales, al mismo tiempo que forma una sola entidad con el poder de lograr grandes cosas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87900" y="536650"/>
            <a:ext cx="8368200" cy="4227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4) DAR Y ACEPTAR COMENTARIOS.</a:t>
            </a:r>
            <a:endParaRPr/>
          </a:p>
          <a:p>
            <a:pPr indent="0" lvl="0" marL="0" rtl="0" algn="l">
              <a:spcBef>
                <a:spcPts val="1200"/>
              </a:spcBef>
              <a:spcAft>
                <a:spcPts val="0"/>
              </a:spcAft>
              <a:buNone/>
            </a:pPr>
            <a:r>
              <a:rPr lang="es"/>
              <a:t> Si la retroalimentación se proporciona de una manera que apoye el crecimiento y desarrollo del individuo, puede ser una herramienta maravillosa para identificar posibles puntos ciegos y aumentar la autoconciencia a través de las percepciones de los demás. En cierto modo, la retroalimentación permite que los miembros del equipo se capaciten y desarrollen mutuamente, al tiempo que abordan los obstáculos para el éxito del equipo de una manera respetuosa y constructiva que se enfoca en el crecimiento profesional en lugar de la crítica personal. </a:t>
            </a:r>
            <a:endParaRPr/>
          </a:p>
          <a:p>
            <a:pPr indent="0" lvl="0" marL="0" rtl="0" algn="l">
              <a:spcBef>
                <a:spcPts val="1200"/>
              </a:spcBef>
              <a:spcAft>
                <a:spcPts val="0"/>
              </a:spcAft>
              <a:buNone/>
            </a:pPr>
            <a:r>
              <a:rPr lang="es"/>
              <a:t>5) SABER CUÁNDO LIDERAR Y CUÁNDO DAR UN PASO ATRÁS.</a:t>
            </a:r>
            <a:endParaRPr/>
          </a:p>
          <a:p>
            <a:pPr indent="0" lvl="0" marL="0" rtl="0" algn="l">
              <a:spcBef>
                <a:spcPts val="1200"/>
              </a:spcBef>
              <a:spcAft>
                <a:spcPts val="1200"/>
              </a:spcAft>
              <a:buNone/>
            </a:pPr>
            <a:r>
              <a:rPr lang="es"/>
              <a:t> Los líderes pueden desempeñar un papel importante en el desarrollo del equipo, ya sea que eso signifique establecer el estándar para la rendición de cuentas, facilitar la comunicación o mediar en conflictos. También conocen los estilos de trabajo de los diferentes miembros del equipo al igual que conocen el suyo propio. Pero es importante que las fortalezas y limitaciones de los líderes estén sobre la mesa junto con las de todos los demás, y que estén abiertos a mejorar sus contribuciones y aumentar la autoconciencia. Al final, los miembros del equipo solo estarán tan comprometidos con el desarrollo del equipo como tu líder.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87900" y="1730375"/>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6200"/>
              <a:t>AUTOAPRENDIZAJE </a:t>
            </a:r>
            <a:endParaRPr sz="5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87900" y="1152450"/>
            <a:ext cx="83682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169" name="Google Shape;169;p31"/>
          <p:cNvSpPr txBox="1"/>
          <p:nvPr>
            <p:ph idx="1" type="body"/>
          </p:nvPr>
        </p:nvSpPr>
        <p:spPr>
          <a:xfrm>
            <a:off x="420925" y="2234200"/>
            <a:ext cx="8368200" cy="1071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s"/>
              <a:t>Otra habilidad vital por cultivar a lo largo de tu experiencia en este curso es la del “autoaprendizaje” o el de ser “autodidacta”. Ser un programador autodidacta no significa no ir a ninguna escuela o no seguir a ningún instructor, sino que simplemente significa que no esperas a que alguien tome iniciativas en tu nombre y te preparas para sobresalir en tu código por cualquier medio, ya sea material del curso, libros, vídeos, discusiones, entre otros.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Objetivos de la </a:t>
            </a:r>
            <a:r>
              <a:rPr lang="es"/>
              <a:t>sesión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12750" lvl="0" marL="457200" rtl="0" algn="l">
              <a:spcBef>
                <a:spcPts val="0"/>
              </a:spcBef>
              <a:spcAft>
                <a:spcPts val="0"/>
              </a:spcAft>
              <a:buSzPts val="2900"/>
              <a:buChar char="●"/>
            </a:pPr>
            <a:r>
              <a:rPr lang="es" sz="2900"/>
              <a:t> Bootcamps y su origen </a:t>
            </a:r>
            <a:endParaRPr sz="2900"/>
          </a:p>
          <a:p>
            <a:pPr indent="-412750" lvl="0" marL="457200" rtl="0" algn="l">
              <a:spcBef>
                <a:spcPts val="0"/>
              </a:spcBef>
              <a:spcAft>
                <a:spcPts val="0"/>
              </a:spcAft>
              <a:buSzPts val="2900"/>
              <a:buChar char="●"/>
            </a:pPr>
            <a:r>
              <a:rPr lang="es" sz="2900"/>
              <a:t> Miedos habituales en un bootcamp </a:t>
            </a:r>
            <a:endParaRPr sz="2900"/>
          </a:p>
          <a:p>
            <a:pPr indent="-412750" lvl="0" marL="457200" rtl="0" algn="l">
              <a:spcBef>
                <a:spcPts val="0"/>
              </a:spcBef>
              <a:spcAft>
                <a:spcPts val="0"/>
              </a:spcAft>
              <a:buSzPts val="2900"/>
              <a:buChar char="●"/>
            </a:pPr>
            <a:r>
              <a:rPr lang="es" sz="2900"/>
              <a:t> Claves para el éxito </a:t>
            </a:r>
            <a:endParaRPr sz="2900"/>
          </a:p>
          <a:p>
            <a:pPr indent="-412750" lvl="0" marL="457200" rtl="0" algn="l">
              <a:spcBef>
                <a:spcPts val="0"/>
              </a:spcBef>
              <a:spcAft>
                <a:spcPts val="0"/>
              </a:spcAft>
              <a:buSzPts val="2900"/>
              <a:buChar char="●"/>
            </a:pPr>
            <a:r>
              <a:rPr lang="es" sz="2900"/>
              <a:t> Herramientas de tu entorno de aprendizaje</a:t>
            </a:r>
            <a:endParaRPr sz="2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280575" y="-123850"/>
            <a:ext cx="8368200" cy="15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s" sz="4100"/>
              <a:t>Algunos beneficios</a:t>
            </a:r>
            <a:endParaRPr sz="4100"/>
          </a:p>
        </p:txBody>
      </p:sp>
      <p:sp>
        <p:nvSpPr>
          <p:cNvPr id="175" name="Google Shape;175;p32"/>
          <p:cNvSpPr txBox="1"/>
          <p:nvPr>
            <p:ph idx="1" type="body"/>
          </p:nvPr>
        </p:nvSpPr>
        <p:spPr>
          <a:xfrm>
            <a:off x="354875" y="1449875"/>
            <a:ext cx="8368200" cy="34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El autoaprendizaje te ayuda a convertirte en un experto en la resolución de problemas a medida que </a:t>
            </a:r>
            <a:r>
              <a:rPr lang="es"/>
              <a:t>enfrentas</a:t>
            </a:r>
            <a:r>
              <a:rPr lang="es"/>
              <a:t> muchos obstáculos en este viaje.</a:t>
            </a:r>
            <a:endParaRPr/>
          </a:p>
          <a:p>
            <a:pPr indent="0" lvl="0" marL="0" rtl="0" algn="l">
              <a:spcBef>
                <a:spcPts val="1200"/>
              </a:spcBef>
              <a:spcAft>
                <a:spcPts val="0"/>
              </a:spcAft>
              <a:buNone/>
            </a:pPr>
            <a:r>
              <a:rPr lang="es"/>
              <a:t> • Te ayuda a comprender mejor cómo funcionan las cosas porque lo has descubierto por tu cuenta. </a:t>
            </a:r>
            <a:endParaRPr/>
          </a:p>
          <a:p>
            <a:pPr indent="0" lvl="0" marL="0" rtl="0" algn="l">
              <a:spcBef>
                <a:spcPts val="1200"/>
              </a:spcBef>
              <a:spcAft>
                <a:spcPts val="0"/>
              </a:spcAft>
              <a:buNone/>
            </a:pPr>
            <a:r>
              <a:rPr lang="es"/>
              <a:t>• En este proceso, puedes aprender varios algoritmos y metodologías que quizás no encuentres en ninguna escuela o curso. </a:t>
            </a:r>
            <a:endParaRPr/>
          </a:p>
          <a:p>
            <a:pPr indent="0" lvl="0" marL="0" rtl="0" algn="l">
              <a:spcBef>
                <a:spcPts val="1200"/>
              </a:spcBef>
              <a:spcAft>
                <a:spcPts val="1200"/>
              </a:spcAft>
              <a:buNone/>
            </a:pPr>
            <a:r>
              <a:rPr lang="es"/>
              <a:t>• Además de la programación, te ayuda a desarrollar otras habilidades relacionadas, como pruebas, implementación de proyectos, entre otros.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idx="1" type="body"/>
          </p:nvPr>
        </p:nvSpPr>
        <p:spPr>
          <a:xfrm>
            <a:off x="250375" y="291300"/>
            <a:ext cx="8368200" cy="4348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200">
                <a:highlight>
                  <a:schemeClr val="accent5"/>
                </a:highlight>
              </a:rPr>
              <a:t>ÉTICA DE TRABAJO EN LA INDUSTRIA TI</a:t>
            </a:r>
            <a:endParaRPr sz="1200">
              <a:highlight>
                <a:schemeClr val="accent5"/>
              </a:highlight>
            </a:endParaRPr>
          </a:p>
          <a:p>
            <a:pPr indent="0" lvl="0" marL="0" rtl="0" algn="l">
              <a:spcBef>
                <a:spcPts val="1200"/>
              </a:spcBef>
              <a:spcAft>
                <a:spcPts val="0"/>
              </a:spcAft>
              <a:buNone/>
            </a:pPr>
            <a:r>
              <a:rPr lang="es" sz="1200"/>
              <a:t>• Ser íntegros. </a:t>
            </a:r>
            <a:endParaRPr sz="1200"/>
          </a:p>
          <a:p>
            <a:pPr indent="0" lvl="0" marL="0" rtl="0" algn="l">
              <a:spcBef>
                <a:spcPts val="1200"/>
              </a:spcBef>
              <a:spcAft>
                <a:spcPts val="0"/>
              </a:spcAft>
              <a:buNone/>
            </a:pPr>
            <a:r>
              <a:rPr lang="es" sz="1200"/>
              <a:t>• Cumplir con responsabilidades profesionales, laborales y sociales.</a:t>
            </a:r>
            <a:endParaRPr sz="1200"/>
          </a:p>
          <a:p>
            <a:pPr indent="0" lvl="0" marL="0" rtl="0" algn="l">
              <a:spcBef>
                <a:spcPts val="1200"/>
              </a:spcBef>
              <a:spcAft>
                <a:spcPts val="0"/>
              </a:spcAft>
              <a:buNone/>
            </a:pPr>
            <a:r>
              <a:rPr lang="es" sz="1200"/>
              <a:t> • Mantener la competencia técnica. </a:t>
            </a:r>
            <a:endParaRPr sz="1200"/>
          </a:p>
          <a:p>
            <a:pPr indent="0" lvl="0" marL="0" rtl="0" algn="l">
              <a:spcBef>
                <a:spcPts val="1200"/>
              </a:spcBef>
              <a:spcAft>
                <a:spcPts val="0"/>
              </a:spcAft>
              <a:buNone/>
            </a:pPr>
            <a:r>
              <a:rPr lang="es" sz="1200"/>
              <a:t>• Evitar lesiones a otros, su propiedad, reputación o empleo.</a:t>
            </a:r>
            <a:endParaRPr sz="1200"/>
          </a:p>
          <a:p>
            <a:pPr indent="0" lvl="0" marL="0" rtl="0" algn="l">
              <a:spcBef>
                <a:spcPts val="1200"/>
              </a:spcBef>
              <a:spcAft>
                <a:spcPts val="0"/>
              </a:spcAft>
              <a:buNone/>
            </a:pPr>
            <a:r>
              <a:rPr lang="es" sz="1200"/>
              <a:t> • Rechazar sobornos, coimas, y otros.</a:t>
            </a:r>
            <a:endParaRPr sz="1200"/>
          </a:p>
          <a:p>
            <a:pPr indent="0" lvl="0" marL="0" rtl="0" algn="l">
              <a:spcBef>
                <a:spcPts val="1200"/>
              </a:spcBef>
              <a:spcAft>
                <a:spcPts val="0"/>
              </a:spcAft>
              <a:buNone/>
            </a:pPr>
            <a:r>
              <a:rPr b="1" i="1" lang="es" sz="1200">
                <a:highlight>
                  <a:schemeClr val="accent5"/>
                </a:highlight>
              </a:rPr>
              <a:t>Las expectativas éticas a menudo toman la forma de principios tales como:</a:t>
            </a:r>
            <a:endParaRPr b="1" i="1" sz="1200">
              <a:highlight>
                <a:schemeClr val="accent5"/>
              </a:highlight>
            </a:endParaRPr>
          </a:p>
          <a:p>
            <a:pPr indent="0" lvl="0" marL="0" marR="0" rtl="0" algn="l">
              <a:lnSpc>
                <a:spcPct val="115000"/>
              </a:lnSpc>
              <a:spcBef>
                <a:spcPts val="1200"/>
              </a:spcBef>
              <a:spcAft>
                <a:spcPts val="0"/>
              </a:spcAft>
              <a:buNone/>
            </a:pPr>
            <a:r>
              <a:rPr lang="es" sz="1200"/>
              <a:t> • Preocupación por el bienestar de los demás. </a:t>
            </a:r>
            <a:endParaRPr sz="1200"/>
          </a:p>
          <a:p>
            <a:pPr indent="0" lvl="0" marL="0" rtl="0" algn="l">
              <a:spcBef>
                <a:spcPts val="1200"/>
              </a:spcBef>
              <a:spcAft>
                <a:spcPts val="0"/>
              </a:spcAft>
              <a:buNone/>
            </a:pPr>
            <a:r>
              <a:rPr lang="es" sz="1200"/>
              <a:t>• Respeto a los demás.</a:t>
            </a:r>
            <a:endParaRPr sz="1200"/>
          </a:p>
          <a:p>
            <a:pPr indent="0" lvl="0" marL="0" rtl="0" algn="l">
              <a:spcBef>
                <a:spcPts val="1200"/>
              </a:spcBef>
              <a:spcAft>
                <a:spcPts val="0"/>
              </a:spcAft>
              <a:buNone/>
            </a:pPr>
            <a:r>
              <a:rPr lang="es" sz="1200"/>
              <a:t> • Confiabilidad y honestidad.</a:t>
            </a:r>
            <a:endParaRPr sz="1200"/>
          </a:p>
          <a:p>
            <a:pPr indent="0" lvl="0" marL="0" rtl="0" algn="l">
              <a:spcBef>
                <a:spcPts val="1200"/>
              </a:spcBef>
              <a:spcAft>
                <a:spcPts val="0"/>
              </a:spcAft>
              <a:buNone/>
            </a:pPr>
            <a:r>
              <a:rPr lang="es" sz="1200"/>
              <a:t> • Cumplimiento de la ley. </a:t>
            </a:r>
            <a:endParaRPr sz="1200"/>
          </a:p>
          <a:p>
            <a:pPr indent="0" lvl="0" marL="0" rtl="0" algn="l">
              <a:spcBef>
                <a:spcPts val="1200"/>
              </a:spcBef>
              <a:spcAft>
                <a:spcPts val="1200"/>
              </a:spcAft>
              <a:buNone/>
            </a:pPr>
            <a:r>
              <a:rPr lang="es" sz="1200"/>
              <a:t>• Prevenir el daño a otros.</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idx="1" type="body"/>
          </p:nvPr>
        </p:nvSpPr>
        <p:spPr>
          <a:xfrm>
            <a:off x="350075" y="189900"/>
            <a:ext cx="8368200" cy="43920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
              <a:t>PRINCIPIOS ÉTICOS </a:t>
            </a:r>
            <a:endParaRPr/>
          </a:p>
          <a:p>
            <a:pPr indent="0" lvl="0" marL="0" rtl="0" algn="l">
              <a:spcBef>
                <a:spcPts val="1200"/>
              </a:spcBef>
              <a:spcAft>
                <a:spcPts val="0"/>
              </a:spcAft>
              <a:buNone/>
            </a:pPr>
            <a:r>
              <a:rPr lang="es"/>
              <a:t>Los principios éticos sustentan todos los códigos de conducta profesionales. Los principios éticos pueden diferir según la profesión; por ejemplo, la ética profesional que se relaciona con los médicos será diferente de la que se relaciona con los abogados o los agentes inmobiliarios. Sin embargo, existen algunos principios éticos universales que se aplican en todas las profesiones, entre ellos: </a:t>
            </a:r>
            <a:endParaRPr/>
          </a:p>
          <a:p>
            <a:pPr indent="0" lvl="0" marL="0" rtl="0" algn="l">
              <a:spcBef>
                <a:spcPts val="1200"/>
              </a:spcBef>
              <a:spcAft>
                <a:spcPts val="0"/>
              </a:spcAft>
              <a:buNone/>
            </a:pPr>
            <a:r>
              <a:rPr lang="es"/>
              <a:t>• Honestidad.</a:t>
            </a:r>
            <a:endParaRPr/>
          </a:p>
          <a:p>
            <a:pPr indent="0" lvl="0" marL="0" rtl="0" algn="l">
              <a:spcBef>
                <a:spcPts val="1200"/>
              </a:spcBef>
              <a:spcAft>
                <a:spcPts val="0"/>
              </a:spcAft>
              <a:buNone/>
            </a:pPr>
            <a:r>
              <a:rPr lang="es"/>
              <a:t> • Confiabilidad.</a:t>
            </a:r>
            <a:endParaRPr/>
          </a:p>
          <a:p>
            <a:pPr indent="0" lvl="0" marL="0" rtl="0" algn="l">
              <a:spcBef>
                <a:spcPts val="1200"/>
              </a:spcBef>
              <a:spcAft>
                <a:spcPts val="0"/>
              </a:spcAft>
              <a:buNone/>
            </a:pPr>
            <a:r>
              <a:rPr lang="es"/>
              <a:t> • Lealtad.</a:t>
            </a:r>
            <a:endParaRPr/>
          </a:p>
          <a:p>
            <a:pPr indent="0" lvl="0" marL="0" rtl="0" algn="l">
              <a:spcBef>
                <a:spcPts val="1200"/>
              </a:spcBef>
              <a:spcAft>
                <a:spcPts val="0"/>
              </a:spcAft>
              <a:buNone/>
            </a:pPr>
            <a:r>
              <a:rPr lang="es"/>
              <a:t> • Respeto a los demás.</a:t>
            </a:r>
            <a:endParaRPr/>
          </a:p>
          <a:p>
            <a:pPr indent="0" lvl="0" marL="0" rtl="0" algn="l">
              <a:spcBef>
                <a:spcPts val="1200"/>
              </a:spcBef>
              <a:spcAft>
                <a:spcPts val="0"/>
              </a:spcAft>
              <a:buNone/>
            </a:pPr>
            <a:r>
              <a:rPr lang="es"/>
              <a:t> • Cumplimiento de la ley. </a:t>
            </a:r>
            <a:endParaRPr/>
          </a:p>
          <a:p>
            <a:pPr indent="0" lvl="0" marL="0" rtl="0" algn="l">
              <a:spcBef>
                <a:spcPts val="1200"/>
              </a:spcBef>
              <a:spcAft>
                <a:spcPts val="0"/>
              </a:spcAft>
              <a:buNone/>
            </a:pPr>
            <a:r>
              <a:rPr lang="es"/>
              <a:t>• Hacer el bien y evitar el daño a los demás. </a:t>
            </a:r>
            <a:endParaRPr/>
          </a:p>
          <a:p>
            <a:pPr indent="0" lvl="0" marL="0" rtl="0" algn="l">
              <a:spcBef>
                <a:spcPts val="1200"/>
              </a:spcBef>
              <a:spcAft>
                <a:spcPts val="1200"/>
              </a:spcAft>
              <a:buNone/>
            </a:pPr>
            <a:r>
              <a:rPr lang="es"/>
              <a:t>• Responsabilidad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503600" y="673575"/>
            <a:ext cx="7030500" cy="936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Objetivos</a:t>
            </a:r>
            <a:endParaRPr/>
          </a:p>
        </p:txBody>
      </p:sp>
      <p:sp>
        <p:nvSpPr>
          <p:cNvPr id="191" name="Google Shape;191;p35"/>
          <p:cNvSpPr txBox="1"/>
          <p:nvPr>
            <p:ph idx="1" type="body"/>
          </p:nvPr>
        </p:nvSpPr>
        <p:spPr>
          <a:xfrm>
            <a:off x="387900" y="1841100"/>
            <a:ext cx="8368200" cy="30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Aprender sobre:</a:t>
            </a:r>
            <a:endParaRPr/>
          </a:p>
          <a:p>
            <a:pPr indent="-342900" lvl="0" marL="457200" rtl="0" algn="l">
              <a:spcBef>
                <a:spcPts val="1200"/>
              </a:spcBef>
              <a:spcAft>
                <a:spcPts val="0"/>
              </a:spcAft>
              <a:buSzPts val="1800"/>
              <a:buChar char="●"/>
            </a:pPr>
            <a:r>
              <a:rPr lang="es"/>
              <a:t>El trabajo en equipo</a:t>
            </a:r>
            <a:endParaRPr/>
          </a:p>
          <a:p>
            <a:pPr indent="-342900" lvl="0" marL="457200" rtl="0" algn="l">
              <a:spcBef>
                <a:spcPts val="0"/>
              </a:spcBef>
              <a:spcAft>
                <a:spcPts val="0"/>
              </a:spcAft>
              <a:buSzPts val="1800"/>
              <a:buChar char="●"/>
            </a:pPr>
            <a:r>
              <a:rPr lang="es"/>
              <a:t>La importancia del autoAprendizaje</a:t>
            </a:r>
            <a:endParaRPr/>
          </a:p>
          <a:p>
            <a:pPr indent="-342900" lvl="0" marL="457200" rtl="0" algn="l">
              <a:spcBef>
                <a:spcPts val="0"/>
              </a:spcBef>
              <a:spcAft>
                <a:spcPts val="0"/>
              </a:spcAft>
              <a:buSzPts val="1800"/>
              <a:buChar char="●"/>
            </a:pPr>
            <a:r>
              <a:rPr lang="es"/>
              <a:t>Gestionar la frustración</a:t>
            </a:r>
            <a:endParaRPr/>
          </a:p>
          <a:p>
            <a:pPr indent="-342900" lvl="0" marL="457200" rtl="0" algn="l">
              <a:spcBef>
                <a:spcPts val="0"/>
              </a:spcBef>
              <a:spcAft>
                <a:spcPts val="0"/>
              </a:spcAft>
              <a:buSzPts val="1800"/>
              <a:buChar char="●"/>
            </a:pPr>
            <a:r>
              <a:rPr lang="es"/>
              <a:t>Ética de la industria TI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87900" y="1152450"/>
            <a:ext cx="83682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197" name="Google Shape;197;p36"/>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¿QUÉ ES UN BOOTCAMP?</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Los bootcamps, son una tendencia en rápido crecimiento en el mundo del entrenamiento. Un bootcamp es una serie de sesiones de capacitación breves e intensas que están diseñadas para enseñarte las habilidades y los conocimientos necesarios para una carrera específica.</a:t>
            </a:r>
            <a:endParaRPr sz="1600"/>
          </a:p>
          <a:p>
            <a:pPr indent="0" lvl="0" marL="0" rtl="0" algn="l">
              <a:spcBef>
                <a:spcPts val="1200"/>
              </a:spcBef>
              <a:spcAft>
                <a:spcPts val="1200"/>
              </a:spcAft>
              <a:buNone/>
            </a:pPr>
            <a:r>
              <a:t/>
            </a:r>
            <a:endParaRPr sz="1600"/>
          </a:p>
        </p:txBody>
      </p:sp>
      <p:pic>
        <p:nvPicPr>
          <p:cNvPr id="77" name="Google Shape;77;p15"/>
          <p:cNvPicPr preferRelativeResize="0"/>
          <p:nvPr/>
        </p:nvPicPr>
        <p:blipFill>
          <a:blip r:embed="rId3">
            <a:alphaModFix/>
          </a:blip>
          <a:stretch>
            <a:fillRect/>
          </a:stretch>
        </p:blipFill>
        <p:spPr>
          <a:xfrm>
            <a:off x="2352950" y="2635998"/>
            <a:ext cx="4356050" cy="2205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1200"/>
              </a:spcAft>
              <a:buNone/>
            </a:pPr>
            <a:r>
              <a:rPr lang="es"/>
              <a:t>Un día en un bootcamp de programación, es esencialmente lo mismo que un día en la escuela. Irás a clase, harás tareas y trabajarás en proyectos. Los fundamentos de la programación pueden ser complejos de entender al principio, pero eso es natural al momento de aprender cualquier disciplina nueva. Con tiempo y esfuerzo podrás comprender cada detalle del proceso de programación. Una parte crucial de este camino de aprendizaje es lo que haces por tu cuenta, ya que los profesores de este curso tienen el objetivo de "guiarte" u "orientarte" en la dirección correcta, pero depende de ti investigar más para comprender mejor algunos conceptos. </a:t>
            </a:r>
            <a:endParaRPr/>
          </a:p>
        </p:txBody>
      </p:sp>
      <p:sp>
        <p:nvSpPr>
          <p:cNvPr id="83" name="Google Shape;83;p16"/>
          <p:cNvSpPr txBox="1"/>
          <p:nvPr>
            <p:ph idx="1" type="subTitle"/>
          </p:nvPr>
        </p:nvSpPr>
        <p:spPr>
          <a:xfrm>
            <a:off x="265500" y="1293449"/>
            <a:ext cx="4045200" cy="2820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3900"/>
              <a:t>EL DÍA A DÍA EN UN BOOTCAMP DE PROGRAMACIÓN </a:t>
            </a:r>
            <a:endParaRPr sz="3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437575" y="346750"/>
            <a:ext cx="8338800" cy="451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3400"/>
              <a:t>MIEDOS HABITUALES EN UN BOOTCAMP </a:t>
            </a:r>
            <a:endParaRPr sz="3400"/>
          </a:p>
          <a:p>
            <a:pPr indent="0" lvl="0" marL="0" rtl="0" algn="ctr">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s"/>
              <a:t> La clave para tener éxito en este curso depende completamente del arduo trabajo que pongas en tu aprendizaje. Como dijo el entrenador de baloncesto Tim Notke: "el trabajo duro vence al talento cuando el talento no trabaja duro". </a:t>
            </a:r>
            <a:endParaRPr/>
          </a:p>
        </p:txBody>
      </p:sp>
      <p:sp>
        <p:nvSpPr>
          <p:cNvPr id="94" name="Google Shape;94;p18"/>
          <p:cNvSpPr txBox="1"/>
          <p:nvPr>
            <p:ph idx="1" type="subTitle"/>
          </p:nvPr>
        </p:nvSpPr>
        <p:spPr>
          <a:xfrm>
            <a:off x="265500" y="1769975"/>
            <a:ext cx="4045200" cy="23445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s" sz="3400"/>
              <a:t>LA CLAVE PARA ENFRENTAR CUALQUIER BOOTCAMP DE PROGRAMACIÓN</a:t>
            </a:r>
            <a:endParaRPr sz="3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2228700"/>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HERRAMIENTAS PARA EL ÉXITO EN ESTE CURSO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 https://learncoding.e-camp.cl/</a:t>
            </a:r>
            <a:endParaRPr/>
          </a:p>
        </p:txBody>
      </p:sp>
      <p:sp>
        <p:nvSpPr>
          <p:cNvPr id="105" name="Google Shape;105;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1796875" y="1436073"/>
            <a:ext cx="5550250" cy="294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2" type="body"/>
          </p:nvPr>
        </p:nvSpPr>
        <p:spPr>
          <a:xfrm>
            <a:off x="4840425" y="154500"/>
            <a:ext cx="38370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2" name="Google Shape;112;p21"/>
          <p:cNvSpPr txBox="1"/>
          <p:nvPr>
            <p:ph idx="1" type="subTitle"/>
          </p:nvPr>
        </p:nvSpPr>
        <p:spPr>
          <a:xfrm>
            <a:off x="389350" y="1432625"/>
            <a:ext cx="4045200" cy="234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3400"/>
              <a:t>TRABAJO EN EQUIPO</a:t>
            </a:r>
            <a:endParaRPr sz="3400"/>
          </a:p>
        </p:txBody>
      </p:sp>
      <p:pic>
        <p:nvPicPr>
          <p:cNvPr id="113" name="Google Shape;113;p21"/>
          <p:cNvPicPr preferRelativeResize="0"/>
          <p:nvPr/>
        </p:nvPicPr>
        <p:blipFill>
          <a:blip r:embed="rId3">
            <a:alphaModFix/>
          </a:blip>
          <a:stretch>
            <a:fillRect/>
          </a:stretch>
        </p:blipFill>
        <p:spPr>
          <a:xfrm>
            <a:off x="5106325" y="579125"/>
            <a:ext cx="3305175" cy="388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B8823D6-7D8D-4B20-916E-1F78C156D1FB}"/>
</file>

<file path=customXml/itemProps2.xml><?xml version="1.0" encoding="utf-8"?>
<ds:datastoreItem xmlns:ds="http://schemas.openxmlformats.org/officeDocument/2006/customXml" ds:itemID="{8B105272-7629-4F44-A438-258F687A5FB7}"/>
</file>

<file path=customXml/itemProps3.xml><?xml version="1.0" encoding="utf-8"?>
<ds:datastoreItem xmlns:ds="http://schemas.openxmlformats.org/officeDocument/2006/customXml" ds:itemID="{A8B62722-B8DA-4991-944E-E638017EF87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