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Roboto-regular.fntdata"/><Relationship Id="rId18" Type="http://schemas.openxmlformats.org/officeDocument/2006/relationships/slide" Target="slides/slide13.xml"/><Relationship Id="rId42" Type="http://schemas.openxmlformats.org/officeDocument/2006/relationships/font" Target="fonts/Roboto-bold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bold.fntdata"/><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RobotoSlab-regular.fntdata"/><Relationship Id="rId45"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2.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3"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RobotoSlab-bold.fntdata"/><Relationship Id="rId20" Type="http://schemas.openxmlformats.org/officeDocument/2006/relationships/slide" Target="slides/slide15.xml"/><Relationship Id="rId41"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f7c5461a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f7c5461a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f7c5461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f7c5461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f7c5461a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f7c5461a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f7c5461a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f7c5461a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f7c5461a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f7c5461a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f7c5461a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f7c5461a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f7c5461a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f7c5461a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f7c5461a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f7c5461a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f7c5461a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f7c5461a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f7c5461a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f7c5461a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f7c5461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f7c5461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f7c5461a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f7c5461a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f7c5461a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f7c5461a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f7c5461a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f7c5461a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f7c5461a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f7c5461a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df7c5461a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df7c5461a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f7c5461a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f7c5461a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f7c5461a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f7c5461a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f7c5461a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df7c5461a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df7c5461a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df7c5461a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f7c5461a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f7c5461a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f7c5461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f7c5461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f7c5461a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f7c5461a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f7c5461a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f7c5461a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f7c5461a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f7c5461a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f7c5461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f7c5461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f7c5461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f7c5461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f7c5461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f7c5461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f7c5461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f7c5461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f7c5461a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f7c5461a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El Perfil y la industria TI</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206375" y="105650"/>
            <a:ext cx="83682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440"/>
              <a:buNone/>
            </a:pPr>
            <a:r>
              <a:rPr lang="es" sz="1020"/>
              <a:t>DESARROLLADOR DE SOFTWARE </a:t>
            </a:r>
            <a:endParaRPr sz="1020"/>
          </a:p>
          <a:p>
            <a:pPr indent="0" lvl="0" marL="0" rtl="0" algn="ctr">
              <a:spcBef>
                <a:spcPts val="1200"/>
              </a:spcBef>
              <a:spcAft>
                <a:spcPts val="1200"/>
              </a:spcAft>
              <a:buSzPts val="440"/>
              <a:buNone/>
            </a:pPr>
            <a:r>
              <a:rPr lang="es" sz="1020"/>
              <a:t>Los desarrolladores de software son encargados de crear y modificar programas informáticos. Usan una combinación de habilidades de programación y planificación lógica para escribir el código que guía cómo funcionan estos programas. Algunos pueden enfocarse más en escribir componentes de código individuales, mientras que otros enfocan su tiempo en el trabajo general, como mapear las necesidades de los usuarios y determinar la funcionalidad principal necesaria para satisfacerlas. Además, pueden dedicar tiempo a solucionar problemas de código y realizar el mantenimiento regular de un programa. Los desarrolladores de software requieren una combinación de habilidades de codificación, capacidad de planificación lógica, habilidades de colaboración y creatividad. </a:t>
            </a:r>
            <a:endParaRPr sz="1020"/>
          </a:p>
        </p:txBody>
      </p:sp>
      <p:pic>
        <p:nvPicPr>
          <p:cNvPr id="116" name="Google Shape;116;p22"/>
          <p:cNvPicPr preferRelativeResize="0"/>
          <p:nvPr/>
        </p:nvPicPr>
        <p:blipFill>
          <a:blip r:embed="rId3">
            <a:alphaModFix/>
          </a:blip>
          <a:stretch>
            <a:fillRect/>
          </a:stretch>
        </p:blipFill>
        <p:spPr>
          <a:xfrm>
            <a:off x="727275" y="1904525"/>
            <a:ext cx="7204811" cy="304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266900" y="332575"/>
            <a:ext cx="8368200" cy="10716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s"/>
              <a:t>INGENIEROS DE REDES INFORMÁTICAS</a:t>
            </a:r>
            <a:endParaRPr/>
          </a:p>
          <a:p>
            <a:pPr indent="0" lvl="0" marL="0" rtl="0" algn="ctr">
              <a:spcBef>
                <a:spcPts val="1200"/>
              </a:spcBef>
              <a:spcAft>
                <a:spcPts val="1200"/>
              </a:spcAft>
              <a:buNone/>
            </a:pPr>
            <a:r>
              <a:rPr lang="es"/>
              <a:t> Los ingenieros de redes informáticas, o arquitectos de redes informáticas, diseñan y construyen redes, las que pueden variar desde pequeñas conexiones entre oficinas o grandes redes a escala empresarial. Los ingenieros de redes informáticas, también trabajan en cualquier problema que surja dentro de la red y se anticipan a las futuras necesidades de redes.</a:t>
            </a:r>
            <a:endParaRPr/>
          </a:p>
        </p:txBody>
      </p:sp>
      <p:pic>
        <p:nvPicPr>
          <p:cNvPr id="122" name="Google Shape;122;p23"/>
          <p:cNvPicPr preferRelativeResize="0"/>
          <p:nvPr/>
        </p:nvPicPr>
        <p:blipFill>
          <a:blip r:embed="rId3">
            <a:alphaModFix/>
          </a:blip>
          <a:stretch>
            <a:fillRect/>
          </a:stretch>
        </p:blipFill>
        <p:spPr>
          <a:xfrm>
            <a:off x="1998738" y="1450675"/>
            <a:ext cx="5146536" cy="343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50075" y="325000"/>
            <a:ext cx="8368200" cy="10716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s"/>
              <a:t>ESPECIALISTAS EN SOPORTE A USUARIOS DE COMPUTADORAS </a:t>
            </a:r>
            <a:endParaRPr/>
          </a:p>
          <a:p>
            <a:pPr indent="0" lvl="0" marL="0" rtl="0" algn="ctr">
              <a:spcBef>
                <a:spcPts val="1200"/>
              </a:spcBef>
              <a:spcAft>
                <a:spcPts val="1200"/>
              </a:spcAft>
              <a:buNone/>
            </a:pPr>
            <a:r>
              <a:rPr lang="es"/>
              <a:t>Los especialistas en soporte están en la primera línea de TI, ya que ayudan a los usuarios con una amplia variedad de problemas cotidianos, ya sean problemas para conectarse a WiFi, configurar una nueva estación de trabajo o solucionar otros problemas con sus dispositivos. Además, pueden ayudar a los administradores de redes y sistemas con implementaciones de software o hardware a mayor escala. Son solucionadores de problemas y buenos comunicadores que evalúan problemas informáticos de manera rápida y eficiente, desempeñando un papel fundamental dentro de cualquier organización.</a:t>
            </a:r>
            <a:endParaRPr/>
          </a:p>
        </p:txBody>
      </p:sp>
      <p:pic>
        <p:nvPicPr>
          <p:cNvPr id="128" name="Google Shape;128;p24"/>
          <p:cNvPicPr preferRelativeResize="0"/>
          <p:nvPr/>
        </p:nvPicPr>
        <p:blipFill>
          <a:blip r:embed="rId3">
            <a:alphaModFix/>
          </a:blip>
          <a:stretch>
            <a:fillRect/>
          </a:stretch>
        </p:blipFill>
        <p:spPr>
          <a:xfrm>
            <a:off x="152400" y="1549000"/>
            <a:ext cx="8839201" cy="33837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42525" y="249350"/>
            <a:ext cx="8368200" cy="1071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s"/>
              <a:t>ANALISTAS DE SEGURIDAD DE LA INFORMACIÓN</a:t>
            </a:r>
            <a:endParaRPr/>
          </a:p>
          <a:p>
            <a:pPr indent="0" lvl="0" marL="0" rtl="0" algn="ctr">
              <a:spcBef>
                <a:spcPts val="1200"/>
              </a:spcBef>
              <a:spcAft>
                <a:spcPts val="1200"/>
              </a:spcAft>
              <a:buNone/>
            </a:pPr>
            <a:r>
              <a:rPr lang="es"/>
              <a:t> El analista de seguridad protege redes y sistemas de vulnerabilidades de seguridad y las posibles consecuencias de ellos. Ellos trabajan para crear planes de recuperación ante desastres, realizar evaluaciones de amenazas de seguridad y vigilar de cerca las amenazas nuevas y emergentes en la industria. Este rol requiere un amplio conocimiento de cómo el hardware y el software interactúan, sus posibles debilidades y la capacidad de impulsar un cambio dentro de una organización para abordar las preocupaciones de seguridad de la información. </a:t>
            </a:r>
            <a:endParaRPr/>
          </a:p>
        </p:txBody>
      </p:sp>
      <p:pic>
        <p:nvPicPr>
          <p:cNvPr descr="Habilidades laborales importantes para analistas de seguridad de la ..." id="134" name="Google Shape;134;p25"/>
          <p:cNvPicPr preferRelativeResize="0"/>
          <p:nvPr/>
        </p:nvPicPr>
        <p:blipFill>
          <a:blip r:embed="rId3">
            <a:alphaModFix/>
          </a:blip>
          <a:stretch>
            <a:fillRect/>
          </a:stretch>
        </p:blipFill>
        <p:spPr>
          <a:xfrm>
            <a:off x="1589550" y="1390150"/>
            <a:ext cx="6253778" cy="351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9825" y="317450"/>
            <a:ext cx="8469600" cy="4523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DESARROLLADORES WEB</a:t>
            </a:r>
            <a:endParaRPr/>
          </a:p>
          <a:p>
            <a:pPr indent="0" lvl="0" marL="0" rtl="0" algn="ctr">
              <a:spcBef>
                <a:spcPts val="1200"/>
              </a:spcBef>
              <a:spcAft>
                <a:spcPts val="0"/>
              </a:spcAft>
              <a:buNone/>
            </a:pPr>
            <a:r>
              <a:rPr lang="es"/>
              <a:t> Los desarrolladores web diseñan, crean y mantienen sitios web. Los desarrolladores web suelen pertenecer a una de tres categorías:</a:t>
            </a:r>
            <a:endParaRPr/>
          </a:p>
          <a:p>
            <a:pPr indent="0" lvl="0" marL="0" rtl="0" algn="ctr">
              <a:spcBef>
                <a:spcPts val="1200"/>
              </a:spcBef>
              <a:spcAft>
                <a:spcPts val="0"/>
              </a:spcAft>
              <a:buNone/>
            </a:pPr>
            <a:r>
              <a:rPr lang="es"/>
              <a:t> • Desarrolladores Back-End: trabajan principalmente con la construcción técnica del sitio web. </a:t>
            </a:r>
            <a:endParaRPr/>
          </a:p>
          <a:p>
            <a:pPr indent="0" lvl="0" marL="0" rtl="0" algn="ctr">
              <a:spcBef>
                <a:spcPts val="1200"/>
              </a:spcBef>
              <a:spcAft>
                <a:spcPts val="0"/>
              </a:spcAft>
              <a:buNone/>
            </a:pPr>
            <a:r>
              <a:rPr lang="es"/>
              <a:t>• Desarrolladores Front-End: son responsables de la apariencia y el diseño de un sitio web. </a:t>
            </a:r>
            <a:endParaRPr/>
          </a:p>
          <a:p>
            <a:pPr indent="0" lvl="0" marL="0" rtl="0" algn="ctr">
              <a:spcBef>
                <a:spcPts val="1200"/>
              </a:spcBef>
              <a:spcAft>
                <a:spcPts val="0"/>
              </a:spcAft>
              <a:buNone/>
            </a:pPr>
            <a:r>
              <a:rPr lang="es"/>
              <a:t>      		• Desarrolladores Full-Stack: trabajan sobre ambos aspectos de las aplicaciones: el diseño FrontEnd, así como la lógica Back-End. </a:t>
            </a:r>
            <a:endParaRPr/>
          </a:p>
          <a:p>
            <a:pPr indent="0" lvl="0" marL="0" rtl="0" algn="ctr">
              <a:spcBef>
                <a:spcPts val="1200"/>
              </a:spcBef>
              <a:spcAft>
                <a:spcPts val="1200"/>
              </a:spcAft>
              <a:buNone/>
            </a:pPr>
            <a:r>
              <a:rPr lang="es"/>
              <a:t>En sentido figurado, como las diferentes piezas de una gran máquina, cada una de estos y muchos otros perfiles juegan un papel vital en el mantenimiento y la innovación de la industria de la información.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305275"/>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300"/>
              <a:t>COMPETENCIAS VALORADAS POR LA INDUSTRIA TI</a:t>
            </a:r>
            <a:endParaRPr sz="2300"/>
          </a:p>
        </p:txBody>
      </p:sp>
      <p:pic>
        <p:nvPicPr>
          <p:cNvPr id="145" name="Google Shape;145;p27"/>
          <p:cNvPicPr preferRelativeResize="0"/>
          <p:nvPr/>
        </p:nvPicPr>
        <p:blipFill>
          <a:blip r:embed="rId3">
            <a:alphaModFix/>
          </a:blip>
          <a:stretch>
            <a:fillRect/>
          </a:stretch>
        </p:blipFill>
        <p:spPr>
          <a:xfrm>
            <a:off x="1884550" y="1799400"/>
            <a:ext cx="5657850" cy="255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
              <a:t>Aunque todas estas cualidades son muy valoradas, consideraremos brevemente por qué algunas son tan importantes: </a:t>
            </a:r>
            <a:endParaRPr/>
          </a:p>
          <a:p>
            <a:pPr indent="0" lvl="0" marL="0" rtl="0" algn="l">
              <a:spcBef>
                <a:spcPts val="1200"/>
              </a:spcBef>
              <a:spcAft>
                <a:spcPts val="0"/>
              </a:spcAft>
              <a:buNone/>
            </a:pPr>
            <a:r>
              <a:rPr lang="es"/>
              <a:t>• Inteligencia emocional: esta es la capacidad de identificar y regular las propias emociones y comprender las emociones de los demás. Los profesionales con esta fortaleza contribuyen a construir relaciones, reducir el estrés del equipo, desactivar conflictos y mejorar la satisfacción laboral.</a:t>
            </a:r>
            <a:endParaRPr/>
          </a:p>
          <a:p>
            <a:pPr indent="0" lvl="0" marL="0" rtl="0" algn="l">
              <a:spcBef>
                <a:spcPts val="1200"/>
              </a:spcBef>
              <a:spcAft>
                <a:spcPts val="0"/>
              </a:spcAft>
              <a:buNone/>
            </a:pPr>
            <a:r>
              <a:rPr lang="es"/>
              <a:t> • Resolución de problemas: La resolución de problemas es el núcleo de la informática. Los programadores primero deben entender cómo un humano resuelve un problema, luego entender cómo traducir este "algoritmo" en algo que una computadora pueda hacer y finalmente cómo "escribir" la sintaxis específica (requerida por una computadora) para hacer el trabajo. </a:t>
            </a:r>
            <a:endParaRPr/>
          </a:p>
          <a:p>
            <a:pPr indent="0" lvl="0" marL="0" rtl="0" algn="l">
              <a:spcBef>
                <a:spcPts val="1200"/>
              </a:spcBef>
              <a:spcAft>
                <a:spcPts val="0"/>
              </a:spcAft>
              <a:buNone/>
            </a:pPr>
            <a:r>
              <a:rPr lang="es"/>
              <a:t>• Pensamiento analítico: los pensadores analíticos pueden detectar patrones entre conjuntos de datos que a menudo conducen a soluciones creativas. Son capaces de convertir datos e información ruidosos en conocimientos prácticos. </a:t>
            </a:r>
            <a:endParaRPr/>
          </a:p>
          <a:p>
            <a:pPr indent="0" lvl="0" marL="0" rtl="0" algn="l">
              <a:spcBef>
                <a:spcPts val="1200"/>
              </a:spcBef>
              <a:spcAft>
                <a:spcPts val="1200"/>
              </a:spcAft>
              <a:buNone/>
            </a:pPr>
            <a:r>
              <a:rPr lang="es"/>
              <a:t>• Autoaprendizaje: Ser capaz de hacer tu propia investigación para aprender y crecer como profesional es una parte vital de cualquier carrera en la industria de TI. Esta cualidad brinda a las empresas la seguridad de que sus empleados podrán superar cualquier obstáculo en su camino.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87900" y="458025"/>
            <a:ext cx="8469600" cy="41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2800"/>
              <a:t>Estas habilidades blandas florecen cuando el equipo u organización sigue una forma de trabajo estructurada y ordenada. Algunas "rutinas" comunes y repetidas se denominan metodologías en esta industria y algunas de las metodologías de desarrollo de software más populares son las siguientes: </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WATERFALL</a:t>
            </a:r>
            <a:endParaRPr/>
          </a:p>
        </p:txBody>
      </p:sp>
      <p:sp>
        <p:nvSpPr>
          <p:cNvPr id="162" name="Google Shape;16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30"/>
          <p:cNvPicPr preferRelativeResize="0"/>
          <p:nvPr/>
        </p:nvPicPr>
        <p:blipFill>
          <a:blip r:embed="rId3">
            <a:alphaModFix/>
          </a:blip>
          <a:stretch>
            <a:fillRect/>
          </a:stretch>
        </p:blipFill>
        <p:spPr>
          <a:xfrm>
            <a:off x="854724" y="1251225"/>
            <a:ext cx="6968676" cy="325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FEATURE DRIVEN DEVELOPMENT (FDD)</a:t>
            </a:r>
            <a:endParaRPr/>
          </a:p>
        </p:txBody>
      </p:sp>
      <p:sp>
        <p:nvSpPr>
          <p:cNvPr id="169" name="Google Shape;16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1"/>
          <p:cNvPicPr preferRelativeResize="0"/>
          <p:nvPr/>
        </p:nvPicPr>
        <p:blipFill>
          <a:blip r:embed="rId3">
            <a:alphaModFix/>
          </a:blip>
          <a:stretch>
            <a:fillRect/>
          </a:stretch>
        </p:blipFill>
        <p:spPr>
          <a:xfrm>
            <a:off x="974458" y="1489826"/>
            <a:ext cx="7195092" cy="296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de la </a:t>
            </a:r>
            <a:r>
              <a:rPr lang="es"/>
              <a:t>sesión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a:bodyPr>
          <a:lstStyle/>
          <a:p>
            <a:pPr indent="-385127" lvl="0" marL="457200" rtl="0" algn="l">
              <a:spcBef>
                <a:spcPts val="0"/>
              </a:spcBef>
              <a:spcAft>
                <a:spcPts val="0"/>
              </a:spcAft>
              <a:buSzPct val="100000"/>
              <a:buChar char="●"/>
            </a:pPr>
            <a:r>
              <a:rPr lang="es" sz="2900"/>
              <a:t>Conocer la industria de la </a:t>
            </a:r>
            <a:r>
              <a:rPr lang="es" sz="2900"/>
              <a:t>información.</a:t>
            </a:r>
            <a:endParaRPr sz="2900"/>
          </a:p>
          <a:p>
            <a:pPr indent="0" lvl="0" marL="0" rtl="0" algn="l">
              <a:spcBef>
                <a:spcPts val="1200"/>
              </a:spcBef>
              <a:spcAft>
                <a:spcPts val="0"/>
              </a:spcAft>
              <a:buNone/>
            </a:pPr>
            <a:r>
              <a:t/>
            </a:r>
            <a:endParaRPr sz="2900"/>
          </a:p>
          <a:p>
            <a:pPr indent="-385127" lvl="0" marL="457200" rtl="0" algn="l">
              <a:spcBef>
                <a:spcPts val="1200"/>
              </a:spcBef>
              <a:spcAft>
                <a:spcPts val="0"/>
              </a:spcAft>
              <a:buSzPct val="100000"/>
              <a:buChar char="●"/>
            </a:pPr>
            <a:r>
              <a:rPr lang="es" sz="2900"/>
              <a:t>Conocer perfiles comunes en la industria.</a:t>
            </a:r>
            <a:endParaRPr sz="2900"/>
          </a:p>
          <a:p>
            <a:pPr indent="0" lvl="0" marL="0" rtl="0" algn="l">
              <a:spcBef>
                <a:spcPts val="1200"/>
              </a:spcBef>
              <a:spcAft>
                <a:spcPts val="0"/>
              </a:spcAft>
              <a:buNone/>
            </a:pPr>
            <a:r>
              <a:t/>
            </a:r>
            <a:endParaRPr sz="2900"/>
          </a:p>
          <a:p>
            <a:pPr indent="-385127" lvl="0" marL="457200" rtl="0" algn="l">
              <a:spcBef>
                <a:spcPts val="1200"/>
              </a:spcBef>
              <a:spcAft>
                <a:spcPts val="0"/>
              </a:spcAft>
              <a:buSzPct val="100000"/>
              <a:buChar char="●"/>
            </a:pPr>
            <a:r>
              <a:rPr lang="es" sz="2900"/>
              <a:t>Conocer las competencias valoradas en la industria.</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AGILE </a:t>
            </a:r>
            <a:endParaRPr/>
          </a:p>
        </p:txBody>
      </p:sp>
      <p:sp>
        <p:nvSpPr>
          <p:cNvPr id="176" name="Google Shape;176;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2"/>
          <p:cNvPicPr preferRelativeResize="0"/>
          <p:nvPr/>
        </p:nvPicPr>
        <p:blipFill>
          <a:blip r:embed="rId3">
            <a:alphaModFix/>
          </a:blip>
          <a:stretch>
            <a:fillRect/>
          </a:stretch>
        </p:blipFill>
        <p:spPr>
          <a:xfrm>
            <a:off x="1495700" y="1348100"/>
            <a:ext cx="6591300" cy="351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SCRUM</a:t>
            </a:r>
            <a:endParaRPr/>
          </a:p>
        </p:txBody>
      </p:sp>
      <p:sp>
        <p:nvSpPr>
          <p:cNvPr id="183" name="Google Shape;183;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3"/>
          <p:cNvPicPr preferRelativeResize="0"/>
          <p:nvPr/>
        </p:nvPicPr>
        <p:blipFill>
          <a:blip r:embed="rId3">
            <a:alphaModFix/>
          </a:blip>
          <a:stretch>
            <a:fillRect/>
          </a:stretch>
        </p:blipFill>
        <p:spPr>
          <a:xfrm>
            <a:off x="1901642" y="1346100"/>
            <a:ext cx="5340721" cy="346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Devops</a:t>
            </a:r>
            <a:endParaRPr/>
          </a:p>
        </p:txBody>
      </p:sp>
      <p:sp>
        <p:nvSpPr>
          <p:cNvPr id="190" name="Google Shape;190;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4"/>
          <p:cNvPicPr preferRelativeResize="0"/>
          <p:nvPr/>
        </p:nvPicPr>
        <p:blipFill>
          <a:blip r:embed="rId3">
            <a:alphaModFix/>
          </a:blip>
          <a:stretch>
            <a:fillRect/>
          </a:stretch>
        </p:blipFill>
        <p:spPr>
          <a:xfrm>
            <a:off x="1058975" y="1342398"/>
            <a:ext cx="6496599" cy="353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DESARROLLADORES FULL STACK </a:t>
            </a:r>
            <a:endParaRPr/>
          </a:p>
        </p:txBody>
      </p:sp>
      <p:sp>
        <p:nvSpPr>
          <p:cNvPr id="197" name="Google Shape;197;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
              <a:t>Un desarrollador full Stack, o de “pila completa” es un profesional que, como su nombre lo indica, puede manejar una "pila completa" de las tecnologías de desarrollo y tener competencia sobre las disciplinas de codificación de la parte Back-End y del Front-End. </a:t>
            </a:r>
            <a:endParaRPr/>
          </a:p>
          <a:p>
            <a:pPr indent="0" lvl="0" marL="0" rtl="0" algn="l">
              <a:spcBef>
                <a:spcPts val="1200"/>
              </a:spcBef>
              <a:spcAft>
                <a:spcPts val="0"/>
              </a:spcAft>
              <a:buNone/>
            </a:pPr>
            <a:r>
              <a:rPr lang="es"/>
              <a:t>Para comprender mejor lo que implica las competencias de un desarrollador full </a:t>
            </a:r>
            <a:r>
              <a:rPr lang="es"/>
              <a:t>stack</a:t>
            </a:r>
            <a:r>
              <a:rPr lang="es"/>
              <a:t>, pensemos en una aplicación como casa. </a:t>
            </a:r>
            <a:endParaRPr/>
          </a:p>
          <a:p>
            <a:pPr indent="0" lvl="0" marL="0" rtl="0" algn="l">
              <a:spcBef>
                <a:spcPts val="1200"/>
              </a:spcBef>
              <a:spcAft>
                <a:spcPts val="1200"/>
              </a:spcAft>
              <a:buNone/>
            </a:pPr>
            <a:r>
              <a:rPr lang="es"/>
              <a:t>Un desarrollador Front-End sirve como diseñador de interiores de la estructura; </a:t>
            </a:r>
            <a:r>
              <a:rPr lang="es"/>
              <a:t>Amueblar</a:t>
            </a:r>
            <a:r>
              <a:rPr lang="es"/>
              <a:t> y </a:t>
            </a:r>
            <a:r>
              <a:rPr lang="es"/>
              <a:t>decorar</a:t>
            </a:r>
            <a:r>
              <a:rPr lang="es"/>
              <a:t> la casa, lo que lo convierte en un lugar atractivo y funcional para visitar y usar. Por otro lado, un desarrollador Back-End es un contratista responsable de construir la base, configurar la plomería y ejecutar la electricidad, todas las características esenciales que las personas en la casa generalmente tomarían por sentado. Ahora bien, un desarrollador Full Stack podría construir y proporcionar la totalidad de la casa desde cero. Tienen una comprensión integral de los principios “arquitectónicos” del Back-End y también tienen conocimiento de varios lenguajes de programación, incluidas las del Front-End, como HTML, CSS y fundamentalmente: JavaScript, un lenguaje que permite crear un contenido dinámico, controlar multimedia, imágenes animadas y casi todo lo que sea una funcionalidad de una página web. El conocimiento y la experiencia de este lenguaje de programación es una de las mayores fortalezas que cualquier desarrollador podría tener como, según GitHub, el mayor depósito de código del mundo, JavaScript es el idioma más popular del mundo.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El señority de los desarrollados se puede definir a grandes rasgos en 3 niveles:</a:t>
            </a:r>
            <a:endParaRPr/>
          </a:p>
        </p:txBody>
      </p:sp>
      <p:sp>
        <p:nvSpPr>
          <p:cNvPr id="203" name="Google Shape;203;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0850" lvl="0" marL="457200" rtl="0" algn="l">
              <a:spcBef>
                <a:spcPts val="0"/>
              </a:spcBef>
              <a:spcAft>
                <a:spcPts val="0"/>
              </a:spcAft>
              <a:buSzPts val="3500"/>
              <a:buChar char="●"/>
            </a:pPr>
            <a:r>
              <a:rPr lang="es" sz="3500"/>
              <a:t>JUNIOR </a:t>
            </a:r>
            <a:endParaRPr sz="3500"/>
          </a:p>
          <a:p>
            <a:pPr indent="-450850" lvl="0" marL="457200" rtl="0" algn="l">
              <a:spcBef>
                <a:spcPts val="0"/>
              </a:spcBef>
              <a:spcAft>
                <a:spcPts val="0"/>
              </a:spcAft>
              <a:buSzPts val="3500"/>
              <a:buChar char="●"/>
            </a:pPr>
            <a:r>
              <a:rPr lang="es" sz="3500"/>
              <a:t>MID-LEVEL (MEDIO) </a:t>
            </a:r>
            <a:endParaRPr sz="3500"/>
          </a:p>
          <a:p>
            <a:pPr indent="-450850" lvl="0" marL="457200" rtl="0" algn="l">
              <a:spcBef>
                <a:spcPts val="0"/>
              </a:spcBef>
              <a:spcAft>
                <a:spcPts val="0"/>
              </a:spcAft>
              <a:buSzPts val="3500"/>
              <a:buChar char="●"/>
            </a:pPr>
            <a:r>
              <a:rPr lang="es" sz="3500"/>
              <a:t>SENIOR </a:t>
            </a:r>
            <a:endParaRPr sz="3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431150" y="1152450"/>
            <a:ext cx="8325000" cy="26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10100"/>
              <a:t>PROYECCIÓN LABORAL</a:t>
            </a:r>
            <a:endParaRPr sz="10100"/>
          </a:p>
        </p:txBody>
      </p:sp>
      <p:sp>
        <p:nvSpPr>
          <p:cNvPr id="209" name="Google Shape;209;p3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215" name="Google Shape;215;p38"/>
          <p:cNvSpPr txBox="1"/>
          <p:nvPr>
            <p:ph idx="1" type="body"/>
          </p:nvPr>
        </p:nvSpPr>
        <p:spPr>
          <a:xfrm>
            <a:off x="387900" y="355500"/>
            <a:ext cx="8368200" cy="423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t>INTELIGENCIA ARTIFICIAL (IA) Y APRENDIZAJE AUTOMÁTICO</a:t>
            </a:r>
            <a:endParaRPr/>
          </a:p>
          <a:p>
            <a:pPr indent="0" lvl="0" marL="0" rtl="0" algn="ctr">
              <a:spcBef>
                <a:spcPts val="1200"/>
              </a:spcBef>
              <a:spcAft>
                <a:spcPts val="1200"/>
              </a:spcAft>
              <a:buNone/>
            </a:pPr>
            <a:r>
              <a:rPr lang="es"/>
              <a:t> La inteligencia artificial, o IA, ya ha recibido mucha atención en la última década, pero sigue siendo una de las nuevas tendencias tecnológicas debido a que sus efectos notables en la forma en que vivimos, trabajamos y jugamos están solo en las primeras etapas. IA ya es conocida por su superioridad en reconocimiento de imagen y voz, aplicaciones de navegación, asistentes personales de teléfonos inteligentes, aplicaciones para compartir viajes y mucho más. Aparte de eso, la IA se utilizará más para analizar las interacciones, para determinar las conexiones y los conocimientos subyacentes, para ayudar a predecir la demanda de servicios como hospitales, lo que permite a las autoridades tomar mejores decisiones sobre la utilización de recursos y detectar los patrones cambiantes del comportamiento del cliente mediante el análisis de datos en cerca. en tiempo real, impulsando los ingresos y mejorando las experiencias personalizadas.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idx="1" type="body"/>
          </p:nvPr>
        </p:nvSpPr>
        <p:spPr>
          <a:xfrm>
            <a:off x="387900" y="468975"/>
            <a:ext cx="8368200" cy="352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BLOCKCHAIN </a:t>
            </a:r>
            <a:endParaRPr/>
          </a:p>
          <a:p>
            <a:pPr indent="0" lvl="0" marL="0" rtl="0" algn="ctr">
              <a:spcBef>
                <a:spcPts val="1200"/>
              </a:spcBef>
              <a:spcAft>
                <a:spcPts val="1200"/>
              </a:spcAft>
              <a:buNone/>
            </a:pPr>
            <a:r>
              <a:rPr lang="es"/>
              <a:t>Aunque la mayoría de la gente piensa en la tecnología de blockchain en relación con las criptomonedas como Bitcoin, el blockchain puede ofrecer una capa de seguridad en una variedad de otras transacciones. En los términos más simples, blockchain puede describirse como datos que solo puede agregar, no quitar o cambiar. De ahí el término "cadena" porque estás haciendo una cadena de datos. No poder cambiar los bloques anteriores es lo que lo hace tan seguro. Además, las cadenas de bloques se basan en el consenso, por lo que ninguna entidad puede tomar el control de los datos. Con blockchain, no necesita un tercero de confianza para supervisar o validar transacciones.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idx="1" type="body"/>
          </p:nvPr>
        </p:nvSpPr>
        <p:spPr>
          <a:xfrm>
            <a:off x="387900" y="832025"/>
            <a:ext cx="8368200" cy="315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s"/>
              <a:t>INTERNET DE LAS COSAS (IOT) </a:t>
            </a:r>
            <a:endParaRPr/>
          </a:p>
          <a:p>
            <a:pPr indent="0" lvl="0" marL="0" rtl="0" algn="ctr">
              <a:spcBef>
                <a:spcPts val="1200"/>
              </a:spcBef>
              <a:spcAft>
                <a:spcPts val="1200"/>
              </a:spcAft>
              <a:buNone/>
            </a:pPr>
            <a:r>
              <a:rPr lang="es"/>
              <a:t>Otra nueva tendencia tecnológica prometedora es IoT (“The Internet of Things” o “el Internet de Cosas”). Muchas "cosas" ahora se están construyendo con conectividad WiFi, lo que significa que se pueden conectar a Internet y entre sí. De ahí, el Internet de las Cosas, o IoT. El Internet de las cosas es el futuro y ya ha permitido que dispositivos, electrodomésticos, automóviles y mucho más se conecten e intercambien datos a través de Internet. Como consumidores, ya estamos usando y beneficiándonos de IoT. Podemos cerrar nuestras puertas de forma remota, si lo olvidamos cuando nos vamos al trabajo y precalentar nuestros hornos en nuestro camino a casa desde el trabajo, todo mientras hacemos un seguimiento de nuestro estado físico en nuestros relojes inteligentes. Sin embargo, las empresas también tienen mucho que ganar ahora y en el futuro cercano. El IoT puede permitir una mejor seguridad, eficiencia y toma de decisiones para las empresas a medida que se recopilan y analizan los datos. Puede habilitar el mantenimiento predictivo, acelerar la atención médica, mejorar el servicio al cliente y ofrecer beneficios que aún no hemos imaginado.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231" name="Google Shape;231;p41"/>
          <p:cNvSpPr txBox="1"/>
          <p:nvPr>
            <p:ph idx="1" type="body"/>
          </p:nvPr>
        </p:nvSpPr>
        <p:spPr>
          <a:xfrm>
            <a:off x="387900" y="794225"/>
            <a:ext cx="8368200" cy="3196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t>EL METAVERSO</a:t>
            </a:r>
            <a:endParaRPr/>
          </a:p>
          <a:p>
            <a:pPr indent="0" lvl="0" marL="0" rtl="0" algn="ctr">
              <a:spcBef>
                <a:spcPts val="1200"/>
              </a:spcBef>
              <a:spcAft>
                <a:spcPts val="1200"/>
              </a:spcAft>
              <a:buNone/>
            </a:pPr>
            <a:r>
              <a:rPr lang="es"/>
              <a:t> El metaverso se define como la convergencia de la realidad física, aumentada y virtual en un espacio en línea compartido. Este entorno permite a los humanos interactuar social y económicamente como avatares en un ciberespacio, que actúa como una especie de metáfora del mundo real, derribando sus barreras físicas o económicas. Es por eso que muchos ven el metaverso como el futuro de Internet. Como podemos ver, hay muchas vías emocionantes en las que los desarrolladores pueden sumergirse hoy en día. Es por eso que lo alentamos a hacer todo lo posible en este curso para que pueda estar preparado para los nuevos desafíos que depara el futuro de la tecnología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IT Y QUÉ SIGNIFICA?</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"IT" significa "tecnología de la información" y es un término utilizado por primera vez en un artículo de Harvard Business Review publicado en 1958 . En ese entonces, el artículo estableció que la tecnología se usaría para el procesamiento rápido de datos, incluyendo el uso de modelos estadísticos y matemáticos para la toma de decisiones y para "simular pensamientos de orden superior a través de programas de computadora".</a:t>
            </a:r>
            <a:endParaRPr sz="1600"/>
          </a:p>
          <a:p>
            <a:pPr indent="0" lvl="0" marL="0" rtl="0" algn="l">
              <a:spcBef>
                <a:spcPts val="1200"/>
              </a:spcBef>
              <a:spcAft>
                <a:spcPts val="1200"/>
              </a:spcAft>
              <a:buNone/>
            </a:pPr>
            <a:r>
              <a:rPr lang="es" sz="1600"/>
              <a:t>Podemos definir la tecnología de la información (TI), como el uso de cualquier computadora, almacenamiento, red y otros dispositivos físicos, infraestructura y procesos para crear, procesar, almacenar, proteger e intercambiar todas las formas de datos electrónicos.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de la sesión</a:t>
            </a:r>
            <a:endParaRPr/>
          </a:p>
        </p:txBody>
      </p:sp>
      <p:sp>
        <p:nvSpPr>
          <p:cNvPr id="237" name="Google Shape;237;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a:bodyPr>
          <a:lstStyle/>
          <a:p>
            <a:pPr indent="-385127" lvl="0" marL="457200" rtl="0" algn="l">
              <a:spcBef>
                <a:spcPts val="0"/>
              </a:spcBef>
              <a:spcAft>
                <a:spcPts val="0"/>
              </a:spcAft>
              <a:buSzPct val="100000"/>
              <a:buChar char="●"/>
            </a:pPr>
            <a:r>
              <a:rPr lang="es" sz="2900"/>
              <a:t>Conocer la industria de la información.</a:t>
            </a:r>
            <a:endParaRPr sz="2900"/>
          </a:p>
          <a:p>
            <a:pPr indent="0" lvl="0" marL="0" rtl="0" algn="l">
              <a:spcBef>
                <a:spcPts val="1200"/>
              </a:spcBef>
              <a:spcAft>
                <a:spcPts val="0"/>
              </a:spcAft>
              <a:buNone/>
            </a:pPr>
            <a:r>
              <a:t/>
            </a:r>
            <a:endParaRPr sz="2900"/>
          </a:p>
          <a:p>
            <a:pPr indent="-385127" lvl="0" marL="457200" rtl="0" algn="l">
              <a:spcBef>
                <a:spcPts val="1200"/>
              </a:spcBef>
              <a:spcAft>
                <a:spcPts val="0"/>
              </a:spcAft>
              <a:buSzPct val="100000"/>
              <a:buChar char="●"/>
            </a:pPr>
            <a:r>
              <a:rPr lang="es" sz="2900"/>
              <a:t>Conocer perfiles comunes en la industria.</a:t>
            </a:r>
            <a:endParaRPr sz="2900"/>
          </a:p>
          <a:p>
            <a:pPr indent="0" lvl="0" marL="0" rtl="0" algn="l">
              <a:spcBef>
                <a:spcPts val="1200"/>
              </a:spcBef>
              <a:spcAft>
                <a:spcPts val="0"/>
              </a:spcAft>
              <a:buNone/>
            </a:pPr>
            <a:r>
              <a:t/>
            </a:r>
            <a:endParaRPr sz="2900"/>
          </a:p>
          <a:p>
            <a:pPr indent="-385127" lvl="0" marL="457200" rtl="0" algn="l">
              <a:spcBef>
                <a:spcPts val="1200"/>
              </a:spcBef>
              <a:spcAft>
                <a:spcPts val="0"/>
              </a:spcAft>
              <a:buSzPct val="100000"/>
              <a:buChar char="●"/>
            </a:pPr>
            <a:r>
              <a:rPr lang="es" sz="2900"/>
              <a:t>Conocer las competencias valoradas en la industria.</a:t>
            </a:r>
            <a:endParaRPr sz="2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El Perfil y la industria TI</a:t>
            </a:r>
            <a:endParaRPr/>
          </a:p>
        </p:txBody>
      </p:sp>
      <p:sp>
        <p:nvSpPr>
          <p:cNvPr id="243" name="Google Shape;243;p4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s"/>
              <a:t>• Implementa y mantiene aplicaciones comerciales, servicios e infraestructura (servidores, redes, almacenamiento). </a:t>
            </a:r>
            <a:endParaRPr/>
          </a:p>
          <a:p>
            <a:pPr indent="0" lvl="0" marL="0" rtl="0" algn="l">
              <a:spcBef>
                <a:spcPts val="1200"/>
              </a:spcBef>
              <a:spcAft>
                <a:spcPts val="0"/>
              </a:spcAft>
              <a:buNone/>
            </a:pPr>
            <a:r>
              <a:rPr lang="es"/>
              <a:t>• Supervisa, optimiza y soluciona problemas del rendimiento de las aplicaciones, los servicios y la infraestructura. </a:t>
            </a:r>
            <a:endParaRPr/>
          </a:p>
          <a:p>
            <a:pPr indent="0" lvl="0" marL="0" rtl="0" algn="l">
              <a:spcBef>
                <a:spcPts val="1200"/>
              </a:spcBef>
              <a:spcAft>
                <a:spcPts val="1200"/>
              </a:spcAft>
              <a:buNone/>
            </a:pPr>
            <a:r>
              <a:rPr lang="es"/>
              <a:t>• Supervisa la seguridad de las aplicaciones, los servicios y la infraestructura. </a:t>
            </a:r>
            <a:endParaRPr/>
          </a:p>
        </p:txBody>
      </p:sp>
      <p:sp>
        <p:nvSpPr>
          <p:cNvPr id="82" name="Google Shape;82;p16"/>
          <p:cNvSpPr txBox="1"/>
          <p:nvPr>
            <p:ph idx="1" type="subTitle"/>
          </p:nvPr>
        </p:nvSpPr>
        <p:spPr>
          <a:xfrm>
            <a:off x="265500" y="1293449"/>
            <a:ext cx="4045200" cy="282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 nivel empresarial, el departamento de TI se asegura de que los sistemas, las redes, los datos y las aplicaciones de la organización se conecten y funcionen correctamente. El equipo de TI maneja tres áreas principales: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257175"/>
            <a:ext cx="8439300" cy="45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5700"/>
              <a:t>¿POR QUÉ ES IMPORTANTE LA TECNOLOGÍA DE LA INFORMACIÓN?</a:t>
            </a:r>
            <a:endParaRPr sz="5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El mercado de TI</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700"/>
              <a:t>El mercado de TI engloba empresas del sector tecnológico que se centran en el desarrollo de nuevas tecnologías relacionadas con dispositivos electrónicos, tanto productos basados en internet y en la nube, como productos físicos para consumidores. </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0"/>
              </a:spcAft>
              <a:buNone/>
            </a:pPr>
            <a:r>
              <a:rPr lang="es"/>
              <a:t>• Software y servicios: Incluye empresas que desarrollan software para Internet, para aplicaciones informáticas, para la gestión de bases de datos o entretenimiento en el hogar. También puede incluir procesamiento de datos, consultoría tecnológica y servicios subcontratados.</a:t>
            </a:r>
            <a:endParaRPr/>
          </a:p>
          <a:p>
            <a:pPr indent="0" lvl="0" marL="0" rtl="0" algn="l">
              <a:spcBef>
                <a:spcPts val="1200"/>
              </a:spcBef>
              <a:spcAft>
                <a:spcPts val="0"/>
              </a:spcAft>
              <a:buNone/>
            </a:pPr>
            <a:r>
              <a:rPr lang="es"/>
              <a:t> • Hardware y equipos: Incluye empresas que fabrican o distribuyen computadoras, equipos electrónicos y equipos de comunicaciones. </a:t>
            </a:r>
            <a:endParaRPr/>
          </a:p>
          <a:p>
            <a:pPr indent="0" lvl="0" marL="0" rtl="0" algn="l">
              <a:spcBef>
                <a:spcPts val="1200"/>
              </a:spcBef>
              <a:spcAft>
                <a:spcPts val="1200"/>
              </a:spcAft>
              <a:buNone/>
            </a:pPr>
            <a:r>
              <a:rPr lang="es"/>
              <a:t>• Semiconductores y equipos de semiconductores: Incluye empresas centradas en el desarrollo y la fabricación de microchips utilizados en teléfonos inteligentes, automóviles y muchas otras aplicaciones</a:t>
            </a:r>
            <a:endParaRPr/>
          </a:p>
        </p:txBody>
      </p:sp>
      <p:sp>
        <p:nvSpPr>
          <p:cNvPr id="99" name="Google Shape;99;p19"/>
          <p:cNvSpPr txBox="1"/>
          <p:nvPr>
            <p:ph idx="1" type="subTitle"/>
          </p:nvPr>
        </p:nvSpPr>
        <p:spPr>
          <a:xfrm>
            <a:off x="265500" y="1769975"/>
            <a:ext cx="4045200" cy="234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El mercado de TI tiene una gran variedad de sub-industrias o sectores dentro de sí, pero los grupos principales 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UN PERFIL PROFESIONAL? </a:t>
            </a:r>
            <a:endParaRPr/>
          </a:p>
          <a:p>
            <a:pPr indent="0" lvl="0" marL="0" rtl="0" algn="l">
              <a:spcBef>
                <a:spcPts val="1200"/>
              </a:spcBef>
              <a:spcAft>
                <a:spcPts val="1200"/>
              </a:spcAft>
              <a:buNone/>
            </a:pPr>
            <a:r>
              <a:rPr lang="es"/>
              <a:t>Un perfil profesional, describe las características clave de un puesto determinado. Según el Diccionario de Cambridge, un perfil profesional también incluye "una descripción de las tareas exactas involucradas en un trabajo en particular y de las habilidades, experiencia y personalidad que una persona necesitaría para hacer el trabajo".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506775"/>
            <a:ext cx="8477100" cy="3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7400"/>
              <a:t>Perfiles </a:t>
            </a:r>
            <a:r>
              <a:rPr lang="es" sz="7400"/>
              <a:t>más</a:t>
            </a:r>
            <a:r>
              <a:rPr lang="es" sz="7400"/>
              <a:t> comunes en la industria</a:t>
            </a:r>
            <a:endParaRPr sz="7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71FC04-3F21-4B01-A2B8-4DDB30712C19}"/>
</file>

<file path=customXml/itemProps2.xml><?xml version="1.0" encoding="utf-8"?>
<ds:datastoreItem xmlns:ds="http://schemas.openxmlformats.org/officeDocument/2006/customXml" ds:itemID="{F24BF1C0-86F0-4017-95F1-8A892B39B2C0}"/>
</file>

<file path=customXml/itemProps3.xml><?xml version="1.0" encoding="utf-8"?>
<ds:datastoreItem xmlns:ds="http://schemas.openxmlformats.org/officeDocument/2006/customXml" ds:itemID="{9F2FB861-A920-4783-A31C-F80163B2C2C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