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aleway"/>
      <p:regular r:id="rId56"/>
      <p:bold r:id="rId57"/>
      <p:italic r:id="rId58"/>
      <p:boldItalic r:id="rId59"/>
    </p:embeddedFont>
    <p:embeddedFont>
      <p:font typeface="Raleway ExtraBold"/>
      <p:bold r:id="rId60"/>
      <p:boldItalic r:id="rId61"/>
    </p:embeddedFont>
    <p:embeddedFont>
      <p:font typeface="Bebas Neue"/>
      <p:regular r:id="rId62"/>
    </p:embeddedFont>
    <p:embeddedFont>
      <p:font typeface="Raleway Black"/>
      <p:bold r:id="rId63"/>
      <p:boldItalic r:id="rId64"/>
    </p:embeddedFont>
    <p:embeddedFont>
      <p:font typeface="Tajawal"/>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75D69A-A75E-4709-B4F1-2E1EF59F360F}">
  <a:tblStyle styleId="{D675D69A-A75E-4709-B4F1-2E1EF59F36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RalewayBlack-bold.fntdata"/><Relationship Id="rId21" Type="http://schemas.openxmlformats.org/officeDocument/2006/relationships/slide" Target="slides/slide16.xml"/><Relationship Id="rId68"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66" Type="http://schemas.openxmlformats.org/officeDocument/2006/relationships/font" Target="fonts/Tajawal-bold.fntdata"/><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font" Target="fonts/Raleway-italic.fntdata"/><Relationship Id="rId5" Type="http://schemas.openxmlformats.org/officeDocument/2006/relationships/notesMaster" Target="notesMasters/notesMaster1.xml"/><Relationship Id="rId61" Type="http://schemas.openxmlformats.org/officeDocument/2006/relationships/font" Target="fonts/RalewayExtraBold-boldItalic.fntdata"/><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64" Type="http://schemas.openxmlformats.org/officeDocument/2006/relationships/font" Target="fonts/RalewayBlack-boldItalic.fntdata"/><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Raleway-regular.fntdata"/><Relationship Id="rId14" Type="http://schemas.openxmlformats.org/officeDocument/2006/relationships/slide" Target="slides/slide9.xml"/><Relationship Id="rId69" Type="http://schemas.openxmlformats.org/officeDocument/2006/relationships/customXml" Target="../customXml/item3.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tableStyles" Target="tableStyle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font" Target="fonts/Raleway-boldItalic.fntdata"/><Relationship Id="rId17" Type="http://schemas.openxmlformats.org/officeDocument/2006/relationships/slide" Target="slides/slide12.xml"/><Relationship Id="rId67" Type="http://schemas.openxmlformats.org/officeDocument/2006/relationships/customXml" Target="../customXml/item1.xml"/><Relationship Id="rId41" Type="http://schemas.openxmlformats.org/officeDocument/2006/relationships/slide" Target="slides/slide36.xml"/><Relationship Id="rId62" Type="http://schemas.openxmlformats.org/officeDocument/2006/relationships/font" Target="fonts/BebasNeue-regular.fntdata"/><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Raleway-bold.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5" Type="http://schemas.openxmlformats.org/officeDocument/2006/relationships/font" Target="fonts/Tajawal-regular.fntdata"/><Relationship Id="rId60" Type="http://schemas.openxmlformats.org/officeDocument/2006/relationships/font" Target="fonts/RalewayExtraBold-bold.fntdata"/><Relationship Id="rId52" Type="http://schemas.openxmlformats.org/officeDocument/2006/relationships/slide" Target="slides/slide47.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ad6b5bf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ad6b5b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ad6b5bf7e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dad6b5bf7e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ad6b5bf7e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ad6b5bf7e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fbec5db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dfbec5db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fbec5db6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dfbec5db6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dfbec5db6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dfbec5db6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fbec5db6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fbec5db6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dfddb53073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dfddb53073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fddb53073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dfddb53073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fddb53073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fddb53073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fddb53073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fddb53073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dfea2fcc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dfea2fcc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fddb53073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fddb53073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fddb53073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fddb53073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0ee1f0a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e0ee1f0a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dfddb53073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dfddb53073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0f8375ccf_1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e0f8375ccf_1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e0f8375ccf_1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e0f8375ccf_1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e0f8375ccf_1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e0f8375ccf_1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e0f8375ccf_1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e0f8375ccf_1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e0f8375ccf_1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e0f8375ccf_1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e0f8375ccf_1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e0f8375ccf_1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0dbcdf2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0dbcdf2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e0f8375ccf_1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e0f8375ccf_1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dfddb53073_3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dfddb53073_3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dfddb53073_3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dfddb53073_3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e0f8375c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e0f8375c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e40cd78d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e40cd78d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e40cd78d6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e40cd78d6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e40cd78d6c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e40cd78d6c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e40cd78d6c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e40cd78d6c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e40cd78d6c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e40cd78d6c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e40cd78d6c_0_2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e40cd78d6c_0_2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dfea2fcc5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fea2fcc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e40cd78d6c_0_3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e40cd78d6c_0_3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e40cd78d6c_0_3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e40cd78d6c_0_3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e40cd78d6c_0_4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e40cd78d6c_0_4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e40cd78d6c_0_4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e40cd78d6c_0_4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e40cd78d6c_0_5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e40cd78d6c_0_5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e40cd78d6c_0_5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e40cd78d6c_0_5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e40cd78d6c_0_6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e40cd78d6c_0_6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e40cd78d6c_0_7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e40cd78d6c_0_7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e40cd78d6c_0_7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e40cd78d6c_0_7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e40cd78d6c_0_8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e40cd78d6c_0_8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dfea2fcc5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dfea2fcc5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dff56f36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dff56f36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dfea2fcc5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dfea2fcc5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dfea2fcc5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dfea2fcc5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dff56f36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dff56f36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fbec5db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fbec5db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85100" y="540000"/>
              <a:ext cx="67737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470700" y="5400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5200"/>
              <a:buNone/>
              <a:defRPr sz="5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47" name="Google Shape;147;p11"/>
          <p:cNvGrpSpPr/>
          <p:nvPr/>
        </p:nvGrpSpPr>
        <p:grpSpPr>
          <a:xfrm>
            <a:off x="931900" y="379200"/>
            <a:ext cx="7939200" cy="4385100"/>
            <a:chOff x="931900" y="379200"/>
            <a:chExt cx="7939200" cy="4385100"/>
          </a:xfrm>
        </p:grpSpPr>
        <p:sp>
          <p:nvSpPr>
            <p:cNvPr id="148" name="Google Shape;148;p1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1"/>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2" name="Google Shape;152;p11"/>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4" name="Google Shape;154;p1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5" name="Google Shape;155;p1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6" name="Google Shape;156;p1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7" name="Google Shape;157;p1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8" name="Google Shape;158;p1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59" name="Google Shape;159;p1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60" name="Google Shape;160;p1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64" name="Google Shape;164;p13"/>
          <p:cNvGrpSpPr/>
          <p:nvPr/>
        </p:nvGrpSpPr>
        <p:grpSpPr>
          <a:xfrm>
            <a:off x="931900" y="379200"/>
            <a:ext cx="7939200" cy="4385100"/>
            <a:chOff x="931900" y="379200"/>
            <a:chExt cx="7939200" cy="4385100"/>
          </a:xfrm>
        </p:grpSpPr>
        <p:sp>
          <p:nvSpPr>
            <p:cNvPr id="165" name="Google Shape;165;p13"/>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3"/>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13"/>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70" name="Google Shape;170;p1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1" name="Google Shape;171;p1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2" name="Google Shape;172;p1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3" name="Google Shape;173;p1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4" name="Google Shape;174;p1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5" name="Google Shape;175;p1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6" name="Google Shape;176;p1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7" name="Google Shape;177;p13">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8" name="Shape 178"/>
        <p:cNvGrpSpPr/>
        <p:nvPr/>
      </p:nvGrpSpPr>
      <p:grpSpPr>
        <a:xfrm>
          <a:off x="0" y="0"/>
          <a:ext cx="0" cy="0"/>
          <a:chOff x="0" y="0"/>
          <a:chExt cx="0" cy="0"/>
        </a:xfrm>
      </p:grpSpPr>
      <p:pic>
        <p:nvPicPr>
          <p:cNvPr id="179" name="Google Shape;179;p1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0" name="Google Shape;180;p14"/>
          <p:cNvGrpSpPr/>
          <p:nvPr/>
        </p:nvGrpSpPr>
        <p:grpSpPr>
          <a:xfrm>
            <a:off x="931900" y="379200"/>
            <a:ext cx="7939200" cy="4385100"/>
            <a:chOff x="931900" y="379200"/>
            <a:chExt cx="7939200" cy="4385100"/>
          </a:xfrm>
        </p:grpSpPr>
        <p:sp>
          <p:nvSpPr>
            <p:cNvPr id="181" name="Google Shape;181;p1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5" name="Google Shape;185;p14"/>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 name="Google Shape;186;p14"/>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7" name="Google Shape;187;p14"/>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8" name="Google Shape;188;p14"/>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9" name="Google Shape;189;p14">
            <a:hlinkClick/>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 name="Google Shape;190;p14"/>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14"/>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2" name="Google Shape;192;p14"/>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1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4" name="Google Shape;194;p1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5" name="Google Shape;195;p1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6" name="Google Shape;196;p1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7" name="Google Shape;197;p1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8" name="Google Shape;198;p1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99" name="Google Shape;199;p1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0" name="Google Shape;200;p1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1" name="Shape 201"/>
        <p:cNvGrpSpPr/>
        <p:nvPr/>
      </p:nvGrpSpPr>
      <p:grpSpPr>
        <a:xfrm>
          <a:off x="0" y="0"/>
          <a:ext cx="0" cy="0"/>
          <a:chOff x="0" y="0"/>
          <a:chExt cx="0" cy="0"/>
        </a:xfrm>
      </p:grpSpPr>
      <p:pic>
        <p:nvPicPr>
          <p:cNvPr id="202" name="Google Shape;202;p1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03" name="Google Shape;203;p15"/>
          <p:cNvGrpSpPr/>
          <p:nvPr/>
        </p:nvGrpSpPr>
        <p:grpSpPr>
          <a:xfrm>
            <a:off x="1954088" y="379200"/>
            <a:ext cx="5894825" cy="4385100"/>
            <a:chOff x="1954088" y="379200"/>
            <a:chExt cx="5894825" cy="4385100"/>
          </a:xfrm>
        </p:grpSpPr>
        <p:sp>
          <p:nvSpPr>
            <p:cNvPr id="204" name="Google Shape;204;p15"/>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5"/>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p:txBody>
      </p:sp>
      <p:sp>
        <p:nvSpPr>
          <p:cNvPr id="208" name="Google Shape;208;p15"/>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p:txBody>
      </p:sp>
      <p:sp>
        <p:nvSpPr>
          <p:cNvPr id="209" name="Google Shape;209;p1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0" name="Google Shape;210;p1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1" name="Google Shape;211;p1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2" name="Google Shape;212;p1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3" name="Google Shape;213;p1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4" name="Google Shape;214;p1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5" name="Google Shape;215;p1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6" name="Google Shape;216;p1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7" name="Shape 217"/>
        <p:cNvGrpSpPr/>
        <p:nvPr/>
      </p:nvGrpSpPr>
      <p:grpSpPr>
        <a:xfrm>
          <a:off x="0" y="0"/>
          <a:ext cx="0" cy="0"/>
          <a:chOff x="0" y="0"/>
          <a:chExt cx="0" cy="0"/>
        </a:xfrm>
      </p:grpSpPr>
      <p:pic>
        <p:nvPicPr>
          <p:cNvPr id="218" name="Google Shape;218;p1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19" name="Google Shape;219;p16"/>
          <p:cNvGrpSpPr/>
          <p:nvPr/>
        </p:nvGrpSpPr>
        <p:grpSpPr>
          <a:xfrm>
            <a:off x="931900" y="379200"/>
            <a:ext cx="7939200" cy="4385100"/>
            <a:chOff x="931900" y="379200"/>
            <a:chExt cx="7939200" cy="4385100"/>
          </a:xfrm>
        </p:grpSpPr>
        <p:sp>
          <p:nvSpPr>
            <p:cNvPr id="220" name="Google Shape;220;p1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24" name="Google Shape;224;p16"/>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5" name="Google Shape;225;p16"/>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6" name="Google Shape;226;p16"/>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7" name="Google Shape;227;p16"/>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8" name="Google Shape;228;p16"/>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9" name="Google Shape;229;p16"/>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0" name="Google Shape;230;p1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1" name="Google Shape;231;p1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2" name="Google Shape;232;p1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3" name="Google Shape;233;p1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4" name="Google Shape;234;p1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5" name="Google Shape;235;p1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6" name="Google Shape;236;p1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7" name="Google Shape;237;p1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8" name="Shape 238"/>
        <p:cNvGrpSpPr/>
        <p:nvPr/>
      </p:nvGrpSpPr>
      <p:grpSpPr>
        <a:xfrm>
          <a:off x="0" y="0"/>
          <a:ext cx="0" cy="0"/>
          <a:chOff x="0" y="0"/>
          <a:chExt cx="0" cy="0"/>
        </a:xfrm>
      </p:grpSpPr>
      <p:pic>
        <p:nvPicPr>
          <p:cNvPr id="239" name="Google Shape;239;p1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40" name="Google Shape;240;p17"/>
          <p:cNvGrpSpPr/>
          <p:nvPr/>
        </p:nvGrpSpPr>
        <p:grpSpPr>
          <a:xfrm>
            <a:off x="931900" y="379200"/>
            <a:ext cx="7939200" cy="4385100"/>
            <a:chOff x="931900" y="379200"/>
            <a:chExt cx="7939200" cy="4385100"/>
          </a:xfrm>
        </p:grpSpPr>
        <p:sp>
          <p:nvSpPr>
            <p:cNvPr id="241" name="Google Shape;241;p1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45" name="Google Shape;245;p17"/>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6" name="Google Shape;246;p17"/>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7" name="Google Shape;247;p17"/>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8" name="Google Shape;248;p17"/>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9" name="Google Shape;249;p17"/>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0" name="Google Shape;250;p17"/>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1" name="Google Shape;251;p17"/>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2" name="Google Shape;252;p17"/>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3" name="Google Shape;253;p17"/>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4" name="Google Shape;254;p17"/>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5" name="Google Shape;255;p17"/>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6" name="Google Shape;256;p17"/>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7" name="Google Shape;257;p1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8" name="Google Shape;258;p1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9" name="Google Shape;259;p1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0" name="Google Shape;260;p1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1" name="Google Shape;261;p1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2" name="Google Shape;262;p1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3" name="Google Shape;263;p1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4" name="Google Shape;264;p1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5" name="Shape 265"/>
        <p:cNvGrpSpPr/>
        <p:nvPr/>
      </p:nvGrpSpPr>
      <p:grpSpPr>
        <a:xfrm>
          <a:off x="0" y="0"/>
          <a:ext cx="0" cy="0"/>
          <a:chOff x="0" y="0"/>
          <a:chExt cx="0" cy="0"/>
        </a:xfrm>
      </p:grpSpPr>
      <p:pic>
        <p:nvPicPr>
          <p:cNvPr id="266" name="Google Shape;266;p1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67" name="Google Shape;267;p18"/>
          <p:cNvGrpSpPr/>
          <p:nvPr/>
        </p:nvGrpSpPr>
        <p:grpSpPr>
          <a:xfrm>
            <a:off x="931900" y="379200"/>
            <a:ext cx="7939200" cy="4385100"/>
            <a:chOff x="931900" y="379200"/>
            <a:chExt cx="7939200" cy="4385100"/>
          </a:xfrm>
        </p:grpSpPr>
        <p:sp>
          <p:nvSpPr>
            <p:cNvPr id="268" name="Google Shape;268;p1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8"/>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2" name="Google Shape;272;p18"/>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3" name="Google Shape;273;p18"/>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4" name="Google Shape;274;p18"/>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5" name="Google Shape;275;p18"/>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6" name="Google Shape;276;p18"/>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7" name="Google Shape;277;p18"/>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8" name="Google Shape;278;p18"/>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9" name="Google Shape;279;p1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0" name="Google Shape;280;p1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1" name="Google Shape;281;p1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2" name="Google Shape;282;p1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3" name="Google Shape;283;p1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4" name="Google Shape;284;p1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5" name="Google Shape;285;p1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6" name="Google Shape;286;p1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87" name="Shape 287"/>
        <p:cNvGrpSpPr/>
        <p:nvPr/>
      </p:nvGrpSpPr>
      <p:grpSpPr>
        <a:xfrm>
          <a:off x="0" y="0"/>
          <a:ext cx="0" cy="0"/>
          <a:chOff x="0" y="0"/>
          <a:chExt cx="0" cy="0"/>
        </a:xfrm>
      </p:grpSpPr>
      <p:pic>
        <p:nvPicPr>
          <p:cNvPr id="288" name="Google Shape;288;p1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89" name="Google Shape;289;p19"/>
          <p:cNvGrpSpPr/>
          <p:nvPr/>
        </p:nvGrpSpPr>
        <p:grpSpPr>
          <a:xfrm>
            <a:off x="931900" y="379200"/>
            <a:ext cx="7939200" cy="4385100"/>
            <a:chOff x="931900" y="379200"/>
            <a:chExt cx="7939200" cy="4385100"/>
          </a:xfrm>
        </p:grpSpPr>
        <p:sp>
          <p:nvSpPr>
            <p:cNvPr id="290" name="Google Shape;290;p1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9"/>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4" name="Google Shape;294;p19"/>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5" name="Google Shape;295;p1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6" name="Google Shape;296;p1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7" name="Google Shape;297;p1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8" name="Google Shape;298;p1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9" name="Google Shape;299;p1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0" name="Google Shape;300;p1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1" name="Google Shape;301;p1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2" name="Google Shape;302;p1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303" name="Shape 303"/>
        <p:cNvGrpSpPr/>
        <p:nvPr/>
      </p:nvGrpSpPr>
      <p:grpSpPr>
        <a:xfrm>
          <a:off x="0" y="0"/>
          <a:ext cx="0" cy="0"/>
          <a:chOff x="0" y="0"/>
          <a:chExt cx="0" cy="0"/>
        </a:xfrm>
      </p:grpSpPr>
      <p:pic>
        <p:nvPicPr>
          <p:cNvPr id="304" name="Google Shape;304;p2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05" name="Google Shape;305;p20"/>
          <p:cNvGrpSpPr/>
          <p:nvPr/>
        </p:nvGrpSpPr>
        <p:grpSpPr>
          <a:xfrm>
            <a:off x="931900" y="379200"/>
            <a:ext cx="7939200" cy="4385100"/>
            <a:chOff x="931900" y="379200"/>
            <a:chExt cx="7939200" cy="4385100"/>
          </a:xfrm>
        </p:grpSpPr>
        <p:sp>
          <p:nvSpPr>
            <p:cNvPr id="306" name="Google Shape;306;p2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0" name="Google Shape;310;p20"/>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1" name="Google Shape;311;p2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2" name="Google Shape;312;p2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3" name="Google Shape;313;p2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4" name="Google Shape;314;p2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5" name="Google Shape;315;p2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6" name="Google Shape;316;p2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7" name="Google Shape;317;p2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8" name="Google Shape;318;p2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fmla="val 0"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1411050" y="829825"/>
              <a:ext cx="6981000" cy="39345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 name="Google Shape;22;p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 name="Google Shape;23;p3"/>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4" name="Google Shape;24;p3">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 name="Google Shape;25;p3">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 name="Google Shape;26;p3">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7" name="Google Shape;27;p3">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 name="Google Shape;28;p3">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 name="Google Shape;29;p3">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 name="Google Shape;30;p3">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 name="Google Shape;31;p3">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19" name="Shape 319"/>
        <p:cNvGrpSpPr/>
        <p:nvPr/>
      </p:nvGrpSpPr>
      <p:grpSpPr>
        <a:xfrm>
          <a:off x="0" y="0"/>
          <a:ext cx="0" cy="0"/>
          <a:chOff x="0" y="0"/>
          <a:chExt cx="0" cy="0"/>
        </a:xfrm>
      </p:grpSpPr>
      <p:pic>
        <p:nvPicPr>
          <p:cNvPr id="320" name="Google Shape;320;p2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21" name="Google Shape;321;p21"/>
          <p:cNvGrpSpPr/>
          <p:nvPr/>
        </p:nvGrpSpPr>
        <p:grpSpPr>
          <a:xfrm>
            <a:off x="1506650" y="540000"/>
            <a:ext cx="6773700" cy="4063500"/>
            <a:chOff x="1185100" y="540000"/>
            <a:chExt cx="6773700" cy="4063500"/>
          </a:xfrm>
        </p:grpSpPr>
        <p:sp>
          <p:nvSpPr>
            <p:cNvPr id="322" name="Google Shape;322;p21"/>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1"/>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6" name="Google Shape;326;p21"/>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7" name="Google Shape;327;p21"/>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2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29" name="Google Shape;329;p2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0" name="Google Shape;330;p2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1" name="Google Shape;331;p2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2" name="Google Shape;332;p2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3" name="Google Shape;333;p2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4" name="Google Shape;334;p2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5" name="Google Shape;335;p2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s" sz="1200">
                <a:solidFill>
                  <a:srgbClr val="043025"/>
                </a:solidFill>
                <a:latin typeface="Tajawal"/>
                <a:ea typeface="Tajawal"/>
                <a:cs typeface="Tajawal"/>
                <a:sym typeface="Tajawal"/>
              </a:rPr>
              <a:t>CREDITS: This presentation template was created by </a:t>
            </a:r>
            <a:r>
              <a:rPr b="1" lang="es" sz="1200">
                <a:solidFill>
                  <a:schemeClr val="dk1"/>
                </a:solidFill>
                <a:uFill>
                  <a:noFill/>
                </a:uFill>
                <a:latin typeface="Tajawal"/>
                <a:ea typeface="Tajawal"/>
                <a:cs typeface="Tajawal"/>
                <a:sym typeface="Tajawal"/>
                <a:hlinkClick r:id="rId3">
                  <a:extLst>
                    <a:ext uri="{A12FA001-AC4F-418D-AE19-62706E023703}">
                      <ahyp:hlinkClr val="tx"/>
                    </a:ext>
                  </a:extLst>
                </a:hlinkClick>
              </a:rPr>
              <a:t>Slidesgo</a:t>
            </a:r>
            <a:r>
              <a:rPr lang="es" sz="1200">
                <a:solidFill>
                  <a:srgbClr val="043025"/>
                </a:solidFill>
                <a:latin typeface="Tajawal"/>
                <a:ea typeface="Tajawal"/>
                <a:cs typeface="Tajawal"/>
                <a:sym typeface="Tajawal"/>
              </a:rPr>
              <a:t>, including icons by </a:t>
            </a:r>
            <a:r>
              <a:rPr b="1" lang="es" sz="1200">
                <a:solidFill>
                  <a:schemeClr val="dk1"/>
                </a:solidFill>
                <a:uFill>
                  <a:noFill/>
                </a:uFill>
                <a:latin typeface="Tajawal"/>
                <a:ea typeface="Tajawal"/>
                <a:cs typeface="Tajawal"/>
                <a:sym typeface="Tajawal"/>
                <a:hlinkClick r:id="rId4">
                  <a:extLst>
                    <a:ext uri="{A12FA001-AC4F-418D-AE19-62706E023703}">
                      <ahyp:hlinkClr val="tx"/>
                    </a:ext>
                  </a:extLst>
                </a:hlinkClick>
              </a:rPr>
              <a:t>Flaticon</a:t>
            </a:r>
            <a:r>
              <a:rPr lang="es" sz="1200">
                <a:solidFill>
                  <a:srgbClr val="043025"/>
                </a:solidFill>
                <a:latin typeface="Tajawal"/>
                <a:ea typeface="Tajawal"/>
                <a:cs typeface="Tajawal"/>
                <a:sym typeface="Tajawal"/>
              </a:rPr>
              <a:t>, and infographics &amp; images by </a:t>
            </a:r>
            <a:r>
              <a:rPr b="1" lang="es" sz="1200">
                <a:solidFill>
                  <a:schemeClr val="dk1"/>
                </a:solidFill>
                <a:uFill>
                  <a:noFill/>
                </a:uFill>
                <a:latin typeface="Tajawal"/>
                <a:ea typeface="Tajawal"/>
                <a:cs typeface="Tajawal"/>
                <a:sym typeface="Tajawal"/>
                <a:hlinkClick r:id="rId5">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337" name="Shape 337"/>
        <p:cNvGrpSpPr/>
        <p:nvPr/>
      </p:nvGrpSpPr>
      <p:grpSpPr>
        <a:xfrm>
          <a:off x="0" y="0"/>
          <a:ext cx="0" cy="0"/>
          <a:chOff x="0" y="0"/>
          <a:chExt cx="0" cy="0"/>
        </a:xfrm>
      </p:grpSpPr>
      <p:pic>
        <p:nvPicPr>
          <p:cNvPr id="338" name="Google Shape;338;p22"/>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6_1_1">
    <p:spTree>
      <p:nvGrpSpPr>
        <p:cNvPr id="339" name="Shape 339"/>
        <p:cNvGrpSpPr/>
        <p:nvPr/>
      </p:nvGrpSpPr>
      <p:grpSpPr>
        <a:xfrm>
          <a:off x="0" y="0"/>
          <a:ext cx="0" cy="0"/>
          <a:chOff x="0" y="0"/>
          <a:chExt cx="0" cy="0"/>
        </a:xfrm>
      </p:grpSpPr>
      <p:pic>
        <p:nvPicPr>
          <p:cNvPr id="340" name="Google Shape;340;p2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1" name="Google Shape;341;p23"/>
          <p:cNvGrpSpPr/>
          <p:nvPr/>
        </p:nvGrpSpPr>
        <p:grpSpPr>
          <a:xfrm>
            <a:off x="353303" y="315594"/>
            <a:ext cx="8423491" cy="4512268"/>
            <a:chOff x="931900" y="379200"/>
            <a:chExt cx="7939200" cy="4385100"/>
          </a:xfrm>
        </p:grpSpPr>
        <p:sp>
          <p:nvSpPr>
            <p:cNvPr id="342" name="Google Shape;342;p23"/>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23"/>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1">
  <p:cSld name="CUSTOM_6_1_1_1">
    <p:spTree>
      <p:nvGrpSpPr>
        <p:cNvPr id="346" name="Shape 346"/>
        <p:cNvGrpSpPr/>
        <p:nvPr/>
      </p:nvGrpSpPr>
      <p:grpSpPr>
        <a:xfrm>
          <a:off x="0" y="0"/>
          <a:ext cx="0" cy="0"/>
          <a:chOff x="0" y="0"/>
          <a:chExt cx="0" cy="0"/>
        </a:xfrm>
      </p:grpSpPr>
      <p:pic>
        <p:nvPicPr>
          <p:cNvPr id="347" name="Google Shape;347;p2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8" name="Google Shape;348;p24"/>
          <p:cNvGrpSpPr/>
          <p:nvPr/>
        </p:nvGrpSpPr>
        <p:grpSpPr>
          <a:xfrm>
            <a:off x="353303" y="315594"/>
            <a:ext cx="8423491" cy="4512268"/>
            <a:chOff x="931900" y="379200"/>
            <a:chExt cx="7939200" cy="4385100"/>
          </a:xfrm>
        </p:grpSpPr>
        <p:sp>
          <p:nvSpPr>
            <p:cNvPr id="349" name="Google Shape;349;p2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931900" y="379200"/>
              <a:ext cx="73557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8287600" y="379200"/>
              <a:ext cx="5835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4"/>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7_2">
    <p:spTree>
      <p:nvGrpSpPr>
        <p:cNvPr id="353" name="Shape 353"/>
        <p:cNvGrpSpPr/>
        <p:nvPr/>
      </p:nvGrpSpPr>
      <p:grpSpPr>
        <a:xfrm>
          <a:off x="0" y="0"/>
          <a:ext cx="0" cy="0"/>
          <a:chOff x="0" y="0"/>
          <a:chExt cx="0" cy="0"/>
        </a:xfrm>
      </p:grpSpPr>
      <p:pic>
        <p:nvPicPr>
          <p:cNvPr id="354" name="Google Shape;354;p2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55" name="Google Shape;355;p25"/>
          <p:cNvGrpSpPr/>
          <p:nvPr/>
        </p:nvGrpSpPr>
        <p:grpSpPr>
          <a:xfrm>
            <a:off x="1506650" y="540000"/>
            <a:ext cx="6773700" cy="4063500"/>
            <a:chOff x="1185100" y="540000"/>
            <a:chExt cx="6773700" cy="4063500"/>
          </a:xfrm>
        </p:grpSpPr>
        <p:sp>
          <p:nvSpPr>
            <p:cNvPr id="356" name="Google Shape;356;p25"/>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1185100" y="540000"/>
              <a:ext cx="67737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7470700" y="540000"/>
              <a:ext cx="4881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5"/>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0" name="Google Shape;360;p25"/>
          <p:cNvSpPr txBox="1"/>
          <p:nvPr>
            <p:ph idx="1" type="subTitle"/>
          </p:nvPr>
        </p:nvSpPr>
        <p:spPr>
          <a:xfrm>
            <a:off x="3306050" y="2456275"/>
            <a:ext cx="3174900" cy="1224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1" name="Google Shape;361;p2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2" name="Google Shape;362;p2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3" name="Google Shape;363;p2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4" name="Google Shape;364;p2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5" name="Google Shape;365;p2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6" name="Google Shape;366;p2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7" name="Google Shape;367;p25">
            <a:hlinkClick/>
          </p:cNvPr>
          <p:cNvSpPr/>
          <p:nvPr/>
        </p:nvSpPr>
        <p:spPr>
          <a:xfrm>
            <a:off x="18500" y="4244699"/>
            <a:ext cx="732600" cy="5196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8" name="Google Shape;368;p25">
            <a:hlinkClick/>
          </p:cNvPr>
          <p:cNvSpPr/>
          <p:nvPr/>
        </p:nvSpPr>
        <p:spPr>
          <a:xfrm>
            <a:off x="18450" y="379200"/>
            <a:ext cx="732600" cy="5727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1">
  <p:cSld name="CUSTOM_7_2_1">
    <p:spTree>
      <p:nvGrpSpPr>
        <p:cNvPr id="369" name="Shape 369"/>
        <p:cNvGrpSpPr/>
        <p:nvPr/>
      </p:nvGrpSpPr>
      <p:grpSpPr>
        <a:xfrm>
          <a:off x="0" y="0"/>
          <a:ext cx="0" cy="0"/>
          <a:chOff x="0" y="0"/>
          <a:chExt cx="0" cy="0"/>
        </a:xfrm>
      </p:grpSpPr>
      <p:pic>
        <p:nvPicPr>
          <p:cNvPr id="370" name="Google Shape;370;p2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71" name="Google Shape;371;p26"/>
          <p:cNvGrpSpPr/>
          <p:nvPr/>
        </p:nvGrpSpPr>
        <p:grpSpPr>
          <a:xfrm>
            <a:off x="1506650" y="540000"/>
            <a:ext cx="6773700" cy="4063500"/>
            <a:chOff x="1185100" y="540000"/>
            <a:chExt cx="6773700" cy="4063500"/>
          </a:xfrm>
        </p:grpSpPr>
        <p:sp>
          <p:nvSpPr>
            <p:cNvPr id="372" name="Google Shape;372;p26"/>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1185100" y="540000"/>
              <a:ext cx="6773700" cy="456900"/>
            </a:xfrm>
            <a:prstGeom prst="rect">
              <a:avLst/>
            </a:prstGeom>
            <a:solidFill>
              <a:srgbClr val="B4A7D6"/>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7470700" y="540000"/>
              <a:ext cx="488100" cy="456900"/>
            </a:xfrm>
            <a:prstGeom prst="rect">
              <a:avLst/>
            </a:prstGeom>
            <a:solidFill>
              <a:srgbClr val="B4A7D6"/>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6"/>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6" name="Google Shape;376;p26"/>
          <p:cNvSpPr txBox="1"/>
          <p:nvPr>
            <p:ph idx="1" type="subTitle"/>
          </p:nvPr>
        </p:nvSpPr>
        <p:spPr>
          <a:xfrm>
            <a:off x="3306050" y="2456275"/>
            <a:ext cx="3174900" cy="1224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7" name="Google Shape;377;p2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78" name="Google Shape;378;p2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79" name="Google Shape;379;p2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0" name="Google Shape;380;p2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1" name="Google Shape;381;p2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2" name="Google Shape;382;p2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3" name="Google Shape;383;p26">
            <a:hlinkClick/>
          </p:cNvPr>
          <p:cNvSpPr/>
          <p:nvPr/>
        </p:nvSpPr>
        <p:spPr>
          <a:xfrm>
            <a:off x="18500" y="4244699"/>
            <a:ext cx="732600" cy="519600"/>
          </a:xfrm>
          <a:prstGeom prst="rect">
            <a:avLst/>
          </a:prstGeom>
          <a:solidFill>
            <a:srgbClr val="B4A7D6"/>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4" name="Google Shape;384;p26">
            <a:hlinkClick/>
          </p:cNvPr>
          <p:cNvSpPr/>
          <p:nvPr/>
        </p:nvSpPr>
        <p:spPr>
          <a:xfrm>
            <a:off x="18450" y="379200"/>
            <a:ext cx="732600" cy="572700"/>
          </a:xfrm>
          <a:prstGeom prst="rect">
            <a:avLst/>
          </a:prstGeom>
          <a:solidFill>
            <a:srgbClr val="B4A7D6"/>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4"/>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rgbClr val="B6D7A8"/>
              </a:buClr>
              <a:buSzPts val="1200"/>
              <a:buFont typeface="Livvic"/>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40" name="Google Shape;40;p4">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1" name="Google Shape;41;p4">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 name="Google Shape;42;p4">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 name="Google Shape;43;p4">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 name="Google Shape;44;p4">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 name="Google Shape;45;p4">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 name="Google Shape;46;p4">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 name="Google Shape;47;p4">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5"/>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6" name="Google Shape;56;p5"/>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7" name="Google Shape;57;p5"/>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 name="Google Shape;58;p5"/>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5">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 name="Google Shape;60;p5">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1" name="Google Shape;61;p5">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 name="Google Shape;62;p5">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 name="Google Shape;63;p5">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4" name="Google Shape;64;p5">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 name="Google Shape;65;p5">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6" name="Google Shape;66;p5">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6">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 name="Google Shape;75;p6">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 name="Google Shape;76;p6">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 name="Google Shape;77;p6">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8" name="Google Shape;78;p6">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9" name="Google Shape;79;p6">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0" name="Google Shape;80;p6">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1" name="Google Shape;81;p6">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7"/>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0" name="Google Shape;90;p7">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1" name="Google Shape;91;p7">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2" name="Google Shape;92;p7">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3" name="Google Shape;93;p7">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4" name="Google Shape;94;p7">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5" name="Google Shape;95;p7">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6" name="Google Shape;96;p7">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7" name="Google Shape;97;p7">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8"/>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06" name="Google Shape;106;p8">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7" name="Google Shape;107;p8">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8" name="Google Shape;108;p8">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9" name="Google Shape;109;p8">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0" name="Google Shape;110;p8">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1" name="Google Shape;111;p8">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2" name="Google Shape;112;p8">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3" name="Google Shape;113;p8">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9"/>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121" name="Google Shape;121;p9"/>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22" name="Google Shape;122;p9">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3" name="Google Shape;123;p9">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4" name="Google Shape;124;p9">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5" name="Google Shape;125;p9">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6" name="Google Shape;126;p9">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7" name="Google Shape;127;p9">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8" name="Google Shape;128;p9">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9" name="Google Shape;129;p9">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 name="Google Shape;137;p1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8" name="Google Shape;138;p1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 name="Google Shape;139;p1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 name="Google Shape;140;p1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1" name="Google Shape;141;p1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2" name="Google Shape;142;p1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3" name="Google Shape;143;p1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4" name="Google Shape;144;p1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2"/>
              </a:buClr>
              <a:buSzPts val="3000"/>
              <a:buFont typeface="Raleway Black"/>
              <a:buNone/>
              <a:defRPr sz="3000">
                <a:solidFill>
                  <a:schemeClr val="dk2"/>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indent="-330200" lvl="1" marL="914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indent="-330200" lvl="2" marL="1371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indent="-330200" lvl="3" marL="18288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indent="-330200" lvl="4" marL="22860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indent="-330200" lvl="5" marL="2743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indent="-330200" lvl="6" marL="3200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indent="-330200" lvl="7" marL="3657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indent="-330200" lvl="8" marL="41148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hyperlink" Target="http://licornpublishing.com" TargetMode="External"/><Relationship Id="rId5" Type="http://schemas.openxmlformats.org/officeDocument/2006/relationships/hyperlink" Target="http://thisisneat.com" TargetMode="External"/><Relationship Id="rId6" Type="http://schemas.openxmlformats.org/officeDocument/2006/relationships/hyperlink" Target="http://kingdomrush.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slide" Target="/ppt/slides/slide11.xml"/><Relationship Id="rId9" Type="http://schemas.openxmlformats.org/officeDocument/2006/relationships/hyperlink" Target="http://usabilla.com" TargetMode="External"/><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hyperlink" Target="http://web1.p1.ce.cz.net/inc2/thumbw.php?comp=/files/common/content/communication-devices.jpg&amp;size=280" TargetMode="External"/><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ways2web.weebly.com/uploads/5/4/4/8/54485903/8415026_orig.png" TargetMode="External"/><Relationship Id="rId5" Type="http://schemas.openxmlformats.org/officeDocument/2006/relationships/hyperlink" Target="https://www.granzeus.com/wp-content/uploads/2019/03/Paginas-Web-Responsivas-300x185.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ppt/slides/slide16.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s://getbootstrap.com/docs/5.0/getting-started/introduction/" TargetMode="External"/><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hyperlink" Target="https://codesandbox.io/s/hello-world-bootstrap-vsjhy?file=/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etbootstrap.com/docs/5.0/getting-started/introduc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hyperlink" Target="https://getbootstrap.com/docs/5.0/layout/containe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hyperlink" Target="https://developer.mozilla.org/en-US/docs/Web/CSS/CSS_Flexible_Box_Layout/Basic_Concepts_of_Flexbox" TargetMode="External"/><Relationship Id="rId5" Type="http://schemas.openxmlformats.org/officeDocument/2006/relationships/hyperlink" Target="https://getbootstrap.com/docs/5.0/layout/grid/" TargetMode="External"/><Relationship Id="rId6"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hyperlink" Target="https://medium.com/why-i-chose-to-switch-career-paths-and-pursue/bootstrap-4-grid-system-10565a957020" TargetMode="External"/><Relationship Id="rId5"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38.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hyperlink" Target="https://getbootstrap.com/docs/5.0/components/button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slide" Target="/ppt/slides/slide33.xml"/><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hyperlink" Target="https://codesandbox.io/s/bootstrap-starter-page-bjv2z"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34.png"/><Relationship Id="rId8"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44.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hyperlink" Target="https://getbootstrap.com/docs/4.1/utilities/colors/" TargetMode="External"/><Relationship Id="rId8"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46.png"/><Relationship Id="rId8"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41.png"/><Relationship Id="rId8"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hyperlink" Target="https://getbootstrap.com/docs/5.0/utilities/background/" TargetMode="External"/><Relationship Id="rId8"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52.png"/><Relationship Id="rId4" Type="http://schemas.openxmlformats.org/officeDocument/2006/relationships/hyperlink" Target="https://getbootstrap.com/docs/4.6/components/form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slide" Target="/ppt/slides/slide8.xml"/><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27"/>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390" name="Google Shape;390;p27"/>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3400"/>
              <a:t>Mobile</a:t>
            </a:r>
            <a:r>
              <a:rPr lang="es" sz="3400"/>
              <a:t> first/responsive/ </a:t>
            </a:r>
            <a:r>
              <a:rPr lang="es" sz="3400"/>
              <a:t>introducción</a:t>
            </a:r>
            <a:r>
              <a:rPr lang="es" sz="3400"/>
              <a:t> a bootstrap</a:t>
            </a:r>
            <a:endParaRPr i="1" sz="3400">
              <a:solidFill>
                <a:schemeClr val="accent2"/>
              </a:solidFill>
            </a:endParaRPr>
          </a:p>
        </p:txBody>
      </p:sp>
      <p:sp>
        <p:nvSpPr>
          <p:cNvPr id="391" name="Google Shape;391;p27"/>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392" name="Google Shape;392;p27">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
        <p:nvSpPr>
          <p:cNvPr id="393" name="Google Shape;393;p27"/>
          <p:cNvSpPr txBox="1"/>
          <p:nvPr/>
        </p:nvSpPr>
        <p:spPr>
          <a:xfrm>
            <a:off x="1206900" y="407657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1900">
                <a:solidFill>
                  <a:schemeClr val="dk1"/>
                </a:solidFill>
                <a:latin typeface="Raleway Black"/>
                <a:ea typeface="Raleway Black"/>
                <a:cs typeface="Raleway Black"/>
                <a:sym typeface="Raleway Black"/>
              </a:rPr>
              <a:t>{desafío}</a:t>
            </a:r>
            <a:r>
              <a:rPr lang="es" sz="1900">
                <a:solidFill>
                  <a:schemeClr val="dk1"/>
                </a:solidFill>
                <a:latin typeface="Raleway Black"/>
                <a:ea typeface="Raleway Black"/>
                <a:cs typeface="Raleway Black"/>
                <a:sym typeface="Raleway Black"/>
              </a:rPr>
              <a:t> </a:t>
            </a:r>
            <a:r>
              <a:rPr i="1" lang="es" sz="1900">
                <a:solidFill>
                  <a:schemeClr val="accent2"/>
                </a:solidFill>
                <a:latin typeface="Raleway Black"/>
                <a:ea typeface="Raleway Black"/>
                <a:cs typeface="Raleway Black"/>
                <a:sym typeface="Raleway Black"/>
              </a:rPr>
              <a:t>latam_</a:t>
            </a:r>
            <a:endParaRPr sz="100"/>
          </a:p>
        </p:txBody>
      </p:sp>
      <p:pic>
        <p:nvPicPr>
          <p:cNvPr id="394" name="Google Shape;394;p27"/>
          <p:cNvPicPr preferRelativeResize="0"/>
          <p:nvPr/>
        </p:nvPicPr>
        <p:blipFill>
          <a:blip r:embed="rId4">
            <a:alphaModFix/>
          </a:blip>
          <a:stretch>
            <a:fillRect/>
          </a:stretch>
        </p:blipFill>
        <p:spPr>
          <a:xfrm>
            <a:off x="6678525" y="3541323"/>
            <a:ext cx="1151304" cy="917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6"/>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Ejemplos de sitios realizados con Bootstrap</a:t>
            </a:r>
            <a:endParaRPr/>
          </a:p>
        </p:txBody>
      </p:sp>
      <p:pic>
        <p:nvPicPr>
          <p:cNvPr id="477" name="Google Shape;477;p36"/>
          <p:cNvPicPr preferRelativeResize="0"/>
          <p:nvPr/>
        </p:nvPicPr>
        <p:blipFill>
          <a:blip r:embed="rId3">
            <a:alphaModFix/>
          </a:blip>
          <a:stretch>
            <a:fillRect/>
          </a:stretch>
        </p:blipFill>
        <p:spPr>
          <a:xfrm>
            <a:off x="715225" y="1359200"/>
            <a:ext cx="7713551" cy="1556700"/>
          </a:xfrm>
          <a:prstGeom prst="rect">
            <a:avLst/>
          </a:prstGeom>
          <a:noFill/>
          <a:ln>
            <a:noFill/>
          </a:ln>
        </p:spPr>
      </p:pic>
      <p:sp>
        <p:nvSpPr>
          <p:cNvPr id="478" name="Google Shape;478;p36"/>
          <p:cNvSpPr txBox="1"/>
          <p:nvPr/>
        </p:nvSpPr>
        <p:spPr>
          <a:xfrm>
            <a:off x="773525" y="2915900"/>
            <a:ext cx="24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Fuente: </a:t>
            </a:r>
            <a:r>
              <a:rPr lang="es" u="sng">
                <a:solidFill>
                  <a:schemeClr val="hlink"/>
                </a:solidFill>
                <a:hlinkClick r:id="rId4"/>
              </a:rPr>
              <a:t>licornpublishing.com</a:t>
            </a:r>
            <a:endParaRPr/>
          </a:p>
        </p:txBody>
      </p:sp>
      <p:sp>
        <p:nvSpPr>
          <p:cNvPr id="479" name="Google Shape;479;p36"/>
          <p:cNvSpPr txBox="1"/>
          <p:nvPr/>
        </p:nvSpPr>
        <p:spPr>
          <a:xfrm>
            <a:off x="3325175" y="2915900"/>
            <a:ext cx="24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Fuente: </a:t>
            </a:r>
            <a:r>
              <a:rPr lang="es" u="sng">
                <a:solidFill>
                  <a:schemeClr val="hlink"/>
                </a:solidFill>
                <a:hlinkClick r:id="rId5"/>
              </a:rPr>
              <a:t>thisisneat.com</a:t>
            </a:r>
            <a:endParaRPr/>
          </a:p>
        </p:txBody>
      </p:sp>
      <p:sp>
        <p:nvSpPr>
          <p:cNvPr id="480" name="Google Shape;480;p36"/>
          <p:cNvSpPr txBox="1"/>
          <p:nvPr/>
        </p:nvSpPr>
        <p:spPr>
          <a:xfrm>
            <a:off x="5876825" y="2915900"/>
            <a:ext cx="24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Fuente: </a:t>
            </a:r>
            <a:r>
              <a:rPr lang="es" u="sng">
                <a:solidFill>
                  <a:schemeClr val="hlink"/>
                </a:solidFill>
                <a:hlinkClick r:id="rId6"/>
              </a:rPr>
              <a:t>kingdomrush.com</a:t>
            </a:r>
            <a:endParaRPr/>
          </a:p>
        </p:txBody>
      </p:sp>
      <p:sp>
        <p:nvSpPr>
          <p:cNvPr id="481" name="Google Shape;481;p36"/>
          <p:cNvSpPr txBox="1"/>
          <p:nvPr/>
        </p:nvSpPr>
        <p:spPr>
          <a:xfrm>
            <a:off x="3033850" y="3626575"/>
            <a:ext cx="265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2800">
                <a:highlight>
                  <a:srgbClr val="6D9EEB"/>
                </a:highlight>
                <a:latin typeface="Tajawal"/>
                <a:ea typeface="Tajawal"/>
                <a:cs typeface="Tajawal"/>
                <a:sym typeface="Tajawal"/>
              </a:rPr>
              <a:t>Vamos a verlas!</a:t>
            </a:r>
            <a:endParaRPr b="1" i="1" sz="2800">
              <a:highlight>
                <a:srgbClr val="6D9EEB"/>
              </a:highlight>
              <a:latin typeface="Tajawal"/>
              <a:ea typeface="Tajawal"/>
              <a:cs typeface="Tajawal"/>
              <a:sym typeface="Tajaw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Conociendo Mobile First</a:t>
            </a:r>
            <a:endParaRPr/>
          </a:p>
        </p:txBody>
      </p:sp>
      <p:pic>
        <p:nvPicPr>
          <p:cNvPr id="487" name="Google Shape;487;p3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88" name="Google Shape;488;p37">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489" name="Google Shape;489;p37">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90" name="Google Shape;490;p37">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91" name="Google Shape;491;p37">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492" name="Google Shape;492;p3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93" name="Google Shape;493;p3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94" name="Google Shape;494;p3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95" name="Google Shape;495;p3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496" name="Google Shape;496;p37"/>
          <p:cNvSpPr txBox="1"/>
          <p:nvPr/>
        </p:nvSpPr>
        <p:spPr>
          <a:xfrm>
            <a:off x="1416450" y="1295925"/>
            <a:ext cx="691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t>Mobile first</a:t>
            </a:r>
            <a:r>
              <a:rPr lang="es" sz="1500"/>
              <a:t> es una filosofía de desarrollo que apunta a diseñar prioritariamente la visualización y estructura del sitio en dispositivos móviles.</a:t>
            </a:r>
            <a:endParaRPr sz="1500"/>
          </a:p>
        </p:txBody>
      </p:sp>
      <p:pic>
        <p:nvPicPr>
          <p:cNvPr id="497" name="Google Shape;497;p37"/>
          <p:cNvPicPr preferRelativeResize="0"/>
          <p:nvPr/>
        </p:nvPicPr>
        <p:blipFill>
          <a:blip r:embed="rId8">
            <a:alphaModFix/>
          </a:blip>
          <a:stretch>
            <a:fillRect/>
          </a:stretch>
        </p:blipFill>
        <p:spPr>
          <a:xfrm>
            <a:off x="2071675" y="2166513"/>
            <a:ext cx="5000625" cy="1257300"/>
          </a:xfrm>
          <a:prstGeom prst="rect">
            <a:avLst/>
          </a:prstGeom>
          <a:noFill/>
          <a:ln>
            <a:noFill/>
          </a:ln>
        </p:spPr>
      </p:pic>
      <p:sp>
        <p:nvSpPr>
          <p:cNvPr id="498" name="Google Shape;498;p37"/>
          <p:cNvSpPr txBox="1"/>
          <p:nvPr/>
        </p:nvSpPr>
        <p:spPr>
          <a:xfrm>
            <a:off x="3072000" y="3678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Fuente: Blog </a:t>
            </a:r>
            <a:r>
              <a:rPr lang="es" u="sng">
                <a:solidFill>
                  <a:schemeClr val="hlink"/>
                </a:solidFill>
                <a:hlinkClick r:id="rId9"/>
              </a:rPr>
              <a:t>Usabilla.com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8"/>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sz="1900"/>
              <a:t>¿Cómo podemos comenzar a trabajar con Mobile First?</a:t>
            </a:r>
            <a:endParaRPr sz="1900"/>
          </a:p>
        </p:txBody>
      </p:sp>
      <p:sp>
        <p:nvSpPr>
          <p:cNvPr id="504" name="Google Shape;504;p38"/>
          <p:cNvSpPr txBox="1"/>
          <p:nvPr/>
        </p:nvSpPr>
        <p:spPr>
          <a:xfrm>
            <a:off x="863925" y="1168575"/>
            <a:ext cx="3787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C78D8"/>
              </a:buClr>
              <a:buSzPts val="1400"/>
              <a:buFont typeface="Tajawal"/>
              <a:buChar char="●"/>
            </a:pPr>
            <a:r>
              <a:rPr lang="es">
                <a:latin typeface="Tajawal"/>
                <a:ea typeface="Tajawal"/>
                <a:cs typeface="Tajawal"/>
                <a:sym typeface="Tajawal"/>
              </a:rPr>
              <a:t>Debemos entender cómo trabajar con diferentes resoluciones de pantalla. </a:t>
            </a:r>
            <a:endParaRPr>
              <a:latin typeface="Tajawal"/>
              <a:ea typeface="Tajawal"/>
              <a:cs typeface="Tajawal"/>
              <a:sym typeface="Tajawal"/>
            </a:endParaRPr>
          </a:p>
        </p:txBody>
      </p:sp>
      <p:pic>
        <p:nvPicPr>
          <p:cNvPr id="505" name="Google Shape;505;p38"/>
          <p:cNvPicPr preferRelativeResize="0"/>
          <p:nvPr/>
        </p:nvPicPr>
        <p:blipFill>
          <a:blip r:embed="rId3">
            <a:alphaModFix/>
          </a:blip>
          <a:stretch>
            <a:fillRect/>
          </a:stretch>
        </p:blipFill>
        <p:spPr>
          <a:xfrm>
            <a:off x="1424025" y="1784175"/>
            <a:ext cx="2667000" cy="2190750"/>
          </a:xfrm>
          <a:prstGeom prst="rect">
            <a:avLst/>
          </a:prstGeom>
          <a:noFill/>
          <a:ln>
            <a:noFill/>
          </a:ln>
        </p:spPr>
      </p:pic>
      <p:sp>
        <p:nvSpPr>
          <p:cNvPr id="506" name="Google Shape;506;p38"/>
          <p:cNvSpPr txBox="1"/>
          <p:nvPr/>
        </p:nvSpPr>
        <p:spPr>
          <a:xfrm>
            <a:off x="1257525" y="3974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Fuente: </a:t>
            </a:r>
            <a:r>
              <a:rPr lang="es" u="sng">
                <a:solidFill>
                  <a:schemeClr val="hlink"/>
                </a:solidFill>
                <a:hlinkClick r:id="rId4"/>
              </a:rPr>
              <a:t>GTS.com</a:t>
            </a:r>
            <a:endParaRPr/>
          </a:p>
        </p:txBody>
      </p:sp>
      <p:sp>
        <p:nvSpPr>
          <p:cNvPr id="507" name="Google Shape;507;p38"/>
          <p:cNvSpPr txBox="1"/>
          <p:nvPr/>
        </p:nvSpPr>
        <p:spPr>
          <a:xfrm>
            <a:off x="4592650" y="1168575"/>
            <a:ext cx="3787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C78D8"/>
              </a:buClr>
              <a:buSzPts val="1400"/>
              <a:buFont typeface="Tajawal"/>
              <a:buChar char="●"/>
            </a:pPr>
            <a:r>
              <a:rPr lang="es">
                <a:latin typeface="Tajawal"/>
                <a:ea typeface="Tajawal"/>
                <a:cs typeface="Tajawal"/>
                <a:sym typeface="Tajawal"/>
              </a:rPr>
              <a:t>Bootstrap contiene tamaños específicos para diferentes anchos de pantalla y ventanas de visualización.</a:t>
            </a:r>
            <a:endParaRPr>
              <a:latin typeface="Tajawal"/>
              <a:ea typeface="Tajawal"/>
              <a:cs typeface="Tajawal"/>
              <a:sym typeface="Tajawal"/>
            </a:endParaRPr>
          </a:p>
        </p:txBody>
      </p:sp>
      <p:pic>
        <p:nvPicPr>
          <p:cNvPr id="508" name="Google Shape;508;p38"/>
          <p:cNvPicPr preferRelativeResize="0"/>
          <p:nvPr/>
        </p:nvPicPr>
        <p:blipFill>
          <a:blip r:embed="rId5">
            <a:alphaModFix/>
          </a:blip>
          <a:stretch>
            <a:fillRect/>
          </a:stretch>
        </p:blipFill>
        <p:spPr>
          <a:xfrm>
            <a:off x="4732711" y="2074400"/>
            <a:ext cx="3507089" cy="21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800"/>
              <a:t>Trabajar usando características de los diseños responsivos</a:t>
            </a:r>
            <a:endParaRPr sz="1800"/>
          </a:p>
        </p:txBody>
      </p:sp>
      <p:pic>
        <p:nvPicPr>
          <p:cNvPr id="514" name="Google Shape;514;p3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15" name="Google Shape;515;p3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16" name="Google Shape;516;p3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17" name="Google Shape;517;p3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18" name="Google Shape;518;p3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19" name="Google Shape;519;p3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20" name="Google Shape;520;p3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21" name="Google Shape;521;p3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22" name="Google Shape;522;p3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523" name="Google Shape;523;p39"/>
          <p:cNvPicPr preferRelativeResize="0"/>
          <p:nvPr/>
        </p:nvPicPr>
        <p:blipFill>
          <a:blip r:embed="rId7">
            <a:alphaModFix/>
          </a:blip>
          <a:stretch>
            <a:fillRect/>
          </a:stretch>
        </p:blipFill>
        <p:spPr>
          <a:xfrm>
            <a:off x="1383549" y="1799669"/>
            <a:ext cx="6998001" cy="15441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40"/>
          <p:cNvPicPr preferRelativeResize="0"/>
          <p:nvPr/>
        </p:nvPicPr>
        <p:blipFill>
          <a:blip r:embed="rId3">
            <a:alphaModFix/>
          </a:blip>
          <a:stretch>
            <a:fillRect/>
          </a:stretch>
        </p:blipFill>
        <p:spPr>
          <a:xfrm>
            <a:off x="1114050" y="1073050"/>
            <a:ext cx="6819451" cy="3466001"/>
          </a:xfrm>
          <a:prstGeom prst="rect">
            <a:avLst/>
          </a:prstGeom>
          <a:noFill/>
          <a:ln>
            <a:noFill/>
          </a:ln>
        </p:spPr>
      </p:pic>
      <p:sp>
        <p:nvSpPr>
          <p:cNvPr id="529" name="Google Shape;529;p40"/>
          <p:cNvSpPr/>
          <p:nvPr/>
        </p:nvSpPr>
        <p:spPr>
          <a:xfrm>
            <a:off x="2766300" y="4032725"/>
            <a:ext cx="827775" cy="226400"/>
          </a:xfrm>
          <a:prstGeom prst="flowChartProcess">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5900525" y="4259125"/>
            <a:ext cx="919750" cy="226400"/>
          </a:xfrm>
          <a:prstGeom prst="flowChartProcess">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txBox="1"/>
          <p:nvPr/>
        </p:nvSpPr>
        <p:spPr>
          <a:xfrm>
            <a:off x="2801675" y="3945825"/>
            <a:ext cx="948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latin typeface="Tajawal"/>
                <a:ea typeface="Tajawal"/>
                <a:cs typeface="Tajawal"/>
                <a:sym typeface="Tajawal"/>
                <a:hlinkClick r:id="rId4"/>
              </a:rPr>
              <a:t>Weebly.com</a:t>
            </a:r>
            <a:endParaRPr sz="1100">
              <a:latin typeface="Tajawal"/>
              <a:ea typeface="Tajawal"/>
              <a:cs typeface="Tajawal"/>
              <a:sym typeface="Tajawal"/>
            </a:endParaRPr>
          </a:p>
        </p:txBody>
      </p:sp>
      <p:sp>
        <p:nvSpPr>
          <p:cNvPr id="532" name="Google Shape;532;p40"/>
          <p:cNvSpPr txBox="1"/>
          <p:nvPr/>
        </p:nvSpPr>
        <p:spPr>
          <a:xfrm>
            <a:off x="5975100" y="4131525"/>
            <a:ext cx="109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latin typeface="Tajawal"/>
                <a:ea typeface="Tajawal"/>
                <a:cs typeface="Tajawal"/>
                <a:sym typeface="Tajawal"/>
                <a:hlinkClick r:id="rId5"/>
              </a:rPr>
              <a:t>granzeus.com</a:t>
            </a:r>
            <a:endParaRPr sz="1100">
              <a:latin typeface="Tajawal"/>
              <a:ea typeface="Tajawal"/>
              <a:cs typeface="Tajawal"/>
              <a:sym typeface="Tajaw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41"/>
          <p:cNvPicPr preferRelativeResize="0"/>
          <p:nvPr/>
        </p:nvPicPr>
        <p:blipFill>
          <a:blip r:embed="rId3">
            <a:alphaModFix/>
          </a:blip>
          <a:stretch>
            <a:fillRect/>
          </a:stretch>
        </p:blipFill>
        <p:spPr>
          <a:xfrm>
            <a:off x="1205500" y="1004575"/>
            <a:ext cx="6596151" cy="341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2"/>
          <p:cNvSpPr txBox="1"/>
          <p:nvPr>
            <p:ph type="title"/>
          </p:nvPr>
        </p:nvSpPr>
        <p:spPr>
          <a:xfrm>
            <a:off x="2619300" y="1448288"/>
            <a:ext cx="46614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Integrando Bootstrap</a:t>
            </a:r>
            <a:endParaRPr/>
          </a:p>
        </p:txBody>
      </p:sp>
      <p:pic>
        <p:nvPicPr>
          <p:cNvPr id="543" name="Google Shape;543;p42">
            <a:hlinkClick action="ppaction://hlinksldjump" r:id="rId3"/>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44" name="Google Shape;544;p4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45" name="Google Shape;545;p4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46" name="Google Shape;546;p4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47" name="Google Shape;547;p4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48" name="Google Shape;548;p4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49" name="Google Shape;549;p4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50" name="Google Shape;550;p4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551" name="Google Shape;551;p42"/>
          <p:cNvSpPr txBox="1"/>
          <p:nvPr/>
        </p:nvSpPr>
        <p:spPr>
          <a:xfrm>
            <a:off x="3778650" y="4032875"/>
            <a:ext cx="2342700" cy="4770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1900">
                <a:solidFill>
                  <a:schemeClr val="dk1"/>
                </a:solidFill>
                <a:highlight>
                  <a:schemeClr val="lt2"/>
                </a:highlight>
                <a:latin typeface="Raleway Black"/>
                <a:ea typeface="Raleway Black"/>
                <a:cs typeface="Raleway Black"/>
                <a:sym typeface="Raleway Black"/>
              </a:rPr>
              <a:t>{desafío}</a:t>
            </a:r>
            <a:r>
              <a:rPr lang="es" sz="1900">
                <a:solidFill>
                  <a:schemeClr val="dk1"/>
                </a:solidFill>
                <a:highlight>
                  <a:schemeClr val="lt2"/>
                </a:highlight>
                <a:latin typeface="Raleway Black"/>
                <a:ea typeface="Raleway Black"/>
                <a:cs typeface="Raleway Black"/>
                <a:sym typeface="Raleway Black"/>
              </a:rPr>
              <a:t> </a:t>
            </a:r>
            <a:r>
              <a:rPr i="1" lang="es" sz="1900">
                <a:solidFill>
                  <a:schemeClr val="accent2"/>
                </a:solidFill>
                <a:highlight>
                  <a:schemeClr val="lt2"/>
                </a:highlight>
                <a:latin typeface="Raleway Black"/>
                <a:ea typeface="Raleway Black"/>
                <a:cs typeface="Raleway Black"/>
                <a:sym typeface="Raleway Black"/>
              </a:rPr>
              <a:t>latam_</a:t>
            </a:r>
            <a:endParaRPr sz="100">
              <a:highlight>
                <a:schemeClr val="lt2"/>
              </a:highlight>
            </a:endParaRPr>
          </a:p>
        </p:txBody>
      </p:sp>
      <p:pic>
        <p:nvPicPr>
          <p:cNvPr id="552" name="Google Shape;552;p42"/>
          <p:cNvPicPr preferRelativeResize="0"/>
          <p:nvPr/>
        </p:nvPicPr>
        <p:blipFill>
          <a:blip r:embed="rId7">
            <a:alphaModFix/>
          </a:blip>
          <a:stretch>
            <a:fillRect/>
          </a:stretch>
        </p:blipFill>
        <p:spPr>
          <a:xfrm>
            <a:off x="4374350" y="2849248"/>
            <a:ext cx="1151304" cy="917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¿Qué es un CDN?</a:t>
            </a:r>
            <a:endParaRPr/>
          </a:p>
        </p:txBody>
      </p:sp>
      <p:sp>
        <p:nvSpPr>
          <p:cNvPr id="558" name="Google Shape;558;p43"/>
          <p:cNvSpPr txBox="1"/>
          <p:nvPr>
            <p:ph idx="1" type="subTitle"/>
          </p:nvPr>
        </p:nvSpPr>
        <p:spPr>
          <a:xfrm>
            <a:off x="1875750" y="1448725"/>
            <a:ext cx="6154200" cy="28101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es"/>
              <a:t>Una red de entrega de contenido, o content delivery network (CDN), Se refiere a un grupo de servidores distribuidos geográficamente que trabajan juntos para proporcionar una entrega rápida de contenido de Internet. Una CDN permite la transferencia rápida de activos necesarios para cargar contenido de Internet, incluidas páginas HTML, archivos javascript, hojas de estilo, imágenes y videos.</a:t>
            </a:r>
            <a:endParaRPr/>
          </a:p>
          <a:p>
            <a:pPr indent="-330200" lvl="0" marL="457200" rtl="0" algn="just">
              <a:spcBef>
                <a:spcPts val="1000"/>
              </a:spcBef>
              <a:spcAft>
                <a:spcPts val="0"/>
              </a:spcAft>
              <a:buSzPts val="1600"/>
              <a:buChar char="●"/>
            </a:pPr>
            <a:r>
              <a:rPr lang="es"/>
              <a:t>Amazon CloudFront</a:t>
            </a:r>
            <a:endParaRPr/>
          </a:p>
          <a:p>
            <a:pPr indent="-330200" lvl="0" marL="457200" rtl="0" algn="just">
              <a:spcBef>
                <a:spcPts val="0"/>
              </a:spcBef>
              <a:spcAft>
                <a:spcPts val="0"/>
              </a:spcAft>
              <a:buSzPts val="1600"/>
              <a:buChar char="●"/>
            </a:pPr>
            <a:r>
              <a:rPr lang="es"/>
              <a:t>CloudFlare</a:t>
            </a:r>
            <a:endParaRPr/>
          </a:p>
          <a:p>
            <a:pPr indent="-330200" lvl="0" marL="457200" rtl="0" algn="just">
              <a:spcBef>
                <a:spcPts val="0"/>
              </a:spcBef>
              <a:spcAft>
                <a:spcPts val="0"/>
              </a:spcAft>
              <a:buSzPts val="1600"/>
              <a:buChar char="●"/>
            </a:pPr>
            <a:r>
              <a:rPr lang="es"/>
              <a:t>Bootstrap CDN</a:t>
            </a:r>
            <a:endParaRPr/>
          </a:p>
          <a:p>
            <a:pPr indent="-330200" lvl="0" marL="457200" rtl="0" algn="just">
              <a:spcBef>
                <a:spcPts val="0"/>
              </a:spcBef>
              <a:spcAft>
                <a:spcPts val="0"/>
              </a:spcAft>
              <a:buSzPts val="1600"/>
              <a:buChar char="●"/>
            </a:pPr>
            <a:r>
              <a:rPr lang="es"/>
              <a:t>Internet Backbone</a:t>
            </a:r>
            <a:endParaRPr/>
          </a:p>
        </p:txBody>
      </p:sp>
      <p:pic>
        <p:nvPicPr>
          <p:cNvPr id="559" name="Google Shape;559;p4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60" name="Google Shape;560;p4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61" name="Google Shape;561;p4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62" name="Google Shape;562;p4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63" name="Google Shape;563;p4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64" name="Google Shape;564;p4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65" name="Google Shape;565;p4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66" name="Google Shape;566;p4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67" name="Google Shape;567;p4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4"/>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Integrando el CDN de Bootstrap</a:t>
            </a:r>
            <a:endParaRPr/>
          </a:p>
        </p:txBody>
      </p:sp>
      <p:sp>
        <p:nvSpPr>
          <p:cNvPr id="573" name="Google Shape;573;p44"/>
          <p:cNvSpPr txBox="1"/>
          <p:nvPr>
            <p:ph idx="4294967295" type="subTitle"/>
          </p:nvPr>
        </p:nvSpPr>
        <p:spPr>
          <a:xfrm>
            <a:off x="852025" y="1289650"/>
            <a:ext cx="3538200" cy="799500"/>
          </a:xfrm>
          <a:prstGeom prst="rect">
            <a:avLst/>
          </a:prstGeom>
        </p:spPr>
        <p:txBody>
          <a:bodyPr anchorCtr="0" anchor="ctr" bIns="0" lIns="0" spcFirstLastPara="1" rIns="0" wrap="square" tIns="0">
            <a:noAutofit/>
          </a:bodyPr>
          <a:lstStyle/>
          <a:p>
            <a:pPr indent="0" lvl="0" marL="0" rtl="0" algn="l">
              <a:spcBef>
                <a:spcPts val="0"/>
              </a:spcBef>
              <a:spcAft>
                <a:spcPts val="1600"/>
              </a:spcAft>
              <a:buNone/>
            </a:pPr>
            <a:r>
              <a:rPr lang="es"/>
              <a:t>Una de las herramientas clave tanto para este paso como para los siguientes, es conocer la documentación de Bootstrap. </a:t>
            </a:r>
            <a:endParaRPr/>
          </a:p>
        </p:txBody>
      </p:sp>
      <p:pic>
        <p:nvPicPr>
          <p:cNvPr id="574" name="Google Shape;574;p44">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575" name="Google Shape;575;p44"/>
          <p:cNvSpPr txBox="1"/>
          <p:nvPr>
            <p:ph idx="4294967295" type="subTitle"/>
          </p:nvPr>
        </p:nvSpPr>
        <p:spPr>
          <a:xfrm>
            <a:off x="4902500" y="1289650"/>
            <a:ext cx="3538200" cy="79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Fuente: </a:t>
            </a:r>
            <a:r>
              <a:rPr lang="es" u="sng">
                <a:solidFill>
                  <a:schemeClr val="hlink"/>
                </a:solidFill>
                <a:hlinkClick r:id="rId4"/>
              </a:rPr>
              <a:t>Introducción a Bootstrap</a:t>
            </a:r>
            <a:endParaRPr/>
          </a:p>
          <a:p>
            <a:pPr indent="0" lvl="0" marL="0" rtl="0" algn="ctr">
              <a:spcBef>
                <a:spcPts val="1600"/>
              </a:spcBef>
              <a:spcAft>
                <a:spcPts val="1600"/>
              </a:spcAft>
              <a:buNone/>
            </a:pPr>
            <a:r>
              <a:rPr b="1" i="1" lang="es" sz="2200"/>
              <a:t>¡Vayamos a verla!</a:t>
            </a:r>
            <a:endParaRPr b="1" i="1" sz="2200"/>
          </a:p>
        </p:txBody>
      </p:sp>
      <p:pic>
        <p:nvPicPr>
          <p:cNvPr id="576" name="Google Shape;576;p44"/>
          <p:cNvPicPr preferRelativeResize="0"/>
          <p:nvPr/>
        </p:nvPicPr>
        <p:blipFill>
          <a:blip r:embed="rId5">
            <a:alphaModFix/>
          </a:blip>
          <a:stretch>
            <a:fillRect/>
          </a:stretch>
        </p:blipFill>
        <p:spPr>
          <a:xfrm>
            <a:off x="922775" y="2309625"/>
            <a:ext cx="3258525" cy="2067850"/>
          </a:xfrm>
          <a:prstGeom prst="rect">
            <a:avLst/>
          </a:prstGeom>
          <a:noFill/>
          <a:ln>
            <a:noFill/>
          </a:ln>
          <a:effectLst>
            <a:outerShdw blurRad="14288" rotWithShape="0" algn="bl" dir="2940000" dist="76200">
              <a:srgbClr val="000000">
                <a:alpha val="20000"/>
              </a:srgbClr>
            </a:outerShdw>
          </a:effectLst>
        </p:spPr>
      </p:pic>
      <p:sp>
        <p:nvSpPr>
          <p:cNvPr id="577" name="Google Shape;577;p44"/>
          <p:cNvSpPr txBox="1"/>
          <p:nvPr/>
        </p:nvSpPr>
        <p:spPr>
          <a:xfrm>
            <a:off x="5624600" y="2839163"/>
            <a:ext cx="251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Los siguientes pasos son:</a:t>
            </a:r>
            <a:endParaRPr>
              <a:latin typeface="Tajawal"/>
              <a:ea typeface="Tajawal"/>
              <a:cs typeface="Tajawal"/>
              <a:sym typeface="Tajawal"/>
            </a:endParaRPr>
          </a:p>
          <a:p>
            <a:pPr indent="-317500" lvl="0" marL="457200" rtl="0" algn="l">
              <a:spcBef>
                <a:spcPts val="0"/>
              </a:spcBef>
              <a:spcAft>
                <a:spcPts val="0"/>
              </a:spcAft>
              <a:buSzPts val="1400"/>
              <a:buFont typeface="Tajawal"/>
              <a:buAutoNum type="arabicPeriod"/>
            </a:pPr>
            <a:r>
              <a:rPr lang="es">
                <a:latin typeface="Tajawal"/>
                <a:ea typeface="Tajawal"/>
                <a:cs typeface="Tajawal"/>
                <a:sym typeface="Tajawal"/>
              </a:rPr>
              <a:t> Agregar el recurso CSS</a:t>
            </a:r>
            <a:endParaRPr>
              <a:latin typeface="Tajawal"/>
              <a:ea typeface="Tajawal"/>
              <a:cs typeface="Tajawal"/>
              <a:sym typeface="Tajawal"/>
            </a:endParaRPr>
          </a:p>
          <a:p>
            <a:pPr indent="-317500" lvl="0" marL="457200" rtl="0" algn="l">
              <a:spcBef>
                <a:spcPts val="0"/>
              </a:spcBef>
              <a:spcAft>
                <a:spcPts val="0"/>
              </a:spcAft>
              <a:buSzPts val="1400"/>
              <a:buFont typeface="Tajawal"/>
              <a:buAutoNum type="arabicPeriod"/>
            </a:pPr>
            <a:r>
              <a:rPr lang="es">
                <a:latin typeface="Tajawal"/>
                <a:ea typeface="Tajawal"/>
                <a:cs typeface="Tajawal"/>
                <a:sym typeface="Tajawal"/>
              </a:rPr>
              <a:t>Agregar JavaScript</a:t>
            </a:r>
            <a:endParaRPr>
              <a:latin typeface="Tajawal"/>
              <a:ea typeface="Tajawal"/>
              <a:cs typeface="Tajawal"/>
              <a:sym typeface="Tajaw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419100" lvl="0" marL="457200" rtl="0" algn="l">
              <a:spcBef>
                <a:spcPts val="0"/>
              </a:spcBef>
              <a:spcAft>
                <a:spcPts val="0"/>
              </a:spcAft>
              <a:buSzPts val="3000"/>
              <a:buAutoNum type="arabicPeriod"/>
            </a:pPr>
            <a:r>
              <a:rPr lang="es"/>
              <a:t>Agregar el recurso CSS</a:t>
            </a:r>
            <a:endParaRPr/>
          </a:p>
        </p:txBody>
      </p:sp>
      <p:sp>
        <p:nvSpPr>
          <p:cNvPr id="583" name="Google Shape;583;p45"/>
          <p:cNvSpPr txBox="1"/>
          <p:nvPr>
            <p:ph idx="1" type="subTitle"/>
          </p:nvPr>
        </p:nvSpPr>
        <p:spPr>
          <a:xfrm>
            <a:off x="1875750" y="1569275"/>
            <a:ext cx="6154200" cy="7011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es"/>
              <a:t>Debemos agregar el recurso CSS de Bootstrap en la etiqueta &lt;head&gt;. </a:t>
            </a:r>
            <a:endParaRPr/>
          </a:p>
        </p:txBody>
      </p:sp>
      <p:pic>
        <p:nvPicPr>
          <p:cNvPr id="584" name="Google Shape;584;p4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85" name="Google Shape;585;p4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86" name="Google Shape;586;p4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87" name="Google Shape;587;p4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88" name="Google Shape;588;p4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89" name="Google Shape;589;p4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90" name="Google Shape;590;p4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91" name="Google Shape;591;p4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92" name="Google Shape;592;p4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593" name="Google Shape;593;p45"/>
          <p:cNvSpPr txBox="1"/>
          <p:nvPr>
            <p:ph idx="1" type="subTitle"/>
          </p:nvPr>
        </p:nvSpPr>
        <p:spPr>
          <a:xfrm>
            <a:off x="1818300" y="2364625"/>
            <a:ext cx="6359100" cy="978300"/>
          </a:xfrm>
          <a:prstGeom prst="rect">
            <a:avLst/>
          </a:prstGeom>
          <a:solidFill>
            <a:srgbClr val="EFEFEF"/>
          </a:solidFill>
        </p:spPr>
        <p:txBody>
          <a:bodyPr anchorCtr="0" anchor="ctr" bIns="0" lIns="0" spcFirstLastPara="1" rIns="0" wrap="square" tIns="0">
            <a:noAutofit/>
          </a:bodyPr>
          <a:lstStyle/>
          <a:p>
            <a:pPr indent="0" lvl="0" marL="457200" rtl="0" algn="l">
              <a:lnSpc>
                <a:spcPct val="115000"/>
              </a:lnSpc>
              <a:spcBef>
                <a:spcPts val="0"/>
              </a:spcBef>
              <a:spcAft>
                <a:spcPts val="0"/>
              </a:spcAft>
              <a:buNone/>
            </a:pPr>
            <a:r>
              <a:rPr lang="es" sz="950">
                <a:solidFill>
                  <a:srgbClr val="212529"/>
                </a:solidFill>
                <a:latin typeface="Arial"/>
                <a:ea typeface="Arial"/>
                <a:cs typeface="Arial"/>
                <a:sym typeface="Arial"/>
              </a:rPr>
              <a:t>&lt;</a:t>
            </a:r>
            <a:r>
              <a:rPr lang="es" sz="950">
                <a:solidFill>
                  <a:srgbClr val="2F6F9F"/>
                </a:solidFill>
                <a:latin typeface="Arial"/>
                <a:ea typeface="Arial"/>
                <a:cs typeface="Arial"/>
                <a:sym typeface="Arial"/>
              </a:rPr>
              <a:t>link</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href</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"https://cdn.jsdelivr.net/npm/bootstrap@5.0.1/dist/css/bootstrap.min.css"</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rel</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"stylesheet"</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integrity</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"sha384-+0n0xVW2eSR5OomGNYDnhzAbDsOXxcvSN1TPprVMTNDbiYZCxYbOOl7+AMvyTG2x"</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crossorigin</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"anonymous"</a:t>
            </a:r>
            <a:r>
              <a:rPr lang="es" sz="950">
                <a:solidFill>
                  <a:srgbClr val="212529"/>
                </a:solidFill>
                <a:latin typeface="Arial"/>
                <a:ea typeface="Arial"/>
                <a:cs typeface="Arial"/>
                <a:sym typeface="Arial"/>
              </a:rPr>
              <a:t>&gt;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type="ctrTitle"/>
          </p:nvPr>
        </p:nvSpPr>
        <p:spPr>
          <a:xfrm>
            <a:off x="1649101" y="284300"/>
            <a:ext cx="4922700" cy="108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700"/>
              <a:t>¿QUÉ ES EL DISEÑO WEB RESPONSIVO?</a:t>
            </a:r>
            <a:endParaRPr sz="1700"/>
          </a:p>
        </p:txBody>
      </p:sp>
      <p:sp>
        <p:nvSpPr>
          <p:cNvPr id="400" name="Google Shape;400;p28"/>
          <p:cNvSpPr txBox="1"/>
          <p:nvPr>
            <p:ph idx="1" type="subTitle"/>
          </p:nvPr>
        </p:nvSpPr>
        <p:spPr>
          <a:xfrm>
            <a:off x="1649100" y="1519128"/>
            <a:ext cx="5845800" cy="2088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El diseño web responsivo o “responsive web design” en inglés, se refiere a la adaptabilidad de una página en internet hacia los diferentes equipos desde los cuales pueda ser accedida. Por ejemplo, poder adaptarse a la pantalla de una laptop, Tablet, smartphone, pantalla ancha, etc. Siempre comenzando su diseño desde una pantalla de ordenador y adaptándolo a los distintos tamaños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2. JavaScript</a:t>
            </a:r>
            <a:endParaRPr/>
          </a:p>
        </p:txBody>
      </p:sp>
      <p:sp>
        <p:nvSpPr>
          <p:cNvPr id="599" name="Google Shape;599;p46"/>
          <p:cNvSpPr txBox="1"/>
          <p:nvPr>
            <p:ph idx="1" type="subTitle"/>
          </p:nvPr>
        </p:nvSpPr>
        <p:spPr>
          <a:xfrm>
            <a:off x="1664775" y="1489500"/>
            <a:ext cx="3167400" cy="701100"/>
          </a:xfrm>
          <a:prstGeom prst="rect">
            <a:avLst/>
          </a:prstGeom>
        </p:spPr>
        <p:txBody>
          <a:bodyPr anchorCtr="0" anchor="ctr" bIns="0" lIns="0" spcFirstLastPara="1" rIns="0" wrap="square" tIns="0">
            <a:noAutofit/>
          </a:bodyPr>
          <a:lstStyle/>
          <a:p>
            <a:pPr indent="-330200" lvl="0" marL="457200" rtl="0" algn="just">
              <a:spcBef>
                <a:spcPts val="0"/>
              </a:spcBef>
              <a:spcAft>
                <a:spcPts val="0"/>
              </a:spcAft>
              <a:buSzPts val="1600"/>
              <a:buChar char="●"/>
            </a:pPr>
            <a:r>
              <a:rPr lang="es"/>
              <a:t>Agregar el recurso “bundle”.</a:t>
            </a:r>
            <a:endParaRPr/>
          </a:p>
        </p:txBody>
      </p:sp>
      <p:pic>
        <p:nvPicPr>
          <p:cNvPr id="600" name="Google Shape;600;p4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01" name="Google Shape;601;p4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02" name="Google Shape;602;p4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03" name="Google Shape;603;p4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04" name="Google Shape;604;p4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05" name="Google Shape;605;p4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606" name="Google Shape;606;p4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607" name="Google Shape;607;p4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608" name="Google Shape;608;p4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609" name="Google Shape;609;p46"/>
          <p:cNvSpPr/>
          <p:nvPr/>
        </p:nvSpPr>
        <p:spPr>
          <a:xfrm>
            <a:off x="1346150" y="2110225"/>
            <a:ext cx="3486000" cy="19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txBox="1"/>
          <p:nvPr>
            <p:ph idx="1" type="subTitle"/>
          </p:nvPr>
        </p:nvSpPr>
        <p:spPr>
          <a:xfrm>
            <a:off x="1476650" y="2414125"/>
            <a:ext cx="3225000" cy="1320900"/>
          </a:xfrm>
          <a:prstGeom prst="rect">
            <a:avLst/>
          </a:prstGeom>
          <a:noFill/>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s" sz="1050">
                <a:solidFill>
                  <a:srgbClr val="212529"/>
                </a:solidFill>
                <a:latin typeface="Arial"/>
                <a:ea typeface="Arial"/>
                <a:cs typeface="Arial"/>
                <a:sym typeface="Arial"/>
              </a:rPr>
              <a:t>&lt;</a:t>
            </a:r>
            <a:r>
              <a:rPr lang="es" sz="1050">
                <a:solidFill>
                  <a:srgbClr val="2F6F9F"/>
                </a:solidFill>
                <a:latin typeface="Arial"/>
                <a:ea typeface="Arial"/>
                <a:cs typeface="Arial"/>
                <a:sym typeface="Arial"/>
              </a:rPr>
              <a:t>script</a:t>
            </a:r>
            <a:r>
              <a:rPr lang="es" sz="1050">
                <a:solidFill>
                  <a:srgbClr val="212529"/>
                </a:solidFill>
                <a:latin typeface="Arial"/>
                <a:ea typeface="Arial"/>
                <a:cs typeface="Arial"/>
                <a:sym typeface="Arial"/>
              </a:rPr>
              <a:t> </a:t>
            </a:r>
            <a:r>
              <a:rPr lang="es" sz="1050">
                <a:solidFill>
                  <a:srgbClr val="006EE0"/>
                </a:solidFill>
                <a:latin typeface="Arial"/>
                <a:ea typeface="Arial"/>
                <a:cs typeface="Arial"/>
                <a:sym typeface="Arial"/>
              </a:rPr>
              <a:t>src</a:t>
            </a:r>
            <a:r>
              <a:rPr lang="es" sz="1050">
                <a:solidFill>
                  <a:srgbClr val="555555"/>
                </a:solidFill>
                <a:latin typeface="Arial"/>
                <a:ea typeface="Arial"/>
                <a:cs typeface="Arial"/>
                <a:sym typeface="Arial"/>
              </a:rPr>
              <a:t>=</a:t>
            </a:r>
            <a:r>
              <a:rPr lang="es" sz="1050">
                <a:solidFill>
                  <a:srgbClr val="D73038"/>
                </a:solidFill>
                <a:latin typeface="Arial"/>
                <a:ea typeface="Arial"/>
                <a:cs typeface="Arial"/>
                <a:sym typeface="Arial"/>
              </a:rPr>
              <a:t>"https://cdn.jsdelivr.net/npm/bootstrap@5.0.1/dist/js/bootstrap.bundle.min.js"</a:t>
            </a:r>
            <a:r>
              <a:rPr lang="es" sz="1050">
                <a:solidFill>
                  <a:srgbClr val="212529"/>
                </a:solidFill>
                <a:latin typeface="Arial"/>
                <a:ea typeface="Arial"/>
                <a:cs typeface="Arial"/>
                <a:sym typeface="Arial"/>
              </a:rPr>
              <a:t> </a:t>
            </a:r>
            <a:r>
              <a:rPr lang="es" sz="1050">
                <a:solidFill>
                  <a:srgbClr val="006EE0"/>
                </a:solidFill>
                <a:latin typeface="Arial"/>
                <a:ea typeface="Arial"/>
                <a:cs typeface="Arial"/>
                <a:sym typeface="Arial"/>
              </a:rPr>
              <a:t>integrity</a:t>
            </a:r>
            <a:r>
              <a:rPr lang="es" sz="1050">
                <a:solidFill>
                  <a:srgbClr val="555555"/>
                </a:solidFill>
                <a:latin typeface="Arial"/>
                <a:ea typeface="Arial"/>
                <a:cs typeface="Arial"/>
                <a:sym typeface="Arial"/>
              </a:rPr>
              <a:t>=</a:t>
            </a:r>
            <a:r>
              <a:rPr lang="es" sz="1050">
                <a:solidFill>
                  <a:srgbClr val="D73038"/>
                </a:solidFill>
                <a:latin typeface="Arial"/>
                <a:ea typeface="Arial"/>
                <a:cs typeface="Arial"/>
                <a:sym typeface="Arial"/>
              </a:rPr>
              <a:t>"sha384-gtEjrD/SeCtmISkJkNUaaKMoLD0//ElJ19smozuHV6z3Iehds+3Ulb9Bn9Plx0x4"</a:t>
            </a:r>
            <a:r>
              <a:rPr lang="es" sz="1050">
                <a:solidFill>
                  <a:srgbClr val="212529"/>
                </a:solidFill>
                <a:latin typeface="Arial"/>
                <a:ea typeface="Arial"/>
                <a:cs typeface="Arial"/>
                <a:sym typeface="Arial"/>
              </a:rPr>
              <a:t> </a:t>
            </a:r>
            <a:r>
              <a:rPr lang="es" sz="1050">
                <a:solidFill>
                  <a:srgbClr val="006EE0"/>
                </a:solidFill>
                <a:latin typeface="Arial"/>
                <a:ea typeface="Arial"/>
                <a:cs typeface="Arial"/>
                <a:sym typeface="Arial"/>
              </a:rPr>
              <a:t>crossorigin</a:t>
            </a:r>
            <a:r>
              <a:rPr lang="es" sz="1050">
                <a:solidFill>
                  <a:srgbClr val="555555"/>
                </a:solidFill>
                <a:latin typeface="Arial"/>
                <a:ea typeface="Arial"/>
                <a:cs typeface="Arial"/>
                <a:sym typeface="Arial"/>
              </a:rPr>
              <a:t>=</a:t>
            </a:r>
            <a:r>
              <a:rPr lang="es" sz="1050">
                <a:solidFill>
                  <a:srgbClr val="D73038"/>
                </a:solidFill>
                <a:latin typeface="Arial"/>
                <a:ea typeface="Arial"/>
                <a:cs typeface="Arial"/>
                <a:sym typeface="Arial"/>
              </a:rPr>
              <a:t>"anonymous"</a:t>
            </a:r>
            <a:r>
              <a:rPr lang="es" sz="1050">
                <a:solidFill>
                  <a:srgbClr val="212529"/>
                </a:solidFill>
                <a:latin typeface="Arial"/>
                <a:ea typeface="Arial"/>
                <a:cs typeface="Arial"/>
                <a:sym typeface="Arial"/>
              </a:rPr>
              <a:t>&gt;&lt;/</a:t>
            </a:r>
            <a:r>
              <a:rPr lang="es" sz="1050">
                <a:solidFill>
                  <a:srgbClr val="2F6F9F"/>
                </a:solidFill>
                <a:latin typeface="Arial"/>
                <a:ea typeface="Arial"/>
                <a:cs typeface="Arial"/>
                <a:sym typeface="Arial"/>
              </a:rPr>
              <a:t>script</a:t>
            </a:r>
            <a:r>
              <a:rPr lang="es" sz="1050">
                <a:solidFill>
                  <a:srgbClr val="212529"/>
                </a:solidFill>
                <a:latin typeface="Arial"/>
                <a:ea typeface="Arial"/>
                <a:cs typeface="Arial"/>
                <a:sym typeface="Arial"/>
              </a:rPr>
              <a:t>&gt;</a:t>
            </a:r>
            <a:endParaRPr sz="1700"/>
          </a:p>
        </p:txBody>
      </p:sp>
      <p:sp>
        <p:nvSpPr>
          <p:cNvPr id="611" name="Google Shape;611;p46"/>
          <p:cNvSpPr txBox="1"/>
          <p:nvPr>
            <p:ph idx="1" type="subTitle"/>
          </p:nvPr>
        </p:nvSpPr>
        <p:spPr>
          <a:xfrm>
            <a:off x="5062000" y="1409125"/>
            <a:ext cx="3167400" cy="701100"/>
          </a:xfrm>
          <a:prstGeom prst="rect">
            <a:avLst/>
          </a:prstGeom>
        </p:spPr>
        <p:txBody>
          <a:bodyPr anchorCtr="0" anchor="ctr" bIns="0" lIns="0" spcFirstLastPara="1" rIns="0" wrap="square" tIns="0">
            <a:noAutofit/>
          </a:bodyPr>
          <a:lstStyle/>
          <a:p>
            <a:pPr indent="-330200" lvl="0" marL="457200" rtl="0" algn="just">
              <a:spcBef>
                <a:spcPts val="0"/>
              </a:spcBef>
              <a:spcAft>
                <a:spcPts val="0"/>
              </a:spcAft>
              <a:buSzPts val="1600"/>
              <a:buChar char="●"/>
            </a:pPr>
            <a:r>
              <a:rPr lang="es"/>
              <a:t>Agregar Jquery, Popper.js y Bootstrap por separado.</a:t>
            </a:r>
            <a:endParaRPr/>
          </a:p>
        </p:txBody>
      </p:sp>
      <p:sp>
        <p:nvSpPr>
          <p:cNvPr id="612" name="Google Shape;612;p46"/>
          <p:cNvSpPr/>
          <p:nvPr/>
        </p:nvSpPr>
        <p:spPr>
          <a:xfrm>
            <a:off x="5125100" y="2110225"/>
            <a:ext cx="3486000" cy="2370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txBox="1"/>
          <p:nvPr>
            <p:ph idx="1" type="subTitle"/>
          </p:nvPr>
        </p:nvSpPr>
        <p:spPr>
          <a:xfrm>
            <a:off x="5255600" y="2738725"/>
            <a:ext cx="3225000" cy="1320900"/>
          </a:xfrm>
          <a:prstGeom prst="rect">
            <a:avLst/>
          </a:prstGeom>
          <a:noFill/>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s" sz="950">
                <a:solidFill>
                  <a:srgbClr val="212529"/>
                </a:solidFill>
                <a:latin typeface="Arial"/>
                <a:ea typeface="Arial"/>
                <a:cs typeface="Arial"/>
                <a:sym typeface="Arial"/>
              </a:rPr>
              <a:t>&lt;</a:t>
            </a:r>
            <a:r>
              <a:rPr lang="es" sz="950">
                <a:solidFill>
                  <a:srgbClr val="2F6F9F"/>
                </a:solidFill>
                <a:latin typeface="Arial"/>
                <a:ea typeface="Arial"/>
                <a:cs typeface="Arial"/>
                <a:sym typeface="Arial"/>
              </a:rPr>
              <a:t>script</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src</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"https://cdn.jsdelivr.net/npm/@popperjs/core@2.9.2/dist/umd/popper.min.js"</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integrity</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"sha384-IQsoLXl5PILFhosVNubq5LC7Qb9DXgDA9i+tQ8Zj3iwWAwPtgFTxbJ8NT4GN1R8p"</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crossorigin</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"anonymous"</a:t>
            </a:r>
            <a:r>
              <a:rPr lang="es" sz="950">
                <a:solidFill>
                  <a:srgbClr val="212529"/>
                </a:solidFill>
                <a:latin typeface="Arial"/>
                <a:ea typeface="Arial"/>
                <a:cs typeface="Arial"/>
                <a:sym typeface="Arial"/>
              </a:rPr>
              <a:t>&gt;&lt;/</a:t>
            </a:r>
            <a:r>
              <a:rPr lang="es" sz="950">
                <a:solidFill>
                  <a:srgbClr val="2F6F9F"/>
                </a:solidFill>
                <a:latin typeface="Arial"/>
                <a:ea typeface="Arial"/>
                <a:cs typeface="Arial"/>
                <a:sym typeface="Arial"/>
              </a:rPr>
              <a:t>script</a:t>
            </a:r>
            <a:r>
              <a:rPr lang="es" sz="950">
                <a:solidFill>
                  <a:srgbClr val="212529"/>
                </a:solidFill>
                <a:latin typeface="Arial"/>
                <a:ea typeface="Arial"/>
                <a:cs typeface="Arial"/>
                <a:sym typeface="Arial"/>
              </a:rPr>
              <a:t>&gt;</a:t>
            </a:r>
            <a:endParaRPr sz="950">
              <a:solidFill>
                <a:srgbClr val="212529"/>
              </a:solidFill>
              <a:latin typeface="Arial"/>
              <a:ea typeface="Arial"/>
              <a:cs typeface="Arial"/>
              <a:sym typeface="Arial"/>
            </a:endParaRPr>
          </a:p>
          <a:p>
            <a:pPr indent="0" lvl="0" marL="0" rtl="0" algn="l">
              <a:lnSpc>
                <a:spcPct val="115000"/>
              </a:lnSpc>
              <a:spcBef>
                <a:spcPts val="0"/>
              </a:spcBef>
              <a:spcAft>
                <a:spcPts val="0"/>
              </a:spcAft>
              <a:buNone/>
            </a:pPr>
            <a:r>
              <a:rPr lang="es" sz="950">
                <a:solidFill>
                  <a:srgbClr val="212529"/>
                </a:solidFill>
                <a:latin typeface="Arial"/>
                <a:ea typeface="Arial"/>
                <a:cs typeface="Arial"/>
                <a:sym typeface="Arial"/>
              </a:rPr>
              <a:t>&lt;</a:t>
            </a:r>
            <a:r>
              <a:rPr lang="es" sz="950">
                <a:solidFill>
                  <a:srgbClr val="2F6F9F"/>
                </a:solidFill>
                <a:latin typeface="Arial"/>
                <a:ea typeface="Arial"/>
                <a:cs typeface="Arial"/>
                <a:sym typeface="Arial"/>
              </a:rPr>
              <a:t>script</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src</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"https://cdn.jsdelivr.net/npm/bootstrap@5.0.1/dist/js/bootstrap.min.js"</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integrity</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"sha384-Atwg2Pkwv9vp0ygtn1JAojH0nYbwNJLPhwyoVbhoPwBhjQPR5VtM2+xf0Uwh9KtT"</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crossorigin</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"anonymous"</a:t>
            </a:r>
            <a:r>
              <a:rPr lang="es" sz="950">
                <a:solidFill>
                  <a:srgbClr val="212529"/>
                </a:solidFill>
                <a:latin typeface="Arial"/>
                <a:ea typeface="Arial"/>
                <a:cs typeface="Arial"/>
                <a:sym typeface="Arial"/>
              </a:rPr>
              <a:t>&gt;&lt;/</a:t>
            </a:r>
            <a:r>
              <a:rPr lang="es" sz="950">
                <a:solidFill>
                  <a:srgbClr val="2F6F9F"/>
                </a:solidFill>
                <a:latin typeface="Arial"/>
                <a:ea typeface="Arial"/>
                <a:cs typeface="Arial"/>
                <a:sym typeface="Arial"/>
              </a:rPr>
              <a:t>script</a:t>
            </a:r>
            <a:r>
              <a:rPr lang="es" sz="950">
                <a:solidFill>
                  <a:srgbClr val="212529"/>
                </a:solidFill>
                <a:latin typeface="Arial"/>
                <a:ea typeface="Arial"/>
                <a:cs typeface="Arial"/>
                <a:sym typeface="Arial"/>
              </a:rPr>
              <a:t>&gt;</a:t>
            </a:r>
            <a:endParaRPr sz="950">
              <a:solidFill>
                <a:srgbClr val="212529"/>
              </a:solidFill>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21252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7"/>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Integrando Bootstrap mediante descarga</a:t>
            </a:r>
            <a:endParaRPr/>
          </a:p>
        </p:txBody>
      </p:sp>
      <p:sp>
        <p:nvSpPr>
          <p:cNvPr id="619" name="Google Shape;619;p47"/>
          <p:cNvSpPr txBox="1"/>
          <p:nvPr>
            <p:ph idx="4294967295" type="subTitle"/>
          </p:nvPr>
        </p:nvSpPr>
        <p:spPr>
          <a:xfrm>
            <a:off x="852025" y="1289650"/>
            <a:ext cx="3538200" cy="799500"/>
          </a:xfrm>
          <a:prstGeom prst="rect">
            <a:avLst/>
          </a:prstGeom>
        </p:spPr>
        <p:txBody>
          <a:bodyPr anchorCtr="0" anchor="ctr" bIns="0" lIns="0" spcFirstLastPara="1" rIns="0" wrap="square" tIns="0">
            <a:noAutofit/>
          </a:bodyPr>
          <a:lstStyle/>
          <a:p>
            <a:pPr indent="-330200" lvl="0" marL="457200" rtl="0" algn="l">
              <a:spcBef>
                <a:spcPts val="0"/>
              </a:spcBef>
              <a:spcAft>
                <a:spcPts val="0"/>
              </a:spcAft>
              <a:buSzPts val="1600"/>
              <a:buChar char="●"/>
            </a:pPr>
            <a:r>
              <a:rPr lang="es"/>
              <a:t>Descargamos los archivos bajo la opción “compiled CSS and JS”.</a:t>
            </a:r>
            <a:endParaRPr/>
          </a:p>
        </p:txBody>
      </p:sp>
      <p:pic>
        <p:nvPicPr>
          <p:cNvPr id="620" name="Google Shape;620;p47">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621" name="Google Shape;621;p47"/>
          <p:cNvSpPr txBox="1"/>
          <p:nvPr>
            <p:ph idx="4294967295" type="subTitle"/>
          </p:nvPr>
        </p:nvSpPr>
        <p:spPr>
          <a:xfrm>
            <a:off x="4741500" y="1289650"/>
            <a:ext cx="3538200" cy="799500"/>
          </a:xfrm>
          <a:prstGeom prst="rect">
            <a:avLst/>
          </a:prstGeom>
        </p:spPr>
        <p:txBody>
          <a:bodyPr anchorCtr="0" anchor="ctr" bIns="0" lIns="0" spcFirstLastPara="1" rIns="0" wrap="square" tIns="0">
            <a:noAutofit/>
          </a:bodyPr>
          <a:lstStyle/>
          <a:p>
            <a:pPr indent="-330200" lvl="0" marL="457200" rtl="0" algn="l">
              <a:spcBef>
                <a:spcPts val="0"/>
              </a:spcBef>
              <a:spcAft>
                <a:spcPts val="0"/>
              </a:spcAft>
              <a:buSzPts val="1600"/>
              <a:buChar char="●"/>
            </a:pPr>
            <a:r>
              <a:rPr lang="es"/>
              <a:t>Copiamos las carpetas “js” y “css” en la carpeta assets del proyecto. </a:t>
            </a:r>
            <a:endParaRPr/>
          </a:p>
        </p:txBody>
      </p:sp>
      <p:pic>
        <p:nvPicPr>
          <p:cNvPr id="622" name="Google Shape;622;p47"/>
          <p:cNvPicPr preferRelativeResize="0"/>
          <p:nvPr/>
        </p:nvPicPr>
        <p:blipFill>
          <a:blip r:embed="rId4">
            <a:alphaModFix/>
          </a:blip>
          <a:stretch>
            <a:fillRect/>
          </a:stretch>
        </p:blipFill>
        <p:spPr>
          <a:xfrm>
            <a:off x="754225" y="2089150"/>
            <a:ext cx="3733800" cy="1828800"/>
          </a:xfrm>
          <a:prstGeom prst="rect">
            <a:avLst/>
          </a:prstGeom>
          <a:noFill/>
          <a:ln>
            <a:noFill/>
          </a:ln>
        </p:spPr>
      </p:pic>
      <p:pic>
        <p:nvPicPr>
          <p:cNvPr id="623" name="Google Shape;623;p47"/>
          <p:cNvPicPr preferRelativeResize="0"/>
          <p:nvPr/>
        </p:nvPicPr>
        <p:blipFill>
          <a:blip r:embed="rId5">
            <a:alphaModFix/>
          </a:blip>
          <a:stretch>
            <a:fillRect/>
          </a:stretch>
        </p:blipFill>
        <p:spPr>
          <a:xfrm>
            <a:off x="5274450" y="2141100"/>
            <a:ext cx="2886075" cy="1504950"/>
          </a:xfrm>
          <a:prstGeom prst="rect">
            <a:avLst/>
          </a:prstGeom>
          <a:noFill/>
          <a:ln>
            <a:noFill/>
          </a:ln>
        </p:spPr>
      </p:pic>
      <p:sp>
        <p:nvSpPr>
          <p:cNvPr id="624" name="Google Shape;624;p47"/>
          <p:cNvSpPr txBox="1"/>
          <p:nvPr>
            <p:ph idx="4294967295" type="subTitle"/>
          </p:nvPr>
        </p:nvSpPr>
        <p:spPr>
          <a:xfrm>
            <a:off x="4807925" y="3646050"/>
            <a:ext cx="3538200" cy="799500"/>
          </a:xfrm>
          <a:prstGeom prst="rect">
            <a:avLst/>
          </a:prstGeom>
        </p:spPr>
        <p:txBody>
          <a:bodyPr anchorCtr="0" anchor="ctr" bIns="0" lIns="0" spcFirstLastPara="1" rIns="0" wrap="square" tIns="0">
            <a:noAutofit/>
          </a:bodyPr>
          <a:lstStyle/>
          <a:p>
            <a:pPr indent="-330200" lvl="0" marL="457200" rtl="0" algn="l">
              <a:spcBef>
                <a:spcPts val="0"/>
              </a:spcBef>
              <a:spcAft>
                <a:spcPts val="0"/>
              </a:spcAft>
              <a:buSzPts val="1600"/>
              <a:buChar char="●"/>
            </a:pPr>
            <a:r>
              <a:rPr lang="es"/>
              <a:t>Lo integramos referenciando los archivos a la ruta local de nuestro proyecto.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8"/>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CSS de Bootstrap</a:t>
            </a:r>
            <a:endParaRPr/>
          </a:p>
        </p:txBody>
      </p:sp>
      <p:pic>
        <p:nvPicPr>
          <p:cNvPr id="630" name="Google Shape;630;p48">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631" name="Google Shape;631;p48"/>
          <p:cNvSpPr txBox="1"/>
          <p:nvPr>
            <p:ph idx="4294967295" type="subTitle"/>
          </p:nvPr>
        </p:nvSpPr>
        <p:spPr>
          <a:xfrm>
            <a:off x="561622" y="1676113"/>
            <a:ext cx="3124500" cy="572400"/>
          </a:xfrm>
          <a:prstGeom prst="rect">
            <a:avLst/>
          </a:prstGeom>
        </p:spPr>
        <p:txBody>
          <a:bodyPr anchorCtr="0" anchor="ctr" bIns="0" lIns="0" spcFirstLastPara="1" rIns="0" wrap="square" tIns="0">
            <a:noAutofit/>
          </a:bodyPr>
          <a:lstStyle/>
          <a:p>
            <a:pPr indent="-298450" lvl="0" marL="457200" rtl="0" algn="just">
              <a:spcBef>
                <a:spcPts val="0"/>
              </a:spcBef>
              <a:spcAft>
                <a:spcPts val="0"/>
              </a:spcAft>
              <a:buSzPts val="1100"/>
              <a:buChar char="●"/>
            </a:pPr>
            <a:r>
              <a:rPr lang="es" sz="1100"/>
              <a:t>Introducimos </a:t>
            </a:r>
            <a:r>
              <a:rPr lang="es" sz="1100"/>
              <a:t>el</a:t>
            </a:r>
            <a:r>
              <a:rPr lang="es" sz="1100"/>
              <a:t> código de Bootstrap</a:t>
            </a:r>
            <a:endParaRPr sz="1100"/>
          </a:p>
          <a:p>
            <a:pPr indent="0" lvl="0" marL="0" rtl="0" algn="just">
              <a:spcBef>
                <a:spcPts val="1600"/>
              </a:spcBef>
              <a:spcAft>
                <a:spcPts val="1600"/>
              </a:spcAft>
              <a:buNone/>
            </a:pPr>
            <a:r>
              <a:rPr lang="es" sz="1100"/>
              <a:t>Esto agrega el CSS de Bootstrap v5</a:t>
            </a:r>
            <a:endParaRPr sz="1100"/>
          </a:p>
        </p:txBody>
      </p:sp>
      <p:sp>
        <p:nvSpPr>
          <p:cNvPr id="632" name="Google Shape;632;p48"/>
          <p:cNvSpPr/>
          <p:nvPr/>
        </p:nvSpPr>
        <p:spPr>
          <a:xfrm>
            <a:off x="561600" y="2182914"/>
            <a:ext cx="3124500" cy="1574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33" name="Google Shape;633;p48"/>
          <p:cNvSpPr txBox="1"/>
          <p:nvPr>
            <p:ph idx="4294967295" type="subTitle"/>
          </p:nvPr>
        </p:nvSpPr>
        <p:spPr>
          <a:xfrm>
            <a:off x="678565" y="2331960"/>
            <a:ext cx="2890500" cy="1177800"/>
          </a:xfrm>
          <a:prstGeom prst="rect">
            <a:avLst/>
          </a:prstGeom>
          <a:noFill/>
        </p:spPr>
        <p:txBody>
          <a:bodyPr anchorCtr="0" anchor="ctr" bIns="0" lIns="0" spcFirstLastPara="1" rIns="0" wrap="square" tIns="0">
            <a:noAutofit/>
          </a:bodyPr>
          <a:lstStyle/>
          <a:p>
            <a:pPr indent="0" lvl="0" marL="0" rtl="0" algn="l">
              <a:spcBef>
                <a:spcPts val="0"/>
              </a:spcBef>
              <a:spcAft>
                <a:spcPts val="0"/>
              </a:spcAft>
              <a:buNone/>
            </a:pPr>
            <a:r>
              <a:rPr lang="es" sz="950">
                <a:solidFill>
                  <a:srgbClr val="212529"/>
                </a:solidFill>
                <a:latin typeface="Arial"/>
                <a:ea typeface="Arial"/>
                <a:cs typeface="Arial"/>
                <a:sym typeface="Arial"/>
              </a:rPr>
              <a:t>&lt;</a:t>
            </a:r>
            <a:r>
              <a:rPr lang="es" sz="950">
                <a:solidFill>
                  <a:srgbClr val="2F6F9F"/>
                </a:solidFill>
                <a:latin typeface="Arial"/>
                <a:ea typeface="Arial"/>
                <a:cs typeface="Arial"/>
                <a:sym typeface="Arial"/>
              </a:rPr>
              <a:t>link</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href</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"https://cdn.jsdelivr.net/npm/bootstrap@5.0.1/dist/css/bootstrap.min.css"</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rel</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"stylesheet"</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integrity</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"sha384-+0n0xVW2eSR5OomGNYDnhzAbDsOXxcvSN1TPprVMTNDbiYZCxYbOOl7+AMvyTG2x"</a:t>
            </a:r>
            <a:r>
              <a:rPr lang="es" sz="950">
                <a:solidFill>
                  <a:srgbClr val="212529"/>
                </a:solidFill>
                <a:latin typeface="Arial"/>
                <a:ea typeface="Arial"/>
                <a:cs typeface="Arial"/>
                <a:sym typeface="Arial"/>
              </a:rPr>
              <a:t> </a:t>
            </a:r>
            <a:r>
              <a:rPr lang="es" sz="950">
                <a:solidFill>
                  <a:srgbClr val="006EE0"/>
                </a:solidFill>
                <a:latin typeface="Arial"/>
                <a:ea typeface="Arial"/>
                <a:cs typeface="Arial"/>
                <a:sym typeface="Arial"/>
              </a:rPr>
              <a:t>crossorigin</a:t>
            </a:r>
            <a:r>
              <a:rPr lang="es" sz="950">
                <a:solidFill>
                  <a:srgbClr val="555555"/>
                </a:solidFill>
                <a:latin typeface="Arial"/>
                <a:ea typeface="Arial"/>
                <a:cs typeface="Arial"/>
                <a:sym typeface="Arial"/>
              </a:rPr>
              <a:t>=</a:t>
            </a:r>
            <a:r>
              <a:rPr lang="es" sz="950">
                <a:solidFill>
                  <a:srgbClr val="D73038"/>
                </a:solidFill>
                <a:latin typeface="Arial"/>
                <a:ea typeface="Arial"/>
                <a:cs typeface="Arial"/>
                <a:sym typeface="Arial"/>
              </a:rPr>
              <a:t>"anonymous"</a:t>
            </a:r>
            <a:r>
              <a:rPr lang="es" sz="950">
                <a:solidFill>
                  <a:srgbClr val="212529"/>
                </a:solidFill>
                <a:latin typeface="Arial"/>
                <a:ea typeface="Arial"/>
                <a:cs typeface="Arial"/>
                <a:sym typeface="Arial"/>
              </a:rPr>
              <a:t>&gt;</a:t>
            </a:r>
            <a:endParaRPr sz="1050">
              <a:solidFill>
                <a:srgbClr val="212529"/>
              </a:solidFill>
              <a:latin typeface="Arial"/>
              <a:ea typeface="Arial"/>
              <a:cs typeface="Arial"/>
              <a:sym typeface="Arial"/>
            </a:endParaRPr>
          </a:p>
        </p:txBody>
      </p:sp>
      <p:pic>
        <p:nvPicPr>
          <p:cNvPr id="634" name="Google Shape;634;p48"/>
          <p:cNvPicPr preferRelativeResize="0"/>
          <p:nvPr/>
        </p:nvPicPr>
        <p:blipFill>
          <a:blip r:embed="rId4">
            <a:alphaModFix/>
          </a:blip>
          <a:stretch>
            <a:fillRect/>
          </a:stretch>
        </p:blipFill>
        <p:spPr>
          <a:xfrm>
            <a:off x="3797300" y="1297050"/>
            <a:ext cx="4814374" cy="2619312"/>
          </a:xfrm>
          <a:prstGeom prst="rect">
            <a:avLst/>
          </a:prstGeom>
          <a:noFill/>
          <a:ln>
            <a:noFill/>
          </a:ln>
          <a:effectLst>
            <a:outerShdw blurRad="71438" rotWithShape="0" algn="bl" dir="2700000" dist="114300">
              <a:srgbClr val="000000">
                <a:alpha val="2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49">
            <a:hlinkClick/>
          </p:cNvPr>
          <p:cNvPicPr preferRelativeResize="0"/>
          <p:nvPr/>
        </p:nvPicPr>
        <p:blipFill rotWithShape="1">
          <a:blip r:embed="rId3">
            <a:alphaModFix/>
          </a:blip>
          <a:srcRect b="475" l="0" r="0" t="465"/>
          <a:stretch/>
        </p:blipFill>
        <p:spPr>
          <a:xfrm>
            <a:off x="7876687" y="618875"/>
            <a:ext cx="265550" cy="258850"/>
          </a:xfrm>
          <a:prstGeom prst="rect">
            <a:avLst/>
          </a:prstGeom>
          <a:noFill/>
          <a:ln>
            <a:noFill/>
          </a:ln>
        </p:spPr>
      </p:pic>
      <p:sp>
        <p:nvSpPr>
          <p:cNvPr id="640" name="Google Shape;640;p49"/>
          <p:cNvSpPr txBox="1"/>
          <p:nvPr>
            <p:ph type="ctrTitle"/>
          </p:nvPr>
        </p:nvSpPr>
        <p:spPr>
          <a:xfrm>
            <a:off x="2030875" y="3335425"/>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400"/>
              <a:t>Ahora, página web con Bootstrap</a:t>
            </a:r>
            <a:r>
              <a:rPr lang="es" sz="1900"/>
              <a:t> </a:t>
            </a:r>
            <a:endParaRPr sz="1900"/>
          </a:p>
          <a:p>
            <a:pPr indent="0" lvl="0" marL="0" rtl="0" algn="ctr">
              <a:spcBef>
                <a:spcPts val="0"/>
              </a:spcBef>
              <a:spcAft>
                <a:spcPts val="0"/>
              </a:spcAft>
              <a:buNone/>
            </a:pPr>
            <a:r>
              <a:rPr lang="es" sz="2400">
                <a:highlight>
                  <a:srgbClr val="FF6B65"/>
                </a:highlight>
              </a:rPr>
              <a:t>#EjercicioGuiado:</a:t>
            </a:r>
            <a:r>
              <a:rPr i="1" lang="es" sz="2400">
                <a:highlight>
                  <a:srgbClr val="FF6B65"/>
                </a:highlight>
              </a:rPr>
              <a:t> </a:t>
            </a:r>
            <a:br>
              <a:rPr i="1" lang="es" sz="2400">
                <a:highlight>
                  <a:srgbClr val="FF6B65"/>
                </a:highlight>
              </a:rPr>
            </a:br>
            <a:r>
              <a:rPr i="1" lang="es" sz="2400">
                <a:highlight>
                  <a:srgbClr val="FF6B65"/>
                </a:highlight>
              </a:rPr>
              <a:t>Hola Mundo</a:t>
            </a:r>
            <a:endParaRPr i="1" sz="2400">
              <a:highlight>
                <a:srgbClr val="FF6B65"/>
              </a:highlight>
            </a:endParaRPr>
          </a:p>
        </p:txBody>
      </p:sp>
      <p:sp>
        <p:nvSpPr>
          <p:cNvPr id="641" name="Google Shape;641;p49"/>
          <p:cNvSpPr txBox="1"/>
          <p:nvPr>
            <p:ph idx="4294967295" type="title"/>
          </p:nvPr>
        </p:nvSpPr>
        <p:spPr>
          <a:xfrm>
            <a:off x="2475200" y="1699825"/>
            <a:ext cx="4856700" cy="9222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es" sz="1500">
                <a:latin typeface="Raleway"/>
                <a:ea typeface="Raleway"/>
                <a:cs typeface="Raleway"/>
                <a:sym typeface="Raleway"/>
              </a:rPr>
              <a:t>Ahora veremos un hola mundo hecho con Bootstrap 5 en una página </a:t>
            </a:r>
            <a:r>
              <a:rPr lang="es" sz="1500">
                <a:latin typeface="Raleway"/>
                <a:ea typeface="Raleway"/>
                <a:cs typeface="Raleway"/>
                <a:sym typeface="Raleway"/>
              </a:rPr>
              <a:t>Estática</a:t>
            </a:r>
            <a:r>
              <a:rPr lang="es" sz="1500">
                <a:latin typeface="Raleway"/>
                <a:ea typeface="Raleway"/>
                <a:cs typeface="Raleway"/>
                <a:sym typeface="Raleway"/>
              </a:rPr>
              <a:t> (static). Todo en CodeSandBox.</a:t>
            </a:r>
            <a:endParaRPr sz="1500">
              <a:latin typeface="Raleway"/>
              <a:ea typeface="Raleway"/>
              <a:cs typeface="Raleway"/>
              <a:sym typeface="Raleway"/>
            </a:endParaRPr>
          </a:p>
          <a:p>
            <a:pPr indent="0" lvl="0" marL="0" rtl="0" algn="just">
              <a:spcBef>
                <a:spcPts val="0"/>
              </a:spcBef>
              <a:spcAft>
                <a:spcPts val="0"/>
              </a:spcAft>
              <a:buNone/>
            </a:pPr>
            <a:r>
              <a:t/>
            </a:r>
            <a:endParaRPr sz="1500">
              <a:latin typeface="Raleway"/>
              <a:ea typeface="Raleway"/>
              <a:cs typeface="Raleway"/>
              <a:sym typeface="Raleway"/>
            </a:endParaRPr>
          </a:p>
        </p:txBody>
      </p:sp>
      <p:grpSp>
        <p:nvGrpSpPr>
          <p:cNvPr id="642" name="Google Shape;642;p49"/>
          <p:cNvGrpSpPr/>
          <p:nvPr/>
        </p:nvGrpSpPr>
        <p:grpSpPr>
          <a:xfrm>
            <a:off x="4700375" y="1181550"/>
            <a:ext cx="301703" cy="366775"/>
            <a:chOff x="4551450" y="2523500"/>
            <a:chExt cx="274775" cy="334100"/>
          </a:xfrm>
        </p:grpSpPr>
        <p:sp>
          <p:nvSpPr>
            <p:cNvPr id="643" name="Google Shape;643;p49"/>
            <p:cNvSpPr/>
            <p:nvPr/>
          </p:nvSpPr>
          <p:spPr>
            <a:xfrm>
              <a:off x="4551450" y="2523500"/>
              <a:ext cx="267875" cy="334100"/>
            </a:xfrm>
            <a:custGeom>
              <a:rect b="b" l="l" r="r" t="t"/>
              <a:pathLst>
                <a:path extrusionOk="0" h="13364" w="10715">
                  <a:moveTo>
                    <a:pt x="0" y="0"/>
                  </a:moveTo>
                  <a:lnTo>
                    <a:pt x="0" y="13364"/>
                  </a:lnTo>
                  <a:lnTo>
                    <a:pt x="5513" y="13364"/>
                  </a:lnTo>
                  <a:lnTo>
                    <a:pt x="10714" y="13061"/>
                  </a:lnTo>
                  <a:lnTo>
                    <a:pt x="10714" y="304"/>
                  </a:lnTo>
                  <a:lnTo>
                    <a:pt x="5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9"/>
            <p:cNvSpPr/>
            <p:nvPr/>
          </p:nvSpPr>
          <p:spPr>
            <a:xfrm>
              <a:off x="4688825" y="2523500"/>
              <a:ext cx="137400" cy="334100"/>
            </a:xfrm>
            <a:custGeom>
              <a:rect b="b" l="l" r="r" t="t"/>
              <a:pathLst>
                <a:path extrusionOk="0" h="13364" w="5496">
                  <a:moveTo>
                    <a:pt x="0" y="0"/>
                  </a:moveTo>
                  <a:lnTo>
                    <a:pt x="0" y="13364"/>
                  </a:lnTo>
                  <a:lnTo>
                    <a:pt x="5496" y="13364"/>
                  </a:lnTo>
                  <a:lnTo>
                    <a:pt x="54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9"/>
            <p:cNvSpPr/>
            <p:nvPr/>
          </p:nvSpPr>
          <p:spPr>
            <a:xfrm>
              <a:off x="4608750" y="2697450"/>
              <a:ext cx="160175" cy="22775"/>
            </a:xfrm>
            <a:custGeom>
              <a:rect b="b" l="l" r="r" t="t"/>
              <a:pathLst>
                <a:path extrusionOk="0" h="911" w="6407">
                  <a:moveTo>
                    <a:pt x="1" y="1"/>
                  </a:moveTo>
                  <a:lnTo>
                    <a:pt x="1" y="911"/>
                  </a:lnTo>
                  <a:lnTo>
                    <a:pt x="6406" y="911"/>
                  </a:lnTo>
                  <a:lnTo>
                    <a:pt x="6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9"/>
            <p:cNvSpPr/>
            <p:nvPr/>
          </p:nvSpPr>
          <p:spPr>
            <a:xfrm>
              <a:off x="4688825" y="2697450"/>
              <a:ext cx="80100" cy="22775"/>
            </a:xfrm>
            <a:custGeom>
              <a:rect b="b" l="l" r="r" t="t"/>
              <a:pathLst>
                <a:path extrusionOk="0" h="911" w="3204">
                  <a:moveTo>
                    <a:pt x="0" y="1"/>
                  </a:moveTo>
                  <a:lnTo>
                    <a:pt x="0" y="911"/>
                  </a:lnTo>
                  <a:lnTo>
                    <a:pt x="3203" y="911"/>
                  </a:lnTo>
                  <a:lnTo>
                    <a:pt x="3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9"/>
            <p:cNvSpPr/>
            <p:nvPr/>
          </p:nvSpPr>
          <p:spPr>
            <a:xfrm>
              <a:off x="4620125" y="2743175"/>
              <a:ext cx="137425" cy="23000"/>
            </a:xfrm>
            <a:custGeom>
              <a:rect b="b" l="l" r="r" t="t"/>
              <a:pathLst>
                <a:path extrusionOk="0" h="920" w="5497">
                  <a:moveTo>
                    <a:pt x="1" y="0"/>
                  </a:moveTo>
                  <a:lnTo>
                    <a:pt x="1" y="919"/>
                  </a:lnTo>
                  <a:lnTo>
                    <a:pt x="5496" y="919"/>
                  </a:lnTo>
                  <a:lnTo>
                    <a:pt x="54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9"/>
            <p:cNvSpPr/>
            <p:nvPr/>
          </p:nvSpPr>
          <p:spPr>
            <a:xfrm>
              <a:off x="4688825" y="2743175"/>
              <a:ext cx="68725" cy="23000"/>
            </a:xfrm>
            <a:custGeom>
              <a:rect b="b" l="l" r="r" t="t"/>
              <a:pathLst>
                <a:path extrusionOk="0" h="920" w="2749">
                  <a:moveTo>
                    <a:pt x="0" y="0"/>
                  </a:moveTo>
                  <a:lnTo>
                    <a:pt x="0" y="919"/>
                  </a:lnTo>
                  <a:lnTo>
                    <a:pt x="2748" y="919"/>
                  </a:lnTo>
                  <a:lnTo>
                    <a:pt x="27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9"/>
            <p:cNvSpPr/>
            <p:nvPr/>
          </p:nvSpPr>
          <p:spPr>
            <a:xfrm>
              <a:off x="4631500" y="2788900"/>
              <a:ext cx="114675" cy="23000"/>
            </a:xfrm>
            <a:custGeom>
              <a:rect b="b" l="l" r="r" t="t"/>
              <a:pathLst>
                <a:path extrusionOk="0" h="920" w="4587">
                  <a:moveTo>
                    <a:pt x="1" y="0"/>
                  </a:moveTo>
                  <a:lnTo>
                    <a:pt x="1" y="919"/>
                  </a:lnTo>
                  <a:lnTo>
                    <a:pt x="4586" y="919"/>
                  </a:lnTo>
                  <a:lnTo>
                    <a:pt x="45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9"/>
            <p:cNvSpPr/>
            <p:nvPr/>
          </p:nvSpPr>
          <p:spPr>
            <a:xfrm>
              <a:off x="4688825" y="2788900"/>
              <a:ext cx="57350" cy="23000"/>
            </a:xfrm>
            <a:custGeom>
              <a:rect b="b" l="l" r="r" t="t"/>
              <a:pathLst>
                <a:path extrusionOk="0" h="920" w="2294">
                  <a:moveTo>
                    <a:pt x="0" y="0"/>
                  </a:moveTo>
                  <a:lnTo>
                    <a:pt x="0" y="919"/>
                  </a:lnTo>
                  <a:lnTo>
                    <a:pt x="2293" y="919"/>
                  </a:lnTo>
                  <a:lnTo>
                    <a:pt x="22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9"/>
            <p:cNvSpPr/>
            <p:nvPr/>
          </p:nvSpPr>
          <p:spPr>
            <a:xfrm>
              <a:off x="4642425" y="2580975"/>
              <a:ext cx="93250" cy="75700"/>
            </a:xfrm>
            <a:custGeom>
              <a:rect b="b" l="l" r="r" t="t"/>
              <a:pathLst>
                <a:path extrusionOk="0" h="3028" w="3730">
                  <a:moveTo>
                    <a:pt x="1075" y="1"/>
                  </a:moveTo>
                  <a:cubicBezTo>
                    <a:pt x="826" y="1"/>
                    <a:pt x="576" y="97"/>
                    <a:pt x="384" y="288"/>
                  </a:cubicBezTo>
                  <a:cubicBezTo>
                    <a:pt x="1" y="663"/>
                    <a:pt x="1" y="1279"/>
                    <a:pt x="384" y="1662"/>
                  </a:cubicBezTo>
                  <a:lnTo>
                    <a:pt x="1865" y="3027"/>
                  </a:lnTo>
                  <a:lnTo>
                    <a:pt x="3346" y="1662"/>
                  </a:lnTo>
                  <a:cubicBezTo>
                    <a:pt x="3730" y="1279"/>
                    <a:pt x="3730" y="663"/>
                    <a:pt x="3346" y="288"/>
                  </a:cubicBezTo>
                  <a:cubicBezTo>
                    <a:pt x="3159" y="97"/>
                    <a:pt x="2911" y="1"/>
                    <a:pt x="2663" y="1"/>
                  </a:cubicBezTo>
                  <a:cubicBezTo>
                    <a:pt x="2414" y="1"/>
                    <a:pt x="2164" y="97"/>
                    <a:pt x="1972" y="288"/>
                  </a:cubicBezTo>
                  <a:lnTo>
                    <a:pt x="1865" y="387"/>
                  </a:lnTo>
                  <a:lnTo>
                    <a:pt x="1758" y="288"/>
                  </a:lnTo>
                  <a:cubicBezTo>
                    <a:pt x="1571" y="97"/>
                    <a:pt x="1323" y="1"/>
                    <a:pt x="10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9"/>
            <p:cNvSpPr/>
            <p:nvPr/>
          </p:nvSpPr>
          <p:spPr>
            <a:xfrm>
              <a:off x="4688825" y="2580975"/>
              <a:ext cx="46625" cy="75700"/>
            </a:xfrm>
            <a:custGeom>
              <a:rect b="b" l="l" r="r" t="t"/>
              <a:pathLst>
                <a:path extrusionOk="0" h="3028" w="1865">
                  <a:moveTo>
                    <a:pt x="794" y="1"/>
                  </a:moveTo>
                  <a:cubicBezTo>
                    <a:pt x="545" y="1"/>
                    <a:pt x="295" y="97"/>
                    <a:pt x="107" y="288"/>
                  </a:cubicBezTo>
                  <a:lnTo>
                    <a:pt x="0" y="387"/>
                  </a:lnTo>
                  <a:lnTo>
                    <a:pt x="0" y="3027"/>
                  </a:lnTo>
                  <a:lnTo>
                    <a:pt x="1481" y="1662"/>
                  </a:lnTo>
                  <a:cubicBezTo>
                    <a:pt x="1865" y="1279"/>
                    <a:pt x="1865" y="663"/>
                    <a:pt x="1481" y="288"/>
                  </a:cubicBezTo>
                  <a:cubicBezTo>
                    <a:pt x="1294" y="97"/>
                    <a:pt x="1044"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49"/>
          <p:cNvGrpSpPr/>
          <p:nvPr/>
        </p:nvGrpSpPr>
        <p:grpSpPr>
          <a:xfrm>
            <a:off x="5258650" y="1181550"/>
            <a:ext cx="301703" cy="366775"/>
            <a:chOff x="4551450" y="2523500"/>
            <a:chExt cx="274775" cy="334100"/>
          </a:xfrm>
        </p:grpSpPr>
        <p:sp>
          <p:nvSpPr>
            <p:cNvPr id="654" name="Google Shape;654;p49"/>
            <p:cNvSpPr/>
            <p:nvPr/>
          </p:nvSpPr>
          <p:spPr>
            <a:xfrm>
              <a:off x="4551450" y="2523500"/>
              <a:ext cx="267875" cy="334100"/>
            </a:xfrm>
            <a:custGeom>
              <a:rect b="b" l="l" r="r" t="t"/>
              <a:pathLst>
                <a:path extrusionOk="0" h="13364" w="10715">
                  <a:moveTo>
                    <a:pt x="0" y="0"/>
                  </a:moveTo>
                  <a:lnTo>
                    <a:pt x="0" y="13364"/>
                  </a:lnTo>
                  <a:lnTo>
                    <a:pt x="5513" y="13364"/>
                  </a:lnTo>
                  <a:lnTo>
                    <a:pt x="10714" y="13061"/>
                  </a:lnTo>
                  <a:lnTo>
                    <a:pt x="10714" y="304"/>
                  </a:lnTo>
                  <a:lnTo>
                    <a:pt x="5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9"/>
            <p:cNvSpPr/>
            <p:nvPr/>
          </p:nvSpPr>
          <p:spPr>
            <a:xfrm>
              <a:off x="4688825" y="2523500"/>
              <a:ext cx="137400" cy="334100"/>
            </a:xfrm>
            <a:custGeom>
              <a:rect b="b" l="l" r="r" t="t"/>
              <a:pathLst>
                <a:path extrusionOk="0" h="13364" w="5496">
                  <a:moveTo>
                    <a:pt x="0" y="0"/>
                  </a:moveTo>
                  <a:lnTo>
                    <a:pt x="0" y="13364"/>
                  </a:lnTo>
                  <a:lnTo>
                    <a:pt x="5496" y="13364"/>
                  </a:lnTo>
                  <a:lnTo>
                    <a:pt x="54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9"/>
            <p:cNvSpPr/>
            <p:nvPr/>
          </p:nvSpPr>
          <p:spPr>
            <a:xfrm>
              <a:off x="4608750" y="2697450"/>
              <a:ext cx="160175" cy="22775"/>
            </a:xfrm>
            <a:custGeom>
              <a:rect b="b" l="l" r="r" t="t"/>
              <a:pathLst>
                <a:path extrusionOk="0" h="911" w="6407">
                  <a:moveTo>
                    <a:pt x="1" y="1"/>
                  </a:moveTo>
                  <a:lnTo>
                    <a:pt x="1" y="911"/>
                  </a:lnTo>
                  <a:lnTo>
                    <a:pt x="6406" y="911"/>
                  </a:lnTo>
                  <a:lnTo>
                    <a:pt x="6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p:nvPr/>
          </p:nvSpPr>
          <p:spPr>
            <a:xfrm>
              <a:off x="4688825" y="2697450"/>
              <a:ext cx="80100" cy="22775"/>
            </a:xfrm>
            <a:custGeom>
              <a:rect b="b" l="l" r="r" t="t"/>
              <a:pathLst>
                <a:path extrusionOk="0" h="911" w="3204">
                  <a:moveTo>
                    <a:pt x="0" y="1"/>
                  </a:moveTo>
                  <a:lnTo>
                    <a:pt x="0" y="911"/>
                  </a:lnTo>
                  <a:lnTo>
                    <a:pt x="3203" y="911"/>
                  </a:lnTo>
                  <a:lnTo>
                    <a:pt x="3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9"/>
            <p:cNvSpPr/>
            <p:nvPr/>
          </p:nvSpPr>
          <p:spPr>
            <a:xfrm>
              <a:off x="4620125" y="2743175"/>
              <a:ext cx="137425" cy="23000"/>
            </a:xfrm>
            <a:custGeom>
              <a:rect b="b" l="l" r="r" t="t"/>
              <a:pathLst>
                <a:path extrusionOk="0" h="920" w="5497">
                  <a:moveTo>
                    <a:pt x="1" y="0"/>
                  </a:moveTo>
                  <a:lnTo>
                    <a:pt x="1" y="919"/>
                  </a:lnTo>
                  <a:lnTo>
                    <a:pt x="5496" y="919"/>
                  </a:lnTo>
                  <a:lnTo>
                    <a:pt x="54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9"/>
            <p:cNvSpPr/>
            <p:nvPr/>
          </p:nvSpPr>
          <p:spPr>
            <a:xfrm>
              <a:off x="4688825" y="2743175"/>
              <a:ext cx="68725" cy="23000"/>
            </a:xfrm>
            <a:custGeom>
              <a:rect b="b" l="l" r="r" t="t"/>
              <a:pathLst>
                <a:path extrusionOk="0" h="920" w="2749">
                  <a:moveTo>
                    <a:pt x="0" y="0"/>
                  </a:moveTo>
                  <a:lnTo>
                    <a:pt x="0" y="919"/>
                  </a:lnTo>
                  <a:lnTo>
                    <a:pt x="2748" y="919"/>
                  </a:lnTo>
                  <a:lnTo>
                    <a:pt x="27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a:off x="4631500" y="2788900"/>
              <a:ext cx="114675" cy="23000"/>
            </a:xfrm>
            <a:custGeom>
              <a:rect b="b" l="l" r="r" t="t"/>
              <a:pathLst>
                <a:path extrusionOk="0" h="920" w="4587">
                  <a:moveTo>
                    <a:pt x="1" y="0"/>
                  </a:moveTo>
                  <a:lnTo>
                    <a:pt x="1" y="919"/>
                  </a:lnTo>
                  <a:lnTo>
                    <a:pt x="4586" y="919"/>
                  </a:lnTo>
                  <a:lnTo>
                    <a:pt x="45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p:nvPr/>
          </p:nvSpPr>
          <p:spPr>
            <a:xfrm>
              <a:off x="4688825" y="2788900"/>
              <a:ext cx="57350" cy="23000"/>
            </a:xfrm>
            <a:custGeom>
              <a:rect b="b" l="l" r="r" t="t"/>
              <a:pathLst>
                <a:path extrusionOk="0" h="920" w="2294">
                  <a:moveTo>
                    <a:pt x="0" y="0"/>
                  </a:moveTo>
                  <a:lnTo>
                    <a:pt x="0" y="919"/>
                  </a:lnTo>
                  <a:lnTo>
                    <a:pt x="2293" y="919"/>
                  </a:lnTo>
                  <a:lnTo>
                    <a:pt x="22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9"/>
            <p:cNvSpPr/>
            <p:nvPr/>
          </p:nvSpPr>
          <p:spPr>
            <a:xfrm>
              <a:off x="4642425" y="2580975"/>
              <a:ext cx="93250" cy="75700"/>
            </a:xfrm>
            <a:custGeom>
              <a:rect b="b" l="l" r="r" t="t"/>
              <a:pathLst>
                <a:path extrusionOk="0" h="3028" w="3730">
                  <a:moveTo>
                    <a:pt x="1075" y="1"/>
                  </a:moveTo>
                  <a:cubicBezTo>
                    <a:pt x="826" y="1"/>
                    <a:pt x="576" y="97"/>
                    <a:pt x="384" y="288"/>
                  </a:cubicBezTo>
                  <a:cubicBezTo>
                    <a:pt x="1" y="663"/>
                    <a:pt x="1" y="1279"/>
                    <a:pt x="384" y="1662"/>
                  </a:cubicBezTo>
                  <a:lnTo>
                    <a:pt x="1865" y="3027"/>
                  </a:lnTo>
                  <a:lnTo>
                    <a:pt x="3346" y="1662"/>
                  </a:lnTo>
                  <a:cubicBezTo>
                    <a:pt x="3730" y="1279"/>
                    <a:pt x="3730" y="663"/>
                    <a:pt x="3346" y="288"/>
                  </a:cubicBezTo>
                  <a:cubicBezTo>
                    <a:pt x="3159" y="97"/>
                    <a:pt x="2911" y="1"/>
                    <a:pt x="2663" y="1"/>
                  </a:cubicBezTo>
                  <a:cubicBezTo>
                    <a:pt x="2414" y="1"/>
                    <a:pt x="2164" y="97"/>
                    <a:pt x="1972" y="288"/>
                  </a:cubicBezTo>
                  <a:lnTo>
                    <a:pt x="1865" y="387"/>
                  </a:lnTo>
                  <a:lnTo>
                    <a:pt x="1758" y="288"/>
                  </a:lnTo>
                  <a:cubicBezTo>
                    <a:pt x="1571" y="97"/>
                    <a:pt x="1323" y="1"/>
                    <a:pt x="10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p:nvPr/>
          </p:nvSpPr>
          <p:spPr>
            <a:xfrm>
              <a:off x="4688825" y="2580975"/>
              <a:ext cx="46625" cy="75700"/>
            </a:xfrm>
            <a:custGeom>
              <a:rect b="b" l="l" r="r" t="t"/>
              <a:pathLst>
                <a:path extrusionOk="0" h="3028" w="1865">
                  <a:moveTo>
                    <a:pt x="794" y="1"/>
                  </a:moveTo>
                  <a:cubicBezTo>
                    <a:pt x="545" y="1"/>
                    <a:pt x="295" y="97"/>
                    <a:pt x="107" y="288"/>
                  </a:cubicBezTo>
                  <a:lnTo>
                    <a:pt x="0" y="387"/>
                  </a:lnTo>
                  <a:lnTo>
                    <a:pt x="0" y="3027"/>
                  </a:lnTo>
                  <a:lnTo>
                    <a:pt x="1481" y="1662"/>
                  </a:lnTo>
                  <a:cubicBezTo>
                    <a:pt x="1865" y="1279"/>
                    <a:pt x="1865" y="663"/>
                    <a:pt x="1481" y="288"/>
                  </a:cubicBezTo>
                  <a:cubicBezTo>
                    <a:pt x="1294" y="97"/>
                    <a:pt x="1044"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49"/>
          <p:cNvGrpSpPr/>
          <p:nvPr/>
        </p:nvGrpSpPr>
        <p:grpSpPr>
          <a:xfrm>
            <a:off x="4142100" y="1181550"/>
            <a:ext cx="301703" cy="366775"/>
            <a:chOff x="4192325" y="1565187"/>
            <a:chExt cx="301703" cy="366775"/>
          </a:xfrm>
        </p:grpSpPr>
        <p:sp>
          <p:nvSpPr>
            <p:cNvPr id="665" name="Google Shape;665;p49"/>
            <p:cNvSpPr/>
            <p:nvPr/>
          </p:nvSpPr>
          <p:spPr>
            <a:xfrm>
              <a:off x="4192325" y="1565187"/>
              <a:ext cx="294127" cy="366775"/>
            </a:xfrm>
            <a:custGeom>
              <a:rect b="b" l="l" r="r" t="t"/>
              <a:pathLst>
                <a:path extrusionOk="0" h="13364" w="10715">
                  <a:moveTo>
                    <a:pt x="0" y="0"/>
                  </a:moveTo>
                  <a:lnTo>
                    <a:pt x="0" y="13364"/>
                  </a:lnTo>
                  <a:lnTo>
                    <a:pt x="5513" y="13364"/>
                  </a:lnTo>
                  <a:lnTo>
                    <a:pt x="10714" y="13061"/>
                  </a:lnTo>
                  <a:lnTo>
                    <a:pt x="10714" y="304"/>
                  </a:lnTo>
                  <a:lnTo>
                    <a:pt x="5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9"/>
            <p:cNvSpPr/>
            <p:nvPr/>
          </p:nvSpPr>
          <p:spPr>
            <a:xfrm>
              <a:off x="4255241" y="1756149"/>
              <a:ext cx="175872" cy="25002"/>
            </a:xfrm>
            <a:custGeom>
              <a:rect b="b" l="l" r="r" t="t"/>
              <a:pathLst>
                <a:path extrusionOk="0" h="911" w="6407">
                  <a:moveTo>
                    <a:pt x="1" y="1"/>
                  </a:moveTo>
                  <a:lnTo>
                    <a:pt x="1" y="911"/>
                  </a:lnTo>
                  <a:lnTo>
                    <a:pt x="6406" y="911"/>
                  </a:lnTo>
                  <a:lnTo>
                    <a:pt x="6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9"/>
            <p:cNvSpPr/>
            <p:nvPr/>
          </p:nvSpPr>
          <p:spPr>
            <a:xfrm>
              <a:off x="4343163" y="1565187"/>
              <a:ext cx="150865" cy="366775"/>
            </a:xfrm>
            <a:custGeom>
              <a:rect b="b" l="l" r="r" t="t"/>
              <a:pathLst>
                <a:path extrusionOk="0" h="13364" w="5496">
                  <a:moveTo>
                    <a:pt x="0" y="0"/>
                  </a:moveTo>
                  <a:lnTo>
                    <a:pt x="0" y="13364"/>
                  </a:lnTo>
                  <a:lnTo>
                    <a:pt x="5496" y="13364"/>
                  </a:lnTo>
                  <a:lnTo>
                    <a:pt x="54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p:nvPr/>
          </p:nvSpPr>
          <p:spPr>
            <a:xfrm>
              <a:off x="4343163" y="1756149"/>
              <a:ext cx="87950" cy="25002"/>
            </a:xfrm>
            <a:custGeom>
              <a:rect b="b" l="l" r="r" t="t"/>
              <a:pathLst>
                <a:path extrusionOk="0" h="911" w="3204">
                  <a:moveTo>
                    <a:pt x="0" y="1"/>
                  </a:moveTo>
                  <a:lnTo>
                    <a:pt x="0" y="911"/>
                  </a:lnTo>
                  <a:lnTo>
                    <a:pt x="3203" y="911"/>
                  </a:lnTo>
                  <a:lnTo>
                    <a:pt x="3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9"/>
            <p:cNvSpPr/>
            <p:nvPr/>
          </p:nvSpPr>
          <p:spPr>
            <a:xfrm>
              <a:off x="4267730" y="1806346"/>
              <a:ext cx="150893" cy="25249"/>
            </a:xfrm>
            <a:custGeom>
              <a:rect b="b" l="l" r="r" t="t"/>
              <a:pathLst>
                <a:path extrusionOk="0" h="920" w="5497">
                  <a:moveTo>
                    <a:pt x="1" y="0"/>
                  </a:moveTo>
                  <a:lnTo>
                    <a:pt x="1" y="919"/>
                  </a:lnTo>
                  <a:lnTo>
                    <a:pt x="5496" y="919"/>
                  </a:lnTo>
                  <a:lnTo>
                    <a:pt x="54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9"/>
            <p:cNvSpPr/>
            <p:nvPr/>
          </p:nvSpPr>
          <p:spPr>
            <a:xfrm>
              <a:off x="4343163" y="1806346"/>
              <a:ext cx="75460" cy="25249"/>
            </a:xfrm>
            <a:custGeom>
              <a:rect b="b" l="l" r="r" t="t"/>
              <a:pathLst>
                <a:path extrusionOk="0" h="920" w="2749">
                  <a:moveTo>
                    <a:pt x="0" y="0"/>
                  </a:moveTo>
                  <a:lnTo>
                    <a:pt x="0" y="919"/>
                  </a:lnTo>
                  <a:lnTo>
                    <a:pt x="2748" y="919"/>
                  </a:lnTo>
                  <a:lnTo>
                    <a:pt x="27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9"/>
            <p:cNvSpPr/>
            <p:nvPr/>
          </p:nvSpPr>
          <p:spPr>
            <a:xfrm>
              <a:off x="4280220" y="1856543"/>
              <a:ext cx="125913" cy="25249"/>
            </a:xfrm>
            <a:custGeom>
              <a:rect b="b" l="l" r="r" t="t"/>
              <a:pathLst>
                <a:path extrusionOk="0" h="920" w="4587">
                  <a:moveTo>
                    <a:pt x="1" y="0"/>
                  </a:moveTo>
                  <a:lnTo>
                    <a:pt x="1" y="919"/>
                  </a:lnTo>
                  <a:lnTo>
                    <a:pt x="4586" y="919"/>
                  </a:lnTo>
                  <a:lnTo>
                    <a:pt x="45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4343163" y="1856543"/>
              <a:ext cx="62970" cy="25249"/>
            </a:xfrm>
            <a:custGeom>
              <a:rect b="b" l="l" r="r" t="t"/>
              <a:pathLst>
                <a:path extrusionOk="0" h="920" w="2294">
                  <a:moveTo>
                    <a:pt x="0" y="0"/>
                  </a:moveTo>
                  <a:lnTo>
                    <a:pt x="0" y="919"/>
                  </a:lnTo>
                  <a:lnTo>
                    <a:pt x="2293" y="919"/>
                  </a:lnTo>
                  <a:lnTo>
                    <a:pt x="22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9"/>
            <p:cNvSpPr/>
            <p:nvPr/>
          </p:nvSpPr>
          <p:spPr>
            <a:xfrm>
              <a:off x="4292216" y="1628283"/>
              <a:ext cx="102389" cy="83103"/>
            </a:xfrm>
            <a:custGeom>
              <a:rect b="b" l="l" r="r" t="t"/>
              <a:pathLst>
                <a:path extrusionOk="0" h="3028" w="3730">
                  <a:moveTo>
                    <a:pt x="1075" y="1"/>
                  </a:moveTo>
                  <a:cubicBezTo>
                    <a:pt x="826" y="1"/>
                    <a:pt x="576" y="97"/>
                    <a:pt x="384" y="288"/>
                  </a:cubicBezTo>
                  <a:cubicBezTo>
                    <a:pt x="1" y="663"/>
                    <a:pt x="1" y="1279"/>
                    <a:pt x="384" y="1662"/>
                  </a:cubicBezTo>
                  <a:lnTo>
                    <a:pt x="1865" y="3027"/>
                  </a:lnTo>
                  <a:lnTo>
                    <a:pt x="3346" y="1662"/>
                  </a:lnTo>
                  <a:cubicBezTo>
                    <a:pt x="3730" y="1279"/>
                    <a:pt x="3730" y="663"/>
                    <a:pt x="3346" y="288"/>
                  </a:cubicBezTo>
                  <a:cubicBezTo>
                    <a:pt x="3159" y="97"/>
                    <a:pt x="2911" y="1"/>
                    <a:pt x="2663" y="1"/>
                  </a:cubicBezTo>
                  <a:cubicBezTo>
                    <a:pt x="2414" y="1"/>
                    <a:pt x="2164" y="97"/>
                    <a:pt x="1972" y="288"/>
                  </a:cubicBezTo>
                  <a:lnTo>
                    <a:pt x="1865" y="387"/>
                  </a:lnTo>
                  <a:lnTo>
                    <a:pt x="1758" y="288"/>
                  </a:lnTo>
                  <a:cubicBezTo>
                    <a:pt x="1571" y="97"/>
                    <a:pt x="1323" y="1"/>
                    <a:pt x="10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4343163" y="1628283"/>
              <a:ext cx="51194" cy="83103"/>
            </a:xfrm>
            <a:custGeom>
              <a:rect b="b" l="l" r="r" t="t"/>
              <a:pathLst>
                <a:path extrusionOk="0" h="3028" w="1865">
                  <a:moveTo>
                    <a:pt x="794" y="1"/>
                  </a:moveTo>
                  <a:cubicBezTo>
                    <a:pt x="545" y="1"/>
                    <a:pt x="295" y="97"/>
                    <a:pt x="107" y="288"/>
                  </a:cubicBezTo>
                  <a:lnTo>
                    <a:pt x="0" y="387"/>
                  </a:lnTo>
                  <a:lnTo>
                    <a:pt x="0" y="3027"/>
                  </a:lnTo>
                  <a:lnTo>
                    <a:pt x="1481" y="1662"/>
                  </a:lnTo>
                  <a:cubicBezTo>
                    <a:pt x="1865" y="1279"/>
                    <a:pt x="1865" y="663"/>
                    <a:pt x="1481" y="288"/>
                  </a:cubicBezTo>
                  <a:cubicBezTo>
                    <a:pt x="1294" y="97"/>
                    <a:pt x="1044"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5" name="Google Shape;675;p4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76" name="Google Shape;676;p4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77" name="Google Shape;677;p4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78" name="Google Shape;678;p4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79" name="Google Shape;679;p4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680" name="Google Shape;680;p4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681" name="Google Shape;681;p4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682" name="Google Shape;682;p4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683" name="Google Shape;683;p49"/>
          <p:cNvSpPr txBox="1"/>
          <p:nvPr/>
        </p:nvSpPr>
        <p:spPr>
          <a:xfrm>
            <a:off x="2421050" y="2531575"/>
            <a:ext cx="4856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latin typeface="Tajawal"/>
                <a:ea typeface="Tajawal"/>
                <a:cs typeface="Tajawal"/>
                <a:sym typeface="Tajawal"/>
              </a:rPr>
              <a:t>CodeSandBox: </a:t>
            </a:r>
            <a:r>
              <a:rPr lang="es" sz="1800" u="sng">
                <a:solidFill>
                  <a:schemeClr val="hlink"/>
                </a:solidFill>
                <a:latin typeface="Tajawal"/>
                <a:ea typeface="Tajawal"/>
                <a:cs typeface="Tajawal"/>
                <a:sym typeface="Tajawal"/>
                <a:hlinkClick r:id="rId7"/>
              </a:rPr>
              <a:t>hello-world-bootstrap</a:t>
            </a:r>
            <a:endParaRPr sz="1800">
              <a:latin typeface="Tajawal"/>
              <a:ea typeface="Tajawal"/>
              <a:cs typeface="Tajawal"/>
              <a:sym typeface="Tajaw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0"/>
          <p:cNvSpPr txBox="1"/>
          <p:nvPr>
            <p:ph type="title"/>
          </p:nvPr>
        </p:nvSpPr>
        <p:spPr>
          <a:xfrm>
            <a:off x="2562800" y="2488313"/>
            <a:ext cx="46614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200"/>
              <a:t>Principal aliado de Bootstrap es su documentación</a:t>
            </a:r>
            <a:endParaRPr sz="2200"/>
          </a:p>
        </p:txBody>
      </p:sp>
      <p:sp>
        <p:nvSpPr>
          <p:cNvPr id="689" name="Google Shape;689;p50"/>
          <p:cNvSpPr txBox="1"/>
          <p:nvPr>
            <p:ph idx="1" type="subTitle"/>
          </p:nvPr>
        </p:nvSpPr>
        <p:spPr>
          <a:xfrm>
            <a:off x="2171300" y="3620025"/>
            <a:ext cx="5444400" cy="701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u="sng">
                <a:solidFill>
                  <a:srgbClr val="FF6B65"/>
                </a:solidFill>
                <a:hlinkClick r:id="rId3">
                  <a:extLst>
                    <a:ext uri="{A12FA001-AC4F-418D-AE19-62706E023703}">
                      <ahyp:hlinkClr val="tx"/>
                    </a:ext>
                  </a:extLst>
                </a:hlinkClick>
              </a:rPr>
              <a:t>https://getbootstrap.com/docs/5.0/getting-started/introduction/</a:t>
            </a:r>
            <a:endParaRPr>
              <a:solidFill>
                <a:srgbClr val="FF6B65"/>
              </a:solidFill>
            </a:endParaRPr>
          </a:p>
          <a:p>
            <a:pPr indent="0" lvl="0" marL="0" rtl="0" algn="ctr">
              <a:spcBef>
                <a:spcPts val="0"/>
              </a:spcBef>
              <a:spcAft>
                <a:spcPts val="0"/>
              </a:spcAft>
              <a:buNone/>
            </a:pPr>
            <a:r>
              <a:t/>
            </a:r>
            <a:endParaRPr>
              <a:solidFill>
                <a:srgbClr val="FF6B65"/>
              </a:solidFill>
            </a:endParaRPr>
          </a:p>
        </p:txBody>
      </p:sp>
      <p:sp>
        <p:nvSpPr>
          <p:cNvPr id="690" name="Google Shape;690;p50"/>
          <p:cNvSpPr txBox="1"/>
          <p:nvPr>
            <p:ph idx="2" type="title"/>
          </p:nvPr>
        </p:nvSpPr>
        <p:spPr>
          <a:xfrm>
            <a:off x="3701925" y="1391600"/>
            <a:ext cx="2399100" cy="106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100%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1"/>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Elementos para diseño</a:t>
            </a:r>
            <a:endParaRPr/>
          </a:p>
        </p:txBody>
      </p:sp>
      <p:sp>
        <p:nvSpPr>
          <p:cNvPr id="696" name="Google Shape;696;p51"/>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En Bootstrap</a:t>
            </a:r>
            <a:endParaRPr/>
          </a:p>
        </p:txBody>
      </p:sp>
      <p:pic>
        <p:nvPicPr>
          <p:cNvPr id="697" name="Google Shape;697;p51"/>
          <p:cNvPicPr preferRelativeResize="0"/>
          <p:nvPr/>
        </p:nvPicPr>
        <p:blipFill>
          <a:blip r:embed="rId3">
            <a:alphaModFix/>
          </a:blip>
          <a:stretch>
            <a:fillRect/>
          </a:stretch>
        </p:blipFill>
        <p:spPr>
          <a:xfrm>
            <a:off x="4148538" y="3646325"/>
            <a:ext cx="846924" cy="674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Breakpoints (Puntos de interrupción)</a:t>
            </a:r>
            <a:endParaRPr/>
          </a:p>
        </p:txBody>
      </p:sp>
      <p:pic>
        <p:nvPicPr>
          <p:cNvPr id="703" name="Google Shape;703;p52">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704" name="Google Shape;704;p52"/>
          <p:cNvSpPr txBox="1"/>
          <p:nvPr>
            <p:ph idx="4294967295" type="subTitle"/>
          </p:nvPr>
        </p:nvSpPr>
        <p:spPr>
          <a:xfrm>
            <a:off x="1805800" y="1113825"/>
            <a:ext cx="5877300" cy="13683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es" sz="1000"/>
              <a:t>Los puntos de interrupción son anchos personalizables que determinan cómo se comporta su diseño receptivo en todos los tamaños de dispositivos o vistas en Bootstrap. Bootstrap incluye seis breakpoints predeterminados, a veces denominados niveles de cuadrícula, para construir de manera receptiva.</a:t>
            </a:r>
            <a:endParaRPr sz="1000"/>
          </a:p>
          <a:p>
            <a:pPr indent="-292100" lvl="0" marL="457200" rtl="0" algn="just">
              <a:spcBef>
                <a:spcPts val="1600"/>
              </a:spcBef>
              <a:spcAft>
                <a:spcPts val="0"/>
              </a:spcAft>
              <a:buSzPts val="1000"/>
              <a:buChar char="●"/>
            </a:pPr>
            <a:r>
              <a:rPr lang="es" sz="1000"/>
              <a:t>Son los componentes básicos del diseño responsivo.</a:t>
            </a:r>
            <a:endParaRPr sz="1000"/>
          </a:p>
          <a:p>
            <a:pPr indent="-292100" lvl="0" marL="457200" rtl="0" algn="just">
              <a:spcBef>
                <a:spcPts val="1000"/>
              </a:spcBef>
              <a:spcAft>
                <a:spcPts val="1000"/>
              </a:spcAft>
              <a:buSzPts val="1000"/>
              <a:buChar char="●"/>
            </a:pPr>
            <a:r>
              <a:rPr lang="es" sz="1000"/>
              <a:t>El objetivo es el diseño móvil primero y responsivo.</a:t>
            </a:r>
            <a:endParaRPr sz="1000"/>
          </a:p>
        </p:txBody>
      </p:sp>
      <p:pic>
        <p:nvPicPr>
          <p:cNvPr id="705" name="Google Shape;705;p52"/>
          <p:cNvPicPr preferRelativeResize="0"/>
          <p:nvPr/>
        </p:nvPicPr>
        <p:blipFill>
          <a:blip r:embed="rId4">
            <a:alphaModFix/>
          </a:blip>
          <a:stretch>
            <a:fillRect/>
          </a:stretch>
        </p:blipFill>
        <p:spPr>
          <a:xfrm>
            <a:off x="1670550" y="2597550"/>
            <a:ext cx="5924424" cy="2001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3"/>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Contenedores (Containers)</a:t>
            </a:r>
            <a:endParaRPr/>
          </a:p>
        </p:txBody>
      </p:sp>
      <p:pic>
        <p:nvPicPr>
          <p:cNvPr id="711" name="Google Shape;711;p53">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712" name="Google Shape;712;p53"/>
          <p:cNvSpPr txBox="1"/>
          <p:nvPr>
            <p:ph idx="4294967295" type="subTitle"/>
          </p:nvPr>
        </p:nvSpPr>
        <p:spPr>
          <a:xfrm>
            <a:off x="1180625" y="1891600"/>
            <a:ext cx="7165500" cy="23424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es"/>
              <a:t>Los contenedores son un bloque de construcción fundamental de Bootstrap que contienen, rellenan y alinean su contenido dentro de un dispositivo o ventana gráfica determinada.</a:t>
            </a:r>
            <a:endParaRPr/>
          </a:p>
          <a:p>
            <a:pPr indent="0" lvl="0" marL="0" rtl="0" algn="just">
              <a:spcBef>
                <a:spcPts val="1600"/>
              </a:spcBef>
              <a:spcAft>
                <a:spcPts val="0"/>
              </a:spcAft>
              <a:buNone/>
            </a:pPr>
            <a:r>
              <a:rPr b="1" lang="es"/>
              <a:t>Cómo trabajan ellos</a:t>
            </a:r>
            <a:endParaRPr b="1"/>
          </a:p>
          <a:p>
            <a:pPr indent="0" lvl="0" marL="0" rtl="0" algn="just">
              <a:spcBef>
                <a:spcPts val="1600"/>
              </a:spcBef>
              <a:spcAft>
                <a:spcPts val="0"/>
              </a:spcAft>
              <a:buNone/>
            </a:pPr>
            <a:r>
              <a:rPr lang="es"/>
              <a:t>Los contenedores son el elemento de diseño más básico en Bootstrap y son necesarios cuando se usa nuestro sistema de cuadrícula predeterminado. Los contenedores se utilizan para contener, rellenar y (a veces) centrar el contenido dentro de ellos. Si bien los contenedores se pueden anidar, la mayoría de los diseños no requieren un contenedor anidado.</a:t>
            </a:r>
            <a:endParaRPr/>
          </a:p>
          <a:p>
            <a:pPr indent="0" lvl="0" marL="0" rtl="0" algn="just">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4"/>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Contenedores (Containers) v2</a:t>
            </a:r>
            <a:endParaRPr/>
          </a:p>
        </p:txBody>
      </p:sp>
      <p:pic>
        <p:nvPicPr>
          <p:cNvPr id="718" name="Google Shape;718;p54">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719" name="Google Shape;719;p54"/>
          <p:cNvSpPr txBox="1"/>
          <p:nvPr>
            <p:ph idx="4294967295" type="subTitle"/>
          </p:nvPr>
        </p:nvSpPr>
        <p:spPr>
          <a:xfrm>
            <a:off x="735925" y="1285050"/>
            <a:ext cx="3011100" cy="31245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lang="es" sz="1200"/>
              <a:t>Bootstrap viene con tres contenedores diferentes:</a:t>
            </a:r>
            <a:endParaRPr sz="1200"/>
          </a:p>
          <a:p>
            <a:pPr indent="-304800" lvl="0" marL="457200" rtl="0" algn="just">
              <a:spcBef>
                <a:spcPts val="1600"/>
              </a:spcBef>
              <a:spcAft>
                <a:spcPts val="0"/>
              </a:spcAft>
              <a:buSzPts val="1200"/>
              <a:buChar char="●"/>
            </a:pPr>
            <a:r>
              <a:rPr lang="es" sz="1200">
                <a:solidFill>
                  <a:schemeClr val="accent5"/>
                </a:solidFill>
              </a:rPr>
              <a:t>.container</a:t>
            </a:r>
            <a:r>
              <a:rPr lang="es" sz="1200"/>
              <a:t>, que establece un </a:t>
            </a:r>
            <a:r>
              <a:rPr lang="es" sz="1200">
                <a:solidFill>
                  <a:schemeClr val="accent5"/>
                </a:solidFill>
              </a:rPr>
              <a:t>max-width</a:t>
            </a:r>
            <a:r>
              <a:rPr lang="es" sz="1200"/>
              <a:t> en cada punto de interrupción de respuesta</a:t>
            </a:r>
            <a:endParaRPr sz="1200"/>
          </a:p>
          <a:p>
            <a:pPr indent="-304800" lvl="0" marL="457200" rtl="0" algn="just">
              <a:spcBef>
                <a:spcPts val="1000"/>
              </a:spcBef>
              <a:spcAft>
                <a:spcPts val="0"/>
              </a:spcAft>
              <a:buSzPts val="1200"/>
              <a:buChar char="●"/>
            </a:pPr>
            <a:r>
              <a:rPr lang="es" sz="1200">
                <a:solidFill>
                  <a:schemeClr val="accent5"/>
                </a:solidFill>
              </a:rPr>
              <a:t>.container-fluid</a:t>
            </a:r>
            <a:r>
              <a:rPr lang="es" sz="1200"/>
              <a:t>, que es </a:t>
            </a:r>
            <a:r>
              <a:rPr lang="es" sz="1200">
                <a:solidFill>
                  <a:schemeClr val="accent5"/>
                </a:solidFill>
              </a:rPr>
              <a:t>width: 100%</a:t>
            </a:r>
            <a:r>
              <a:rPr lang="es" sz="1200"/>
              <a:t> en todos los puntos de interrupción</a:t>
            </a:r>
            <a:endParaRPr sz="1200"/>
          </a:p>
          <a:p>
            <a:pPr indent="-304800" lvl="0" marL="457200" rtl="0" algn="just">
              <a:spcBef>
                <a:spcPts val="1000"/>
              </a:spcBef>
              <a:spcAft>
                <a:spcPts val="0"/>
              </a:spcAft>
              <a:buSzPts val="1200"/>
              <a:buChar char="●"/>
            </a:pPr>
            <a:r>
              <a:rPr lang="es" sz="1200">
                <a:solidFill>
                  <a:schemeClr val="accent5"/>
                </a:solidFill>
              </a:rPr>
              <a:t>.container</a:t>
            </a:r>
            <a:r>
              <a:rPr lang="es" sz="1200"/>
              <a:t>- {breakpoint}, que es </a:t>
            </a:r>
            <a:r>
              <a:rPr lang="es" sz="1200">
                <a:solidFill>
                  <a:schemeClr val="accent5"/>
                </a:solidFill>
              </a:rPr>
              <a:t>width: 100%</a:t>
            </a:r>
            <a:r>
              <a:rPr lang="es" sz="1200"/>
              <a:t> hasta el punto de interrupción especificado</a:t>
            </a:r>
            <a:endParaRPr sz="1200"/>
          </a:p>
          <a:p>
            <a:pPr indent="0" lvl="0" marL="0" rtl="0" algn="just">
              <a:spcBef>
                <a:spcPts val="1000"/>
              </a:spcBef>
              <a:spcAft>
                <a:spcPts val="1600"/>
              </a:spcAft>
              <a:buNone/>
            </a:pPr>
            <a:r>
              <a:t/>
            </a:r>
            <a:endParaRPr sz="1200"/>
          </a:p>
        </p:txBody>
      </p:sp>
      <p:sp>
        <p:nvSpPr>
          <p:cNvPr id="720" name="Google Shape;720;p54"/>
          <p:cNvSpPr txBox="1"/>
          <p:nvPr>
            <p:ph idx="4294967295" type="subTitle"/>
          </p:nvPr>
        </p:nvSpPr>
        <p:spPr>
          <a:xfrm>
            <a:off x="4489650" y="1285050"/>
            <a:ext cx="3410100" cy="1173300"/>
          </a:xfrm>
          <a:prstGeom prst="rect">
            <a:avLst/>
          </a:prstGeom>
        </p:spPr>
        <p:txBody>
          <a:bodyPr anchorCtr="0" anchor="ctr" bIns="0" lIns="0" spcFirstLastPara="1" rIns="0" wrap="square" tIns="0">
            <a:noAutofit/>
          </a:bodyPr>
          <a:lstStyle/>
          <a:p>
            <a:pPr indent="0" lvl="0" marL="0" rtl="0" algn="just">
              <a:spcBef>
                <a:spcPts val="0"/>
              </a:spcBef>
              <a:spcAft>
                <a:spcPts val="1600"/>
              </a:spcAft>
              <a:buNone/>
            </a:pPr>
            <a:r>
              <a:rPr lang="es" sz="1200"/>
              <a:t>La siguiente tabla ilustra cómo se compara el max-width de cada contenedor con el </a:t>
            </a:r>
            <a:r>
              <a:rPr lang="es" sz="1200">
                <a:solidFill>
                  <a:schemeClr val="accent5"/>
                </a:solidFill>
              </a:rPr>
              <a:t>.container</a:t>
            </a:r>
            <a:r>
              <a:rPr lang="es" sz="1200"/>
              <a:t> y el </a:t>
            </a:r>
            <a:r>
              <a:rPr lang="es" sz="1200">
                <a:solidFill>
                  <a:schemeClr val="accent5"/>
                </a:solidFill>
              </a:rPr>
              <a:t>.container-fluid </a:t>
            </a:r>
            <a:r>
              <a:rPr lang="es" sz="1200"/>
              <a:t>original en cada punto de interrupción.</a:t>
            </a:r>
            <a:endParaRPr sz="1200"/>
          </a:p>
        </p:txBody>
      </p:sp>
      <p:pic>
        <p:nvPicPr>
          <p:cNvPr id="721" name="Google Shape;721;p54"/>
          <p:cNvPicPr preferRelativeResize="0"/>
          <p:nvPr/>
        </p:nvPicPr>
        <p:blipFill>
          <a:blip r:embed="rId4">
            <a:alphaModFix/>
          </a:blip>
          <a:stretch>
            <a:fillRect/>
          </a:stretch>
        </p:blipFill>
        <p:spPr>
          <a:xfrm>
            <a:off x="4035925" y="2353624"/>
            <a:ext cx="4317551" cy="1771175"/>
          </a:xfrm>
          <a:prstGeom prst="rect">
            <a:avLst/>
          </a:prstGeom>
          <a:noFill/>
          <a:ln>
            <a:noFill/>
          </a:ln>
        </p:spPr>
      </p:pic>
      <p:sp>
        <p:nvSpPr>
          <p:cNvPr id="722" name="Google Shape;722;p54"/>
          <p:cNvSpPr txBox="1"/>
          <p:nvPr/>
        </p:nvSpPr>
        <p:spPr>
          <a:xfrm>
            <a:off x="3368125" y="4274425"/>
            <a:ext cx="2664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100">
                <a:latin typeface="Tajawal"/>
                <a:ea typeface="Tajawal"/>
                <a:cs typeface="Tajawal"/>
                <a:sym typeface="Tajawal"/>
              </a:rPr>
              <a:t>Fuente: </a:t>
            </a:r>
            <a:r>
              <a:rPr lang="es" sz="1100" u="sng">
                <a:solidFill>
                  <a:schemeClr val="hlink"/>
                </a:solidFill>
                <a:latin typeface="Tajawal"/>
                <a:ea typeface="Tajawal"/>
                <a:cs typeface="Tajawal"/>
                <a:sym typeface="Tajawal"/>
                <a:hlinkClick r:id="rId5"/>
              </a:rPr>
              <a:t>Bootstrap Containers</a:t>
            </a:r>
            <a:endParaRPr sz="1100">
              <a:latin typeface="Tajawal"/>
              <a:ea typeface="Tajawal"/>
              <a:cs typeface="Tajawal"/>
              <a:sym typeface="Tajaw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5"/>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Sistema Grid (Grid System)</a:t>
            </a:r>
            <a:endParaRPr/>
          </a:p>
        </p:txBody>
      </p:sp>
      <p:pic>
        <p:nvPicPr>
          <p:cNvPr id="728" name="Google Shape;728;p55">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729" name="Google Shape;729;p55"/>
          <p:cNvSpPr txBox="1"/>
          <p:nvPr>
            <p:ph idx="4294967295" type="subTitle"/>
          </p:nvPr>
        </p:nvSpPr>
        <p:spPr>
          <a:xfrm>
            <a:off x="735925" y="1285050"/>
            <a:ext cx="2828400" cy="2533500"/>
          </a:xfrm>
          <a:prstGeom prst="rect">
            <a:avLst/>
          </a:prstGeom>
        </p:spPr>
        <p:txBody>
          <a:bodyPr anchorCtr="0" anchor="ctr" bIns="0" lIns="0" spcFirstLastPara="1" rIns="0" wrap="square" tIns="0">
            <a:noAutofit/>
          </a:bodyPr>
          <a:lstStyle/>
          <a:p>
            <a:pPr indent="0" lvl="0" marL="0" rtl="0" algn="just">
              <a:spcBef>
                <a:spcPts val="0"/>
              </a:spcBef>
              <a:spcAft>
                <a:spcPts val="1600"/>
              </a:spcAft>
              <a:buNone/>
            </a:pPr>
            <a:r>
              <a:rPr lang="es" sz="1200">
                <a:solidFill>
                  <a:schemeClr val="dk1"/>
                </a:solidFill>
              </a:rPr>
              <a:t>El sistema de cuadrícula de Bootstrap utiliza una serie de contenedores, filas y columnas para diseñar y alinear el contenido. Está construido con </a:t>
            </a:r>
            <a:r>
              <a:rPr lang="es" sz="1200" u="sng">
                <a:solidFill>
                  <a:schemeClr val="hlink"/>
                </a:solidFill>
                <a:hlinkClick r:id="rId4"/>
              </a:rPr>
              <a:t>flexbox</a:t>
            </a:r>
            <a:r>
              <a:rPr lang="es" sz="1200">
                <a:solidFill>
                  <a:schemeClr val="dk1"/>
                </a:solidFill>
              </a:rPr>
              <a:t> y es totalmente receptivo. A continuación se muestra un ejemplo y una explicación detallada de cómo se integra el sistema de cuadrícula.</a:t>
            </a:r>
            <a:endParaRPr sz="1200"/>
          </a:p>
        </p:txBody>
      </p:sp>
      <p:sp>
        <p:nvSpPr>
          <p:cNvPr id="730" name="Google Shape;730;p55"/>
          <p:cNvSpPr txBox="1"/>
          <p:nvPr/>
        </p:nvSpPr>
        <p:spPr>
          <a:xfrm>
            <a:off x="817825" y="3464550"/>
            <a:ext cx="2664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100">
                <a:latin typeface="Tajawal"/>
                <a:ea typeface="Tajawal"/>
                <a:cs typeface="Tajawal"/>
                <a:sym typeface="Tajawal"/>
              </a:rPr>
              <a:t>Fuente: </a:t>
            </a:r>
            <a:r>
              <a:rPr lang="es" sz="1100" u="sng">
                <a:solidFill>
                  <a:schemeClr val="hlink"/>
                </a:solidFill>
                <a:latin typeface="Tajawal"/>
                <a:ea typeface="Tajawal"/>
                <a:cs typeface="Tajawal"/>
                <a:sym typeface="Tajawal"/>
                <a:hlinkClick r:id="rId5"/>
              </a:rPr>
              <a:t>Bootstrap Grid</a:t>
            </a:r>
            <a:endParaRPr sz="1100">
              <a:latin typeface="Tajawal"/>
              <a:ea typeface="Tajawal"/>
              <a:cs typeface="Tajawal"/>
              <a:sym typeface="Tajawal"/>
            </a:endParaRPr>
          </a:p>
        </p:txBody>
      </p:sp>
      <p:pic>
        <p:nvPicPr>
          <p:cNvPr id="731" name="Google Shape;731;p55"/>
          <p:cNvPicPr preferRelativeResize="0"/>
          <p:nvPr/>
        </p:nvPicPr>
        <p:blipFill>
          <a:blip r:embed="rId6">
            <a:alphaModFix/>
          </a:blip>
          <a:stretch>
            <a:fillRect/>
          </a:stretch>
        </p:blipFill>
        <p:spPr>
          <a:xfrm>
            <a:off x="4464800" y="1160601"/>
            <a:ext cx="3333300" cy="3002401"/>
          </a:xfrm>
          <a:prstGeom prst="rect">
            <a:avLst/>
          </a:prstGeom>
          <a:noFill/>
          <a:ln>
            <a:noFill/>
          </a:ln>
          <a:effectLst>
            <a:outerShdw blurRad="57150" rotWithShape="0" algn="bl" dir="2760000" dist="95250">
              <a:srgbClr val="000000">
                <a:alpha val="2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29">
            <a:hlinkClick/>
          </p:cNvPr>
          <p:cNvPicPr preferRelativeResize="0"/>
          <p:nvPr/>
        </p:nvPicPr>
        <p:blipFill rotWithShape="1">
          <a:blip r:embed="rId3">
            <a:alphaModFix/>
          </a:blip>
          <a:srcRect b="475" l="0" r="0" t="465"/>
          <a:stretch/>
        </p:blipFill>
        <p:spPr>
          <a:xfrm>
            <a:off x="8330850" y="490800"/>
            <a:ext cx="265550" cy="258850"/>
          </a:xfrm>
          <a:prstGeom prst="rect">
            <a:avLst/>
          </a:prstGeom>
          <a:noFill/>
          <a:ln>
            <a:noFill/>
          </a:ln>
        </p:spPr>
      </p:pic>
      <p:sp>
        <p:nvSpPr>
          <p:cNvPr id="406" name="Google Shape;406;p29"/>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VENTAJAS DEL DISEÑO WEB RESPONSIVO</a:t>
            </a:r>
            <a:endParaRPr/>
          </a:p>
        </p:txBody>
      </p:sp>
      <p:grpSp>
        <p:nvGrpSpPr>
          <p:cNvPr id="407" name="Google Shape;407;p29"/>
          <p:cNvGrpSpPr/>
          <p:nvPr/>
        </p:nvGrpSpPr>
        <p:grpSpPr>
          <a:xfrm>
            <a:off x="1710105" y="2487585"/>
            <a:ext cx="5723783" cy="2060190"/>
            <a:chOff x="1639850" y="2438600"/>
            <a:chExt cx="2750100" cy="1855525"/>
          </a:xfrm>
        </p:grpSpPr>
        <p:sp>
          <p:nvSpPr>
            <p:cNvPr id="408" name="Google Shape;408;p29"/>
            <p:cNvSpPr/>
            <p:nvPr/>
          </p:nvSpPr>
          <p:spPr>
            <a:xfrm>
              <a:off x="1801924" y="2438600"/>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1639850" y="2616825"/>
              <a:ext cx="2750100" cy="16773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29"/>
          <p:cNvSpPr txBox="1"/>
          <p:nvPr>
            <p:ph idx="4294967295" type="subTitle"/>
          </p:nvPr>
        </p:nvSpPr>
        <p:spPr>
          <a:xfrm>
            <a:off x="168247" y="2537129"/>
            <a:ext cx="5241900" cy="292200"/>
          </a:xfrm>
          <a:prstGeom prst="rect">
            <a:avLst/>
          </a:prstGeom>
        </p:spPr>
        <p:txBody>
          <a:bodyPr anchorCtr="0" anchor="ctr" bIns="0" lIns="0" spcFirstLastPara="1" rIns="0" wrap="square" tIns="0">
            <a:noAutofit/>
          </a:bodyPr>
          <a:lstStyle/>
          <a:p>
            <a:pPr indent="0" lvl="0" marL="0" rtl="0" algn="ctr">
              <a:spcBef>
                <a:spcPts val="0"/>
              </a:spcBef>
              <a:spcAft>
                <a:spcPts val="1600"/>
              </a:spcAft>
              <a:buNone/>
            </a:pPr>
            <a:r>
              <a:rPr b="1" lang="es"/>
              <a:t>Ventajas</a:t>
            </a:r>
            <a:endParaRPr b="1"/>
          </a:p>
        </p:txBody>
      </p:sp>
      <p:sp>
        <p:nvSpPr>
          <p:cNvPr id="411" name="Google Shape;411;p29"/>
          <p:cNvSpPr txBox="1"/>
          <p:nvPr>
            <p:ph idx="4294967295" type="subTitle"/>
          </p:nvPr>
        </p:nvSpPr>
        <p:spPr>
          <a:xfrm>
            <a:off x="1951038" y="3338218"/>
            <a:ext cx="5241900" cy="960600"/>
          </a:xfrm>
          <a:prstGeom prst="rect">
            <a:avLst/>
          </a:prstGeom>
        </p:spPr>
        <p:txBody>
          <a:bodyPr anchorCtr="0" anchor="ctr" bIns="0" lIns="0" spcFirstLastPara="1" rIns="0" wrap="square" tIns="0">
            <a:noAutofit/>
          </a:bodyPr>
          <a:lstStyle/>
          <a:p>
            <a:pPr indent="-330200" lvl="0" marL="457200" rtl="0" algn="just">
              <a:spcBef>
                <a:spcPts val="0"/>
              </a:spcBef>
              <a:spcAft>
                <a:spcPts val="0"/>
              </a:spcAft>
              <a:buClr>
                <a:schemeClr val="dk1"/>
              </a:buClr>
              <a:buSzPts val="1600"/>
              <a:buChar char="●"/>
            </a:pPr>
            <a:r>
              <a:rPr lang="es"/>
              <a:t>M</a:t>
            </a:r>
            <a:r>
              <a:rPr lang="es"/>
              <a:t>ejorar la experiencia del usuario</a:t>
            </a:r>
            <a:endParaRPr/>
          </a:p>
          <a:p>
            <a:pPr indent="-330200" lvl="0" marL="457200" rtl="0" algn="just">
              <a:spcBef>
                <a:spcPts val="0"/>
              </a:spcBef>
              <a:spcAft>
                <a:spcPts val="0"/>
              </a:spcAft>
              <a:buClr>
                <a:schemeClr val="dk1"/>
              </a:buClr>
              <a:buSzPts val="1600"/>
              <a:buChar char="●"/>
            </a:pPr>
            <a:r>
              <a:rPr lang="es"/>
              <a:t>Mejores posicionamientos en los buscadores </a:t>
            </a:r>
            <a:endParaRPr/>
          </a:p>
          <a:p>
            <a:pPr indent="-330200" lvl="0" marL="457200" rtl="0" algn="just">
              <a:spcBef>
                <a:spcPts val="0"/>
              </a:spcBef>
              <a:spcAft>
                <a:spcPts val="0"/>
              </a:spcAft>
              <a:buClr>
                <a:schemeClr val="dk1"/>
              </a:buClr>
              <a:buSzPts val="1600"/>
              <a:buChar char="●"/>
            </a:pPr>
            <a:r>
              <a:rPr lang="es"/>
              <a:t>Es práctico </a:t>
            </a:r>
            <a:endParaRPr/>
          </a:p>
          <a:p>
            <a:pPr indent="-330200" lvl="0" marL="457200" rtl="0" algn="just">
              <a:spcBef>
                <a:spcPts val="0"/>
              </a:spcBef>
              <a:spcAft>
                <a:spcPts val="0"/>
              </a:spcAft>
              <a:buClr>
                <a:schemeClr val="dk1"/>
              </a:buClr>
              <a:buSzPts val="1600"/>
              <a:buChar char="●"/>
            </a:pPr>
            <a:r>
              <a:rPr lang="es"/>
              <a:t>Los elementos se ajustan automáticamente para un desplazamiento vertical </a:t>
            </a:r>
            <a:endParaRPr/>
          </a:p>
          <a:p>
            <a:pPr indent="-330200" lvl="0" marL="457200" rtl="0" algn="just">
              <a:spcBef>
                <a:spcPts val="0"/>
              </a:spcBef>
              <a:spcAft>
                <a:spcPts val="0"/>
              </a:spcAft>
              <a:buClr>
                <a:schemeClr val="dk1"/>
              </a:buClr>
              <a:buSzPts val="1600"/>
              <a:buChar char="●"/>
            </a:pPr>
            <a:r>
              <a:rPr lang="es"/>
              <a:t>Las imágenes se adaptan al diseño</a:t>
            </a:r>
            <a:endParaRPr/>
          </a:p>
        </p:txBody>
      </p:sp>
      <p:pic>
        <p:nvPicPr>
          <p:cNvPr id="412" name="Google Shape;412;p29"/>
          <p:cNvPicPr preferRelativeResize="0"/>
          <p:nvPr/>
        </p:nvPicPr>
        <p:blipFill>
          <a:blip r:embed="rId4">
            <a:alphaModFix/>
          </a:blip>
          <a:stretch>
            <a:fillRect/>
          </a:stretch>
        </p:blipFill>
        <p:spPr>
          <a:xfrm>
            <a:off x="4071374" y="974224"/>
            <a:ext cx="3246950" cy="1620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6"/>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Column Wrapping (Envoltura de columna)</a:t>
            </a:r>
            <a:endParaRPr/>
          </a:p>
        </p:txBody>
      </p:sp>
      <p:pic>
        <p:nvPicPr>
          <p:cNvPr id="737" name="Google Shape;737;p56">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738" name="Google Shape;738;p56"/>
          <p:cNvSpPr txBox="1"/>
          <p:nvPr/>
        </p:nvSpPr>
        <p:spPr>
          <a:xfrm>
            <a:off x="3368125" y="4274425"/>
            <a:ext cx="3348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100">
                <a:latin typeface="Tajawal"/>
                <a:ea typeface="Tajawal"/>
                <a:cs typeface="Tajawal"/>
                <a:sym typeface="Tajawal"/>
              </a:rPr>
              <a:t>Fuente: </a:t>
            </a:r>
            <a:r>
              <a:rPr lang="es" sz="1100" u="sng">
                <a:solidFill>
                  <a:schemeClr val="hlink"/>
                </a:solidFill>
                <a:latin typeface="Tajawal"/>
                <a:ea typeface="Tajawal"/>
                <a:cs typeface="Tajawal"/>
                <a:sym typeface="Tajawal"/>
                <a:hlinkClick r:id="rId4"/>
              </a:rPr>
              <a:t>Grid system by Alicia Chao</a:t>
            </a:r>
            <a:endParaRPr sz="1100">
              <a:latin typeface="Tajawal"/>
              <a:ea typeface="Tajawal"/>
              <a:cs typeface="Tajawal"/>
              <a:sym typeface="Tajawal"/>
            </a:endParaRPr>
          </a:p>
        </p:txBody>
      </p:sp>
      <p:pic>
        <p:nvPicPr>
          <p:cNvPr id="739" name="Google Shape;739;p56"/>
          <p:cNvPicPr preferRelativeResize="0"/>
          <p:nvPr/>
        </p:nvPicPr>
        <p:blipFill>
          <a:blip r:embed="rId5">
            <a:alphaModFix/>
          </a:blip>
          <a:stretch>
            <a:fillRect/>
          </a:stretch>
        </p:blipFill>
        <p:spPr>
          <a:xfrm>
            <a:off x="1356075" y="2191278"/>
            <a:ext cx="6431849" cy="1702700"/>
          </a:xfrm>
          <a:prstGeom prst="rect">
            <a:avLst/>
          </a:prstGeom>
          <a:noFill/>
          <a:ln>
            <a:noFill/>
          </a:ln>
        </p:spPr>
      </p:pic>
      <p:sp>
        <p:nvSpPr>
          <p:cNvPr id="740" name="Google Shape;740;p56"/>
          <p:cNvSpPr txBox="1"/>
          <p:nvPr/>
        </p:nvSpPr>
        <p:spPr>
          <a:xfrm>
            <a:off x="2485375" y="1359400"/>
            <a:ext cx="443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Cada fila tiene un total de 12 columnas. Osea, un </a:t>
            </a:r>
            <a:r>
              <a:rPr lang="es">
                <a:solidFill>
                  <a:schemeClr val="accent5"/>
                </a:solidFill>
                <a:latin typeface="Tajawal"/>
                <a:ea typeface="Tajawal"/>
                <a:cs typeface="Tajawal"/>
                <a:sym typeface="Tajawal"/>
              </a:rPr>
              <a:t>.row </a:t>
            </a:r>
            <a:r>
              <a:rPr lang="es">
                <a:latin typeface="Tajawal"/>
                <a:ea typeface="Tajawal"/>
                <a:cs typeface="Tajawal"/>
                <a:sym typeface="Tajawal"/>
              </a:rPr>
              <a:t>tiene 12 </a:t>
            </a:r>
            <a:r>
              <a:rPr lang="es">
                <a:solidFill>
                  <a:schemeClr val="accent5"/>
                </a:solidFill>
                <a:latin typeface="Tajawal"/>
                <a:ea typeface="Tajawal"/>
                <a:cs typeface="Tajawal"/>
                <a:sym typeface="Tajawal"/>
              </a:rPr>
              <a:t>.col</a:t>
            </a:r>
            <a:r>
              <a:rPr lang="es">
                <a:latin typeface="Tajawal"/>
                <a:ea typeface="Tajawal"/>
                <a:cs typeface="Tajawal"/>
                <a:sym typeface="Tajawal"/>
              </a:rPr>
              <a:t> que repartir del tamaño total. </a:t>
            </a:r>
            <a:endParaRPr>
              <a:latin typeface="Tajawal"/>
              <a:ea typeface="Tajawal"/>
              <a:cs typeface="Tajawal"/>
              <a:sym typeface="Tajaw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7"/>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Componentes Web</a:t>
            </a:r>
            <a:endParaRPr/>
          </a:p>
        </p:txBody>
      </p:sp>
      <p:pic>
        <p:nvPicPr>
          <p:cNvPr id="746" name="Google Shape;746;p57">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747" name="Google Shape;747;p57"/>
          <p:cNvSpPr txBox="1"/>
          <p:nvPr>
            <p:ph idx="4294967295" type="subTitle"/>
          </p:nvPr>
        </p:nvSpPr>
        <p:spPr>
          <a:xfrm>
            <a:off x="1114050" y="1289650"/>
            <a:ext cx="7165500" cy="1292100"/>
          </a:xfrm>
          <a:prstGeom prst="rect">
            <a:avLst/>
          </a:prstGeom>
        </p:spPr>
        <p:txBody>
          <a:bodyPr anchorCtr="0" anchor="ctr" bIns="0" lIns="0" spcFirstLastPara="1" rIns="0" wrap="square" tIns="0">
            <a:noAutofit/>
          </a:bodyPr>
          <a:lstStyle/>
          <a:p>
            <a:pPr indent="0" lvl="0" marL="0" rtl="0" algn="l">
              <a:spcBef>
                <a:spcPts val="0"/>
              </a:spcBef>
              <a:spcAft>
                <a:spcPts val="1600"/>
              </a:spcAft>
              <a:buNone/>
            </a:pPr>
            <a:r>
              <a:rPr lang="es"/>
              <a:t>Los Componentes Web son un paquete de diferentes tecnologías que te permiten crear elementos personalizados reutilizables — con su funcionalidad encapsulada apartada del resto del código — y utilizarlos en las aplicaciones web.</a:t>
            </a:r>
            <a:endParaRPr/>
          </a:p>
        </p:txBody>
      </p:sp>
      <p:pic>
        <p:nvPicPr>
          <p:cNvPr id="748" name="Google Shape;748;p57"/>
          <p:cNvPicPr preferRelativeResize="0"/>
          <p:nvPr/>
        </p:nvPicPr>
        <p:blipFill>
          <a:blip r:embed="rId4">
            <a:alphaModFix/>
          </a:blip>
          <a:stretch>
            <a:fillRect/>
          </a:stretch>
        </p:blipFill>
        <p:spPr>
          <a:xfrm>
            <a:off x="2440100" y="2692463"/>
            <a:ext cx="1733550" cy="1400175"/>
          </a:xfrm>
          <a:prstGeom prst="rect">
            <a:avLst/>
          </a:prstGeom>
          <a:noFill/>
          <a:ln>
            <a:noFill/>
          </a:ln>
        </p:spPr>
      </p:pic>
      <p:pic>
        <p:nvPicPr>
          <p:cNvPr id="749" name="Google Shape;749;p57"/>
          <p:cNvPicPr preferRelativeResize="0"/>
          <p:nvPr/>
        </p:nvPicPr>
        <p:blipFill>
          <a:blip r:embed="rId5">
            <a:alphaModFix/>
          </a:blip>
          <a:stretch>
            <a:fillRect/>
          </a:stretch>
        </p:blipFill>
        <p:spPr>
          <a:xfrm>
            <a:off x="4367950" y="2712950"/>
            <a:ext cx="3911600" cy="1359200"/>
          </a:xfrm>
          <a:prstGeom prst="rect">
            <a:avLst/>
          </a:prstGeom>
          <a:noFill/>
          <a:ln>
            <a:noFill/>
          </a:ln>
        </p:spPr>
      </p:pic>
      <p:pic>
        <p:nvPicPr>
          <p:cNvPr id="750" name="Google Shape;750;p57"/>
          <p:cNvPicPr preferRelativeResize="0"/>
          <p:nvPr/>
        </p:nvPicPr>
        <p:blipFill>
          <a:blip r:embed="rId6">
            <a:alphaModFix/>
          </a:blip>
          <a:stretch>
            <a:fillRect/>
          </a:stretch>
        </p:blipFill>
        <p:spPr>
          <a:xfrm>
            <a:off x="1114050" y="2798413"/>
            <a:ext cx="847725" cy="495300"/>
          </a:xfrm>
          <a:prstGeom prst="rect">
            <a:avLst/>
          </a:prstGeom>
          <a:noFill/>
          <a:ln>
            <a:noFill/>
          </a:ln>
        </p:spPr>
      </p:pic>
      <p:pic>
        <p:nvPicPr>
          <p:cNvPr id="751" name="Google Shape;751;p57"/>
          <p:cNvPicPr preferRelativeResize="0"/>
          <p:nvPr/>
        </p:nvPicPr>
        <p:blipFill>
          <a:blip r:embed="rId7">
            <a:alphaModFix/>
          </a:blip>
          <a:stretch>
            <a:fillRect/>
          </a:stretch>
        </p:blipFill>
        <p:spPr>
          <a:xfrm>
            <a:off x="1114050" y="3350938"/>
            <a:ext cx="1047750" cy="504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8"/>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Principales Componentes</a:t>
            </a:r>
            <a:endParaRPr/>
          </a:p>
        </p:txBody>
      </p:sp>
      <p:pic>
        <p:nvPicPr>
          <p:cNvPr id="757" name="Google Shape;757;p58">
            <a:hlinkClick/>
          </p:cNvPr>
          <p:cNvPicPr preferRelativeResize="0"/>
          <p:nvPr/>
        </p:nvPicPr>
        <p:blipFill rotWithShape="1">
          <a:blip r:embed="rId3">
            <a:alphaModFix/>
          </a:blip>
          <a:srcRect b="475" l="0" r="0" t="465"/>
          <a:stretch/>
        </p:blipFill>
        <p:spPr>
          <a:xfrm>
            <a:off x="8346125" y="490800"/>
            <a:ext cx="265550" cy="258850"/>
          </a:xfrm>
          <a:prstGeom prst="rect">
            <a:avLst/>
          </a:prstGeom>
          <a:noFill/>
          <a:ln>
            <a:noFill/>
          </a:ln>
        </p:spPr>
      </p:pic>
      <p:sp>
        <p:nvSpPr>
          <p:cNvPr id="758" name="Google Shape;758;p58"/>
          <p:cNvSpPr txBox="1"/>
          <p:nvPr>
            <p:ph idx="4294967295" type="subTitle"/>
          </p:nvPr>
        </p:nvSpPr>
        <p:spPr>
          <a:xfrm>
            <a:off x="1395325" y="1778150"/>
            <a:ext cx="6179400" cy="211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s"/>
              <a:t>Veamos los componentes más utilizados en Bootstrap!</a:t>
            </a:r>
            <a:endParaRPr b="1"/>
          </a:p>
          <a:p>
            <a:pPr indent="-330200" lvl="0" marL="457200" rtl="0" algn="l">
              <a:spcBef>
                <a:spcPts val="1600"/>
              </a:spcBef>
              <a:spcAft>
                <a:spcPts val="0"/>
              </a:spcAft>
              <a:buSzPts val="1600"/>
              <a:buAutoNum type="arabicPeriod"/>
            </a:pPr>
            <a:r>
              <a:rPr lang="es"/>
              <a:t>Buttons</a:t>
            </a:r>
            <a:endParaRPr/>
          </a:p>
          <a:p>
            <a:pPr indent="-330200" lvl="0" marL="457200" rtl="0" algn="l">
              <a:spcBef>
                <a:spcPts val="0"/>
              </a:spcBef>
              <a:spcAft>
                <a:spcPts val="0"/>
              </a:spcAft>
              <a:buSzPts val="1600"/>
              <a:buAutoNum type="arabicPeriod"/>
            </a:pPr>
            <a:r>
              <a:rPr lang="es"/>
              <a:t>Alerts</a:t>
            </a:r>
            <a:endParaRPr/>
          </a:p>
          <a:p>
            <a:pPr indent="-330200" lvl="0" marL="457200" rtl="0" algn="l">
              <a:spcBef>
                <a:spcPts val="0"/>
              </a:spcBef>
              <a:spcAft>
                <a:spcPts val="0"/>
              </a:spcAft>
              <a:buSzPts val="1600"/>
              <a:buAutoNum type="arabicPeriod"/>
            </a:pPr>
            <a:r>
              <a:rPr lang="es"/>
              <a:t>navbar</a:t>
            </a:r>
            <a:endParaRPr/>
          </a:p>
          <a:p>
            <a:pPr indent="-330200" lvl="0" marL="457200" rtl="0" algn="l">
              <a:spcBef>
                <a:spcPts val="0"/>
              </a:spcBef>
              <a:spcAft>
                <a:spcPts val="0"/>
              </a:spcAft>
              <a:buSzPts val="1600"/>
              <a:buAutoNum type="arabicPeriod"/>
            </a:pPr>
            <a:r>
              <a:rPr lang="es"/>
              <a:t>Forms and input groups</a:t>
            </a:r>
            <a:endParaRPr/>
          </a:p>
          <a:p>
            <a:pPr indent="-330200" lvl="0" marL="457200" rtl="0" algn="l">
              <a:spcBef>
                <a:spcPts val="0"/>
              </a:spcBef>
              <a:spcAft>
                <a:spcPts val="0"/>
              </a:spcAft>
              <a:buSzPts val="1600"/>
              <a:buAutoNum type="arabicPeriod"/>
            </a:pPr>
            <a:r>
              <a:rPr lang="es"/>
              <a:t>Jumbotron</a:t>
            </a:r>
            <a:endParaRPr/>
          </a:p>
          <a:p>
            <a:pPr indent="-330200" lvl="0" marL="457200" rtl="0" algn="l">
              <a:spcBef>
                <a:spcPts val="0"/>
              </a:spcBef>
              <a:spcAft>
                <a:spcPts val="0"/>
              </a:spcAft>
              <a:buSzPts val="1600"/>
              <a:buAutoNum type="arabicPeriod"/>
            </a:pPr>
            <a:r>
              <a:rPr lang="es"/>
              <a:t>Tabs</a:t>
            </a:r>
            <a:endParaRPr/>
          </a:p>
          <a:p>
            <a:pPr indent="-330200" lvl="0" marL="457200" rtl="0" algn="l">
              <a:spcBef>
                <a:spcPts val="0"/>
              </a:spcBef>
              <a:spcAft>
                <a:spcPts val="0"/>
              </a:spcAft>
              <a:buSzPts val="1600"/>
              <a:buAutoNum type="arabicPeriod"/>
            </a:pPr>
            <a:r>
              <a:rPr lang="es"/>
              <a:t>Carousel</a:t>
            </a:r>
            <a:endParaRPr/>
          </a:p>
          <a:p>
            <a:pPr indent="-330200" lvl="0" marL="457200" rtl="0" algn="l">
              <a:spcBef>
                <a:spcPts val="0"/>
              </a:spcBef>
              <a:spcAft>
                <a:spcPts val="0"/>
              </a:spcAft>
              <a:buSzPts val="1600"/>
              <a:buAutoNum type="arabicPeriod"/>
            </a:pPr>
            <a:r>
              <a:rPr lang="es"/>
              <a:t>Social buttons</a:t>
            </a:r>
            <a:endParaRPr/>
          </a:p>
          <a:p>
            <a:pPr indent="0" lvl="0" marL="0" rtl="0" algn="l">
              <a:spcBef>
                <a:spcPts val="1600"/>
              </a:spcBef>
              <a:spcAft>
                <a:spcPts val="1600"/>
              </a:spcAft>
              <a:buNone/>
            </a:pPr>
            <a:r>
              <a:rPr lang="es"/>
              <a:t>Fuente: </a:t>
            </a:r>
            <a:r>
              <a:rPr lang="es" u="sng">
                <a:solidFill>
                  <a:schemeClr val="hlink"/>
                </a:solidFill>
                <a:hlinkClick r:id="rId4"/>
              </a:rPr>
              <a:t>Documentación de buttons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9"/>
          <p:cNvSpPr txBox="1"/>
          <p:nvPr>
            <p:ph type="ctrTitle"/>
          </p:nvPr>
        </p:nvSpPr>
        <p:spPr>
          <a:xfrm>
            <a:off x="1984400" y="1024400"/>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s" sz="2800">
                <a:highlight>
                  <a:srgbClr val="FF6B65"/>
                </a:highlight>
              </a:rPr>
              <a:t>#</a:t>
            </a:r>
            <a:r>
              <a:rPr i="1" lang="es" sz="2800">
                <a:highlight>
                  <a:srgbClr val="FF6B65"/>
                </a:highlight>
              </a:rPr>
              <a:t>Ejemplo</a:t>
            </a:r>
            <a:r>
              <a:rPr i="1" lang="es" sz="2800">
                <a:highlight>
                  <a:srgbClr val="FF6B65"/>
                </a:highlight>
              </a:rPr>
              <a:t>!</a:t>
            </a:r>
            <a:endParaRPr i="1" sz="4000">
              <a:highlight>
                <a:srgbClr val="FF6B65"/>
              </a:highlight>
            </a:endParaRPr>
          </a:p>
        </p:txBody>
      </p:sp>
      <p:sp>
        <p:nvSpPr>
          <p:cNvPr id="764" name="Google Shape;764;p59"/>
          <p:cNvSpPr txBox="1"/>
          <p:nvPr>
            <p:ph idx="1" type="subTitle"/>
          </p:nvPr>
        </p:nvSpPr>
        <p:spPr>
          <a:xfrm>
            <a:off x="2773100" y="1895600"/>
            <a:ext cx="4725000" cy="1073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i="1" lang="es" sz="2500"/>
              <a:t>Veamos una página con una estructura básica</a:t>
            </a:r>
            <a:endParaRPr i="1" sz="2500"/>
          </a:p>
        </p:txBody>
      </p:sp>
      <p:pic>
        <p:nvPicPr>
          <p:cNvPr id="765" name="Google Shape;765;p59">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766" name="Google Shape;766;p59">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767" name="Google Shape;767;p59">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768" name="Google Shape;768;p59">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769" name="Google Shape;769;p59">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770" name="Google Shape;770;p5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771" name="Google Shape;771;p5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772" name="Google Shape;772;p5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773" name="Google Shape;773;p5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774" name="Google Shape;774;p59"/>
          <p:cNvSpPr txBox="1"/>
          <p:nvPr/>
        </p:nvSpPr>
        <p:spPr>
          <a:xfrm>
            <a:off x="2501150" y="3254875"/>
            <a:ext cx="4510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Tajawal"/>
                <a:ea typeface="Tajawal"/>
                <a:cs typeface="Tajawal"/>
                <a:sym typeface="Tajawal"/>
              </a:rPr>
              <a:t>Veamos diferentes componentes </a:t>
            </a:r>
            <a:endParaRPr>
              <a:latin typeface="Tajawal"/>
              <a:ea typeface="Tajawal"/>
              <a:cs typeface="Tajawal"/>
              <a:sym typeface="Tajawal"/>
            </a:endParaRPr>
          </a:p>
          <a:p>
            <a:pPr indent="0" lvl="0" marL="0" rtl="0" algn="ctr">
              <a:spcBef>
                <a:spcPts val="0"/>
              </a:spcBef>
              <a:spcAft>
                <a:spcPts val="0"/>
              </a:spcAft>
              <a:buNone/>
            </a:pPr>
            <a:r>
              <a:rPr lang="es">
                <a:latin typeface="Tajawal"/>
                <a:ea typeface="Tajawal"/>
                <a:cs typeface="Tajawal"/>
                <a:sym typeface="Tajawal"/>
              </a:rPr>
              <a:t>mostrando en una página</a:t>
            </a:r>
            <a:br>
              <a:rPr lang="es">
                <a:latin typeface="Tajawal"/>
                <a:ea typeface="Tajawal"/>
                <a:cs typeface="Tajawal"/>
                <a:sym typeface="Tajawal"/>
              </a:rPr>
            </a:br>
            <a:r>
              <a:rPr lang="es">
                <a:latin typeface="Tajawal"/>
                <a:ea typeface="Tajawal"/>
                <a:cs typeface="Tajawal"/>
                <a:sym typeface="Tajawal"/>
              </a:rPr>
              <a:t>CodeSandBox: </a:t>
            </a:r>
            <a:r>
              <a:rPr lang="es" u="sng">
                <a:solidFill>
                  <a:schemeClr val="hlink"/>
                </a:solidFill>
                <a:latin typeface="Tajawal"/>
                <a:ea typeface="Tajawal"/>
                <a:cs typeface="Tajawal"/>
                <a:sym typeface="Tajawal"/>
                <a:hlinkClick r:id="rId8"/>
              </a:rPr>
              <a:t>ejemplo-starter-page</a:t>
            </a:r>
            <a:endParaRPr>
              <a:latin typeface="Tajawal"/>
              <a:ea typeface="Tajawal"/>
              <a:cs typeface="Tajawal"/>
              <a:sym typeface="Tajaw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Navbar (barra de navegación)</a:t>
            </a:r>
            <a:endParaRPr/>
          </a:p>
        </p:txBody>
      </p:sp>
      <p:sp>
        <p:nvSpPr>
          <p:cNvPr id="780" name="Google Shape;780;p60"/>
          <p:cNvSpPr txBox="1"/>
          <p:nvPr>
            <p:ph idx="1" type="subTitle"/>
          </p:nvPr>
        </p:nvSpPr>
        <p:spPr>
          <a:xfrm>
            <a:off x="1263013" y="1993700"/>
            <a:ext cx="3662100" cy="1833900"/>
          </a:xfrm>
          <a:prstGeom prst="rect">
            <a:avLst/>
          </a:prstGeom>
        </p:spPr>
        <p:txBody>
          <a:bodyPr anchorCtr="0" anchor="ctr" bIns="0" lIns="0" spcFirstLastPara="1" rIns="0" wrap="square" tIns="0">
            <a:noAutofit/>
          </a:bodyPr>
          <a:lstStyle/>
          <a:p>
            <a:pPr indent="-317500" lvl="0" marL="457200" rtl="0" algn="just">
              <a:spcBef>
                <a:spcPts val="0"/>
              </a:spcBef>
              <a:spcAft>
                <a:spcPts val="0"/>
              </a:spcAft>
              <a:buSzPts val="1400"/>
              <a:buChar char="●"/>
            </a:pPr>
            <a:r>
              <a:rPr lang="es" sz="1400"/>
              <a:t>La etiqueta </a:t>
            </a:r>
            <a:r>
              <a:rPr lang="es" sz="1400">
                <a:solidFill>
                  <a:schemeClr val="accent5"/>
                </a:solidFill>
              </a:rPr>
              <a:t>&lt;nav&gt;</a:t>
            </a:r>
            <a:r>
              <a:rPr lang="es" sz="1400"/>
              <a:t> contiene toda la barra de navegación.</a:t>
            </a:r>
            <a:endParaRPr sz="1400"/>
          </a:p>
          <a:p>
            <a:pPr indent="-317500" lvl="0" marL="457200" rtl="0" algn="just">
              <a:spcBef>
                <a:spcPts val="1000"/>
              </a:spcBef>
              <a:spcAft>
                <a:spcPts val="0"/>
              </a:spcAft>
              <a:buSzPts val="1400"/>
              <a:buChar char="●"/>
            </a:pPr>
            <a:r>
              <a:rPr lang="es" sz="1400">
                <a:solidFill>
                  <a:schemeClr val="accent5"/>
                </a:solidFill>
              </a:rPr>
              <a:t>navbar-expand-xl</a:t>
            </a:r>
            <a:r>
              <a:rPr lang="es" sz="1400"/>
              <a:t>: Aumenta o disminuye la resolución.</a:t>
            </a:r>
            <a:endParaRPr sz="1400"/>
          </a:p>
          <a:p>
            <a:pPr indent="-317500" lvl="0" marL="457200" rtl="0" algn="just">
              <a:spcBef>
                <a:spcPts val="1000"/>
              </a:spcBef>
              <a:spcAft>
                <a:spcPts val="1000"/>
              </a:spcAft>
              <a:buSzPts val="1400"/>
              <a:buChar char="●"/>
            </a:pPr>
            <a:r>
              <a:rPr lang="es" sz="1400"/>
              <a:t>Las clases </a:t>
            </a:r>
            <a:r>
              <a:rPr lang="es" sz="1400">
                <a:solidFill>
                  <a:schemeClr val="accent5"/>
                </a:solidFill>
              </a:rPr>
              <a:t>navbar-light</a:t>
            </a:r>
            <a:r>
              <a:rPr lang="es" sz="1400"/>
              <a:t> y </a:t>
            </a:r>
            <a:r>
              <a:rPr lang="es" sz="1400">
                <a:solidFill>
                  <a:schemeClr val="accent5"/>
                </a:solidFill>
              </a:rPr>
              <a:t>bg-light</a:t>
            </a:r>
            <a:r>
              <a:rPr lang="es" sz="1400"/>
              <a:t> personalizan los colores de fondo y de letra de la barra de navegación. </a:t>
            </a:r>
            <a:endParaRPr sz="1400"/>
          </a:p>
        </p:txBody>
      </p:sp>
      <p:pic>
        <p:nvPicPr>
          <p:cNvPr id="781" name="Google Shape;781;p6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82" name="Google Shape;782;p60">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83" name="Google Shape;783;p60">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84" name="Google Shape;784;p60">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85" name="Google Shape;785;p60">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86" name="Google Shape;786;p6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787" name="Google Shape;787;p6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788" name="Google Shape;788;p6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789" name="Google Shape;789;p6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790" name="Google Shape;790;p60"/>
          <p:cNvPicPr preferRelativeResize="0"/>
          <p:nvPr/>
        </p:nvPicPr>
        <p:blipFill>
          <a:blip r:embed="rId7">
            <a:alphaModFix/>
          </a:blip>
          <a:stretch>
            <a:fillRect/>
          </a:stretch>
        </p:blipFill>
        <p:spPr>
          <a:xfrm>
            <a:off x="1263075" y="1333250"/>
            <a:ext cx="3661987" cy="366663"/>
          </a:xfrm>
          <a:prstGeom prst="rect">
            <a:avLst/>
          </a:prstGeom>
          <a:noFill/>
          <a:ln>
            <a:noFill/>
          </a:ln>
        </p:spPr>
      </p:pic>
      <p:pic>
        <p:nvPicPr>
          <p:cNvPr id="791" name="Google Shape;791;p60"/>
          <p:cNvPicPr preferRelativeResize="0"/>
          <p:nvPr/>
        </p:nvPicPr>
        <p:blipFill>
          <a:blip r:embed="rId8">
            <a:alphaModFix/>
          </a:blip>
          <a:stretch>
            <a:fillRect/>
          </a:stretch>
        </p:blipFill>
        <p:spPr>
          <a:xfrm>
            <a:off x="5098600" y="1993700"/>
            <a:ext cx="3474425" cy="2164050"/>
          </a:xfrm>
          <a:prstGeom prst="rect">
            <a:avLst/>
          </a:prstGeom>
          <a:noFill/>
          <a:ln>
            <a:noFill/>
          </a:ln>
          <a:effectLst>
            <a:outerShdw blurRad="57150" rotWithShape="0" algn="bl" dir="2940000" dist="133350">
              <a:srgbClr val="000000">
                <a:alpha val="13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Navbar (barra de navegación)</a:t>
            </a:r>
            <a:endParaRPr/>
          </a:p>
        </p:txBody>
      </p:sp>
      <p:pic>
        <p:nvPicPr>
          <p:cNvPr id="797" name="Google Shape;797;p6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98" name="Google Shape;798;p6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99" name="Google Shape;799;p6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00" name="Google Shape;800;p6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01" name="Google Shape;801;p6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02" name="Google Shape;802;p6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03" name="Google Shape;803;p6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04" name="Google Shape;804;p6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05" name="Google Shape;805;p6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06" name="Google Shape;806;p61"/>
          <p:cNvSpPr txBox="1"/>
          <p:nvPr/>
        </p:nvSpPr>
        <p:spPr>
          <a:xfrm>
            <a:off x="1692172" y="1110700"/>
            <a:ext cx="291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Tajawal"/>
                <a:ea typeface="Tajawal"/>
                <a:cs typeface="Tajawal"/>
                <a:sym typeface="Tajawal"/>
              </a:rPr>
              <a:t>Clase </a:t>
            </a:r>
            <a:r>
              <a:rPr lang="es" sz="1600">
                <a:solidFill>
                  <a:schemeClr val="accent5"/>
                </a:solidFill>
                <a:latin typeface="Tajawal"/>
                <a:ea typeface="Tajawal"/>
                <a:cs typeface="Tajawal"/>
                <a:sym typeface="Tajawal"/>
              </a:rPr>
              <a:t>“navbar-brand”</a:t>
            </a:r>
            <a:endParaRPr sz="1600"/>
          </a:p>
        </p:txBody>
      </p:sp>
      <p:sp>
        <p:nvSpPr>
          <p:cNvPr id="807" name="Google Shape;807;p61"/>
          <p:cNvSpPr txBox="1"/>
          <p:nvPr/>
        </p:nvSpPr>
        <p:spPr>
          <a:xfrm>
            <a:off x="4714547" y="1110700"/>
            <a:ext cx="291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Tajawal"/>
                <a:ea typeface="Tajawal"/>
                <a:cs typeface="Tajawal"/>
                <a:sym typeface="Tajawal"/>
              </a:rPr>
              <a:t>Etiqueta </a:t>
            </a:r>
            <a:r>
              <a:rPr lang="es" sz="1600">
                <a:solidFill>
                  <a:schemeClr val="accent5"/>
                </a:solidFill>
                <a:latin typeface="Tajawal"/>
                <a:ea typeface="Tajawal"/>
                <a:cs typeface="Tajawal"/>
                <a:sym typeface="Tajawal"/>
              </a:rPr>
              <a:t>&lt;button&gt;</a:t>
            </a:r>
            <a:endParaRPr sz="1600"/>
          </a:p>
        </p:txBody>
      </p:sp>
      <p:sp>
        <p:nvSpPr>
          <p:cNvPr id="808" name="Google Shape;808;p61"/>
          <p:cNvSpPr txBox="1"/>
          <p:nvPr/>
        </p:nvSpPr>
        <p:spPr>
          <a:xfrm>
            <a:off x="1692175" y="1741000"/>
            <a:ext cx="2125200" cy="1635000"/>
          </a:xfrm>
          <a:prstGeom prst="rect">
            <a:avLst/>
          </a:prstGeom>
          <a:solidFill>
            <a:srgbClr val="EFEFEF"/>
          </a:solidFill>
          <a:ln>
            <a:noFill/>
          </a:ln>
        </p:spPr>
        <p:txBody>
          <a:bodyPr anchorCtr="0" anchor="ctr" bIns="0" lIns="0" spcFirstLastPara="1" rIns="0" wrap="square" tIns="0">
            <a:noAutofit/>
          </a:bodyPr>
          <a:lstStyle/>
          <a:p>
            <a:pPr indent="0" lvl="0" marL="457200" rtl="0" algn="l">
              <a:lnSpc>
                <a:spcPct val="115000"/>
              </a:lnSpc>
              <a:spcBef>
                <a:spcPts val="0"/>
              </a:spcBef>
              <a:spcAft>
                <a:spcPts val="0"/>
              </a:spcAft>
              <a:buNone/>
            </a:pPr>
            <a:r>
              <a:rPr lang="es" sz="1050">
                <a:solidFill>
                  <a:srgbClr val="212529"/>
                </a:solidFill>
              </a:rPr>
              <a:t>&lt;</a:t>
            </a:r>
            <a:r>
              <a:rPr lang="es" sz="1050">
                <a:solidFill>
                  <a:srgbClr val="2F6F9F"/>
                </a:solidFill>
              </a:rPr>
              <a:t>a</a:t>
            </a:r>
            <a:r>
              <a:rPr lang="es" sz="1050">
                <a:solidFill>
                  <a:srgbClr val="212529"/>
                </a:solidFill>
              </a:rPr>
              <a:t> </a:t>
            </a:r>
            <a:r>
              <a:rPr lang="es" sz="1050">
                <a:solidFill>
                  <a:srgbClr val="006EE0"/>
                </a:solidFill>
              </a:rPr>
              <a:t>class</a:t>
            </a:r>
            <a:r>
              <a:rPr lang="es" sz="1050">
                <a:solidFill>
                  <a:srgbClr val="555555"/>
                </a:solidFill>
              </a:rPr>
              <a:t>=</a:t>
            </a:r>
            <a:r>
              <a:rPr lang="es" sz="1050">
                <a:solidFill>
                  <a:srgbClr val="D73038"/>
                </a:solidFill>
              </a:rPr>
              <a:t>"navbar-brand"</a:t>
            </a:r>
            <a:r>
              <a:rPr lang="es" sz="1050">
                <a:solidFill>
                  <a:srgbClr val="212529"/>
                </a:solidFill>
              </a:rPr>
              <a:t> </a:t>
            </a:r>
            <a:r>
              <a:rPr lang="es" sz="1050">
                <a:solidFill>
                  <a:srgbClr val="006EE0"/>
                </a:solidFill>
              </a:rPr>
              <a:t>href</a:t>
            </a:r>
            <a:r>
              <a:rPr lang="es" sz="1050">
                <a:solidFill>
                  <a:srgbClr val="555555"/>
                </a:solidFill>
              </a:rPr>
              <a:t>=</a:t>
            </a:r>
            <a:r>
              <a:rPr lang="es" sz="1050">
                <a:solidFill>
                  <a:srgbClr val="D73038"/>
                </a:solidFill>
              </a:rPr>
              <a:t>"#"</a:t>
            </a:r>
            <a:r>
              <a:rPr lang="es" sz="1050">
                <a:solidFill>
                  <a:srgbClr val="212529"/>
                </a:solidFill>
              </a:rPr>
              <a:t> &gt; &lt;/ </a:t>
            </a:r>
            <a:r>
              <a:rPr lang="es" sz="1050">
                <a:solidFill>
                  <a:srgbClr val="2F6F9F"/>
                </a:solidFill>
              </a:rPr>
              <a:t>a</a:t>
            </a:r>
            <a:r>
              <a:rPr lang="es" sz="1050">
                <a:solidFill>
                  <a:srgbClr val="212529"/>
                </a:solidFill>
              </a:rPr>
              <a:t>&gt; </a:t>
            </a:r>
            <a:endParaRPr sz="1700">
              <a:solidFill>
                <a:srgbClr val="595959"/>
              </a:solidFill>
              <a:latin typeface="Tajawal"/>
              <a:ea typeface="Tajawal"/>
              <a:cs typeface="Tajawal"/>
              <a:sym typeface="Tajawal"/>
            </a:endParaRPr>
          </a:p>
        </p:txBody>
      </p:sp>
      <p:sp>
        <p:nvSpPr>
          <p:cNvPr id="809" name="Google Shape;809;p61"/>
          <p:cNvSpPr txBox="1"/>
          <p:nvPr/>
        </p:nvSpPr>
        <p:spPr>
          <a:xfrm>
            <a:off x="1144662" y="3479650"/>
            <a:ext cx="27708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5"/>
              </a:buClr>
              <a:buSzPts val="1300"/>
              <a:buFont typeface="Tajawal"/>
              <a:buChar char="●"/>
            </a:pPr>
            <a:r>
              <a:rPr lang="es" sz="1300">
                <a:latin typeface="Tajawal"/>
                <a:ea typeface="Tajawal"/>
                <a:cs typeface="Tajawal"/>
                <a:sym typeface="Tajawal"/>
              </a:rPr>
              <a:t>Esta clase hace que el texto o imagen dentro, se centre.</a:t>
            </a:r>
            <a:endParaRPr sz="1300">
              <a:latin typeface="Tajawal"/>
              <a:ea typeface="Tajawal"/>
              <a:cs typeface="Tajawal"/>
              <a:sym typeface="Tajawal"/>
            </a:endParaRPr>
          </a:p>
        </p:txBody>
      </p:sp>
      <p:sp>
        <p:nvSpPr>
          <p:cNvPr id="810" name="Google Shape;810;p61"/>
          <p:cNvSpPr txBox="1"/>
          <p:nvPr/>
        </p:nvSpPr>
        <p:spPr>
          <a:xfrm>
            <a:off x="4714550" y="1593625"/>
            <a:ext cx="2534100" cy="1834200"/>
          </a:xfrm>
          <a:prstGeom prst="rect">
            <a:avLst/>
          </a:prstGeom>
          <a:solidFill>
            <a:srgbClr val="EFEFEF"/>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lang="es" sz="850">
                <a:solidFill>
                  <a:srgbClr val="212529"/>
                </a:solidFill>
              </a:rPr>
              <a:t>&lt;</a:t>
            </a:r>
            <a:r>
              <a:rPr lang="es" sz="850">
                <a:solidFill>
                  <a:srgbClr val="2F6F9F"/>
                </a:solidFill>
              </a:rPr>
              <a:t>button</a:t>
            </a:r>
            <a:r>
              <a:rPr lang="es" sz="850">
                <a:solidFill>
                  <a:srgbClr val="212529"/>
                </a:solidFill>
              </a:rPr>
              <a:t> </a:t>
            </a:r>
            <a:r>
              <a:rPr lang="es" sz="850">
                <a:solidFill>
                  <a:srgbClr val="006EE0"/>
                </a:solidFill>
              </a:rPr>
              <a:t>class</a:t>
            </a:r>
            <a:r>
              <a:rPr lang="es" sz="850">
                <a:solidFill>
                  <a:srgbClr val="555555"/>
                </a:solidFill>
              </a:rPr>
              <a:t>=</a:t>
            </a:r>
            <a:r>
              <a:rPr lang="es" sz="850">
                <a:solidFill>
                  <a:srgbClr val="D73038"/>
                </a:solidFill>
              </a:rPr>
              <a:t>"navbar-toggler"</a:t>
            </a:r>
            <a:r>
              <a:rPr lang="es" sz="850">
                <a:solidFill>
                  <a:srgbClr val="212529"/>
                </a:solidFill>
              </a:rPr>
              <a:t> </a:t>
            </a:r>
            <a:r>
              <a:rPr lang="es" sz="850">
                <a:solidFill>
                  <a:srgbClr val="006EE0"/>
                </a:solidFill>
              </a:rPr>
              <a:t>type</a:t>
            </a:r>
            <a:r>
              <a:rPr lang="es" sz="850">
                <a:solidFill>
                  <a:srgbClr val="555555"/>
                </a:solidFill>
              </a:rPr>
              <a:t>=</a:t>
            </a:r>
            <a:r>
              <a:rPr lang="es" sz="850">
                <a:solidFill>
                  <a:srgbClr val="D73038"/>
                </a:solidFill>
              </a:rPr>
              <a:t>"button"</a:t>
            </a:r>
            <a:r>
              <a:rPr lang="es" sz="850">
                <a:solidFill>
                  <a:srgbClr val="212529"/>
                </a:solidFill>
              </a:rPr>
              <a:t> </a:t>
            </a:r>
            <a:r>
              <a:rPr lang="es" sz="850">
                <a:solidFill>
                  <a:srgbClr val="006EE0"/>
                </a:solidFill>
              </a:rPr>
              <a:t>data-bs-toggle</a:t>
            </a:r>
            <a:r>
              <a:rPr lang="es" sz="850">
                <a:solidFill>
                  <a:srgbClr val="555555"/>
                </a:solidFill>
              </a:rPr>
              <a:t>=</a:t>
            </a:r>
            <a:r>
              <a:rPr lang="es" sz="850">
                <a:solidFill>
                  <a:srgbClr val="D73038"/>
                </a:solidFill>
              </a:rPr>
              <a:t>"collapse"</a:t>
            </a:r>
            <a:r>
              <a:rPr lang="es" sz="850">
                <a:solidFill>
                  <a:srgbClr val="212529"/>
                </a:solidFill>
              </a:rPr>
              <a:t> </a:t>
            </a:r>
            <a:r>
              <a:rPr lang="es" sz="850">
                <a:solidFill>
                  <a:srgbClr val="006EE0"/>
                </a:solidFill>
              </a:rPr>
              <a:t>data-bs-target</a:t>
            </a:r>
            <a:r>
              <a:rPr lang="es" sz="850">
                <a:solidFill>
                  <a:srgbClr val="555555"/>
                </a:solidFill>
              </a:rPr>
              <a:t>=</a:t>
            </a:r>
            <a:r>
              <a:rPr lang="es" sz="850">
                <a:solidFill>
                  <a:srgbClr val="D73038"/>
                </a:solidFill>
              </a:rPr>
              <a:t>"#navbarNav"</a:t>
            </a:r>
            <a:r>
              <a:rPr lang="es" sz="850">
                <a:solidFill>
                  <a:srgbClr val="212529"/>
                </a:solidFill>
              </a:rPr>
              <a:t> </a:t>
            </a:r>
            <a:r>
              <a:rPr lang="es" sz="850">
                <a:solidFill>
                  <a:srgbClr val="006EE0"/>
                </a:solidFill>
              </a:rPr>
              <a:t>aria-controls</a:t>
            </a:r>
            <a:r>
              <a:rPr lang="es" sz="850">
                <a:solidFill>
                  <a:srgbClr val="555555"/>
                </a:solidFill>
              </a:rPr>
              <a:t>=</a:t>
            </a:r>
            <a:r>
              <a:rPr lang="es" sz="850">
                <a:solidFill>
                  <a:srgbClr val="D73038"/>
                </a:solidFill>
              </a:rPr>
              <a:t>"navbarNav"</a:t>
            </a:r>
            <a:r>
              <a:rPr lang="es" sz="850">
                <a:solidFill>
                  <a:srgbClr val="212529"/>
                </a:solidFill>
              </a:rPr>
              <a:t> </a:t>
            </a:r>
            <a:r>
              <a:rPr lang="es" sz="850">
                <a:solidFill>
                  <a:srgbClr val="006EE0"/>
                </a:solidFill>
              </a:rPr>
              <a:t>aria-expanded</a:t>
            </a:r>
            <a:r>
              <a:rPr lang="es" sz="850">
                <a:solidFill>
                  <a:srgbClr val="555555"/>
                </a:solidFill>
              </a:rPr>
              <a:t>=</a:t>
            </a:r>
            <a:r>
              <a:rPr lang="es" sz="850">
                <a:solidFill>
                  <a:srgbClr val="D73038"/>
                </a:solidFill>
              </a:rPr>
              <a:t>"false"</a:t>
            </a:r>
            <a:r>
              <a:rPr lang="es" sz="850">
                <a:solidFill>
                  <a:srgbClr val="212529"/>
                </a:solidFill>
              </a:rPr>
              <a:t> </a:t>
            </a:r>
            <a:r>
              <a:rPr lang="es" sz="850">
                <a:solidFill>
                  <a:srgbClr val="006EE0"/>
                </a:solidFill>
              </a:rPr>
              <a:t>aria-label</a:t>
            </a:r>
            <a:r>
              <a:rPr lang="es" sz="850">
                <a:solidFill>
                  <a:srgbClr val="555555"/>
                </a:solidFill>
              </a:rPr>
              <a:t>=</a:t>
            </a:r>
            <a:r>
              <a:rPr lang="es" sz="850">
                <a:solidFill>
                  <a:srgbClr val="D73038"/>
                </a:solidFill>
              </a:rPr>
              <a:t>"Toggle navigation"</a:t>
            </a:r>
            <a:r>
              <a:rPr lang="es" sz="850">
                <a:solidFill>
                  <a:srgbClr val="212529"/>
                </a:solidFill>
              </a:rPr>
              <a:t>&gt;</a:t>
            </a:r>
            <a:endParaRPr sz="850">
              <a:solidFill>
                <a:srgbClr val="212529"/>
              </a:solidFill>
            </a:endParaRPr>
          </a:p>
          <a:p>
            <a:pPr indent="0" lvl="0" marL="457200" rtl="0" algn="ctr">
              <a:lnSpc>
                <a:spcPct val="115000"/>
              </a:lnSpc>
              <a:spcBef>
                <a:spcPts val="0"/>
              </a:spcBef>
              <a:spcAft>
                <a:spcPts val="0"/>
              </a:spcAft>
              <a:buNone/>
            </a:pPr>
            <a:r>
              <a:rPr lang="es" sz="850">
                <a:solidFill>
                  <a:srgbClr val="212529"/>
                </a:solidFill>
              </a:rPr>
              <a:t>      &lt;</a:t>
            </a:r>
            <a:r>
              <a:rPr lang="es" sz="850">
                <a:solidFill>
                  <a:srgbClr val="2F6F9F"/>
                </a:solidFill>
              </a:rPr>
              <a:t>span</a:t>
            </a:r>
            <a:r>
              <a:rPr lang="es" sz="850">
                <a:solidFill>
                  <a:srgbClr val="212529"/>
                </a:solidFill>
              </a:rPr>
              <a:t> </a:t>
            </a:r>
            <a:r>
              <a:rPr lang="es" sz="850">
                <a:solidFill>
                  <a:srgbClr val="006EE0"/>
                </a:solidFill>
              </a:rPr>
              <a:t>class</a:t>
            </a:r>
            <a:r>
              <a:rPr lang="es" sz="850">
                <a:solidFill>
                  <a:srgbClr val="555555"/>
                </a:solidFill>
              </a:rPr>
              <a:t>=</a:t>
            </a:r>
            <a:r>
              <a:rPr lang="es" sz="850">
                <a:solidFill>
                  <a:srgbClr val="D73038"/>
                </a:solidFill>
              </a:rPr>
              <a:t>"navbar-toggler-icon"</a:t>
            </a:r>
            <a:r>
              <a:rPr lang="es" sz="850">
                <a:solidFill>
                  <a:srgbClr val="212529"/>
                </a:solidFill>
              </a:rPr>
              <a:t>&gt;&lt;/</a:t>
            </a:r>
            <a:r>
              <a:rPr lang="es" sz="850">
                <a:solidFill>
                  <a:srgbClr val="2F6F9F"/>
                </a:solidFill>
              </a:rPr>
              <a:t>span</a:t>
            </a:r>
            <a:r>
              <a:rPr lang="es" sz="850">
                <a:solidFill>
                  <a:srgbClr val="212529"/>
                </a:solidFill>
              </a:rPr>
              <a:t>&gt;</a:t>
            </a:r>
            <a:endParaRPr sz="850">
              <a:solidFill>
                <a:srgbClr val="212529"/>
              </a:solidFill>
            </a:endParaRPr>
          </a:p>
          <a:p>
            <a:pPr indent="0" lvl="0" marL="0" rtl="0" algn="ctr">
              <a:lnSpc>
                <a:spcPct val="115000"/>
              </a:lnSpc>
              <a:spcBef>
                <a:spcPts val="0"/>
              </a:spcBef>
              <a:spcAft>
                <a:spcPts val="0"/>
              </a:spcAft>
              <a:buNone/>
            </a:pPr>
            <a:r>
              <a:rPr lang="es" sz="850">
                <a:solidFill>
                  <a:srgbClr val="212529"/>
                </a:solidFill>
              </a:rPr>
              <a:t>    &lt;/</a:t>
            </a:r>
            <a:r>
              <a:rPr lang="es" sz="850">
                <a:solidFill>
                  <a:srgbClr val="2F6F9F"/>
                </a:solidFill>
              </a:rPr>
              <a:t>button</a:t>
            </a:r>
            <a:r>
              <a:rPr lang="es" sz="850">
                <a:solidFill>
                  <a:srgbClr val="212529"/>
                </a:solidFill>
              </a:rPr>
              <a:t>&gt;</a:t>
            </a:r>
            <a:endParaRPr sz="850">
              <a:solidFill>
                <a:srgbClr val="212529"/>
              </a:solidFill>
            </a:endParaRPr>
          </a:p>
          <a:p>
            <a:pPr indent="0" lvl="0" marL="457200" rtl="0" algn="ctr">
              <a:lnSpc>
                <a:spcPct val="115000"/>
              </a:lnSpc>
              <a:spcBef>
                <a:spcPts val="0"/>
              </a:spcBef>
              <a:spcAft>
                <a:spcPts val="0"/>
              </a:spcAft>
              <a:buNone/>
            </a:pPr>
            <a:r>
              <a:rPr lang="es" sz="950">
                <a:solidFill>
                  <a:srgbClr val="212529"/>
                </a:solidFill>
              </a:rPr>
              <a:t> </a:t>
            </a:r>
            <a:endParaRPr sz="1600">
              <a:solidFill>
                <a:srgbClr val="595959"/>
              </a:solidFill>
              <a:latin typeface="Tajawal"/>
              <a:ea typeface="Tajawal"/>
              <a:cs typeface="Tajawal"/>
              <a:sym typeface="Tajawal"/>
            </a:endParaRPr>
          </a:p>
        </p:txBody>
      </p:sp>
      <p:sp>
        <p:nvSpPr>
          <p:cNvPr id="811" name="Google Shape;811;p61"/>
          <p:cNvSpPr txBox="1"/>
          <p:nvPr/>
        </p:nvSpPr>
        <p:spPr>
          <a:xfrm>
            <a:off x="4335438" y="3512775"/>
            <a:ext cx="34113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5"/>
              </a:buClr>
              <a:buSzPts val="1300"/>
              <a:buFont typeface="Tajawal"/>
              <a:buChar char="●"/>
            </a:pPr>
            <a:r>
              <a:rPr lang="es" sz="1300">
                <a:solidFill>
                  <a:schemeClr val="accent5"/>
                </a:solidFill>
                <a:latin typeface="Tajawal"/>
                <a:ea typeface="Tajawal"/>
                <a:cs typeface="Tajawal"/>
                <a:sym typeface="Tajawal"/>
              </a:rPr>
              <a:t>navbar-toggler</a:t>
            </a:r>
            <a:r>
              <a:rPr lang="es" sz="1300">
                <a:latin typeface="Tajawal"/>
                <a:ea typeface="Tajawal"/>
                <a:cs typeface="Tajawal"/>
                <a:sym typeface="Tajawal"/>
              </a:rPr>
              <a:t>: Hace que se muestre la hamburguesa en tamaños de pantalla pequeños.</a:t>
            </a:r>
            <a:endParaRPr sz="1300">
              <a:latin typeface="Tajawal"/>
              <a:ea typeface="Tajawal"/>
              <a:cs typeface="Tajawal"/>
              <a:sym typeface="Tajawal"/>
            </a:endParaRPr>
          </a:p>
          <a:p>
            <a:pPr indent="-311150" lvl="0" marL="457200" rtl="0" algn="l">
              <a:spcBef>
                <a:spcPts val="0"/>
              </a:spcBef>
              <a:spcAft>
                <a:spcPts val="0"/>
              </a:spcAft>
              <a:buClr>
                <a:schemeClr val="accent5"/>
              </a:buClr>
              <a:buSzPts val="1300"/>
              <a:buFont typeface="Tajawal"/>
              <a:buChar char="●"/>
            </a:pPr>
            <a:r>
              <a:rPr lang="es" sz="1300">
                <a:solidFill>
                  <a:schemeClr val="accent5"/>
                </a:solidFill>
                <a:latin typeface="Tajawal"/>
                <a:ea typeface="Tajawal"/>
                <a:cs typeface="Tajawal"/>
                <a:sym typeface="Tajawal"/>
              </a:rPr>
              <a:t>&lt;span&gt;</a:t>
            </a:r>
            <a:r>
              <a:rPr lang="es" sz="1300">
                <a:latin typeface="Tajawal"/>
                <a:ea typeface="Tajawal"/>
                <a:cs typeface="Tajawal"/>
                <a:sym typeface="Tajawal"/>
              </a:rPr>
              <a:t>: Crea la hamburguesa del menú.</a:t>
            </a:r>
            <a:endParaRPr sz="1300">
              <a:latin typeface="Tajawal"/>
              <a:ea typeface="Tajawal"/>
              <a:cs typeface="Tajawal"/>
              <a:sym typeface="Tajaw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&lt;div&gt; con clase </a:t>
            </a:r>
            <a:r>
              <a:rPr i="1" lang="es" sz="1800">
                <a:highlight>
                  <a:schemeClr val="accent5"/>
                </a:highlight>
                <a:latin typeface="Raleway"/>
                <a:ea typeface="Raleway"/>
                <a:cs typeface="Raleway"/>
                <a:sym typeface="Raleway"/>
              </a:rPr>
              <a:t>collapse navbar-collapse</a:t>
            </a:r>
            <a:endParaRPr i="1" sz="1800">
              <a:highlight>
                <a:schemeClr val="accent5"/>
              </a:highlight>
              <a:latin typeface="Raleway"/>
              <a:ea typeface="Raleway"/>
              <a:cs typeface="Raleway"/>
              <a:sym typeface="Raleway"/>
            </a:endParaRPr>
          </a:p>
        </p:txBody>
      </p:sp>
      <p:pic>
        <p:nvPicPr>
          <p:cNvPr id="817" name="Google Shape;817;p6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18" name="Google Shape;818;p6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19" name="Google Shape;819;p6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20" name="Google Shape;820;p6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21" name="Google Shape;821;p6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22" name="Google Shape;822;p6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23" name="Google Shape;823;p6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24" name="Google Shape;824;p6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25" name="Google Shape;825;p6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26" name="Google Shape;826;p62"/>
          <p:cNvSpPr txBox="1"/>
          <p:nvPr/>
        </p:nvSpPr>
        <p:spPr>
          <a:xfrm>
            <a:off x="1755324" y="1314200"/>
            <a:ext cx="62745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5"/>
              </a:buClr>
              <a:buSzPts val="1600"/>
              <a:buFont typeface="Tajawal"/>
              <a:buChar char="●"/>
            </a:pPr>
            <a:r>
              <a:rPr lang="es" sz="1600">
                <a:solidFill>
                  <a:schemeClr val="accent5"/>
                </a:solidFill>
                <a:latin typeface="Tajawal"/>
                <a:ea typeface="Tajawal"/>
                <a:cs typeface="Tajawal"/>
                <a:sym typeface="Tajawal"/>
              </a:rPr>
              <a:t>&lt;div&gt; </a:t>
            </a:r>
            <a:r>
              <a:rPr b="1" lang="es" sz="1600">
                <a:latin typeface="Tajawal"/>
                <a:ea typeface="Tajawal"/>
                <a:cs typeface="Tajawal"/>
                <a:sym typeface="Tajawal"/>
              </a:rPr>
              <a:t>contenedor principal de nuestra barra de navegación</a:t>
            </a:r>
            <a:endParaRPr b="1" sz="1600">
              <a:latin typeface="Tajawal"/>
              <a:ea typeface="Tajawal"/>
              <a:cs typeface="Tajawal"/>
              <a:sym typeface="Tajawal"/>
            </a:endParaRPr>
          </a:p>
          <a:p>
            <a:pPr indent="-330200" lvl="0" marL="457200" rtl="0" algn="l">
              <a:spcBef>
                <a:spcPts val="0"/>
              </a:spcBef>
              <a:spcAft>
                <a:spcPts val="0"/>
              </a:spcAft>
              <a:buClr>
                <a:schemeClr val="accent5"/>
              </a:buClr>
              <a:buSzPts val="1600"/>
              <a:buFont typeface="Tajawal"/>
              <a:buChar char="●"/>
            </a:pPr>
            <a:r>
              <a:rPr lang="es" sz="1600">
                <a:solidFill>
                  <a:schemeClr val="accent5"/>
                </a:solidFill>
                <a:latin typeface="Tajawal"/>
                <a:ea typeface="Tajawal"/>
                <a:cs typeface="Tajawal"/>
                <a:sym typeface="Tajawal"/>
              </a:rPr>
              <a:t>collapse navbar-collapse: </a:t>
            </a:r>
            <a:r>
              <a:rPr b="1" lang="es" sz="1600">
                <a:latin typeface="Tajawal"/>
                <a:ea typeface="Tajawal"/>
                <a:cs typeface="Tajawal"/>
                <a:sym typeface="Tajawal"/>
              </a:rPr>
              <a:t>Harán que el contenido de nuestra barra de navegación sea ocultado en tamaños de pantalla pequeños, y que por lo mismo, muestre la hamburguesa.</a:t>
            </a:r>
            <a:endParaRPr b="1" sz="1600">
              <a:latin typeface="Tajawal"/>
              <a:ea typeface="Tajawal"/>
              <a:cs typeface="Tajawal"/>
              <a:sym typeface="Tajawal"/>
            </a:endParaRPr>
          </a:p>
        </p:txBody>
      </p:sp>
      <p:sp>
        <p:nvSpPr>
          <p:cNvPr id="827" name="Google Shape;827;p62"/>
          <p:cNvSpPr txBox="1"/>
          <p:nvPr/>
        </p:nvSpPr>
        <p:spPr>
          <a:xfrm>
            <a:off x="3262300" y="2526350"/>
            <a:ext cx="2999100" cy="1980300"/>
          </a:xfrm>
          <a:prstGeom prst="rect">
            <a:avLst/>
          </a:prstGeom>
          <a:solidFill>
            <a:srgbClr val="EFEFEF"/>
          </a:solidFill>
          <a:ln>
            <a:noFill/>
          </a:ln>
        </p:spPr>
        <p:txBody>
          <a:bodyPr anchorCtr="0" anchor="ctr" bIns="0" lIns="0" spcFirstLastPara="1" rIns="0" wrap="square" tIns="0">
            <a:noAutofit/>
          </a:bodyPr>
          <a:lstStyle/>
          <a:p>
            <a:pPr indent="0" lvl="0" marL="457200" rtl="0" algn="l">
              <a:lnSpc>
                <a:spcPct val="115000"/>
              </a:lnSpc>
              <a:spcBef>
                <a:spcPts val="0"/>
              </a:spcBef>
              <a:spcAft>
                <a:spcPts val="0"/>
              </a:spcAft>
              <a:buNone/>
            </a:pPr>
            <a:r>
              <a:t/>
            </a:r>
            <a:endParaRPr sz="1700">
              <a:solidFill>
                <a:srgbClr val="595959"/>
              </a:solidFill>
              <a:latin typeface="Tajawal"/>
              <a:ea typeface="Tajawal"/>
              <a:cs typeface="Tajawal"/>
              <a:sym typeface="Tajawal"/>
            </a:endParaRPr>
          </a:p>
        </p:txBody>
      </p:sp>
      <p:graphicFrame>
        <p:nvGraphicFramePr>
          <p:cNvPr id="828" name="Google Shape;828;p62"/>
          <p:cNvGraphicFramePr/>
          <p:nvPr/>
        </p:nvGraphicFramePr>
        <p:xfrm>
          <a:off x="3403288" y="2703700"/>
          <a:ext cx="3000000" cy="3000000"/>
        </p:xfrm>
        <a:graphic>
          <a:graphicData uri="http://schemas.openxmlformats.org/drawingml/2006/table">
            <a:tbl>
              <a:tblPr>
                <a:noFill/>
                <a:tableStyleId>{D675D69A-A75E-4709-B4F1-2E1EF59F360F}</a:tableStyleId>
              </a:tblPr>
              <a:tblGrid>
                <a:gridCol w="1375075"/>
                <a:gridCol w="1312550"/>
              </a:tblGrid>
              <a:tr h="457175">
                <a:tc>
                  <a:txBody>
                    <a:bodyPr/>
                    <a:lstStyle/>
                    <a:p>
                      <a:pPr indent="0" lvl="0" marL="0" rtl="0" algn="l">
                        <a:spcBef>
                          <a:spcPts val="0"/>
                        </a:spcBef>
                        <a:spcAft>
                          <a:spcPts val="0"/>
                        </a:spcAft>
                        <a:buNone/>
                      </a:pPr>
                      <a:r>
                        <a:rPr lang="es" sz="900">
                          <a:highlight>
                            <a:schemeClr val="accent1"/>
                          </a:highlight>
                        </a:rPr>
                        <a:t>Items de &lt;div&gt;</a:t>
                      </a:r>
                      <a:endParaRPr sz="900">
                        <a:highlight>
                          <a:schemeClr val="accent1"/>
                        </a:highlight>
                      </a:endParaRPr>
                    </a:p>
                  </a:txBody>
                  <a:tcPr marT="91425" marB="91425" marR="91425" marL="91425"/>
                </a:tc>
                <a:tc>
                  <a:txBody>
                    <a:bodyPr/>
                    <a:lstStyle/>
                    <a:p>
                      <a:pPr indent="0" lvl="0" marL="0" rtl="0" algn="l">
                        <a:spcBef>
                          <a:spcPts val="0"/>
                        </a:spcBef>
                        <a:spcAft>
                          <a:spcPts val="0"/>
                        </a:spcAft>
                        <a:buNone/>
                      </a:pPr>
                      <a:r>
                        <a:rPr lang="es" sz="900">
                          <a:highlight>
                            <a:schemeClr val="accent1"/>
                          </a:highlight>
                        </a:rPr>
                        <a:t>Clase que contiene</a:t>
                      </a:r>
                      <a:endParaRPr sz="900">
                        <a:highlight>
                          <a:schemeClr val="accent1"/>
                        </a:highlight>
                      </a:endParaRPr>
                    </a:p>
                  </a:txBody>
                  <a:tcPr marT="91425" marB="91425" marR="91425" marL="91425"/>
                </a:tc>
              </a:tr>
              <a:tr h="320000">
                <a:tc>
                  <a:txBody>
                    <a:bodyPr/>
                    <a:lstStyle/>
                    <a:p>
                      <a:pPr indent="0" lvl="0" marL="0" rtl="0" algn="l">
                        <a:spcBef>
                          <a:spcPts val="0"/>
                        </a:spcBef>
                        <a:spcAft>
                          <a:spcPts val="0"/>
                        </a:spcAft>
                        <a:buNone/>
                      </a:pPr>
                      <a:r>
                        <a:rPr b="1" i="1" lang="es" sz="1100"/>
                        <a:t>&lt;ul&gt;</a:t>
                      </a:r>
                      <a:endParaRPr b="1" i="1" sz="1100"/>
                    </a:p>
                  </a:txBody>
                  <a:tcPr marT="91425" marB="91425" marR="91425" marL="91425"/>
                </a:tc>
                <a:tc>
                  <a:txBody>
                    <a:bodyPr/>
                    <a:lstStyle/>
                    <a:p>
                      <a:pPr indent="0" lvl="0" marL="0" rtl="0" algn="l">
                        <a:spcBef>
                          <a:spcPts val="0"/>
                        </a:spcBef>
                        <a:spcAft>
                          <a:spcPts val="0"/>
                        </a:spcAft>
                        <a:buNone/>
                      </a:pPr>
                      <a:r>
                        <a:rPr b="1" lang="es" sz="900">
                          <a:solidFill>
                            <a:srgbClr val="D73038"/>
                          </a:solidFill>
                        </a:rPr>
                        <a:t>navbar-nav</a:t>
                      </a:r>
                      <a:endParaRPr b="1" sz="900">
                        <a:solidFill>
                          <a:srgbClr val="D73038"/>
                        </a:solidFill>
                      </a:endParaRPr>
                    </a:p>
                  </a:txBody>
                  <a:tcPr marT="91425" marB="91425" marR="91425" marL="91425"/>
                </a:tc>
              </a:tr>
              <a:tr h="320000">
                <a:tc>
                  <a:txBody>
                    <a:bodyPr/>
                    <a:lstStyle/>
                    <a:p>
                      <a:pPr indent="0" lvl="0" marL="0" rtl="0" algn="l">
                        <a:spcBef>
                          <a:spcPts val="0"/>
                        </a:spcBef>
                        <a:spcAft>
                          <a:spcPts val="0"/>
                        </a:spcAft>
                        <a:buNone/>
                      </a:pPr>
                      <a:r>
                        <a:rPr b="1" i="1" lang="es" sz="1100"/>
                        <a:t>&lt;li&gt;</a:t>
                      </a:r>
                      <a:endParaRPr b="1" i="1" sz="1100"/>
                    </a:p>
                  </a:txBody>
                  <a:tcPr marT="91425" marB="91425" marR="91425" marL="91425"/>
                </a:tc>
                <a:tc>
                  <a:txBody>
                    <a:bodyPr/>
                    <a:lstStyle/>
                    <a:p>
                      <a:pPr indent="0" lvl="0" marL="0" rtl="0" algn="l">
                        <a:spcBef>
                          <a:spcPts val="0"/>
                        </a:spcBef>
                        <a:spcAft>
                          <a:spcPts val="0"/>
                        </a:spcAft>
                        <a:buNone/>
                      </a:pPr>
                      <a:r>
                        <a:rPr b="1" lang="es" sz="900">
                          <a:solidFill>
                            <a:srgbClr val="D73038"/>
                          </a:solidFill>
                        </a:rPr>
                        <a:t>nav-item</a:t>
                      </a:r>
                      <a:endParaRPr b="1" sz="900">
                        <a:solidFill>
                          <a:srgbClr val="D73038"/>
                        </a:solidFill>
                      </a:endParaRPr>
                    </a:p>
                  </a:txBody>
                  <a:tcPr marT="91425" marB="91425" marR="91425" marL="91425"/>
                </a:tc>
              </a:tr>
              <a:tr h="320000">
                <a:tc>
                  <a:txBody>
                    <a:bodyPr/>
                    <a:lstStyle/>
                    <a:p>
                      <a:pPr indent="0" lvl="0" marL="0" rtl="0" algn="l">
                        <a:spcBef>
                          <a:spcPts val="0"/>
                        </a:spcBef>
                        <a:spcAft>
                          <a:spcPts val="0"/>
                        </a:spcAft>
                        <a:buNone/>
                      </a:pPr>
                      <a:r>
                        <a:rPr b="1" i="1" lang="es" sz="1100"/>
                        <a:t>&lt;a&gt;</a:t>
                      </a:r>
                      <a:endParaRPr b="1" i="1" sz="1100"/>
                    </a:p>
                  </a:txBody>
                  <a:tcPr marT="91425" marB="91425" marR="91425" marL="91425"/>
                </a:tc>
                <a:tc>
                  <a:txBody>
                    <a:bodyPr/>
                    <a:lstStyle/>
                    <a:p>
                      <a:pPr indent="0" lvl="0" marL="0" rtl="0" algn="l">
                        <a:spcBef>
                          <a:spcPts val="0"/>
                        </a:spcBef>
                        <a:spcAft>
                          <a:spcPts val="0"/>
                        </a:spcAft>
                        <a:buNone/>
                      </a:pPr>
                      <a:r>
                        <a:rPr b="1" lang="es" sz="900">
                          <a:solidFill>
                            <a:srgbClr val="D73038"/>
                          </a:solidFill>
                        </a:rPr>
                        <a:t>nav-link</a:t>
                      </a:r>
                      <a:endParaRPr b="1" sz="900">
                        <a:solidFill>
                          <a:srgbClr val="D73038"/>
                        </a:solidFill>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Contenedores de Bootstrap</a:t>
            </a:r>
            <a:endParaRPr/>
          </a:p>
        </p:txBody>
      </p:sp>
      <p:pic>
        <p:nvPicPr>
          <p:cNvPr id="834" name="Google Shape;834;p6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35" name="Google Shape;835;p6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36" name="Google Shape;836;p6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37" name="Google Shape;837;p6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38" name="Google Shape;838;p6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39" name="Google Shape;839;p6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40" name="Google Shape;840;p6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41" name="Google Shape;841;p6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42" name="Google Shape;842;p6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843" name="Google Shape;843;p63"/>
          <p:cNvPicPr preferRelativeResize="0"/>
          <p:nvPr/>
        </p:nvPicPr>
        <p:blipFill>
          <a:blip r:embed="rId7">
            <a:alphaModFix/>
          </a:blip>
          <a:stretch>
            <a:fillRect/>
          </a:stretch>
        </p:blipFill>
        <p:spPr>
          <a:xfrm>
            <a:off x="2104900" y="1944500"/>
            <a:ext cx="5150725" cy="1714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Añadiendo clases de Bootstrap al header</a:t>
            </a:r>
            <a:endParaRPr sz="2600"/>
          </a:p>
        </p:txBody>
      </p:sp>
      <p:pic>
        <p:nvPicPr>
          <p:cNvPr id="849" name="Google Shape;849;p6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50" name="Google Shape;850;p6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51" name="Google Shape;851;p6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52" name="Google Shape;852;p6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53" name="Google Shape;853;p6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54" name="Google Shape;854;p6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55" name="Google Shape;855;p6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56" name="Google Shape;856;p6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57" name="Google Shape;857;p6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58" name="Google Shape;858;p64"/>
          <p:cNvSpPr txBox="1"/>
          <p:nvPr>
            <p:ph idx="1" type="subTitle"/>
          </p:nvPr>
        </p:nvSpPr>
        <p:spPr>
          <a:xfrm>
            <a:off x="1529663" y="1675850"/>
            <a:ext cx="3662100" cy="18339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b="1" lang="es" sz="1400"/>
              <a:t>Color</a:t>
            </a:r>
            <a:endParaRPr b="1" sz="1400"/>
          </a:p>
          <a:p>
            <a:pPr indent="-317500" lvl="0" marL="457200" rtl="0" algn="just">
              <a:spcBef>
                <a:spcPts val="1000"/>
              </a:spcBef>
              <a:spcAft>
                <a:spcPts val="0"/>
              </a:spcAft>
              <a:buSzPts val="1400"/>
              <a:buChar char="●"/>
            </a:pPr>
            <a:r>
              <a:rPr lang="es" sz="1400"/>
              <a:t>Buscamos los </a:t>
            </a:r>
            <a:r>
              <a:rPr lang="es" sz="1400" u="sng">
                <a:solidFill>
                  <a:schemeClr val="hlink"/>
                </a:solidFill>
                <a:hlinkClick r:id="rId7"/>
              </a:rPr>
              <a:t>colores de Bootstrap</a:t>
            </a:r>
            <a:r>
              <a:rPr lang="es" sz="1400"/>
              <a:t>.</a:t>
            </a:r>
            <a:endParaRPr sz="1400"/>
          </a:p>
          <a:p>
            <a:pPr indent="0" lvl="0" marL="0" rtl="0" algn="just">
              <a:spcBef>
                <a:spcPts val="1000"/>
              </a:spcBef>
              <a:spcAft>
                <a:spcPts val="0"/>
              </a:spcAft>
              <a:buNone/>
            </a:pPr>
            <a:r>
              <a:rPr lang="es" sz="1400"/>
              <a:t>Si queremos asignarle un color claro, lo haremos de la siguiente manera:</a:t>
            </a:r>
            <a:endParaRPr sz="1400"/>
          </a:p>
          <a:p>
            <a:pPr indent="0" lvl="0" marL="0" rtl="0" algn="just">
              <a:spcBef>
                <a:spcPts val="1000"/>
              </a:spcBef>
              <a:spcAft>
                <a:spcPts val="1000"/>
              </a:spcAft>
              <a:buNone/>
            </a:pPr>
            <a:r>
              <a:t/>
            </a:r>
            <a:endParaRPr sz="1400"/>
          </a:p>
        </p:txBody>
      </p:sp>
      <p:pic>
        <p:nvPicPr>
          <p:cNvPr id="859" name="Google Shape;859;p64"/>
          <p:cNvPicPr preferRelativeResize="0"/>
          <p:nvPr/>
        </p:nvPicPr>
        <p:blipFill>
          <a:blip r:embed="rId8">
            <a:alphaModFix/>
          </a:blip>
          <a:stretch>
            <a:fillRect/>
          </a:stretch>
        </p:blipFill>
        <p:spPr>
          <a:xfrm>
            <a:off x="2362260" y="3101050"/>
            <a:ext cx="1996915" cy="572700"/>
          </a:xfrm>
          <a:prstGeom prst="rect">
            <a:avLst/>
          </a:prstGeom>
          <a:noFill/>
          <a:ln>
            <a:noFill/>
          </a:ln>
        </p:spPr>
      </p:pic>
      <p:pic>
        <p:nvPicPr>
          <p:cNvPr id="860" name="Google Shape;860;p64"/>
          <p:cNvPicPr preferRelativeResize="0"/>
          <p:nvPr/>
        </p:nvPicPr>
        <p:blipFill>
          <a:blip r:embed="rId9">
            <a:alphaModFix/>
          </a:blip>
          <a:stretch>
            <a:fillRect/>
          </a:stretch>
        </p:blipFill>
        <p:spPr>
          <a:xfrm>
            <a:off x="5241699" y="1154801"/>
            <a:ext cx="3204884" cy="3397949"/>
          </a:xfrm>
          <a:prstGeom prst="rect">
            <a:avLst/>
          </a:prstGeom>
          <a:noFill/>
          <a:ln>
            <a:noFill/>
          </a:ln>
          <a:effectLst>
            <a:outerShdw blurRad="57150" rotWithShape="0" algn="bl" dir="2820000" dist="38100">
              <a:srgbClr val="000000">
                <a:alpha val="1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6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Alineamiento del Texto</a:t>
            </a:r>
            <a:endParaRPr sz="2600"/>
          </a:p>
        </p:txBody>
      </p:sp>
      <p:pic>
        <p:nvPicPr>
          <p:cNvPr id="866" name="Google Shape;866;p6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67" name="Google Shape;867;p6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68" name="Google Shape;868;p6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69" name="Google Shape;869;p6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70" name="Google Shape;870;p6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71" name="Google Shape;871;p6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72" name="Google Shape;872;p6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73" name="Google Shape;873;p6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74" name="Google Shape;874;p6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75" name="Google Shape;875;p65"/>
          <p:cNvSpPr txBox="1"/>
          <p:nvPr>
            <p:ph idx="1" type="subTitle"/>
          </p:nvPr>
        </p:nvSpPr>
        <p:spPr>
          <a:xfrm>
            <a:off x="1333200" y="1207850"/>
            <a:ext cx="7185600" cy="736800"/>
          </a:xfrm>
          <a:prstGeom prst="rect">
            <a:avLst/>
          </a:prstGeom>
        </p:spPr>
        <p:txBody>
          <a:bodyPr anchorCtr="0" anchor="ctr" bIns="0" lIns="0" spcFirstLastPara="1" rIns="0" wrap="square" tIns="0">
            <a:noAutofit/>
          </a:bodyPr>
          <a:lstStyle/>
          <a:p>
            <a:pPr indent="-317500" lvl="0" marL="457200" rtl="0" algn="just">
              <a:spcBef>
                <a:spcPts val="0"/>
              </a:spcBef>
              <a:spcAft>
                <a:spcPts val="0"/>
              </a:spcAft>
              <a:buClr>
                <a:schemeClr val="accent5"/>
              </a:buClr>
              <a:buSzPts val="1400"/>
              <a:buChar char="●"/>
            </a:pPr>
            <a:r>
              <a:rPr lang="es" sz="1400"/>
              <a:t>Buscamos en Bootstrap “text-alignment” y elegimos el comportamiento frente viewports. </a:t>
            </a:r>
            <a:endParaRPr sz="1400"/>
          </a:p>
        </p:txBody>
      </p:sp>
      <p:pic>
        <p:nvPicPr>
          <p:cNvPr id="876" name="Google Shape;876;p65"/>
          <p:cNvPicPr preferRelativeResize="0"/>
          <p:nvPr/>
        </p:nvPicPr>
        <p:blipFill>
          <a:blip r:embed="rId7">
            <a:alphaModFix/>
          </a:blip>
          <a:stretch>
            <a:fillRect/>
          </a:stretch>
        </p:blipFill>
        <p:spPr>
          <a:xfrm>
            <a:off x="1333200" y="1714400"/>
            <a:ext cx="3857827" cy="1536900"/>
          </a:xfrm>
          <a:prstGeom prst="rect">
            <a:avLst/>
          </a:prstGeom>
          <a:noFill/>
          <a:ln>
            <a:noFill/>
          </a:ln>
        </p:spPr>
      </p:pic>
      <p:pic>
        <p:nvPicPr>
          <p:cNvPr id="877" name="Google Shape;877;p65"/>
          <p:cNvPicPr preferRelativeResize="0"/>
          <p:nvPr/>
        </p:nvPicPr>
        <p:blipFill>
          <a:blip r:embed="rId8">
            <a:alphaModFix/>
          </a:blip>
          <a:stretch>
            <a:fillRect/>
          </a:stretch>
        </p:blipFill>
        <p:spPr>
          <a:xfrm>
            <a:off x="3747100" y="3299875"/>
            <a:ext cx="4808725" cy="127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MOBILE FIRST DESIGN</a:t>
            </a:r>
            <a:endParaRPr/>
          </a:p>
        </p:txBody>
      </p:sp>
      <p:sp>
        <p:nvSpPr>
          <p:cNvPr id="418" name="Google Shape;418;p30"/>
          <p:cNvSpPr txBox="1"/>
          <p:nvPr/>
        </p:nvSpPr>
        <p:spPr>
          <a:xfrm>
            <a:off x="643975" y="999000"/>
            <a:ext cx="78762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1"/>
                </a:solidFill>
                <a:highlight>
                  <a:schemeClr val="lt2"/>
                </a:highlight>
              </a:rPr>
              <a:t>El concepto Mobile First es un concepto acuñado originalmente en el año 2009 por expertos diseñadores como Luke Wroblewski y desde entonces ha ido ganando cada vez más reconocimiento como una evolución del diseño responsivo. </a:t>
            </a:r>
            <a:endParaRPr b="1" sz="1800">
              <a:solidFill>
                <a:schemeClr val="dk1"/>
              </a:solidFill>
              <a:highlight>
                <a:schemeClr val="lt2"/>
              </a:highlight>
            </a:endParaRPr>
          </a:p>
          <a:p>
            <a:pPr indent="0" lvl="0" marL="0" rtl="0" algn="l">
              <a:spcBef>
                <a:spcPts val="0"/>
              </a:spcBef>
              <a:spcAft>
                <a:spcPts val="0"/>
              </a:spcAft>
              <a:buNone/>
            </a:pPr>
            <a:r>
              <a:t/>
            </a:r>
            <a:endParaRPr b="1" sz="1800">
              <a:solidFill>
                <a:schemeClr val="dk1"/>
              </a:solidFill>
              <a:highlight>
                <a:schemeClr val="lt2"/>
              </a:highlight>
            </a:endParaRPr>
          </a:p>
          <a:p>
            <a:pPr indent="0" lvl="0" marL="0" rtl="0" algn="l">
              <a:spcBef>
                <a:spcPts val="0"/>
              </a:spcBef>
              <a:spcAft>
                <a:spcPts val="0"/>
              </a:spcAft>
              <a:buNone/>
            </a:pPr>
            <a:r>
              <a:rPr b="1" lang="es" sz="1800">
                <a:solidFill>
                  <a:schemeClr val="dk1"/>
                </a:solidFill>
                <a:highlight>
                  <a:schemeClr val="lt2"/>
                </a:highlight>
              </a:rPr>
              <a:t>Mobile First en español significa “móvil primero” y se enfoca en diseñar primero el sitio web desde las pantallas móviles más pequeñas con el objetivo de crear la mejor experiencia de usuario para las personas que visitan la web a través de teléfonos inteligentes. El Diseño Mobile First tiene que ver con la simplicidad y el minimalismo</a:t>
            </a:r>
            <a:endParaRPr sz="900">
              <a:solidFill>
                <a:schemeClr val="dk1"/>
              </a:solidFill>
              <a:highlight>
                <a:schemeClr val="lt2"/>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Tamaño del texto</a:t>
            </a:r>
            <a:endParaRPr/>
          </a:p>
        </p:txBody>
      </p:sp>
      <p:pic>
        <p:nvPicPr>
          <p:cNvPr id="883" name="Google Shape;883;p6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84" name="Google Shape;884;p6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85" name="Google Shape;885;p6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86" name="Google Shape;886;p6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87" name="Google Shape;887;p6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88" name="Google Shape;888;p6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89" name="Google Shape;889;p6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90" name="Google Shape;890;p6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91" name="Google Shape;891;p6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92" name="Google Shape;892;p66"/>
          <p:cNvSpPr txBox="1"/>
          <p:nvPr/>
        </p:nvSpPr>
        <p:spPr>
          <a:xfrm>
            <a:off x="1257848" y="1025900"/>
            <a:ext cx="3298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Tajawal"/>
              <a:ea typeface="Tajawal"/>
              <a:cs typeface="Tajawal"/>
              <a:sym typeface="Tajawal"/>
            </a:endParaRPr>
          </a:p>
          <a:p>
            <a:pPr indent="-311150" lvl="0" marL="457200" rtl="0" algn="l">
              <a:spcBef>
                <a:spcPts val="0"/>
              </a:spcBef>
              <a:spcAft>
                <a:spcPts val="0"/>
              </a:spcAft>
              <a:buClr>
                <a:schemeClr val="accent5"/>
              </a:buClr>
              <a:buSzPts val="1300"/>
              <a:buFont typeface="Tajawal"/>
              <a:buChar char="●"/>
            </a:pPr>
            <a:r>
              <a:rPr lang="es" sz="1300">
                <a:latin typeface="Tajawal"/>
                <a:ea typeface="Tajawal"/>
                <a:cs typeface="Tajawal"/>
                <a:sym typeface="Tajawal"/>
              </a:rPr>
              <a:t>En la documentación iremos a “Context”. </a:t>
            </a:r>
            <a:endParaRPr sz="1300">
              <a:latin typeface="Tajawal"/>
              <a:ea typeface="Tajawal"/>
              <a:cs typeface="Tajawal"/>
              <a:sym typeface="Tajawal"/>
            </a:endParaRPr>
          </a:p>
          <a:p>
            <a:pPr indent="-311150" lvl="0" marL="457200" rtl="0" algn="l">
              <a:spcBef>
                <a:spcPts val="0"/>
              </a:spcBef>
              <a:spcAft>
                <a:spcPts val="0"/>
              </a:spcAft>
              <a:buClr>
                <a:schemeClr val="accent5"/>
              </a:buClr>
              <a:buSzPts val="1300"/>
              <a:buFont typeface="Tajawal"/>
              <a:buChar char="●"/>
            </a:pPr>
            <a:r>
              <a:rPr lang="es" sz="1300">
                <a:latin typeface="Tajawal"/>
                <a:ea typeface="Tajawal"/>
                <a:cs typeface="Tajawal"/>
                <a:sym typeface="Tajawal"/>
              </a:rPr>
              <a:t> Luego a “Typography”. </a:t>
            </a:r>
            <a:endParaRPr sz="1300">
              <a:latin typeface="Tajawal"/>
              <a:ea typeface="Tajawal"/>
              <a:cs typeface="Tajawal"/>
              <a:sym typeface="Tajawal"/>
            </a:endParaRPr>
          </a:p>
          <a:p>
            <a:pPr indent="-311150" lvl="0" marL="457200" rtl="0" algn="l">
              <a:spcBef>
                <a:spcPts val="0"/>
              </a:spcBef>
              <a:spcAft>
                <a:spcPts val="0"/>
              </a:spcAft>
              <a:buClr>
                <a:schemeClr val="accent5"/>
              </a:buClr>
              <a:buSzPts val="1300"/>
              <a:buFont typeface="Tajawal"/>
              <a:buChar char="●"/>
            </a:pPr>
            <a:r>
              <a:rPr lang="es" sz="1300">
                <a:latin typeface="Tajawal"/>
                <a:ea typeface="Tajawal"/>
                <a:cs typeface="Tajawal"/>
                <a:sym typeface="Tajawal"/>
              </a:rPr>
              <a:t> Y buscamos la personalización de los headings. </a:t>
            </a:r>
            <a:endParaRPr sz="1300">
              <a:latin typeface="Tajawal"/>
              <a:ea typeface="Tajawal"/>
              <a:cs typeface="Tajawal"/>
              <a:sym typeface="Tajawal"/>
            </a:endParaRPr>
          </a:p>
        </p:txBody>
      </p:sp>
      <p:pic>
        <p:nvPicPr>
          <p:cNvPr id="893" name="Google Shape;893;p66"/>
          <p:cNvPicPr preferRelativeResize="0"/>
          <p:nvPr/>
        </p:nvPicPr>
        <p:blipFill>
          <a:blip r:embed="rId7">
            <a:alphaModFix/>
          </a:blip>
          <a:stretch>
            <a:fillRect/>
          </a:stretch>
        </p:blipFill>
        <p:spPr>
          <a:xfrm>
            <a:off x="3490950" y="2271063"/>
            <a:ext cx="5034974" cy="2190575"/>
          </a:xfrm>
          <a:prstGeom prst="rect">
            <a:avLst/>
          </a:prstGeom>
          <a:noFill/>
          <a:ln>
            <a:noFill/>
          </a:ln>
        </p:spPr>
      </p:pic>
      <p:pic>
        <p:nvPicPr>
          <p:cNvPr id="894" name="Google Shape;894;p66"/>
          <p:cNvPicPr preferRelativeResize="0"/>
          <p:nvPr/>
        </p:nvPicPr>
        <p:blipFill>
          <a:blip r:embed="rId8">
            <a:alphaModFix/>
          </a:blip>
          <a:stretch>
            <a:fillRect/>
          </a:stretch>
        </p:blipFill>
        <p:spPr>
          <a:xfrm>
            <a:off x="1733750" y="2629013"/>
            <a:ext cx="1424900" cy="1474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Márgenes y Paddings</a:t>
            </a:r>
            <a:endParaRPr sz="2600"/>
          </a:p>
        </p:txBody>
      </p:sp>
      <p:pic>
        <p:nvPicPr>
          <p:cNvPr id="900" name="Google Shape;900;p6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01" name="Google Shape;901;p6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02" name="Google Shape;902;p6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03" name="Google Shape;903;p6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04" name="Google Shape;904;p6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05" name="Google Shape;905;p6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06" name="Google Shape;906;p6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07" name="Google Shape;907;p6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08" name="Google Shape;908;p6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909" name="Google Shape;909;p67"/>
          <p:cNvSpPr txBox="1"/>
          <p:nvPr>
            <p:ph idx="1" type="subTitle"/>
          </p:nvPr>
        </p:nvSpPr>
        <p:spPr>
          <a:xfrm>
            <a:off x="1424425" y="2203350"/>
            <a:ext cx="3571800" cy="736800"/>
          </a:xfrm>
          <a:prstGeom prst="rect">
            <a:avLst/>
          </a:prstGeom>
        </p:spPr>
        <p:txBody>
          <a:bodyPr anchorCtr="0" anchor="ctr" bIns="0" lIns="0" spcFirstLastPara="1" rIns="0" wrap="square" tIns="0">
            <a:noAutofit/>
          </a:bodyPr>
          <a:lstStyle/>
          <a:p>
            <a:pPr indent="-317500" lvl="0" marL="457200" rtl="0" algn="just">
              <a:spcBef>
                <a:spcPts val="0"/>
              </a:spcBef>
              <a:spcAft>
                <a:spcPts val="0"/>
              </a:spcAft>
              <a:buClr>
                <a:schemeClr val="accent5"/>
              </a:buClr>
              <a:buSzPts val="1400"/>
              <a:buChar char="●"/>
            </a:pPr>
            <a:r>
              <a:rPr lang="es" sz="1400"/>
              <a:t>margin comenzamos con la letra m.</a:t>
            </a:r>
            <a:endParaRPr sz="1400"/>
          </a:p>
          <a:p>
            <a:pPr indent="-317500" lvl="0" marL="457200" rtl="0" algn="just">
              <a:spcBef>
                <a:spcPts val="1000"/>
              </a:spcBef>
              <a:spcAft>
                <a:spcPts val="0"/>
              </a:spcAft>
              <a:buClr>
                <a:schemeClr val="accent5"/>
              </a:buClr>
              <a:buSzPts val="1400"/>
              <a:buChar char="●"/>
            </a:pPr>
            <a:r>
              <a:rPr lang="es" sz="1400"/>
              <a:t>padding con la letra p. </a:t>
            </a:r>
            <a:endParaRPr sz="1400"/>
          </a:p>
          <a:p>
            <a:pPr indent="0" lvl="0" marL="0" rtl="0" algn="just">
              <a:spcBef>
                <a:spcPts val="1000"/>
              </a:spcBef>
              <a:spcAft>
                <a:spcPts val="1000"/>
              </a:spcAft>
              <a:buNone/>
            </a:pPr>
            <a:r>
              <a:rPr lang="es" sz="1400"/>
              <a:t>Luego escogemos para que lado se aplica:</a:t>
            </a:r>
            <a:endParaRPr sz="1400"/>
          </a:p>
        </p:txBody>
      </p:sp>
      <p:graphicFrame>
        <p:nvGraphicFramePr>
          <p:cNvPr id="910" name="Google Shape;910;p67"/>
          <p:cNvGraphicFramePr/>
          <p:nvPr/>
        </p:nvGraphicFramePr>
        <p:xfrm>
          <a:off x="5366325" y="1349500"/>
          <a:ext cx="3000000" cy="3000000"/>
        </p:xfrm>
        <a:graphic>
          <a:graphicData uri="http://schemas.openxmlformats.org/drawingml/2006/table">
            <a:tbl>
              <a:tblPr>
                <a:noFill/>
                <a:tableStyleId>{D675D69A-A75E-4709-B4F1-2E1EF59F360F}</a:tableStyleId>
              </a:tblPr>
              <a:tblGrid>
                <a:gridCol w="1121125"/>
                <a:gridCol w="1300400"/>
              </a:tblGrid>
              <a:tr h="369000">
                <a:tc>
                  <a:txBody>
                    <a:bodyPr/>
                    <a:lstStyle/>
                    <a:p>
                      <a:pPr indent="0" lvl="0" marL="0" rtl="0" algn="ctr">
                        <a:spcBef>
                          <a:spcPts val="0"/>
                        </a:spcBef>
                        <a:spcAft>
                          <a:spcPts val="0"/>
                        </a:spcAft>
                        <a:buNone/>
                      </a:pPr>
                      <a:r>
                        <a:rPr b="1" lang="es" sz="1200">
                          <a:latin typeface="Tajawal"/>
                          <a:ea typeface="Tajawal"/>
                          <a:cs typeface="Tajawal"/>
                          <a:sym typeface="Tajawal"/>
                        </a:rPr>
                        <a:t>Letra</a:t>
                      </a:r>
                      <a:endParaRPr b="1"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ctr">
                        <a:spcBef>
                          <a:spcPts val="0"/>
                        </a:spcBef>
                        <a:spcAft>
                          <a:spcPts val="0"/>
                        </a:spcAft>
                        <a:buNone/>
                      </a:pPr>
                      <a:r>
                        <a:rPr b="1" lang="es" sz="1200">
                          <a:latin typeface="Tajawal"/>
                          <a:ea typeface="Tajawal"/>
                          <a:cs typeface="Tajawal"/>
                          <a:sym typeface="Tajawal"/>
                        </a:rPr>
                        <a:t>Para qué lado</a:t>
                      </a:r>
                      <a:endParaRPr b="1"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r h="369000">
                <a:tc>
                  <a:txBody>
                    <a:bodyPr/>
                    <a:lstStyle/>
                    <a:p>
                      <a:pPr indent="0" lvl="0" marL="0" rtl="0" algn="ctr">
                        <a:spcBef>
                          <a:spcPts val="0"/>
                        </a:spcBef>
                        <a:spcAft>
                          <a:spcPts val="0"/>
                        </a:spcAft>
                        <a:buNone/>
                      </a:pPr>
                      <a:r>
                        <a:rPr lang="es" sz="1200">
                          <a:latin typeface="Tajawal"/>
                          <a:ea typeface="Tajawal"/>
                          <a:cs typeface="Tajawal"/>
                          <a:sym typeface="Tajawal"/>
                        </a:rPr>
                        <a:t>t;</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l">
                        <a:spcBef>
                          <a:spcPts val="0"/>
                        </a:spcBef>
                        <a:spcAft>
                          <a:spcPts val="0"/>
                        </a:spcAft>
                        <a:buNone/>
                      </a:pPr>
                      <a:r>
                        <a:rPr lang="es" sz="1200">
                          <a:latin typeface="Tajawal"/>
                          <a:ea typeface="Tajawal"/>
                          <a:cs typeface="Tajawal"/>
                          <a:sym typeface="Tajawal"/>
                        </a:rPr>
                        <a:t>top</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r h="369000">
                <a:tc>
                  <a:txBody>
                    <a:bodyPr/>
                    <a:lstStyle/>
                    <a:p>
                      <a:pPr indent="0" lvl="0" marL="0" rtl="0" algn="ctr">
                        <a:spcBef>
                          <a:spcPts val="0"/>
                        </a:spcBef>
                        <a:spcAft>
                          <a:spcPts val="0"/>
                        </a:spcAft>
                        <a:buNone/>
                      </a:pPr>
                      <a:r>
                        <a:rPr lang="es" sz="1200">
                          <a:latin typeface="Tajawal"/>
                          <a:ea typeface="Tajawal"/>
                          <a:cs typeface="Tajawal"/>
                          <a:sym typeface="Tajawal"/>
                        </a:rPr>
                        <a:t>b:</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l">
                        <a:spcBef>
                          <a:spcPts val="0"/>
                        </a:spcBef>
                        <a:spcAft>
                          <a:spcPts val="0"/>
                        </a:spcAft>
                        <a:buNone/>
                      </a:pPr>
                      <a:r>
                        <a:rPr lang="es" sz="1200">
                          <a:latin typeface="Tajawal"/>
                          <a:ea typeface="Tajawal"/>
                          <a:cs typeface="Tajawal"/>
                          <a:sym typeface="Tajawal"/>
                        </a:rPr>
                        <a:t>bottom</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r h="369000">
                <a:tc>
                  <a:txBody>
                    <a:bodyPr/>
                    <a:lstStyle/>
                    <a:p>
                      <a:pPr indent="0" lvl="0" marL="0" rtl="0" algn="ctr">
                        <a:spcBef>
                          <a:spcPts val="0"/>
                        </a:spcBef>
                        <a:spcAft>
                          <a:spcPts val="0"/>
                        </a:spcAft>
                        <a:buNone/>
                      </a:pPr>
                      <a:r>
                        <a:rPr lang="es" sz="1200">
                          <a:latin typeface="Tajawal"/>
                          <a:ea typeface="Tajawal"/>
                          <a:cs typeface="Tajawal"/>
                          <a:sym typeface="Tajawal"/>
                        </a:rPr>
                        <a:t>l:</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l">
                        <a:spcBef>
                          <a:spcPts val="0"/>
                        </a:spcBef>
                        <a:spcAft>
                          <a:spcPts val="0"/>
                        </a:spcAft>
                        <a:buNone/>
                      </a:pPr>
                      <a:r>
                        <a:rPr lang="es" sz="1200">
                          <a:latin typeface="Tajawal"/>
                          <a:ea typeface="Tajawal"/>
                          <a:cs typeface="Tajawal"/>
                          <a:sym typeface="Tajawal"/>
                        </a:rPr>
                        <a:t>left</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r h="369000">
                <a:tc>
                  <a:txBody>
                    <a:bodyPr/>
                    <a:lstStyle/>
                    <a:p>
                      <a:pPr indent="0" lvl="0" marL="0" rtl="0" algn="ctr">
                        <a:spcBef>
                          <a:spcPts val="0"/>
                        </a:spcBef>
                        <a:spcAft>
                          <a:spcPts val="0"/>
                        </a:spcAft>
                        <a:buNone/>
                      </a:pPr>
                      <a:r>
                        <a:rPr lang="es" sz="1200">
                          <a:latin typeface="Tajawal"/>
                          <a:ea typeface="Tajawal"/>
                          <a:cs typeface="Tajawal"/>
                          <a:sym typeface="Tajawal"/>
                        </a:rPr>
                        <a:t>r:</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l">
                        <a:spcBef>
                          <a:spcPts val="0"/>
                        </a:spcBef>
                        <a:spcAft>
                          <a:spcPts val="0"/>
                        </a:spcAft>
                        <a:buNone/>
                      </a:pPr>
                      <a:r>
                        <a:rPr lang="es" sz="1200">
                          <a:latin typeface="Tajawal"/>
                          <a:ea typeface="Tajawal"/>
                          <a:cs typeface="Tajawal"/>
                          <a:sym typeface="Tajawal"/>
                        </a:rPr>
                        <a:t>right</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r h="369000">
                <a:tc>
                  <a:txBody>
                    <a:bodyPr/>
                    <a:lstStyle/>
                    <a:p>
                      <a:pPr indent="0" lvl="0" marL="0" rtl="0" algn="ctr">
                        <a:spcBef>
                          <a:spcPts val="0"/>
                        </a:spcBef>
                        <a:spcAft>
                          <a:spcPts val="0"/>
                        </a:spcAft>
                        <a:buNone/>
                      </a:pPr>
                      <a:r>
                        <a:rPr lang="es" sz="1200">
                          <a:latin typeface="Tajawal"/>
                          <a:ea typeface="Tajawal"/>
                          <a:cs typeface="Tajawal"/>
                          <a:sym typeface="Tajawal"/>
                        </a:rPr>
                        <a:t>x:</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l">
                        <a:spcBef>
                          <a:spcPts val="0"/>
                        </a:spcBef>
                        <a:spcAft>
                          <a:spcPts val="0"/>
                        </a:spcAft>
                        <a:buNone/>
                      </a:pPr>
                      <a:r>
                        <a:rPr lang="es" sz="1200">
                          <a:latin typeface="Tajawal"/>
                          <a:ea typeface="Tajawal"/>
                          <a:cs typeface="Tajawal"/>
                          <a:sym typeface="Tajawal"/>
                        </a:rPr>
                        <a:t>left y right</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r h="369000">
                <a:tc>
                  <a:txBody>
                    <a:bodyPr/>
                    <a:lstStyle/>
                    <a:p>
                      <a:pPr indent="0" lvl="0" marL="0" rtl="0" algn="ctr">
                        <a:spcBef>
                          <a:spcPts val="0"/>
                        </a:spcBef>
                        <a:spcAft>
                          <a:spcPts val="0"/>
                        </a:spcAft>
                        <a:buNone/>
                      </a:pPr>
                      <a:r>
                        <a:rPr lang="es" sz="1200">
                          <a:latin typeface="Tajawal"/>
                          <a:ea typeface="Tajawal"/>
                          <a:cs typeface="Tajawal"/>
                          <a:sym typeface="Tajawal"/>
                        </a:rPr>
                        <a:t>y:</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l">
                        <a:spcBef>
                          <a:spcPts val="0"/>
                        </a:spcBef>
                        <a:spcAft>
                          <a:spcPts val="0"/>
                        </a:spcAft>
                        <a:buNone/>
                      </a:pPr>
                      <a:r>
                        <a:rPr lang="es" sz="1200">
                          <a:latin typeface="Tajawal"/>
                          <a:ea typeface="Tajawal"/>
                          <a:cs typeface="Tajawal"/>
                          <a:sym typeface="Tajawal"/>
                        </a:rPr>
                        <a:t>top y bottom</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r h="369000">
                <a:tc>
                  <a:txBody>
                    <a:bodyPr/>
                    <a:lstStyle/>
                    <a:p>
                      <a:pPr indent="0" lvl="0" marL="0" rtl="0" algn="ctr">
                        <a:spcBef>
                          <a:spcPts val="0"/>
                        </a:spcBef>
                        <a:spcAft>
                          <a:spcPts val="0"/>
                        </a:spcAft>
                        <a:buNone/>
                      </a:pPr>
                      <a:r>
                        <a:rPr lang="es" sz="1200">
                          <a:latin typeface="Tajawal"/>
                          <a:ea typeface="Tajawal"/>
                          <a:cs typeface="Tajawal"/>
                          <a:sym typeface="Tajawal"/>
                        </a:rPr>
                        <a:t>:</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c>
                  <a:txBody>
                    <a:bodyPr/>
                    <a:lstStyle/>
                    <a:p>
                      <a:pPr indent="0" lvl="0" marL="0" rtl="0" algn="l">
                        <a:spcBef>
                          <a:spcPts val="0"/>
                        </a:spcBef>
                        <a:spcAft>
                          <a:spcPts val="0"/>
                        </a:spcAft>
                        <a:buNone/>
                      </a:pPr>
                      <a:r>
                        <a:rPr lang="es" sz="1200">
                          <a:latin typeface="Tajawal"/>
                          <a:ea typeface="Tajawal"/>
                          <a:cs typeface="Tajawal"/>
                          <a:sym typeface="Tajawal"/>
                        </a:rPr>
                        <a:t>Todos los lados</a:t>
                      </a:r>
                      <a:endParaRPr sz="1200">
                        <a:latin typeface="Tajawal"/>
                        <a:ea typeface="Tajawal"/>
                        <a:cs typeface="Tajawal"/>
                        <a:sym typeface="Tajawal"/>
                      </a:endParaRPr>
                    </a:p>
                  </a:txBody>
                  <a:tcPr marT="91425" marB="91425" marR="91425" marL="91425">
                    <a:lnL cap="flat" cmpd="sng" w="19050">
                      <a:solidFill>
                        <a:schemeClr val="accent2"/>
                      </a:solidFill>
                      <a:prstDash val="dot"/>
                      <a:round/>
                      <a:headEnd len="sm" w="sm" type="none"/>
                      <a:tailEnd len="sm" w="sm" type="none"/>
                    </a:lnL>
                    <a:lnR cap="flat" cmpd="sng" w="19050">
                      <a:solidFill>
                        <a:schemeClr val="accent2"/>
                      </a:solidFill>
                      <a:prstDash val="dot"/>
                      <a:round/>
                      <a:headEnd len="sm" w="sm" type="none"/>
                      <a:tailEnd len="sm" w="sm" type="none"/>
                    </a:lnR>
                    <a:lnT cap="flat" cmpd="sng" w="19050">
                      <a:solidFill>
                        <a:schemeClr val="accent2"/>
                      </a:solidFill>
                      <a:prstDash val="dot"/>
                      <a:round/>
                      <a:headEnd len="sm" w="sm" type="none"/>
                      <a:tailEnd len="sm" w="sm" type="none"/>
                    </a:lnT>
                    <a:lnB cap="flat" cmpd="sng" w="19050">
                      <a:solidFill>
                        <a:schemeClr val="accent2"/>
                      </a:solidFill>
                      <a:prstDash val="dot"/>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6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Cantidad de padding</a:t>
            </a:r>
            <a:endParaRPr sz="2600"/>
          </a:p>
        </p:txBody>
      </p:sp>
      <p:pic>
        <p:nvPicPr>
          <p:cNvPr id="916" name="Google Shape;916;p6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17" name="Google Shape;917;p6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18" name="Google Shape;918;p6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19" name="Google Shape;919;p6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20" name="Google Shape;920;p6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21" name="Google Shape;921;p6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22" name="Google Shape;922;p6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23" name="Google Shape;923;p6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24" name="Google Shape;924;p6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925" name="Google Shape;925;p68"/>
          <p:cNvSpPr txBox="1"/>
          <p:nvPr>
            <p:ph idx="1" type="subTitle"/>
          </p:nvPr>
        </p:nvSpPr>
        <p:spPr>
          <a:xfrm>
            <a:off x="1348325" y="1776625"/>
            <a:ext cx="3263100" cy="2154300"/>
          </a:xfrm>
          <a:prstGeom prst="rect">
            <a:avLst/>
          </a:prstGeom>
        </p:spPr>
        <p:txBody>
          <a:bodyPr anchorCtr="0" anchor="ctr" bIns="0" lIns="0" spcFirstLastPara="1" rIns="0" wrap="square" tIns="0">
            <a:noAutofit/>
          </a:bodyPr>
          <a:lstStyle/>
          <a:p>
            <a:pPr indent="-317500" lvl="0" marL="457200" rtl="0" algn="just">
              <a:spcBef>
                <a:spcPts val="0"/>
              </a:spcBef>
              <a:spcAft>
                <a:spcPts val="0"/>
              </a:spcAft>
              <a:buClr>
                <a:schemeClr val="accent5"/>
              </a:buClr>
              <a:buSzPts val="1400"/>
              <a:buChar char="●"/>
            </a:pPr>
            <a:r>
              <a:rPr lang="es" sz="1400"/>
              <a:t>Luego seguido de un - indicamos la cantidad de margen o padding.</a:t>
            </a:r>
            <a:endParaRPr sz="1400"/>
          </a:p>
          <a:p>
            <a:pPr indent="-317500" lvl="1" marL="914400" rtl="0" algn="just">
              <a:spcBef>
                <a:spcPts val="1000"/>
              </a:spcBef>
              <a:spcAft>
                <a:spcPts val="0"/>
              </a:spcAft>
              <a:buSzPts val="1400"/>
              <a:buChar char="○"/>
            </a:pPr>
            <a:r>
              <a:rPr lang="es" sz="1400"/>
              <a:t>0: elimina el margen o padding</a:t>
            </a:r>
            <a:endParaRPr sz="1400"/>
          </a:p>
          <a:p>
            <a:pPr indent="-317500" lvl="1" marL="914400" rtl="0" algn="just">
              <a:spcBef>
                <a:spcPts val="0"/>
              </a:spcBef>
              <a:spcAft>
                <a:spcPts val="0"/>
              </a:spcAft>
              <a:buSzPts val="1400"/>
              <a:buChar char="○"/>
            </a:pPr>
            <a:r>
              <a:rPr lang="es" sz="1400"/>
              <a:t>1.</a:t>
            </a:r>
            <a:endParaRPr sz="1400"/>
          </a:p>
          <a:p>
            <a:pPr indent="-317500" lvl="1" marL="914400" rtl="0" algn="just">
              <a:spcBef>
                <a:spcPts val="0"/>
              </a:spcBef>
              <a:spcAft>
                <a:spcPts val="0"/>
              </a:spcAft>
              <a:buSzPts val="1400"/>
              <a:buChar char="○"/>
            </a:pPr>
            <a:r>
              <a:rPr lang="es" sz="1400"/>
              <a:t>2.</a:t>
            </a:r>
            <a:endParaRPr sz="1400"/>
          </a:p>
          <a:p>
            <a:pPr indent="-317500" lvl="1" marL="914400" rtl="0" algn="just">
              <a:spcBef>
                <a:spcPts val="0"/>
              </a:spcBef>
              <a:spcAft>
                <a:spcPts val="0"/>
              </a:spcAft>
              <a:buSzPts val="1400"/>
              <a:buChar char="○"/>
            </a:pPr>
            <a:r>
              <a:rPr lang="es" sz="1400"/>
              <a:t>3.</a:t>
            </a:r>
            <a:endParaRPr sz="1400"/>
          </a:p>
          <a:p>
            <a:pPr indent="-317500" lvl="1" marL="914400" rtl="0" algn="just">
              <a:spcBef>
                <a:spcPts val="0"/>
              </a:spcBef>
              <a:spcAft>
                <a:spcPts val="0"/>
              </a:spcAft>
              <a:buSzPts val="1400"/>
              <a:buChar char="○"/>
            </a:pPr>
            <a:r>
              <a:rPr lang="es" sz="1400"/>
              <a:t>4.</a:t>
            </a:r>
            <a:endParaRPr sz="1400"/>
          </a:p>
          <a:p>
            <a:pPr indent="-317500" lvl="1" marL="914400" rtl="0" algn="just">
              <a:spcBef>
                <a:spcPts val="0"/>
              </a:spcBef>
              <a:spcAft>
                <a:spcPts val="0"/>
              </a:spcAft>
              <a:buSzPts val="1400"/>
              <a:buChar char="○"/>
            </a:pPr>
            <a:r>
              <a:rPr lang="es" sz="1400"/>
              <a:t>5.</a:t>
            </a:r>
            <a:endParaRPr sz="1400"/>
          </a:p>
          <a:p>
            <a:pPr indent="-317500" lvl="1" marL="914400" rtl="0" algn="just">
              <a:spcBef>
                <a:spcPts val="0"/>
              </a:spcBef>
              <a:spcAft>
                <a:spcPts val="0"/>
              </a:spcAft>
              <a:buSzPts val="1400"/>
              <a:buChar char="○"/>
            </a:pPr>
            <a:r>
              <a:rPr lang="es" sz="1400"/>
              <a:t>auto.</a:t>
            </a:r>
            <a:endParaRPr sz="1400"/>
          </a:p>
        </p:txBody>
      </p:sp>
      <p:sp>
        <p:nvSpPr>
          <p:cNvPr id="926" name="Google Shape;926;p68"/>
          <p:cNvSpPr txBox="1"/>
          <p:nvPr>
            <p:ph idx="1" type="subTitle"/>
          </p:nvPr>
        </p:nvSpPr>
        <p:spPr>
          <a:xfrm>
            <a:off x="4874775" y="1790113"/>
            <a:ext cx="3571800" cy="638400"/>
          </a:xfrm>
          <a:prstGeom prst="rect">
            <a:avLst/>
          </a:prstGeom>
        </p:spPr>
        <p:txBody>
          <a:bodyPr anchorCtr="0" anchor="ctr" bIns="0" lIns="0" spcFirstLastPara="1" rIns="0" wrap="square" tIns="0">
            <a:noAutofit/>
          </a:bodyPr>
          <a:lstStyle/>
          <a:p>
            <a:pPr indent="-317500" lvl="0" marL="457200" rtl="0" algn="just">
              <a:spcBef>
                <a:spcPts val="0"/>
              </a:spcBef>
              <a:spcAft>
                <a:spcPts val="0"/>
              </a:spcAft>
              <a:buClr>
                <a:schemeClr val="accent5"/>
              </a:buClr>
              <a:buSzPts val="1400"/>
              <a:buChar char="●"/>
            </a:pPr>
            <a:r>
              <a:rPr lang="es" sz="1400"/>
              <a:t>Para aplicar imagen vertical al elemento </a:t>
            </a:r>
            <a:r>
              <a:rPr lang="es" sz="1400">
                <a:solidFill>
                  <a:schemeClr val="accent5"/>
                </a:solidFill>
              </a:rPr>
              <a:t>&lt;p&gt;:</a:t>
            </a:r>
            <a:endParaRPr sz="1400">
              <a:solidFill>
                <a:schemeClr val="accent5"/>
              </a:solidFill>
            </a:endParaRPr>
          </a:p>
        </p:txBody>
      </p:sp>
      <p:pic>
        <p:nvPicPr>
          <p:cNvPr id="927" name="Google Shape;927;p68"/>
          <p:cNvPicPr preferRelativeResize="0"/>
          <p:nvPr/>
        </p:nvPicPr>
        <p:blipFill>
          <a:blip r:embed="rId7">
            <a:alphaModFix/>
          </a:blip>
          <a:stretch>
            <a:fillRect/>
          </a:stretch>
        </p:blipFill>
        <p:spPr>
          <a:xfrm>
            <a:off x="5365850" y="2535437"/>
            <a:ext cx="3080725" cy="1382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Sistema de Grillas (Grid system)</a:t>
            </a:r>
            <a:endParaRPr sz="2600"/>
          </a:p>
        </p:txBody>
      </p:sp>
      <p:pic>
        <p:nvPicPr>
          <p:cNvPr id="933" name="Google Shape;933;p6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34" name="Google Shape;934;p6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35" name="Google Shape;935;p6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36" name="Google Shape;936;p6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37" name="Google Shape;937;p6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38" name="Google Shape;938;p6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39" name="Google Shape;939;p6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40" name="Google Shape;940;p6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41" name="Google Shape;941;p6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942" name="Google Shape;942;p69"/>
          <p:cNvSpPr txBox="1"/>
          <p:nvPr>
            <p:ph idx="1" type="subTitle"/>
          </p:nvPr>
        </p:nvSpPr>
        <p:spPr>
          <a:xfrm>
            <a:off x="1397450" y="1390700"/>
            <a:ext cx="6945900" cy="644400"/>
          </a:xfrm>
          <a:prstGeom prst="rect">
            <a:avLst/>
          </a:prstGeom>
        </p:spPr>
        <p:txBody>
          <a:bodyPr anchorCtr="0" anchor="ctr" bIns="0" lIns="0" spcFirstLastPara="1" rIns="0" wrap="square" tIns="0">
            <a:noAutofit/>
          </a:bodyPr>
          <a:lstStyle/>
          <a:p>
            <a:pPr indent="-317500" lvl="0" marL="457200" rtl="0" algn="just">
              <a:spcBef>
                <a:spcPts val="0"/>
              </a:spcBef>
              <a:spcAft>
                <a:spcPts val="1000"/>
              </a:spcAft>
              <a:buClr>
                <a:schemeClr val="accent5"/>
              </a:buClr>
              <a:buSzPts val="1400"/>
              <a:buChar char="●"/>
            </a:pPr>
            <a:r>
              <a:rPr lang="es" sz="1400"/>
              <a:t>El sistema de grillas es un modelo que divide el esquema de una página en 12 columnas iguales. </a:t>
            </a:r>
            <a:endParaRPr sz="1400"/>
          </a:p>
        </p:txBody>
      </p:sp>
      <p:pic>
        <p:nvPicPr>
          <p:cNvPr id="943" name="Google Shape;943;p69"/>
          <p:cNvPicPr preferRelativeResize="0"/>
          <p:nvPr/>
        </p:nvPicPr>
        <p:blipFill>
          <a:blip r:embed="rId7">
            <a:alphaModFix/>
          </a:blip>
          <a:stretch>
            <a:fillRect/>
          </a:stretch>
        </p:blipFill>
        <p:spPr>
          <a:xfrm>
            <a:off x="1778175" y="2035103"/>
            <a:ext cx="6431849" cy="1702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Sistema de Grillas (Grid system)</a:t>
            </a:r>
            <a:endParaRPr sz="2600"/>
          </a:p>
        </p:txBody>
      </p:sp>
      <p:pic>
        <p:nvPicPr>
          <p:cNvPr id="949" name="Google Shape;949;p7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50" name="Google Shape;950;p70">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51" name="Google Shape;951;p70">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52" name="Google Shape;952;p70">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53" name="Google Shape;953;p70">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54" name="Google Shape;954;p7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55" name="Google Shape;955;p7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56" name="Google Shape;956;p7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57" name="Google Shape;957;p7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958" name="Google Shape;958;p70"/>
          <p:cNvPicPr preferRelativeResize="0"/>
          <p:nvPr/>
        </p:nvPicPr>
        <p:blipFill>
          <a:blip r:embed="rId7">
            <a:alphaModFix/>
          </a:blip>
          <a:stretch>
            <a:fillRect/>
          </a:stretch>
        </p:blipFill>
        <p:spPr>
          <a:xfrm>
            <a:off x="1606788" y="1294788"/>
            <a:ext cx="5930425" cy="2553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7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Sistema de Grillas (Grid system)</a:t>
            </a:r>
            <a:endParaRPr sz="2600"/>
          </a:p>
        </p:txBody>
      </p:sp>
      <p:pic>
        <p:nvPicPr>
          <p:cNvPr id="964" name="Google Shape;964;p7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65" name="Google Shape;965;p7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66" name="Google Shape;966;p7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67" name="Google Shape;967;p7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68" name="Google Shape;968;p7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69" name="Google Shape;969;p7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70" name="Google Shape;970;p7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71" name="Google Shape;971;p7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72" name="Google Shape;972;p7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973" name="Google Shape;973;p71"/>
          <p:cNvSpPr txBox="1"/>
          <p:nvPr/>
        </p:nvSpPr>
        <p:spPr>
          <a:xfrm>
            <a:off x="3270997" y="1181550"/>
            <a:ext cx="291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Tajawal"/>
                <a:ea typeface="Tajawal"/>
                <a:cs typeface="Tajawal"/>
                <a:sym typeface="Tajawal"/>
              </a:rPr>
              <a:t>Ejemplos</a:t>
            </a:r>
            <a:endParaRPr b="1"/>
          </a:p>
        </p:txBody>
      </p:sp>
      <p:pic>
        <p:nvPicPr>
          <p:cNvPr id="974" name="Google Shape;974;p71"/>
          <p:cNvPicPr preferRelativeResize="0"/>
          <p:nvPr/>
        </p:nvPicPr>
        <p:blipFill>
          <a:blip r:embed="rId7">
            <a:alphaModFix/>
          </a:blip>
          <a:stretch>
            <a:fillRect/>
          </a:stretch>
        </p:blipFill>
        <p:spPr>
          <a:xfrm>
            <a:off x="1326000" y="1866524"/>
            <a:ext cx="7010949" cy="2217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7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Código por cada imagen</a:t>
            </a:r>
            <a:endParaRPr sz="2600"/>
          </a:p>
        </p:txBody>
      </p:sp>
      <p:pic>
        <p:nvPicPr>
          <p:cNvPr id="980" name="Google Shape;980;p7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81" name="Google Shape;981;p7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82" name="Google Shape;982;p7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83" name="Google Shape;983;p7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84" name="Google Shape;984;p7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85" name="Google Shape;985;p7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86" name="Google Shape;986;p7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87" name="Google Shape;987;p7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88" name="Google Shape;988;p7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989" name="Google Shape;989;p72"/>
          <p:cNvPicPr preferRelativeResize="0"/>
          <p:nvPr/>
        </p:nvPicPr>
        <p:blipFill>
          <a:blip r:embed="rId7">
            <a:alphaModFix/>
          </a:blip>
          <a:stretch>
            <a:fillRect/>
          </a:stretch>
        </p:blipFill>
        <p:spPr>
          <a:xfrm>
            <a:off x="1311975" y="1606521"/>
            <a:ext cx="3583725" cy="2494500"/>
          </a:xfrm>
          <a:prstGeom prst="rect">
            <a:avLst/>
          </a:prstGeom>
          <a:noFill/>
          <a:ln>
            <a:noFill/>
          </a:ln>
        </p:spPr>
      </p:pic>
      <p:sp>
        <p:nvSpPr>
          <p:cNvPr id="990" name="Google Shape;990;p72"/>
          <p:cNvSpPr txBox="1"/>
          <p:nvPr>
            <p:ph idx="1" type="subTitle"/>
          </p:nvPr>
        </p:nvSpPr>
        <p:spPr>
          <a:xfrm>
            <a:off x="5032275" y="1776625"/>
            <a:ext cx="3263100" cy="2154300"/>
          </a:xfrm>
          <a:prstGeom prst="rect">
            <a:avLst/>
          </a:prstGeom>
        </p:spPr>
        <p:txBody>
          <a:bodyPr anchorCtr="0" anchor="ctr" bIns="0" lIns="0" spcFirstLastPara="1" rIns="0" wrap="square" tIns="0">
            <a:noAutofit/>
          </a:bodyPr>
          <a:lstStyle/>
          <a:p>
            <a:pPr indent="-317500" lvl="0" marL="457200" rtl="0" algn="just">
              <a:spcBef>
                <a:spcPts val="0"/>
              </a:spcBef>
              <a:spcAft>
                <a:spcPts val="0"/>
              </a:spcAft>
              <a:buClr>
                <a:schemeClr val="accent5"/>
              </a:buClr>
              <a:buSzPts val="1400"/>
              <a:buChar char="●"/>
            </a:pPr>
            <a:r>
              <a:rPr b="1" lang="es" sz="1400"/>
              <a:t>col-xs-N</a:t>
            </a:r>
            <a:r>
              <a:rPr lang="es" sz="1400"/>
              <a:t>: Dispositivos extra small</a:t>
            </a:r>
            <a:endParaRPr sz="1400"/>
          </a:p>
          <a:p>
            <a:pPr indent="-317500" lvl="0" marL="457200" rtl="0" algn="just">
              <a:spcBef>
                <a:spcPts val="1000"/>
              </a:spcBef>
              <a:spcAft>
                <a:spcPts val="0"/>
              </a:spcAft>
              <a:buClr>
                <a:schemeClr val="accent5"/>
              </a:buClr>
              <a:buSzPts val="1400"/>
              <a:buChar char="●"/>
            </a:pPr>
            <a:r>
              <a:rPr b="1" lang="es" sz="1400"/>
              <a:t>col-sm-N</a:t>
            </a:r>
            <a:r>
              <a:rPr lang="es" sz="1400"/>
              <a:t>: Dispositivos small</a:t>
            </a:r>
            <a:endParaRPr sz="1400"/>
          </a:p>
          <a:p>
            <a:pPr indent="-317500" lvl="0" marL="457200" rtl="0" algn="just">
              <a:spcBef>
                <a:spcPts val="1000"/>
              </a:spcBef>
              <a:spcAft>
                <a:spcPts val="0"/>
              </a:spcAft>
              <a:buClr>
                <a:schemeClr val="accent5"/>
              </a:buClr>
              <a:buSzPts val="1400"/>
              <a:buChar char="●"/>
            </a:pPr>
            <a:r>
              <a:rPr b="1" lang="es" sz="1400"/>
              <a:t>col-md-N</a:t>
            </a:r>
            <a:r>
              <a:rPr lang="es" sz="1400"/>
              <a:t>: Dispositivos medium</a:t>
            </a:r>
            <a:endParaRPr sz="1400"/>
          </a:p>
          <a:p>
            <a:pPr indent="-317500" lvl="0" marL="457200" rtl="0" algn="just">
              <a:spcBef>
                <a:spcPts val="1000"/>
              </a:spcBef>
              <a:spcAft>
                <a:spcPts val="0"/>
              </a:spcAft>
              <a:buClr>
                <a:schemeClr val="accent5"/>
              </a:buClr>
              <a:buSzPts val="1400"/>
              <a:buChar char="●"/>
            </a:pPr>
            <a:r>
              <a:rPr b="1" lang="es" sz="1400"/>
              <a:t>col-lg-N</a:t>
            </a:r>
            <a:r>
              <a:rPr lang="es" sz="1400"/>
              <a:t>: Dispositivos large</a:t>
            </a:r>
            <a:endParaRPr sz="1400"/>
          </a:p>
          <a:p>
            <a:pPr indent="-317500" lvl="0" marL="457200" rtl="0" algn="just">
              <a:spcBef>
                <a:spcPts val="1000"/>
              </a:spcBef>
              <a:spcAft>
                <a:spcPts val="0"/>
              </a:spcAft>
              <a:buClr>
                <a:schemeClr val="accent5"/>
              </a:buClr>
              <a:buSzPts val="1400"/>
              <a:buChar char="●"/>
            </a:pPr>
            <a:r>
              <a:rPr b="1" lang="es" sz="1400"/>
              <a:t>col-xl-N</a:t>
            </a:r>
            <a:r>
              <a:rPr lang="es" sz="1400"/>
              <a:t>: Dispositivos extra large</a:t>
            </a:r>
            <a:endParaRPr sz="1400"/>
          </a:p>
          <a:p>
            <a:pPr indent="0" lvl="0" marL="0" rtl="0" algn="ctr">
              <a:spcBef>
                <a:spcPts val="1000"/>
              </a:spcBef>
              <a:spcAft>
                <a:spcPts val="1000"/>
              </a:spcAft>
              <a:buNone/>
            </a:pPr>
            <a:r>
              <a:rPr b="1" lang="es" sz="1400"/>
              <a:t>Donde N es igual a un número entre 1 y 12</a:t>
            </a:r>
            <a:endParaRPr b="1"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7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Color de Fondo</a:t>
            </a:r>
            <a:endParaRPr sz="2600"/>
          </a:p>
        </p:txBody>
      </p:sp>
      <p:pic>
        <p:nvPicPr>
          <p:cNvPr id="996" name="Google Shape;996;p7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97" name="Google Shape;997;p7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98" name="Google Shape;998;p7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99" name="Google Shape;999;p7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00" name="Google Shape;1000;p7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001" name="Google Shape;1001;p7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1002" name="Google Shape;1002;p7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1003" name="Google Shape;1003;p7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1004" name="Google Shape;1004;p7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1005" name="Google Shape;1005;p73"/>
          <p:cNvSpPr txBox="1"/>
          <p:nvPr>
            <p:ph idx="1" type="subTitle"/>
          </p:nvPr>
        </p:nvSpPr>
        <p:spPr>
          <a:xfrm>
            <a:off x="5039350" y="1776625"/>
            <a:ext cx="3263100" cy="215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400"/>
              <a:t>Buscaremos en la documentación “background color”</a:t>
            </a:r>
            <a:endParaRPr sz="1400"/>
          </a:p>
          <a:p>
            <a:pPr indent="0" lvl="0" marL="0" rtl="0" algn="ctr">
              <a:spcBef>
                <a:spcPts val="1000"/>
              </a:spcBef>
              <a:spcAft>
                <a:spcPts val="1000"/>
              </a:spcAft>
              <a:buNone/>
            </a:pPr>
            <a:r>
              <a:rPr lang="es" sz="1400"/>
              <a:t>Fuente: </a:t>
            </a:r>
            <a:r>
              <a:rPr lang="es" sz="1400" u="sng">
                <a:solidFill>
                  <a:schemeClr val="hlink"/>
                </a:solidFill>
                <a:hlinkClick r:id="rId7"/>
              </a:rPr>
              <a:t>Background</a:t>
            </a:r>
            <a:endParaRPr sz="1400"/>
          </a:p>
        </p:txBody>
      </p:sp>
      <p:pic>
        <p:nvPicPr>
          <p:cNvPr id="1006" name="Google Shape;1006;p73"/>
          <p:cNvPicPr preferRelativeResize="0"/>
          <p:nvPr/>
        </p:nvPicPr>
        <p:blipFill>
          <a:blip r:embed="rId8">
            <a:alphaModFix/>
          </a:blip>
          <a:stretch>
            <a:fillRect/>
          </a:stretch>
        </p:blipFill>
        <p:spPr>
          <a:xfrm>
            <a:off x="1564600" y="1372023"/>
            <a:ext cx="3201786" cy="2963500"/>
          </a:xfrm>
          <a:prstGeom prst="rect">
            <a:avLst/>
          </a:prstGeom>
          <a:noFill/>
          <a:ln>
            <a:noFill/>
          </a:ln>
          <a:effectLst>
            <a:outerShdw blurRad="57150" rotWithShape="0" algn="bl" dir="8520000" dist="66675">
              <a:srgbClr val="000000">
                <a:alpha val="3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7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sz="2600"/>
              <a:t>Conociendo los formularios de contacto</a:t>
            </a:r>
            <a:endParaRPr sz="2600"/>
          </a:p>
        </p:txBody>
      </p:sp>
      <p:sp>
        <p:nvSpPr>
          <p:cNvPr id="1012" name="Google Shape;1012;p74"/>
          <p:cNvSpPr txBox="1"/>
          <p:nvPr>
            <p:ph idx="1" type="subTitle"/>
          </p:nvPr>
        </p:nvSpPr>
        <p:spPr>
          <a:xfrm>
            <a:off x="1386700" y="1159900"/>
            <a:ext cx="7145700" cy="60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Un formulario de contacto es un componente de una página web que nos ayudará a obtener información específica de un usuario.</a:t>
            </a:r>
            <a:endParaRPr/>
          </a:p>
        </p:txBody>
      </p:sp>
      <p:pic>
        <p:nvPicPr>
          <p:cNvPr id="1013" name="Google Shape;1013;p74"/>
          <p:cNvPicPr preferRelativeResize="0"/>
          <p:nvPr/>
        </p:nvPicPr>
        <p:blipFill>
          <a:blip r:embed="rId3">
            <a:alphaModFix/>
          </a:blip>
          <a:stretch>
            <a:fillRect/>
          </a:stretch>
        </p:blipFill>
        <p:spPr>
          <a:xfrm>
            <a:off x="4068125" y="1761700"/>
            <a:ext cx="3998849" cy="2824826"/>
          </a:xfrm>
          <a:prstGeom prst="rect">
            <a:avLst/>
          </a:prstGeom>
          <a:noFill/>
          <a:ln>
            <a:noFill/>
          </a:ln>
        </p:spPr>
      </p:pic>
      <p:sp>
        <p:nvSpPr>
          <p:cNvPr id="1014" name="Google Shape;1014;p74"/>
          <p:cNvSpPr txBox="1"/>
          <p:nvPr/>
        </p:nvSpPr>
        <p:spPr>
          <a:xfrm>
            <a:off x="1004625" y="28582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
                <a:solidFill>
                  <a:schemeClr val="dk1"/>
                </a:solidFill>
                <a:latin typeface="Tajawal"/>
                <a:ea typeface="Tajawal"/>
                <a:cs typeface="Tajawal"/>
                <a:sym typeface="Tajawal"/>
              </a:rPr>
              <a:t>Fuente: </a:t>
            </a:r>
            <a:r>
              <a:rPr lang="es" u="sng">
                <a:solidFill>
                  <a:schemeClr val="hlink"/>
                </a:solidFill>
                <a:latin typeface="Tajawal"/>
                <a:ea typeface="Tajawal"/>
                <a:cs typeface="Tajawal"/>
                <a:sym typeface="Tajawal"/>
                <a:hlinkClick r:id="rId4"/>
              </a:rPr>
              <a:t>Form</a:t>
            </a:r>
            <a:endParaRPr>
              <a:solidFill>
                <a:schemeClr val="accent5"/>
              </a:solidFill>
              <a:latin typeface="Tajawal"/>
              <a:ea typeface="Tajawal"/>
              <a:cs typeface="Tajawal"/>
              <a:sym typeface="Tajaw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7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sz="2600"/>
              <a:t>Input definidos para formularios HTML</a:t>
            </a:r>
            <a:endParaRPr sz="2600"/>
          </a:p>
        </p:txBody>
      </p:sp>
      <p:pic>
        <p:nvPicPr>
          <p:cNvPr id="1020" name="Google Shape;1020;p75"/>
          <p:cNvPicPr preferRelativeResize="0"/>
          <p:nvPr/>
        </p:nvPicPr>
        <p:blipFill>
          <a:blip r:embed="rId3">
            <a:alphaModFix/>
          </a:blip>
          <a:stretch>
            <a:fillRect/>
          </a:stretch>
        </p:blipFill>
        <p:spPr>
          <a:xfrm>
            <a:off x="1492675" y="1717500"/>
            <a:ext cx="6780450" cy="224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BENEFICIOS DEL DISEÑO MOBILE FIRST</a:t>
            </a:r>
            <a:endParaRPr/>
          </a:p>
        </p:txBody>
      </p:sp>
      <p:sp>
        <p:nvSpPr>
          <p:cNvPr id="424" name="Google Shape;424;p31"/>
          <p:cNvSpPr txBox="1"/>
          <p:nvPr/>
        </p:nvSpPr>
        <p:spPr>
          <a:xfrm>
            <a:off x="610925" y="1188850"/>
            <a:ext cx="8066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rPr>
              <a:t>Como vimos previamente, un gran porcentaje de la población mundial utiliza un teléfono móvil inteligente por sobre una computadora. Esto entrega un punto importante de fidelización de los usuarios que, al tener una buena experiencia móvil web se mantendrán visitando ese sitio, </a:t>
            </a:r>
            <a:r>
              <a:rPr b="1" lang="es" sz="1600">
                <a:solidFill>
                  <a:schemeClr val="dk1"/>
                </a:solidFill>
              </a:rPr>
              <a:t>mientras</a:t>
            </a:r>
            <a:r>
              <a:rPr b="1" lang="es" sz="1600">
                <a:solidFill>
                  <a:schemeClr val="dk1"/>
                </a:solidFill>
              </a:rPr>
              <a:t> que, al tener una mala experiencia abandonarán el sitio web.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s" sz="1600">
                <a:solidFill>
                  <a:schemeClr val="dk1"/>
                </a:solidFill>
              </a:rPr>
              <a:t>Crear primero el diseño para los dispositivos móviles puede ser más difícil que crear primero el diseño para dispositivos de escritorio, sin embargo, permite diseñar una experiencia móvil de calidad sin encontrarse limitado por el diseño web de escritorio terminado.</a:t>
            </a:r>
            <a:endParaRPr sz="7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pic>
        <p:nvPicPr>
          <p:cNvPr id="1025" name="Google Shape;1025;p76"/>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1026" name="Google Shape;1026;p76"/>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3400"/>
              <a:t>Mobile first/responsive/ introducción a bootstrap</a:t>
            </a:r>
            <a:endParaRPr i="1" sz="3400">
              <a:solidFill>
                <a:schemeClr val="accent2"/>
              </a:solidFill>
            </a:endParaRPr>
          </a:p>
        </p:txBody>
      </p:sp>
      <p:sp>
        <p:nvSpPr>
          <p:cNvPr id="1027" name="Google Shape;1027;p76"/>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1028" name="Google Shape;1028;p76">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
        <p:nvSpPr>
          <p:cNvPr id="1029" name="Google Shape;1029;p76"/>
          <p:cNvSpPr txBox="1"/>
          <p:nvPr/>
        </p:nvSpPr>
        <p:spPr>
          <a:xfrm>
            <a:off x="1206900" y="407657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1900">
                <a:solidFill>
                  <a:schemeClr val="dk1"/>
                </a:solidFill>
                <a:latin typeface="Raleway Black"/>
                <a:ea typeface="Raleway Black"/>
                <a:cs typeface="Raleway Black"/>
                <a:sym typeface="Raleway Black"/>
              </a:rPr>
              <a:t>{desafío}</a:t>
            </a:r>
            <a:r>
              <a:rPr lang="es" sz="1900">
                <a:solidFill>
                  <a:schemeClr val="dk1"/>
                </a:solidFill>
                <a:latin typeface="Raleway Black"/>
                <a:ea typeface="Raleway Black"/>
                <a:cs typeface="Raleway Black"/>
                <a:sym typeface="Raleway Black"/>
              </a:rPr>
              <a:t> </a:t>
            </a:r>
            <a:r>
              <a:rPr i="1" lang="es" sz="1900">
                <a:solidFill>
                  <a:schemeClr val="accent2"/>
                </a:solidFill>
                <a:latin typeface="Raleway Black"/>
                <a:ea typeface="Raleway Black"/>
                <a:cs typeface="Raleway Black"/>
                <a:sym typeface="Raleway Black"/>
              </a:rPr>
              <a:t>latam_</a:t>
            </a:r>
            <a:endParaRPr sz="100"/>
          </a:p>
        </p:txBody>
      </p:sp>
      <p:pic>
        <p:nvPicPr>
          <p:cNvPr id="1030" name="Google Shape;1030;p76"/>
          <p:cNvPicPr preferRelativeResize="0"/>
          <p:nvPr/>
        </p:nvPicPr>
        <p:blipFill>
          <a:blip r:embed="rId4">
            <a:alphaModFix/>
          </a:blip>
          <a:stretch>
            <a:fillRect/>
          </a:stretch>
        </p:blipFill>
        <p:spPr>
          <a:xfrm>
            <a:off x="6678525" y="3541323"/>
            <a:ext cx="1151304" cy="917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MOBILE FIRST DESIGN Y RESPONSIVE DESIGN </a:t>
            </a:r>
            <a:endParaRPr/>
          </a:p>
        </p:txBody>
      </p:sp>
      <p:pic>
        <p:nvPicPr>
          <p:cNvPr id="430" name="Google Shape;430;p32"/>
          <p:cNvPicPr preferRelativeResize="0"/>
          <p:nvPr/>
        </p:nvPicPr>
        <p:blipFill>
          <a:blip r:embed="rId3">
            <a:alphaModFix/>
          </a:blip>
          <a:stretch>
            <a:fillRect/>
          </a:stretch>
        </p:blipFill>
        <p:spPr>
          <a:xfrm>
            <a:off x="2154849" y="1009250"/>
            <a:ext cx="5055225" cy="369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3"/>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sz="1700"/>
              <a:t>ESTRATEGIAS PARA LA CREACIÓN DE SITIOS WEB SIGUIENDO EL CONCEPTO DE MOBILE FIRST</a:t>
            </a:r>
            <a:endParaRPr sz="1700"/>
          </a:p>
        </p:txBody>
      </p:sp>
      <p:sp>
        <p:nvSpPr>
          <p:cNvPr id="436" name="Google Shape;436;p33"/>
          <p:cNvSpPr txBox="1"/>
          <p:nvPr/>
        </p:nvSpPr>
        <p:spPr>
          <a:xfrm>
            <a:off x="561425" y="1098050"/>
            <a:ext cx="8190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rPr>
              <a:t>El contenido debe ser conciso y claro, considerando el tamaño diminuto de la pantalla (menos, es más). También hay que considerar tener un sitio web sencillo, Se deben tener los elementos realmente necesarios para el sitio web y si no son necesarios, no deben ser colocados (al menos no para pantalla móvil).</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s" sz="1600">
                <a:solidFill>
                  <a:schemeClr val="dk1"/>
                </a:solidFill>
              </a:rPr>
              <a:t>MEDIA QUERY </a:t>
            </a:r>
            <a:endParaRPr b="1" sz="1600">
              <a:solidFill>
                <a:schemeClr val="dk1"/>
              </a:solidFill>
            </a:endParaRPr>
          </a:p>
          <a:p>
            <a:pPr indent="0" lvl="0" marL="0" rtl="0" algn="l">
              <a:spcBef>
                <a:spcPts val="0"/>
              </a:spcBef>
              <a:spcAft>
                <a:spcPts val="0"/>
              </a:spcAft>
              <a:buNone/>
            </a:pPr>
            <a:r>
              <a:rPr b="1" lang="es" sz="1600">
                <a:solidFill>
                  <a:schemeClr val="dk1"/>
                </a:solidFill>
              </a:rPr>
              <a:t>Las Medias Querys son una de las principales novedades de CSS 3 y son útiles cuando deseamos modificar una página web en función del tipo de dispositivo o de características o parámetros específicos.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s" sz="1600">
                <a:solidFill>
                  <a:schemeClr val="dk1"/>
                </a:solidFill>
              </a:rPr>
              <a:t>La ventaja principal de utilizar las Media Querys es que partimos de un único diseño principal que se irá adaptando y reajustando en función del navegador, el dispositivo, la pantalla o las preferencias del usuario. </a:t>
            </a:r>
            <a:endParaRPr b="1"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type="ctrTitle"/>
          </p:nvPr>
        </p:nvSpPr>
        <p:spPr>
          <a:xfrm>
            <a:off x="3451800" y="2338188"/>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s" sz="2800">
                <a:highlight>
                  <a:srgbClr val="FF6B65"/>
                </a:highlight>
              </a:rPr>
              <a:t>#</a:t>
            </a:r>
            <a:r>
              <a:rPr i="1" lang="es" sz="2800">
                <a:highlight>
                  <a:srgbClr val="FF6B65"/>
                </a:highlight>
              </a:rPr>
              <a:t>Ejemplo!</a:t>
            </a:r>
            <a:endParaRPr i="1" sz="4000">
              <a:highlight>
                <a:srgbClr val="FF6B65"/>
              </a:highlight>
            </a:endParaRPr>
          </a:p>
        </p:txBody>
      </p:sp>
      <p:pic>
        <p:nvPicPr>
          <p:cNvPr id="442" name="Google Shape;442;p34">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443" name="Google Shape;443;p34">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444" name="Google Shape;444;p34">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45" name="Google Shape;445;p34">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46" name="Google Shape;446;p34">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447" name="Google Shape;447;p3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48" name="Google Shape;448;p3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49" name="Google Shape;449;p3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50" name="Google Shape;450;p3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451" name="Google Shape;451;p34"/>
          <p:cNvPicPr preferRelativeResize="0"/>
          <p:nvPr/>
        </p:nvPicPr>
        <p:blipFill>
          <a:blip r:embed="rId8">
            <a:alphaModFix/>
          </a:blip>
          <a:stretch>
            <a:fillRect/>
          </a:stretch>
        </p:blipFill>
        <p:spPr>
          <a:xfrm>
            <a:off x="2116975" y="1066000"/>
            <a:ext cx="2565125" cy="344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p35"/>
          <p:cNvGrpSpPr/>
          <p:nvPr/>
        </p:nvGrpSpPr>
        <p:grpSpPr>
          <a:xfrm>
            <a:off x="1569501" y="1944545"/>
            <a:ext cx="6460535" cy="2406059"/>
            <a:chOff x="1639850" y="2438600"/>
            <a:chExt cx="2750100" cy="1855525"/>
          </a:xfrm>
        </p:grpSpPr>
        <p:sp>
          <p:nvSpPr>
            <p:cNvPr id="457" name="Google Shape;457;p35"/>
            <p:cNvSpPr/>
            <p:nvPr/>
          </p:nvSpPr>
          <p:spPr>
            <a:xfrm>
              <a:off x="1801924" y="2438600"/>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1639850" y="2616825"/>
              <a:ext cx="2750100" cy="16773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3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¿Qué es Bootstrap?</a:t>
            </a:r>
            <a:endParaRPr/>
          </a:p>
        </p:txBody>
      </p:sp>
      <p:sp>
        <p:nvSpPr>
          <p:cNvPr id="460" name="Google Shape;460;p35"/>
          <p:cNvSpPr txBox="1"/>
          <p:nvPr>
            <p:ph idx="1" type="subTitle"/>
          </p:nvPr>
        </p:nvSpPr>
        <p:spPr>
          <a:xfrm>
            <a:off x="1832625" y="2397526"/>
            <a:ext cx="59166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Características</a:t>
            </a:r>
            <a:endParaRPr/>
          </a:p>
        </p:txBody>
      </p:sp>
      <p:sp>
        <p:nvSpPr>
          <p:cNvPr id="461" name="Google Shape;461;p35"/>
          <p:cNvSpPr txBox="1"/>
          <p:nvPr>
            <p:ph idx="2" type="subTitle"/>
          </p:nvPr>
        </p:nvSpPr>
        <p:spPr>
          <a:xfrm>
            <a:off x="1841475" y="2856009"/>
            <a:ext cx="5916600" cy="1122000"/>
          </a:xfrm>
          <a:prstGeom prst="rect">
            <a:avLst/>
          </a:prstGeom>
        </p:spPr>
        <p:txBody>
          <a:bodyPr anchorCtr="0" anchor="ctr" bIns="0" lIns="0" spcFirstLastPara="1" rIns="0" wrap="square" tIns="0">
            <a:noAutofit/>
          </a:bodyPr>
          <a:lstStyle/>
          <a:p>
            <a:pPr indent="-330200" lvl="0" marL="457200" rtl="0" algn="just">
              <a:spcBef>
                <a:spcPts val="0"/>
              </a:spcBef>
              <a:spcAft>
                <a:spcPts val="0"/>
              </a:spcAft>
              <a:buClr>
                <a:schemeClr val="dk1"/>
              </a:buClr>
              <a:buSzPts val="1600"/>
              <a:buChar char="●"/>
            </a:pPr>
            <a:r>
              <a:rPr lang="es"/>
              <a:t>Fácil de integrar</a:t>
            </a:r>
            <a:endParaRPr/>
          </a:p>
          <a:p>
            <a:pPr indent="-330200" lvl="0" marL="457200" rtl="0" algn="just">
              <a:spcBef>
                <a:spcPts val="0"/>
              </a:spcBef>
              <a:spcAft>
                <a:spcPts val="0"/>
              </a:spcAft>
              <a:buClr>
                <a:schemeClr val="dk1"/>
              </a:buClr>
              <a:buSzPts val="1600"/>
              <a:buChar char="●"/>
            </a:pPr>
            <a:r>
              <a:rPr lang="es"/>
              <a:t>Sistemas de grillas</a:t>
            </a:r>
            <a:endParaRPr/>
          </a:p>
          <a:p>
            <a:pPr indent="-330200" lvl="0" marL="457200" rtl="0" algn="just">
              <a:spcBef>
                <a:spcPts val="0"/>
              </a:spcBef>
              <a:spcAft>
                <a:spcPts val="0"/>
              </a:spcAft>
              <a:buClr>
                <a:schemeClr val="dk1"/>
              </a:buClr>
              <a:buSzPts val="1600"/>
              <a:buChar char="●"/>
            </a:pPr>
            <a:r>
              <a:rPr lang="es"/>
              <a:t>Estilos en la mayoría de los elementos HTML</a:t>
            </a:r>
            <a:endParaRPr/>
          </a:p>
          <a:p>
            <a:pPr indent="-330200" lvl="0" marL="457200" rtl="0" algn="just">
              <a:spcBef>
                <a:spcPts val="0"/>
              </a:spcBef>
              <a:spcAft>
                <a:spcPts val="0"/>
              </a:spcAft>
              <a:buClr>
                <a:schemeClr val="dk1"/>
              </a:buClr>
              <a:buSzPts val="1600"/>
              <a:buChar char="●"/>
            </a:pPr>
            <a:r>
              <a:rPr lang="es"/>
              <a:t>Una gran lista de componentes</a:t>
            </a:r>
            <a:endParaRPr/>
          </a:p>
          <a:p>
            <a:pPr indent="-330200" lvl="0" marL="457200" rtl="0" algn="just">
              <a:spcBef>
                <a:spcPts val="0"/>
              </a:spcBef>
              <a:spcAft>
                <a:spcPts val="0"/>
              </a:spcAft>
              <a:buClr>
                <a:schemeClr val="dk1"/>
              </a:buClr>
              <a:buSzPts val="1600"/>
              <a:buChar char="●"/>
            </a:pPr>
            <a:r>
              <a:rPr lang="es"/>
              <a:t>Gran documentación</a:t>
            </a:r>
            <a:endParaRPr/>
          </a:p>
        </p:txBody>
      </p:sp>
      <p:pic>
        <p:nvPicPr>
          <p:cNvPr id="462" name="Google Shape;462;p3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63" name="Google Shape;463;p3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64" name="Google Shape;464;p3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65" name="Google Shape;465;p3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66" name="Google Shape;466;p3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67" name="Google Shape;467;p3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68" name="Google Shape;468;p3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69" name="Google Shape;469;p3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70" name="Google Shape;470;p3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471" name="Google Shape;471;p35"/>
          <p:cNvSpPr txBox="1"/>
          <p:nvPr/>
        </p:nvSpPr>
        <p:spPr>
          <a:xfrm>
            <a:off x="1466625" y="1224488"/>
            <a:ext cx="656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latin typeface="Tajawal"/>
                <a:ea typeface="Tajawal"/>
                <a:cs typeface="Tajawal"/>
                <a:sym typeface="Tajawal"/>
              </a:rPr>
              <a:t>Framework </a:t>
            </a:r>
            <a:r>
              <a:rPr b="1" lang="es" sz="1600">
                <a:latin typeface="Tajawal"/>
                <a:ea typeface="Tajawal"/>
                <a:cs typeface="Tajawal"/>
                <a:sym typeface="Tajawal"/>
              </a:rPr>
              <a:t>CSS</a:t>
            </a:r>
            <a:r>
              <a:rPr lang="es" sz="1600">
                <a:latin typeface="Tajawal"/>
                <a:ea typeface="Tajawal"/>
                <a:cs typeface="Tajawal"/>
                <a:sym typeface="Tajawal"/>
              </a:rPr>
              <a:t>, para maquetar páginas web de manera rápida y sencilla. </a:t>
            </a:r>
            <a:endParaRPr sz="1600">
              <a:latin typeface="Tajawal"/>
              <a:ea typeface="Tajawal"/>
              <a:cs typeface="Tajawal"/>
              <a:sym typeface="Tajawal"/>
            </a:endParaRPr>
          </a:p>
        </p:txBody>
      </p:sp>
    </p:spTree>
  </p:cSld>
  <p:clrMapOvr>
    <a:masterClrMapping/>
  </p:clrMapOvr>
</p:sld>
</file>

<file path=ppt/theme/theme1.xml><?xml version="1.0" encoding="utf-8"?>
<a:theme xmlns:a="http://schemas.openxmlformats.org/drawingml/2006/main" xmlns:r="http://schemas.openxmlformats.org/officeDocument/2006/relationships" name="Cute Lovely Interface by Slidesgo">
  <a:themeElements>
    <a:clrScheme name="Simple Light">
      <a:dk1>
        <a:srgbClr val="595959"/>
      </a:dk1>
      <a:lt1>
        <a:srgbClr val="C2C2C2"/>
      </a:lt1>
      <a:dk2>
        <a:srgbClr val="595959"/>
      </a:dk2>
      <a:lt2>
        <a:srgbClr val="FFFFFF"/>
      </a:lt2>
      <a:accent1>
        <a:srgbClr val="B6D7A8"/>
      </a:accent1>
      <a:accent2>
        <a:srgbClr val="93C47D"/>
      </a:accent2>
      <a:accent3>
        <a:srgbClr val="FFFFFF"/>
      </a:accent3>
      <a:accent4>
        <a:srgbClr val="B6D7A8"/>
      </a:accent4>
      <a:accent5>
        <a:srgbClr val="6AA84F"/>
      </a:accent5>
      <a:accent6>
        <a:srgbClr val="FFFFFF"/>
      </a:accent6>
      <a:hlink>
        <a:srgbClr val="6AA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0C802B2-21DF-465F-B507-280B0D2C0A21}"/>
</file>

<file path=customXml/itemProps2.xml><?xml version="1.0" encoding="utf-8"?>
<ds:datastoreItem xmlns:ds="http://schemas.openxmlformats.org/officeDocument/2006/customXml" ds:itemID="{D2A57A93-A6E4-4F97-974D-2B45636B8AA2}"/>
</file>

<file path=customXml/itemProps3.xml><?xml version="1.0" encoding="utf-8"?>
<ds:datastoreItem xmlns:ds="http://schemas.openxmlformats.org/officeDocument/2006/customXml" ds:itemID="{A799AED6-8028-40BB-A42C-44E12F96A51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