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Lst>
  <p:sldSz cy="5143500" cx="9144000"/>
  <p:notesSz cx="6858000" cy="9144000"/>
  <p:embeddedFontLst>
    <p:embeddedFont>
      <p:font typeface="Bebas Neue"/>
      <p:regular r:id="rId79"/>
    </p:embeddedFont>
    <p:embeddedFont>
      <p:font typeface="Didact Gothic"/>
      <p:regular r:id="rId80"/>
    </p:embeddedFont>
    <p:embeddedFont>
      <p:font typeface="Raleway Black"/>
      <p:bold r:id="rId81"/>
      <p:boldItalic r:id="rId82"/>
    </p:embeddedFont>
    <p:embeddedFont>
      <p:font typeface="Oswald"/>
      <p:regular r:id="rId83"/>
      <p:bold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84" Type="http://schemas.openxmlformats.org/officeDocument/2006/relationships/font" Target="fonts/Oswald-bold.fntdata"/><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21" Type="http://schemas.openxmlformats.org/officeDocument/2006/relationships/slide" Target="slides/slide17.xml"/><Relationship Id="rId68" Type="http://schemas.openxmlformats.org/officeDocument/2006/relationships/slide" Target="slides/slide64.xml"/><Relationship Id="rId16" Type="http://schemas.openxmlformats.org/officeDocument/2006/relationships/slide" Target="slides/slide12.xml"/><Relationship Id="rId74" Type="http://schemas.openxmlformats.org/officeDocument/2006/relationships/slide" Target="slides/slide70.xml"/><Relationship Id="rId32" Type="http://schemas.openxmlformats.org/officeDocument/2006/relationships/slide" Target="slides/slide28.xml"/><Relationship Id="rId79" Type="http://schemas.openxmlformats.org/officeDocument/2006/relationships/font" Target="fonts/BebasNeue-regular.fntdata"/><Relationship Id="rId37" Type="http://schemas.openxmlformats.org/officeDocument/2006/relationships/slide" Target="slides/slide33.xml"/><Relationship Id="rId53" Type="http://schemas.openxmlformats.org/officeDocument/2006/relationships/slide" Target="slides/slide49.xml"/><Relationship Id="rId11" Type="http://schemas.openxmlformats.org/officeDocument/2006/relationships/slide" Target="slides/slide7.xml"/><Relationship Id="rId58" Type="http://schemas.openxmlformats.org/officeDocument/2006/relationships/slide" Target="slides/slide54.xml"/><Relationship Id="rId5" Type="http://schemas.openxmlformats.org/officeDocument/2006/relationships/slide" Target="slides/slide1.xml"/><Relationship Id="rId19" Type="http://schemas.openxmlformats.org/officeDocument/2006/relationships/slide" Target="slides/slide15.xml"/><Relationship Id="rId43" Type="http://schemas.openxmlformats.org/officeDocument/2006/relationships/slide" Target="slides/slide39.xml"/><Relationship Id="rId48" Type="http://schemas.openxmlformats.org/officeDocument/2006/relationships/slide" Target="slides/slide44.xml"/><Relationship Id="rId30" Type="http://schemas.openxmlformats.org/officeDocument/2006/relationships/slide" Target="slides/slide26.xml"/><Relationship Id="rId77" Type="http://schemas.openxmlformats.org/officeDocument/2006/relationships/slide" Target="slides/slide73.xml"/><Relationship Id="rId35" Type="http://schemas.openxmlformats.org/officeDocument/2006/relationships/slide" Target="slides/slide31.xml"/><Relationship Id="rId64" Type="http://schemas.openxmlformats.org/officeDocument/2006/relationships/slide" Target="slides/slide60.xml"/><Relationship Id="rId22" Type="http://schemas.openxmlformats.org/officeDocument/2006/relationships/slide" Target="slides/slide18.xml"/><Relationship Id="rId69" Type="http://schemas.openxmlformats.org/officeDocument/2006/relationships/slide" Target="slides/slide65.xml"/><Relationship Id="rId27" Type="http://schemas.openxmlformats.org/officeDocument/2006/relationships/slide" Target="slides/slide23.xml"/><Relationship Id="rId56" Type="http://schemas.openxmlformats.org/officeDocument/2006/relationships/slide" Target="slides/slide52.xml"/><Relationship Id="rId14" Type="http://schemas.openxmlformats.org/officeDocument/2006/relationships/slide" Target="slides/slide10.xml"/><Relationship Id="rId80" Type="http://schemas.openxmlformats.org/officeDocument/2006/relationships/font" Target="fonts/DidactGothic-regular.fntdata"/><Relationship Id="rId8" Type="http://schemas.openxmlformats.org/officeDocument/2006/relationships/slide" Target="slides/slide4.xml"/><Relationship Id="rId72" Type="http://schemas.openxmlformats.org/officeDocument/2006/relationships/slide" Target="slides/slide68.xml"/><Relationship Id="rId51" Type="http://schemas.openxmlformats.org/officeDocument/2006/relationships/slide" Target="slides/slide47.xml"/><Relationship Id="rId85" Type="http://schemas.openxmlformats.org/officeDocument/2006/relationships/customXml" Target="../customXml/item1.xml"/><Relationship Id="rId3" Type="http://schemas.openxmlformats.org/officeDocument/2006/relationships/slideMaster" Target="slideMasters/slideMaster1.xml"/><Relationship Id="rId46" Type="http://schemas.openxmlformats.org/officeDocument/2006/relationships/slide" Target="slides/slide42.xml"/><Relationship Id="rId33" Type="http://schemas.openxmlformats.org/officeDocument/2006/relationships/slide" Target="slides/slide29.xml"/><Relationship Id="rId38" Type="http://schemas.openxmlformats.org/officeDocument/2006/relationships/slide" Target="slides/slide34.xml"/><Relationship Id="rId67" Type="http://schemas.openxmlformats.org/officeDocument/2006/relationships/slide" Target="slides/slide63.xml"/><Relationship Id="rId25" Type="http://schemas.openxmlformats.org/officeDocument/2006/relationships/slide" Target="slides/slide21.xml"/><Relationship Id="rId12" Type="http://schemas.openxmlformats.org/officeDocument/2006/relationships/slide" Target="slides/slide8.xml"/><Relationship Id="rId59" Type="http://schemas.openxmlformats.org/officeDocument/2006/relationships/slide" Target="slides/slide55.xml"/><Relationship Id="rId17" Type="http://schemas.openxmlformats.org/officeDocument/2006/relationships/slide" Target="slides/slide13.xml"/><Relationship Id="rId83" Type="http://schemas.openxmlformats.org/officeDocument/2006/relationships/font" Target="fonts/Oswald-regular.fntdata"/><Relationship Id="rId41" Type="http://schemas.openxmlformats.org/officeDocument/2006/relationships/slide" Target="slides/slide37.xml"/><Relationship Id="rId75" Type="http://schemas.openxmlformats.org/officeDocument/2006/relationships/slide" Target="slides/slide71.xml"/><Relationship Id="rId70" Type="http://schemas.openxmlformats.org/officeDocument/2006/relationships/slide" Target="slides/slide66.xml"/><Relationship Id="rId62" Type="http://schemas.openxmlformats.org/officeDocument/2006/relationships/slide" Target="slides/slide58.xml"/><Relationship Id="rId20" Type="http://schemas.openxmlformats.org/officeDocument/2006/relationships/slide" Target="slides/slide16.xml"/><Relationship Id="rId54" Type="http://schemas.openxmlformats.org/officeDocument/2006/relationships/slide" Target="slides/slide50.xml"/><Relationship Id="rId1" Type="http://schemas.openxmlformats.org/officeDocument/2006/relationships/theme" Target="theme/theme2.xml"/><Relationship Id="rId6" Type="http://schemas.openxmlformats.org/officeDocument/2006/relationships/slide" Target="slides/slide2.xml"/><Relationship Id="rId49" Type="http://schemas.openxmlformats.org/officeDocument/2006/relationships/slide" Target="slides/slide45.xml"/><Relationship Id="rId36" Type="http://schemas.openxmlformats.org/officeDocument/2006/relationships/slide" Target="slides/slide32.xml"/><Relationship Id="rId23" Type="http://schemas.openxmlformats.org/officeDocument/2006/relationships/slide" Target="slides/slide19.xml"/><Relationship Id="rId28" Type="http://schemas.openxmlformats.org/officeDocument/2006/relationships/slide" Target="slides/slide24.xml"/><Relationship Id="rId57" Type="http://schemas.openxmlformats.org/officeDocument/2006/relationships/slide" Target="slides/slide53.xml"/><Relationship Id="rId15" Type="http://schemas.openxmlformats.org/officeDocument/2006/relationships/slide" Target="slides/slide11.xml"/><Relationship Id="rId44" Type="http://schemas.openxmlformats.org/officeDocument/2006/relationships/slide" Target="slides/slide40.xml"/><Relationship Id="rId81" Type="http://schemas.openxmlformats.org/officeDocument/2006/relationships/font" Target="fonts/RalewayBlack-bold.fntdata"/><Relationship Id="rId73" Type="http://schemas.openxmlformats.org/officeDocument/2006/relationships/slide" Target="slides/slide69.xml"/><Relationship Id="rId31" Type="http://schemas.openxmlformats.org/officeDocument/2006/relationships/slide" Target="slides/slide27.xml"/><Relationship Id="rId78" Type="http://schemas.openxmlformats.org/officeDocument/2006/relationships/slide" Target="slides/slide74.xml"/><Relationship Id="rId65" Type="http://schemas.openxmlformats.org/officeDocument/2006/relationships/slide" Target="slides/slide61.xml"/><Relationship Id="rId60" Type="http://schemas.openxmlformats.org/officeDocument/2006/relationships/slide" Target="slides/slide56.xml"/><Relationship Id="rId52" Type="http://schemas.openxmlformats.org/officeDocument/2006/relationships/slide" Target="slides/slide48.xml"/><Relationship Id="rId10" Type="http://schemas.openxmlformats.org/officeDocument/2006/relationships/slide" Target="slides/slide6.xml"/><Relationship Id="rId86" Type="http://schemas.openxmlformats.org/officeDocument/2006/relationships/customXml" Target="../customXml/item2.xml"/><Relationship Id="rId4" Type="http://schemas.openxmlformats.org/officeDocument/2006/relationships/notesMaster" Target="notesMasters/notesMaster1.xml"/><Relationship Id="rId9" Type="http://schemas.openxmlformats.org/officeDocument/2006/relationships/slide" Target="slides/slide5.xml"/><Relationship Id="rId39" Type="http://schemas.openxmlformats.org/officeDocument/2006/relationships/slide" Target="slides/slide35.xml"/><Relationship Id="rId13" Type="http://schemas.openxmlformats.org/officeDocument/2006/relationships/slide" Target="slides/slide9.xml"/><Relationship Id="rId18" Type="http://schemas.openxmlformats.org/officeDocument/2006/relationships/slide" Target="slides/slide14.xml"/><Relationship Id="rId76" Type="http://schemas.openxmlformats.org/officeDocument/2006/relationships/slide" Target="slides/slide72.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presProps" Target="presProps.xml"/><Relationship Id="rId29" Type="http://schemas.openxmlformats.org/officeDocument/2006/relationships/slide" Target="slides/slide25.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24" Type="http://schemas.openxmlformats.org/officeDocument/2006/relationships/slide" Target="slides/slide20.xml"/><Relationship Id="rId87" Type="http://schemas.openxmlformats.org/officeDocument/2006/relationships/customXml" Target="../customXml/item3.xml"/><Relationship Id="rId82" Type="http://schemas.openxmlformats.org/officeDocument/2006/relationships/font" Target="fonts/RalewayBlack-boldItalic.fntdata"/><Relationship Id="rId61"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b81974ab2d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b81974ab2d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b81974ab2d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b81974ab2d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b81974ab2d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b81974ab2d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b81974ab2d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b81974ab2d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b81974ab2d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b81974ab2d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b81974ab2d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b81974ab2d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b81974ab2d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b81974ab2d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b81974ab2d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b81974ab2d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81974ab2d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81974ab2d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b81974ab2d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b81974ab2d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e16144c91c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e16144c91c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e16144c91c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e16144c91c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b81974ab2d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b81974ab2d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b81974ab2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b81974ab2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b81974ab2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b81974ab2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b81974ab2d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b81974ab2d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81974ab2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81974ab2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b81974ab2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b81974ab2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b81974ab2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b81974ab2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b81974ab2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b81974ab2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b81974ab2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b81974ab2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e16144c91c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e16144c91c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b81974ab2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b81974ab2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b81974ab2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b81974ab2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b81974ab2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b81974ab2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b81974ab2d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b81974ab2d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b81974ab2d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b81974ab2d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b81974ab2d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b81974ab2d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b81974ab2d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b81974ab2d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b81974ab2d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b81974ab2d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b81974ab2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b81974ab2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b81974ab2d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b81974ab2d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e16144c91c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e16144c91c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b81974ab2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b81974ab2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b81974ab2d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b81974ab2d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b81974ab2d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b81974ab2d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b81974ab2d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b81974ab2d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b81974ab2d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b81974ab2d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b81974ab2d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b81974ab2d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b81974ab2d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b81974ab2d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b81974ab2d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b81974ab2d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b81974ab2d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b81974ab2d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e43a2ff62c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e43a2ff62c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b81974ab2d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b81974ab2d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e43a2ff62c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e43a2ff62c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e43a2ff62c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e43a2ff62c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b81974ab2d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b81974ab2d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e16144c9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1e16144c9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1e16144c91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1e16144c91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e16144c91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e16144c91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e16144c91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e16144c91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1e16144c91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1e16144c91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1e16144c91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1e16144c91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1e16144c91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1e16144c91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b81974ab2d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b81974ab2d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e16144c91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1e16144c91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e16144c91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1e16144c91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1e16144c91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1e16144c91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1e16144c91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1e16144c91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1e16144c91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1e16144c91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1e16144c91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1e16144c91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1e16144c91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1e16144c91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1e16144c91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1e16144c91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e16144c91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e16144c91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1e16144c91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1e16144c91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81974ab2d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81974ab2d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1e16144c91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1e16144c91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e16144c91c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1e16144c91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1e16144c91c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1e16144c91c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1e16144c91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1e16144c91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1e16144c91c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1e16144c91c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b81974ab2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b81974ab2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81974ab2d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81974ab2d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
          <p:cNvSpPr txBox="1"/>
          <p:nvPr>
            <p:ph type="ctrTitle"/>
          </p:nvPr>
        </p:nvSpPr>
        <p:spPr>
          <a:xfrm>
            <a:off x="720001" y="1373825"/>
            <a:ext cx="5666700" cy="21648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72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23" name="Google Shape;23;p2"/>
          <p:cNvSpPr txBox="1"/>
          <p:nvPr>
            <p:ph idx="1" type="subTitle"/>
          </p:nvPr>
        </p:nvSpPr>
        <p:spPr>
          <a:xfrm>
            <a:off x="720000" y="3538675"/>
            <a:ext cx="5666700" cy="458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4" name="Google Shape;24;p2"/>
          <p:cNvSpPr txBox="1"/>
          <p:nvPr>
            <p:ph idx="2" type="ctrTitle"/>
          </p:nvPr>
        </p:nvSpPr>
        <p:spPr>
          <a:xfrm>
            <a:off x="3920575" y="2940775"/>
            <a:ext cx="1987500" cy="4587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91919"/>
              </a:buClr>
              <a:buSzPts val="5200"/>
              <a:buNone/>
              <a:defRPr sz="2200">
                <a:solidFill>
                  <a:schemeClr val="accent4"/>
                </a:solidFill>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2" name="Shape 52"/>
        <p:cNvGrpSpPr/>
        <p:nvPr/>
      </p:nvGrpSpPr>
      <p:grpSpPr>
        <a:xfrm>
          <a:off x="0" y="0"/>
          <a:ext cx="0" cy="0"/>
          <a:chOff x="0" y="0"/>
          <a:chExt cx="0" cy="0"/>
        </a:xfrm>
      </p:grpSpPr>
      <p:sp>
        <p:nvSpPr>
          <p:cNvPr id="53" name="Google Shape;53;p11"/>
          <p:cNvSpPr txBox="1"/>
          <p:nvPr>
            <p:ph type="title"/>
          </p:nvPr>
        </p:nvSpPr>
        <p:spPr>
          <a:xfrm>
            <a:off x="2026950" y="1390375"/>
            <a:ext cx="50901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12"/>
          <p:cNvSpPr txBox="1"/>
          <p:nvPr>
            <p:ph type="title"/>
          </p:nvPr>
        </p:nvSpPr>
        <p:spPr>
          <a:xfrm>
            <a:off x="2391875" y="1477450"/>
            <a:ext cx="4360200" cy="189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10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6" name="Google Shape;56;p12"/>
          <p:cNvSpPr txBox="1"/>
          <p:nvPr>
            <p:ph idx="1" type="subTitle"/>
          </p:nvPr>
        </p:nvSpPr>
        <p:spPr>
          <a:xfrm>
            <a:off x="2391900" y="3035150"/>
            <a:ext cx="4360200" cy="63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57" name="Google Shape;57;p12"/>
          <p:cNvGrpSpPr/>
          <p:nvPr/>
        </p:nvGrpSpPr>
        <p:grpSpPr>
          <a:xfrm>
            <a:off x="1340150" y="1300265"/>
            <a:ext cx="6174596" cy="3417915"/>
            <a:chOff x="1340150" y="1300265"/>
            <a:chExt cx="6174596" cy="3417915"/>
          </a:xfrm>
        </p:grpSpPr>
        <p:grpSp>
          <p:nvGrpSpPr>
            <p:cNvPr id="58" name="Google Shape;58;p12"/>
            <p:cNvGrpSpPr/>
            <p:nvPr/>
          </p:nvGrpSpPr>
          <p:grpSpPr>
            <a:xfrm>
              <a:off x="1875211" y="1300265"/>
              <a:ext cx="268874" cy="268752"/>
              <a:chOff x="3258600" y="2392325"/>
              <a:chExt cx="101550" cy="101500"/>
            </a:xfrm>
          </p:grpSpPr>
          <p:sp>
            <p:nvSpPr>
              <p:cNvPr id="59" name="Google Shape;59;p12"/>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2"/>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12"/>
            <p:cNvGrpSpPr/>
            <p:nvPr/>
          </p:nvGrpSpPr>
          <p:grpSpPr>
            <a:xfrm>
              <a:off x="7077930" y="2419317"/>
              <a:ext cx="152498" cy="152423"/>
              <a:chOff x="3258600" y="2392325"/>
              <a:chExt cx="101550" cy="101500"/>
            </a:xfrm>
          </p:grpSpPr>
          <p:sp>
            <p:nvSpPr>
              <p:cNvPr id="62" name="Google Shape;62;p12"/>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2"/>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12"/>
            <p:cNvGrpSpPr/>
            <p:nvPr/>
          </p:nvGrpSpPr>
          <p:grpSpPr>
            <a:xfrm>
              <a:off x="6878079" y="4087278"/>
              <a:ext cx="636667" cy="630902"/>
              <a:chOff x="1115950" y="1629585"/>
              <a:chExt cx="590765" cy="585415"/>
            </a:xfrm>
          </p:grpSpPr>
          <p:sp>
            <p:nvSpPr>
              <p:cNvPr id="65" name="Google Shape;65;p12"/>
              <p:cNvSpPr/>
              <p:nvPr/>
            </p:nvSpPr>
            <p:spPr>
              <a:xfrm>
                <a:off x="1155475" y="1770825"/>
                <a:ext cx="403325" cy="408450"/>
              </a:xfrm>
              <a:custGeom>
                <a:rect b="b" l="l" r="r" t="t"/>
                <a:pathLst>
                  <a:path extrusionOk="0" h="16338" w="16133">
                    <a:moveTo>
                      <a:pt x="153" y="0"/>
                    </a:moveTo>
                    <a:cubicBezTo>
                      <a:pt x="68" y="0"/>
                      <a:pt x="0" y="68"/>
                      <a:pt x="0" y="152"/>
                    </a:cubicBezTo>
                    <a:lnTo>
                      <a:pt x="0" y="16185"/>
                    </a:lnTo>
                    <a:cubicBezTo>
                      <a:pt x="0" y="16268"/>
                      <a:pt x="68" y="16338"/>
                      <a:pt x="153" y="16338"/>
                    </a:cubicBezTo>
                    <a:lnTo>
                      <a:pt x="15980" y="16338"/>
                    </a:lnTo>
                    <a:cubicBezTo>
                      <a:pt x="16062" y="16338"/>
                      <a:pt x="16131" y="16268"/>
                      <a:pt x="16133" y="16185"/>
                    </a:cubicBezTo>
                    <a:cubicBezTo>
                      <a:pt x="16133" y="16099"/>
                      <a:pt x="16065" y="16031"/>
                      <a:pt x="15980" y="16031"/>
                    </a:cubicBezTo>
                    <a:lnTo>
                      <a:pt x="305" y="16031"/>
                    </a:lnTo>
                    <a:lnTo>
                      <a:pt x="305" y="152"/>
                    </a:lnTo>
                    <a:cubicBezTo>
                      <a:pt x="305" y="68"/>
                      <a:pt x="237" y="0"/>
                      <a:pt x="153"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2"/>
              <p:cNvSpPr/>
              <p:nvPr/>
            </p:nvSpPr>
            <p:spPr>
              <a:xfrm>
                <a:off x="1115950" y="1629585"/>
                <a:ext cx="66050" cy="85525"/>
              </a:xfrm>
              <a:custGeom>
                <a:rect b="b" l="l" r="r" t="t"/>
                <a:pathLst>
                  <a:path extrusionOk="0" h="3421" w="2642">
                    <a:moveTo>
                      <a:pt x="2310" y="0"/>
                    </a:moveTo>
                    <a:cubicBezTo>
                      <a:pt x="2305" y="0"/>
                      <a:pt x="2299" y="1"/>
                      <a:pt x="2294" y="1"/>
                    </a:cubicBezTo>
                    <a:cubicBezTo>
                      <a:pt x="2210" y="10"/>
                      <a:pt x="2149" y="87"/>
                      <a:pt x="2158" y="169"/>
                    </a:cubicBezTo>
                    <a:cubicBezTo>
                      <a:pt x="2323" y="1681"/>
                      <a:pt x="1493" y="2894"/>
                      <a:pt x="140" y="3119"/>
                    </a:cubicBezTo>
                    <a:cubicBezTo>
                      <a:pt x="58" y="3131"/>
                      <a:pt x="0" y="3210"/>
                      <a:pt x="15" y="3293"/>
                    </a:cubicBezTo>
                    <a:cubicBezTo>
                      <a:pt x="27" y="3366"/>
                      <a:pt x="90" y="3421"/>
                      <a:pt x="164" y="3421"/>
                    </a:cubicBezTo>
                    <a:cubicBezTo>
                      <a:pt x="171" y="3421"/>
                      <a:pt x="181" y="3421"/>
                      <a:pt x="189" y="3418"/>
                    </a:cubicBezTo>
                    <a:cubicBezTo>
                      <a:pt x="1708" y="3166"/>
                      <a:pt x="2641" y="1818"/>
                      <a:pt x="2460" y="135"/>
                    </a:cubicBezTo>
                    <a:cubicBezTo>
                      <a:pt x="2452" y="58"/>
                      <a:pt x="2388" y="0"/>
                      <a:pt x="2310"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2"/>
              <p:cNvSpPr/>
              <p:nvPr/>
            </p:nvSpPr>
            <p:spPr>
              <a:xfrm>
                <a:off x="1126250" y="1629610"/>
                <a:ext cx="43775" cy="52125"/>
              </a:xfrm>
              <a:custGeom>
                <a:rect b="b" l="l" r="r" t="t"/>
                <a:pathLst>
                  <a:path extrusionOk="0" h="2085" w="1751">
                    <a:moveTo>
                      <a:pt x="157" y="0"/>
                    </a:moveTo>
                    <a:cubicBezTo>
                      <a:pt x="73" y="0"/>
                      <a:pt x="5" y="67"/>
                      <a:pt x="5" y="152"/>
                    </a:cubicBezTo>
                    <a:cubicBezTo>
                      <a:pt x="1" y="723"/>
                      <a:pt x="218" y="1285"/>
                      <a:pt x="583" y="1653"/>
                    </a:cubicBezTo>
                    <a:cubicBezTo>
                      <a:pt x="868" y="1936"/>
                      <a:pt x="1216" y="2085"/>
                      <a:pt x="1599" y="2085"/>
                    </a:cubicBezTo>
                    <a:cubicBezTo>
                      <a:pt x="1684" y="2085"/>
                      <a:pt x="1751" y="2018"/>
                      <a:pt x="1751" y="1934"/>
                    </a:cubicBezTo>
                    <a:cubicBezTo>
                      <a:pt x="1751" y="1849"/>
                      <a:pt x="1683" y="1781"/>
                      <a:pt x="1598" y="1781"/>
                    </a:cubicBezTo>
                    <a:cubicBezTo>
                      <a:pt x="1300" y="1781"/>
                      <a:pt x="1022" y="1662"/>
                      <a:pt x="800" y="1437"/>
                    </a:cubicBezTo>
                    <a:cubicBezTo>
                      <a:pt x="494" y="1132"/>
                      <a:pt x="307" y="639"/>
                      <a:pt x="308" y="153"/>
                    </a:cubicBezTo>
                    <a:cubicBezTo>
                      <a:pt x="310" y="68"/>
                      <a:pt x="242" y="0"/>
                      <a:pt x="157"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2"/>
              <p:cNvSpPr/>
              <p:nvPr/>
            </p:nvSpPr>
            <p:spPr>
              <a:xfrm>
                <a:off x="1652765" y="2161800"/>
                <a:ext cx="53925" cy="53200"/>
              </a:xfrm>
              <a:custGeom>
                <a:rect b="b" l="l" r="r" t="t"/>
                <a:pathLst>
                  <a:path extrusionOk="0" h="2128" w="2157">
                    <a:moveTo>
                      <a:pt x="166" y="1"/>
                    </a:moveTo>
                    <a:cubicBezTo>
                      <a:pt x="127" y="1"/>
                      <a:pt x="88" y="16"/>
                      <a:pt x="59" y="45"/>
                    </a:cubicBezTo>
                    <a:cubicBezTo>
                      <a:pt x="0" y="104"/>
                      <a:pt x="0" y="201"/>
                      <a:pt x="59" y="260"/>
                    </a:cubicBezTo>
                    <a:lnTo>
                      <a:pt x="1883" y="2084"/>
                    </a:lnTo>
                    <a:cubicBezTo>
                      <a:pt x="1912" y="2113"/>
                      <a:pt x="1950" y="2128"/>
                      <a:pt x="1989" y="2128"/>
                    </a:cubicBezTo>
                    <a:cubicBezTo>
                      <a:pt x="2027" y="2128"/>
                      <a:pt x="2067" y="2113"/>
                      <a:pt x="2098" y="2084"/>
                    </a:cubicBezTo>
                    <a:cubicBezTo>
                      <a:pt x="2157" y="2025"/>
                      <a:pt x="2157" y="1928"/>
                      <a:pt x="2098" y="1869"/>
                    </a:cubicBezTo>
                    <a:lnTo>
                      <a:pt x="274" y="45"/>
                    </a:lnTo>
                    <a:cubicBezTo>
                      <a:pt x="244" y="16"/>
                      <a:pt x="205" y="1"/>
                      <a:pt x="166"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2"/>
              <p:cNvSpPr/>
              <p:nvPr/>
            </p:nvSpPr>
            <p:spPr>
              <a:xfrm>
                <a:off x="1652790" y="2161800"/>
                <a:ext cx="53925" cy="53200"/>
              </a:xfrm>
              <a:custGeom>
                <a:rect b="b" l="l" r="r" t="t"/>
                <a:pathLst>
                  <a:path extrusionOk="0" h="2128" w="2157">
                    <a:moveTo>
                      <a:pt x="1991" y="1"/>
                    </a:moveTo>
                    <a:cubicBezTo>
                      <a:pt x="1952" y="1"/>
                      <a:pt x="1913" y="16"/>
                      <a:pt x="1883" y="45"/>
                    </a:cubicBezTo>
                    <a:lnTo>
                      <a:pt x="59" y="1869"/>
                    </a:lnTo>
                    <a:cubicBezTo>
                      <a:pt x="1" y="1928"/>
                      <a:pt x="1" y="2025"/>
                      <a:pt x="59" y="2084"/>
                    </a:cubicBezTo>
                    <a:cubicBezTo>
                      <a:pt x="89" y="2113"/>
                      <a:pt x="127" y="2128"/>
                      <a:pt x="167" y="2128"/>
                    </a:cubicBezTo>
                    <a:cubicBezTo>
                      <a:pt x="205" y="2128"/>
                      <a:pt x="243" y="2113"/>
                      <a:pt x="274" y="2084"/>
                    </a:cubicBezTo>
                    <a:lnTo>
                      <a:pt x="2098" y="260"/>
                    </a:lnTo>
                    <a:cubicBezTo>
                      <a:pt x="2157" y="201"/>
                      <a:pt x="2157" y="104"/>
                      <a:pt x="2098" y="45"/>
                    </a:cubicBezTo>
                    <a:cubicBezTo>
                      <a:pt x="2069" y="16"/>
                      <a:pt x="2030" y="1"/>
                      <a:pt x="1991"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2"/>
              <p:cNvSpPr/>
              <p:nvPr/>
            </p:nvSpPr>
            <p:spPr>
              <a:xfrm>
                <a:off x="1118525" y="1973500"/>
                <a:ext cx="245075" cy="238575"/>
              </a:xfrm>
              <a:custGeom>
                <a:rect b="b" l="l" r="r" t="t"/>
                <a:pathLst>
                  <a:path extrusionOk="0" h="9543" w="9803">
                    <a:moveTo>
                      <a:pt x="154" y="1"/>
                    </a:moveTo>
                    <a:cubicBezTo>
                      <a:pt x="68" y="1"/>
                      <a:pt x="0" y="70"/>
                      <a:pt x="0" y="154"/>
                    </a:cubicBezTo>
                    <a:cubicBezTo>
                      <a:pt x="0" y="239"/>
                      <a:pt x="68" y="307"/>
                      <a:pt x="154" y="307"/>
                    </a:cubicBezTo>
                    <a:cubicBezTo>
                      <a:pt x="435" y="307"/>
                      <a:pt x="720" y="320"/>
                      <a:pt x="1001" y="345"/>
                    </a:cubicBezTo>
                    <a:lnTo>
                      <a:pt x="1015" y="345"/>
                    </a:lnTo>
                    <a:cubicBezTo>
                      <a:pt x="1091" y="345"/>
                      <a:pt x="1157" y="285"/>
                      <a:pt x="1165" y="206"/>
                    </a:cubicBezTo>
                    <a:cubicBezTo>
                      <a:pt x="1172" y="122"/>
                      <a:pt x="1112" y="48"/>
                      <a:pt x="1028" y="41"/>
                    </a:cubicBezTo>
                    <a:cubicBezTo>
                      <a:pt x="738" y="14"/>
                      <a:pt x="444" y="1"/>
                      <a:pt x="154" y="1"/>
                    </a:cubicBezTo>
                    <a:close/>
                    <a:moveTo>
                      <a:pt x="1869" y="158"/>
                    </a:moveTo>
                    <a:cubicBezTo>
                      <a:pt x="1796" y="158"/>
                      <a:pt x="1733" y="209"/>
                      <a:pt x="1720" y="284"/>
                    </a:cubicBezTo>
                    <a:cubicBezTo>
                      <a:pt x="1702" y="366"/>
                      <a:pt x="1758" y="445"/>
                      <a:pt x="1840" y="460"/>
                    </a:cubicBezTo>
                    <a:cubicBezTo>
                      <a:pt x="2117" y="510"/>
                      <a:pt x="2394" y="574"/>
                      <a:pt x="2666" y="649"/>
                    </a:cubicBezTo>
                    <a:cubicBezTo>
                      <a:pt x="2679" y="653"/>
                      <a:pt x="2694" y="654"/>
                      <a:pt x="2707" y="654"/>
                    </a:cubicBezTo>
                    <a:cubicBezTo>
                      <a:pt x="2775" y="654"/>
                      <a:pt x="2835" y="610"/>
                      <a:pt x="2855" y="544"/>
                    </a:cubicBezTo>
                    <a:cubicBezTo>
                      <a:pt x="2878" y="463"/>
                      <a:pt x="2831" y="379"/>
                      <a:pt x="2750" y="357"/>
                    </a:cubicBezTo>
                    <a:cubicBezTo>
                      <a:pt x="2467" y="278"/>
                      <a:pt x="2180" y="211"/>
                      <a:pt x="1896" y="160"/>
                    </a:cubicBezTo>
                    <a:cubicBezTo>
                      <a:pt x="1887" y="158"/>
                      <a:pt x="1878" y="158"/>
                      <a:pt x="1869" y="158"/>
                    </a:cubicBezTo>
                    <a:close/>
                    <a:moveTo>
                      <a:pt x="3526" y="620"/>
                    </a:moveTo>
                    <a:cubicBezTo>
                      <a:pt x="3465" y="620"/>
                      <a:pt x="3407" y="656"/>
                      <a:pt x="3384" y="718"/>
                    </a:cubicBezTo>
                    <a:cubicBezTo>
                      <a:pt x="3355" y="796"/>
                      <a:pt x="3393" y="884"/>
                      <a:pt x="3473" y="914"/>
                    </a:cubicBezTo>
                    <a:cubicBezTo>
                      <a:pt x="3736" y="1014"/>
                      <a:pt x="3997" y="1127"/>
                      <a:pt x="4251" y="1251"/>
                    </a:cubicBezTo>
                    <a:cubicBezTo>
                      <a:pt x="4271" y="1259"/>
                      <a:pt x="4296" y="1265"/>
                      <a:pt x="4318" y="1265"/>
                    </a:cubicBezTo>
                    <a:cubicBezTo>
                      <a:pt x="4374" y="1265"/>
                      <a:pt x="4428" y="1234"/>
                      <a:pt x="4455" y="1181"/>
                    </a:cubicBezTo>
                    <a:cubicBezTo>
                      <a:pt x="4491" y="1105"/>
                      <a:pt x="4460" y="1014"/>
                      <a:pt x="4385" y="977"/>
                    </a:cubicBezTo>
                    <a:cubicBezTo>
                      <a:pt x="4122" y="850"/>
                      <a:pt x="3851" y="733"/>
                      <a:pt x="3580" y="629"/>
                    </a:cubicBezTo>
                    <a:cubicBezTo>
                      <a:pt x="3562" y="623"/>
                      <a:pt x="3544" y="620"/>
                      <a:pt x="3526" y="620"/>
                    </a:cubicBezTo>
                    <a:close/>
                    <a:moveTo>
                      <a:pt x="5074" y="1374"/>
                    </a:moveTo>
                    <a:cubicBezTo>
                      <a:pt x="5023" y="1374"/>
                      <a:pt x="4974" y="1400"/>
                      <a:pt x="4945" y="1448"/>
                    </a:cubicBezTo>
                    <a:cubicBezTo>
                      <a:pt x="4901" y="1520"/>
                      <a:pt x="4924" y="1614"/>
                      <a:pt x="4996" y="1658"/>
                    </a:cubicBezTo>
                    <a:cubicBezTo>
                      <a:pt x="5238" y="1806"/>
                      <a:pt x="5475" y="1963"/>
                      <a:pt x="5700" y="2131"/>
                    </a:cubicBezTo>
                    <a:cubicBezTo>
                      <a:pt x="5728" y="2151"/>
                      <a:pt x="5760" y="2160"/>
                      <a:pt x="5791" y="2160"/>
                    </a:cubicBezTo>
                    <a:cubicBezTo>
                      <a:pt x="5837" y="2160"/>
                      <a:pt x="5882" y="2138"/>
                      <a:pt x="5913" y="2097"/>
                    </a:cubicBezTo>
                    <a:cubicBezTo>
                      <a:pt x="5963" y="2029"/>
                      <a:pt x="5950" y="1934"/>
                      <a:pt x="5882" y="1884"/>
                    </a:cubicBezTo>
                    <a:cubicBezTo>
                      <a:pt x="5647" y="1711"/>
                      <a:pt x="5403" y="1548"/>
                      <a:pt x="5154" y="1396"/>
                    </a:cubicBezTo>
                    <a:cubicBezTo>
                      <a:pt x="5129" y="1381"/>
                      <a:pt x="5101" y="1374"/>
                      <a:pt x="5074" y="1374"/>
                    </a:cubicBezTo>
                    <a:close/>
                    <a:moveTo>
                      <a:pt x="6461" y="2398"/>
                    </a:moveTo>
                    <a:cubicBezTo>
                      <a:pt x="6418" y="2398"/>
                      <a:pt x="6376" y="2415"/>
                      <a:pt x="6346" y="2449"/>
                    </a:cubicBezTo>
                    <a:cubicBezTo>
                      <a:pt x="6292" y="2512"/>
                      <a:pt x="6296" y="2609"/>
                      <a:pt x="6359" y="2664"/>
                    </a:cubicBezTo>
                    <a:cubicBezTo>
                      <a:pt x="6571" y="2852"/>
                      <a:pt x="6774" y="3052"/>
                      <a:pt x="6969" y="3257"/>
                    </a:cubicBezTo>
                    <a:cubicBezTo>
                      <a:pt x="6998" y="3288"/>
                      <a:pt x="7038" y="3304"/>
                      <a:pt x="7079" y="3304"/>
                    </a:cubicBezTo>
                    <a:cubicBezTo>
                      <a:pt x="7116" y="3304"/>
                      <a:pt x="7153" y="3289"/>
                      <a:pt x="7182" y="3263"/>
                    </a:cubicBezTo>
                    <a:cubicBezTo>
                      <a:pt x="7244" y="3205"/>
                      <a:pt x="7245" y="3108"/>
                      <a:pt x="7189" y="3046"/>
                    </a:cubicBezTo>
                    <a:cubicBezTo>
                      <a:pt x="6991" y="2836"/>
                      <a:pt x="6779" y="2630"/>
                      <a:pt x="6562" y="2436"/>
                    </a:cubicBezTo>
                    <a:cubicBezTo>
                      <a:pt x="6533" y="2411"/>
                      <a:pt x="6496" y="2398"/>
                      <a:pt x="6461" y="2398"/>
                    </a:cubicBezTo>
                    <a:close/>
                    <a:moveTo>
                      <a:pt x="7639" y="3653"/>
                    </a:moveTo>
                    <a:cubicBezTo>
                      <a:pt x="7606" y="3653"/>
                      <a:pt x="7573" y="3664"/>
                      <a:pt x="7546" y="3685"/>
                    </a:cubicBezTo>
                    <a:cubicBezTo>
                      <a:pt x="7479" y="3737"/>
                      <a:pt x="7469" y="3832"/>
                      <a:pt x="7521" y="3899"/>
                    </a:cubicBezTo>
                    <a:cubicBezTo>
                      <a:pt x="7693" y="4121"/>
                      <a:pt x="7859" y="4353"/>
                      <a:pt x="8012" y="4590"/>
                    </a:cubicBezTo>
                    <a:cubicBezTo>
                      <a:pt x="8042" y="4636"/>
                      <a:pt x="8090" y="4660"/>
                      <a:pt x="8140" y="4660"/>
                    </a:cubicBezTo>
                    <a:cubicBezTo>
                      <a:pt x="8168" y="4660"/>
                      <a:pt x="8196" y="4654"/>
                      <a:pt x="8221" y="4635"/>
                    </a:cubicBezTo>
                    <a:cubicBezTo>
                      <a:pt x="8293" y="4590"/>
                      <a:pt x="8314" y="4495"/>
                      <a:pt x="8267" y="4426"/>
                    </a:cubicBezTo>
                    <a:cubicBezTo>
                      <a:pt x="8109" y="4180"/>
                      <a:pt x="7939" y="3941"/>
                      <a:pt x="7759" y="3712"/>
                    </a:cubicBezTo>
                    <a:cubicBezTo>
                      <a:pt x="7729" y="3673"/>
                      <a:pt x="7684" y="3653"/>
                      <a:pt x="7639" y="3653"/>
                    </a:cubicBezTo>
                    <a:close/>
                    <a:moveTo>
                      <a:pt x="8577" y="5099"/>
                    </a:moveTo>
                    <a:cubicBezTo>
                      <a:pt x="8553" y="5099"/>
                      <a:pt x="8529" y="5105"/>
                      <a:pt x="8505" y="5117"/>
                    </a:cubicBezTo>
                    <a:cubicBezTo>
                      <a:pt x="8429" y="5157"/>
                      <a:pt x="8402" y="5248"/>
                      <a:pt x="8441" y="5322"/>
                    </a:cubicBezTo>
                    <a:cubicBezTo>
                      <a:pt x="8572" y="5575"/>
                      <a:pt x="8692" y="5833"/>
                      <a:pt x="8800" y="6092"/>
                    </a:cubicBezTo>
                    <a:cubicBezTo>
                      <a:pt x="8823" y="6151"/>
                      <a:pt x="8881" y="6186"/>
                      <a:pt x="8940" y="6186"/>
                    </a:cubicBezTo>
                    <a:cubicBezTo>
                      <a:pt x="8957" y="6186"/>
                      <a:pt x="8978" y="6182"/>
                      <a:pt x="8998" y="6173"/>
                    </a:cubicBezTo>
                    <a:cubicBezTo>
                      <a:pt x="9075" y="6142"/>
                      <a:pt x="9112" y="6051"/>
                      <a:pt x="9081" y="5974"/>
                    </a:cubicBezTo>
                    <a:cubicBezTo>
                      <a:pt x="8971" y="5708"/>
                      <a:pt x="8847" y="5441"/>
                      <a:pt x="8711" y="5181"/>
                    </a:cubicBezTo>
                    <a:cubicBezTo>
                      <a:pt x="8683" y="5129"/>
                      <a:pt x="8631" y="5099"/>
                      <a:pt x="8577" y="5099"/>
                    </a:cubicBezTo>
                    <a:close/>
                    <a:moveTo>
                      <a:pt x="9231" y="6694"/>
                    </a:moveTo>
                    <a:cubicBezTo>
                      <a:pt x="9216" y="6694"/>
                      <a:pt x="9200" y="6697"/>
                      <a:pt x="9185" y="6701"/>
                    </a:cubicBezTo>
                    <a:cubicBezTo>
                      <a:pt x="9104" y="6725"/>
                      <a:pt x="9060" y="6810"/>
                      <a:pt x="9084" y="6891"/>
                    </a:cubicBezTo>
                    <a:cubicBezTo>
                      <a:pt x="9168" y="7159"/>
                      <a:pt x="9238" y="7436"/>
                      <a:pt x="9297" y="7711"/>
                    </a:cubicBezTo>
                    <a:cubicBezTo>
                      <a:pt x="9312" y="7783"/>
                      <a:pt x="9377" y="7833"/>
                      <a:pt x="9447" y="7833"/>
                    </a:cubicBezTo>
                    <a:cubicBezTo>
                      <a:pt x="9456" y="7833"/>
                      <a:pt x="9467" y="7830"/>
                      <a:pt x="9478" y="7830"/>
                    </a:cubicBezTo>
                    <a:cubicBezTo>
                      <a:pt x="9561" y="7814"/>
                      <a:pt x="9612" y="7733"/>
                      <a:pt x="9596" y="7651"/>
                    </a:cubicBezTo>
                    <a:cubicBezTo>
                      <a:pt x="9536" y="7365"/>
                      <a:pt x="9462" y="7080"/>
                      <a:pt x="9375" y="6803"/>
                    </a:cubicBezTo>
                    <a:cubicBezTo>
                      <a:pt x="9356" y="6736"/>
                      <a:pt x="9295" y="6694"/>
                      <a:pt x="9231" y="6694"/>
                    </a:cubicBezTo>
                    <a:close/>
                    <a:moveTo>
                      <a:pt x="9588" y="8378"/>
                    </a:moveTo>
                    <a:cubicBezTo>
                      <a:pt x="9582" y="8378"/>
                      <a:pt x="9575" y="8378"/>
                      <a:pt x="9568" y="8379"/>
                    </a:cubicBezTo>
                    <a:cubicBezTo>
                      <a:pt x="9486" y="8390"/>
                      <a:pt x="9427" y="8466"/>
                      <a:pt x="9436" y="8549"/>
                    </a:cubicBezTo>
                    <a:cubicBezTo>
                      <a:pt x="9470" y="8828"/>
                      <a:pt x="9489" y="9114"/>
                      <a:pt x="9496" y="9395"/>
                    </a:cubicBezTo>
                    <a:cubicBezTo>
                      <a:pt x="9500" y="9476"/>
                      <a:pt x="9567" y="9542"/>
                      <a:pt x="9649" y="9542"/>
                    </a:cubicBezTo>
                    <a:lnTo>
                      <a:pt x="9652" y="9542"/>
                    </a:lnTo>
                    <a:cubicBezTo>
                      <a:pt x="9736" y="9541"/>
                      <a:pt x="9802" y="9470"/>
                      <a:pt x="9799" y="9386"/>
                    </a:cubicBezTo>
                    <a:cubicBezTo>
                      <a:pt x="9792" y="9093"/>
                      <a:pt x="9770" y="8800"/>
                      <a:pt x="9737" y="8512"/>
                    </a:cubicBezTo>
                    <a:cubicBezTo>
                      <a:pt x="9727" y="8436"/>
                      <a:pt x="9663" y="8378"/>
                      <a:pt x="9588" y="8378"/>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12"/>
            <p:cNvSpPr/>
            <p:nvPr/>
          </p:nvSpPr>
          <p:spPr>
            <a:xfrm>
              <a:off x="1340150" y="3460629"/>
              <a:ext cx="470904" cy="461801"/>
            </a:xfrm>
            <a:custGeom>
              <a:rect b="b" l="l" r="r" t="t"/>
              <a:pathLst>
                <a:path extrusionOk="0" h="5580" w="5690">
                  <a:moveTo>
                    <a:pt x="2846" y="1"/>
                  </a:moveTo>
                  <a:cubicBezTo>
                    <a:pt x="2768" y="1"/>
                    <a:pt x="2704" y="58"/>
                    <a:pt x="2694" y="134"/>
                  </a:cubicBezTo>
                  <a:lnTo>
                    <a:pt x="2157" y="4568"/>
                  </a:lnTo>
                  <a:lnTo>
                    <a:pt x="1883" y="3421"/>
                  </a:lnTo>
                  <a:cubicBezTo>
                    <a:pt x="1868" y="3354"/>
                    <a:pt x="1807" y="3305"/>
                    <a:pt x="1736" y="3305"/>
                  </a:cubicBezTo>
                  <a:lnTo>
                    <a:pt x="154" y="3305"/>
                  </a:lnTo>
                  <a:cubicBezTo>
                    <a:pt x="68" y="3305"/>
                    <a:pt x="0" y="3373"/>
                    <a:pt x="0" y="3458"/>
                  </a:cubicBezTo>
                  <a:cubicBezTo>
                    <a:pt x="0" y="3542"/>
                    <a:pt x="70" y="3611"/>
                    <a:pt x="154" y="3611"/>
                  </a:cubicBezTo>
                  <a:lnTo>
                    <a:pt x="1615" y="3611"/>
                  </a:lnTo>
                  <a:lnTo>
                    <a:pt x="2058" y="5463"/>
                  </a:lnTo>
                  <a:cubicBezTo>
                    <a:pt x="2074" y="5532"/>
                    <a:pt x="2135" y="5579"/>
                    <a:pt x="2205" y="5579"/>
                  </a:cubicBezTo>
                  <a:lnTo>
                    <a:pt x="2216" y="5579"/>
                  </a:lnTo>
                  <a:cubicBezTo>
                    <a:pt x="2289" y="5573"/>
                    <a:pt x="2348" y="5519"/>
                    <a:pt x="2357" y="5445"/>
                  </a:cubicBezTo>
                  <a:lnTo>
                    <a:pt x="2980" y="307"/>
                  </a:lnTo>
                  <a:lnTo>
                    <a:pt x="5538" y="307"/>
                  </a:lnTo>
                  <a:cubicBezTo>
                    <a:pt x="5622" y="307"/>
                    <a:pt x="5690" y="238"/>
                    <a:pt x="5690" y="154"/>
                  </a:cubicBezTo>
                  <a:cubicBezTo>
                    <a:pt x="5690" y="68"/>
                    <a:pt x="5622" y="1"/>
                    <a:pt x="55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13"/>
          <p:cNvSpPr txBox="1"/>
          <p:nvPr>
            <p:ph type="title"/>
          </p:nvPr>
        </p:nvSpPr>
        <p:spPr>
          <a:xfrm>
            <a:off x="5272650" y="1349550"/>
            <a:ext cx="2982600" cy="2444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4" name="Shape 74"/>
        <p:cNvGrpSpPr/>
        <p:nvPr/>
      </p:nvGrpSpPr>
      <p:grpSpPr>
        <a:xfrm>
          <a:off x="0" y="0"/>
          <a:ext cx="0" cy="0"/>
          <a:chOff x="0" y="0"/>
          <a:chExt cx="0" cy="0"/>
        </a:xfrm>
      </p:grpSpPr>
      <p:sp>
        <p:nvSpPr>
          <p:cNvPr id="75" name="Google Shape;75;p14"/>
          <p:cNvSpPr txBox="1"/>
          <p:nvPr>
            <p:ph hasCustomPrompt="1" type="title"/>
          </p:nvPr>
        </p:nvSpPr>
        <p:spPr>
          <a:xfrm>
            <a:off x="1284000" y="1749050"/>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6" name="Google Shape;76;p14"/>
          <p:cNvSpPr txBox="1"/>
          <p:nvPr>
            <p:ph idx="1" type="subTitle"/>
          </p:nvPr>
        </p:nvSpPr>
        <p:spPr>
          <a:xfrm>
            <a:off x="1284000" y="3178800"/>
            <a:ext cx="6576000" cy="45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77" name="Shape 77"/>
        <p:cNvGrpSpPr/>
        <p:nvPr/>
      </p:nvGrpSpPr>
      <p:grpSpPr>
        <a:xfrm>
          <a:off x="0" y="0"/>
          <a:ext cx="0" cy="0"/>
          <a:chOff x="0" y="0"/>
          <a:chExt cx="0" cy="0"/>
        </a:xfrm>
      </p:grpSpPr>
      <p:sp>
        <p:nvSpPr>
          <p:cNvPr id="78" name="Google Shape;78;p15"/>
          <p:cNvSpPr/>
          <p:nvPr/>
        </p:nvSpPr>
        <p:spPr>
          <a:xfrm>
            <a:off x="10075"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79" name="Shape 79"/>
        <p:cNvGrpSpPr/>
        <p:nvPr/>
      </p:nvGrpSpPr>
      <p:grpSpPr>
        <a:xfrm>
          <a:off x="0" y="0"/>
          <a:ext cx="0" cy="0"/>
          <a:chOff x="0" y="0"/>
          <a:chExt cx="0" cy="0"/>
        </a:xfrm>
      </p:grpSpPr>
      <p:sp>
        <p:nvSpPr>
          <p:cNvPr id="80" name="Google Shape;80;p16"/>
          <p:cNvSpPr txBox="1"/>
          <p:nvPr>
            <p:ph type="title"/>
          </p:nvPr>
        </p:nvSpPr>
        <p:spPr>
          <a:xfrm>
            <a:off x="5558126" y="2743625"/>
            <a:ext cx="2865900" cy="1203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1" name="Google Shape;81;p16"/>
          <p:cNvSpPr txBox="1"/>
          <p:nvPr>
            <p:ph hasCustomPrompt="1" idx="2" type="title"/>
          </p:nvPr>
        </p:nvSpPr>
        <p:spPr>
          <a:xfrm>
            <a:off x="5795975" y="540000"/>
            <a:ext cx="2679900" cy="2290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sz="1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2" name="Google Shape;82;p16"/>
          <p:cNvSpPr txBox="1"/>
          <p:nvPr>
            <p:ph idx="1" type="subTitle"/>
          </p:nvPr>
        </p:nvSpPr>
        <p:spPr>
          <a:xfrm>
            <a:off x="5744113" y="3991200"/>
            <a:ext cx="2679900" cy="612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spTree>
      <p:nvGrpSpPr>
        <p:cNvPr id="83" name="Shape 83"/>
        <p:cNvGrpSpPr/>
        <p:nvPr/>
      </p:nvGrpSpPr>
      <p:grpSpPr>
        <a:xfrm>
          <a:off x="0" y="0"/>
          <a:ext cx="0" cy="0"/>
          <a:chOff x="0" y="0"/>
          <a:chExt cx="0" cy="0"/>
        </a:xfrm>
      </p:grpSpPr>
      <p:sp>
        <p:nvSpPr>
          <p:cNvPr id="84" name="Google Shape;84;p17"/>
          <p:cNvSpPr txBox="1"/>
          <p:nvPr>
            <p:ph type="title"/>
          </p:nvPr>
        </p:nvSpPr>
        <p:spPr>
          <a:xfrm>
            <a:off x="4451813" y="1696150"/>
            <a:ext cx="2679900" cy="1203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5" name="Google Shape;85;p17"/>
          <p:cNvSpPr txBox="1"/>
          <p:nvPr>
            <p:ph hasCustomPrompt="1" idx="2" type="title"/>
          </p:nvPr>
        </p:nvSpPr>
        <p:spPr>
          <a:xfrm>
            <a:off x="2012263" y="1655250"/>
            <a:ext cx="2679900" cy="22902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1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6" name="Google Shape;86;p17"/>
          <p:cNvSpPr txBox="1"/>
          <p:nvPr>
            <p:ph idx="1" type="subTitle"/>
          </p:nvPr>
        </p:nvSpPr>
        <p:spPr>
          <a:xfrm>
            <a:off x="4451838" y="2943725"/>
            <a:ext cx="2679900" cy="61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87" name="Google Shape;87;p17"/>
          <p:cNvGrpSpPr/>
          <p:nvPr/>
        </p:nvGrpSpPr>
        <p:grpSpPr>
          <a:xfrm>
            <a:off x="1225731" y="1081337"/>
            <a:ext cx="786548" cy="850470"/>
            <a:chOff x="1225731" y="1081337"/>
            <a:chExt cx="786548" cy="850470"/>
          </a:xfrm>
        </p:grpSpPr>
        <p:sp>
          <p:nvSpPr>
            <p:cNvPr id="88" name="Google Shape;88;p17"/>
            <p:cNvSpPr/>
            <p:nvPr/>
          </p:nvSpPr>
          <p:spPr>
            <a:xfrm>
              <a:off x="1477388" y="1081337"/>
              <a:ext cx="283235" cy="850470"/>
            </a:xfrm>
            <a:custGeom>
              <a:rect b="b" l="l" r="r" t="t"/>
              <a:pathLst>
                <a:path extrusionOk="0" h="20037" w="6673">
                  <a:moveTo>
                    <a:pt x="3337" y="307"/>
                  </a:moveTo>
                  <a:cubicBezTo>
                    <a:pt x="4980" y="307"/>
                    <a:pt x="6368" y="4754"/>
                    <a:pt x="6368" y="10017"/>
                  </a:cubicBezTo>
                  <a:cubicBezTo>
                    <a:pt x="6368" y="15282"/>
                    <a:pt x="4979" y="19729"/>
                    <a:pt x="3337" y="19729"/>
                  </a:cubicBezTo>
                  <a:cubicBezTo>
                    <a:pt x="1694" y="19729"/>
                    <a:pt x="305" y="15282"/>
                    <a:pt x="305" y="10019"/>
                  </a:cubicBezTo>
                  <a:cubicBezTo>
                    <a:pt x="305" y="4754"/>
                    <a:pt x="1694" y="307"/>
                    <a:pt x="3337" y="307"/>
                  </a:cubicBezTo>
                  <a:close/>
                  <a:moveTo>
                    <a:pt x="3337" y="1"/>
                  </a:moveTo>
                  <a:cubicBezTo>
                    <a:pt x="1465" y="1"/>
                    <a:pt x="0" y="4401"/>
                    <a:pt x="0" y="10020"/>
                  </a:cubicBezTo>
                  <a:cubicBezTo>
                    <a:pt x="0" y="15636"/>
                    <a:pt x="1465" y="20037"/>
                    <a:pt x="3337" y="20037"/>
                  </a:cubicBezTo>
                  <a:cubicBezTo>
                    <a:pt x="5208" y="20037"/>
                    <a:pt x="6673" y="15636"/>
                    <a:pt x="6673" y="10020"/>
                  </a:cubicBezTo>
                  <a:cubicBezTo>
                    <a:pt x="6673" y="4401"/>
                    <a:pt x="5208" y="1"/>
                    <a:pt x="333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a:off x="1225774" y="1269071"/>
              <a:ext cx="786506" cy="474917"/>
            </a:xfrm>
            <a:custGeom>
              <a:rect b="b" l="l" r="r" t="t"/>
              <a:pathLst>
                <a:path extrusionOk="0" h="11189" w="18530">
                  <a:moveTo>
                    <a:pt x="15942" y="307"/>
                  </a:moveTo>
                  <a:cubicBezTo>
                    <a:pt x="16916" y="307"/>
                    <a:pt x="17577" y="547"/>
                    <a:pt x="17826" y="1006"/>
                  </a:cubicBezTo>
                  <a:cubicBezTo>
                    <a:pt x="18188" y="1682"/>
                    <a:pt x="17656" y="2838"/>
                    <a:pt x="16367" y="4176"/>
                  </a:cubicBezTo>
                  <a:cubicBezTo>
                    <a:pt x="15020" y="5575"/>
                    <a:pt x="13008" y="7027"/>
                    <a:pt x="10699" y="8265"/>
                  </a:cubicBezTo>
                  <a:cubicBezTo>
                    <a:pt x="8391" y="9502"/>
                    <a:pt x="6066" y="10375"/>
                    <a:pt x="4156" y="10723"/>
                  </a:cubicBezTo>
                  <a:cubicBezTo>
                    <a:pt x="3573" y="10829"/>
                    <a:pt x="3047" y="10881"/>
                    <a:pt x="2591" y="10881"/>
                  </a:cubicBezTo>
                  <a:cubicBezTo>
                    <a:pt x="1616" y="10881"/>
                    <a:pt x="954" y="10643"/>
                    <a:pt x="708" y="10182"/>
                  </a:cubicBezTo>
                  <a:cubicBezTo>
                    <a:pt x="346" y="9507"/>
                    <a:pt x="878" y="8351"/>
                    <a:pt x="2167" y="7012"/>
                  </a:cubicBezTo>
                  <a:cubicBezTo>
                    <a:pt x="3512" y="5614"/>
                    <a:pt x="5524" y="4161"/>
                    <a:pt x="7835" y="2923"/>
                  </a:cubicBezTo>
                  <a:cubicBezTo>
                    <a:pt x="10142" y="1686"/>
                    <a:pt x="12468" y="813"/>
                    <a:pt x="14378" y="465"/>
                  </a:cubicBezTo>
                  <a:cubicBezTo>
                    <a:pt x="14959" y="360"/>
                    <a:pt x="15485" y="307"/>
                    <a:pt x="15942" y="307"/>
                  </a:cubicBezTo>
                  <a:close/>
                  <a:moveTo>
                    <a:pt x="15939" y="1"/>
                  </a:moveTo>
                  <a:cubicBezTo>
                    <a:pt x="15464" y="1"/>
                    <a:pt x="14923" y="55"/>
                    <a:pt x="14323" y="164"/>
                  </a:cubicBezTo>
                  <a:cubicBezTo>
                    <a:pt x="12381" y="518"/>
                    <a:pt x="10026" y="1401"/>
                    <a:pt x="7690" y="2654"/>
                  </a:cubicBezTo>
                  <a:cubicBezTo>
                    <a:pt x="5354" y="3908"/>
                    <a:pt x="3313" y="5379"/>
                    <a:pt x="1943" y="6800"/>
                  </a:cubicBezTo>
                  <a:cubicBezTo>
                    <a:pt x="536" y="8263"/>
                    <a:pt x="1" y="9516"/>
                    <a:pt x="436" y="10328"/>
                  </a:cubicBezTo>
                  <a:cubicBezTo>
                    <a:pt x="742" y="10896"/>
                    <a:pt x="1488" y="11189"/>
                    <a:pt x="2592" y="11189"/>
                  </a:cubicBezTo>
                  <a:cubicBezTo>
                    <a:pt x="3066" y="11189"/>
                    <a:pt x="3607" y="11136"/>
                    <a:pt x="4209" y="11024"/>
                  </a:cubicBezTo>
                  <a:cubicBezTo>
                    <a:pt x="6150" y="10670"/>
                    <a:pt x="8506" y="9787"/>
                    <a:pt x="10842" y="8533"/>
                  </a:cubicBezTo>
                  <a:cubicBezTo>
                    <a:pt x="13178" y="7281"/>
                    <a:pt x="15219" y="5810"/>
                    <a:pt x="16587" y="4387"/>
                  </a:cubicBezTo>
                  <a:cubicBezTo>
                    <a:pt x="17995" y="2925"/>
                    <a:pt x="18530" y="1673"/>
                    <a:pt x="18094" y="860"/>
                  </a:cubicBezTo>
                  <a:cubicBezTo>
                    <a:pt x="17791" y="293"/>
                    <a:pt x="17044" y="1"/>
                    <a:pt x="159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1225731" y="1269071"/>
              <a:ext cx="786506" cy="474917"/>
            </a:xfrm>
            <a:custGeom>
              <a:rect b="b" l="l" r="r" t="t"/>
              <a:pathLst>
                <a:path extrusionOk="0" h="11189" w="18530">
                  <a:moveTo>
                    <a:pt x="2590" y="307"/>
                  </a:moveTo>
                  <a:cubicBezTo>
                    <a:pt x="3046" y="307"/>
                    <a:pt x="3571" y="360"/>
                    <a:pt x="4152" y="465"/>
                  </a:cubicBezTo>
                  <a:cubicBezTo>
                    <a:pt x="6064" y="813"/>
                    <a:pt x="8388" y="1686"/>
                    <a:pt x="10695" y="2923"/>
                  </a:cubicBezTo>
                  <a:cubicBezTo>
                    <a:pt x="13004" y="4161"/>
                    <a:pt x="15018" y="5612"/>
                    <a:pt x="16365" y="7012"/>
                  </a:cubicBezTo>
                  <a:cubicBezTo>
                    <a:pt x="17652" y="8351"/>
                    <a:pt x="18184" y="9505"/>
                    <a:pt x="17822" y="10182"/>
                  </a:cubicBezTo>
                  <a:cubicBezTo>
                    <a:pt x="17576" y="10643"/>
                    <a:pt x="16914" y="10881"/>
                    <a:pt x="15939" y="10881"/>
                  </a:cubicBezTo>
                  <a:cubicBezTo>
                    <a:pt x="15483" y="10881"/>
                    <a:pt x="14957" y="10829"/>
                    <a:pt x="14374" y="10723"/>
                  </a:cubicBezTo>
                  <a:cubicBezTo>
                    <a:pt x="12464" y="10375"/>
                    <a:pt x="10140" y="9502"/>
                    <a:pt x="7831" y="8265"/>
                  </a:cubicBezTo>
                  <a:cubicBezTo>
                    <a:pt x="5524" y="7026"/>
                    <a:pt x="3510" y="5576"/>
                    <a:pt x="2163" y="4176"/>
                  </a:cubicBezTo>
                  <a:cubicBezTo>
                    <a:pt x="874" y="2838"/>
                    <a:pt x="342" y="1682"/>
                    <a:pt x="706" y="1006"/>
                  </a:cubicBezTo>
                  <a:cubicBezTo>
                    <a:pt x="951" y="544"/>
                    <a:pt x="1614" y="307"/>
                    <a:pt x="2590" y="307"/>
                  </a:cubicBezTo>
                  <a:close/>
                  <a:moveTo>
                    <a:pt x="2592" y="1"/>
                  </a:moveTo>
                  <a:cubicBezTo>
                    <a:pt x="1487" y="1"/>
                    <a:pt x="741" y="293"/>
                    <a:pt x="436" y="860"/>
                  </a:cubicBezTo>
                  <a:cubicBezTo>
                    <a:pt x="0" y="1673"/>
                    <a:pt x="535" y="2925"/>
                    <a:pt x="1943" y="4387"/>
                  </a:cubicBezTo>
                  <a:cubicBezTo>
                    <a:pt x="3313" y="5810"/>
                    <a:pt x="5352" y="7281"/>
                    <a:pt x="7688" y="8533"/>
                  </a:cubicBezTo>
                  <a:cubicBezTo>
                    <a:pt x="10024" y="9787"/>
                    <a:pt x="12380" y="10672"/>
                    <a:pt x="14323" y="11024"/>
                  </a:cubicBezTo>
                  <a:cubicBezTo>
                    <a:pt x="14923" y="11133"/>
                    <a:pt x="15464" y="11189"/>
                    <a:pt x="15938" y="11189"/>
                  </a:cubicBezTo>
                  <a:cubicBezTo>
                    <a:pt x="17043" y="11189"/>
                    <a:pt x="17791" y="10896"/>
                    <a:pt x="18094" y="10328"/>
                  </a:cubicBezTo>
                  <a:cubicBezTo>
                    <a:pt x="18529" y="9516"/>
                    <a:pt x="17994" y="8262"/>
                    <a:pt x="16587" y="6800"/>
                  </a:cubicBezTo>
                  <a:cubicBezTo>
                    <a:pt x="15217" y="5379"/>
                    <a:pt x="13177" y="3908"/>
                    <a:pt x="10841" y="2654"/>
                  </a:cubicBezTo>
                  <a:cubicBezTo>
                    <a:pt x="8505" y="1401"/>
                    <a:pt x="6149" y="517"/>
                    <a:pt x="4207" y="164"/>
                  </a:cubicBezTo>
                  <a:cubicBezTo>
                    <a:pt x="3607" y="55"/>
                    <a:pt x="3066" y="1"/>
                    <a:pt x="25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1799460" y="1243646"/>
              <a:ext cx="76656" cy="76613"/>
            </a:xfrm>
            <a:custGeom>
              <a:rect b="b" l="l" r="r" t="t"/>
              <a:pathLst>
                <a:path extrusionOk="0" h="1805" w="1806">
                  <a:moveTo>
                    <a:pt x="904" y="0"/>
                  </a:moveTo>
                  <a:cubicBezTo>
                    <a:pt x="403" y="0"/>
                    <a:pt x="1" y="404"/>
                    <a:pt x="1" y="902"/>
                  </a:cubicBezTo>
                  <a:cubicBezTo>
                    <a:pt x="1" y="1402"/>
                    <a:pt x="403" y="1804"/>
                    <a:pt x="904" y="1804"/>
                  </a:cubicBezTo>
                  <a:cubicBezTo>
                    <a:pt x="1403" y="1804"/>
                    <a:pt x="1805" y="1399"/>
                    <a:pt x="1805" y="902"/>
                  </a:cubicBezTo>
                  <a:cubicBezTo>
                    <a:pt x="1805" y="404"/>
                    <a:pt x="1401"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1761175" y="1685754"/>
              <a:ext cx="76656" cy="76613"/>
            </a:xfrm>
            <a:custGeom>
              <a:rect b="b" l="l" r="r" t="t"/>
              <a:pathLst>
                <a:path extrusionOk="0" h="1805" w="1806">
                  <a:moveTo>
                    <a:pt x="903" y="0"/>
                  </a:moveTo>
                  <a:cubicBezTo>
                    <a:pt x="404" y="0"/>
                    <a:pt x="0" y="406"/>
                    <a:pt x="0" y="903"/>
                  </a:cubicBezTo>
                  <a:cubicBezTo>
                    <a:pt x="0" y="1402"/>
                    <a:pt x="404" y="1804"/>
                    <a:pt x="903" y="1804"/>
                  </a:cubicBezTo>
                  <a:cubicBezTo>
                    <a:pt x="1402" y="1804"/>
                    <a:pt x="1806" y="1402"/>
                    <a:pt x="1806" y="903"/>
                  </a:cubicBezTo>
                  <a:cubicBezTo>
                    <a:pt x="1806" y="403"/>
                    <a:pt x="1402" y="0"/>
                    <a:pt x="9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1492031" y="1143476"/>
              <a:ext cx="76613" cy="76656"/>
            </a:xfrm>
            <a:custGeom>
              <a:rect b="b" l="l" r="r" t="t"/>
              <a:pathLst>
                <a:path extrusionOk="0" h="1806" w="1805">
                  <a:moveTo>
                    <a:pt x="902" y="0"/>
                  </a:moveTo>
                  <a:cubicBezTo>
                    <a:pt x="403" y="0"/>
                    <a:pt x="1" y="404"/>
                    <a:pt x="1" y="903"/>
                  </a:cubicBezTo>
                  <a:cubicBezTo>
                    <a:pt x="1" y="1402"/>
                    <a:pt x="404" y="1806"/>
                    <a:pt x="902" y="1806"/>
                  </a:cubicBezTo>
                  <a:cubicBezTo>
                    <a:pt x="1402" y="1806"/>
                    <a:pt x="1805" y="1400"/>
                    <a:pt x="1805" y="903"/>
                  </a:cubicBezTo>
                  <a:cubicBezTo>
                    <a:pt x="1805" y="404"/>
                    <a:pt x="1399" y="2"/>
                    <a:pt x="9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1562066" y="1449674"/>
              <a:ext cx="113795" cy="113880"/>
            </a:xfrm>
            <a:custGeom>
              <a:rect b="b" l="l" r="r" t="t"/>
              <a:pathLst>
                <a:path extrusionOk="0" h="2683" w="2681">
                  <a:moveTo>
                    <a:pt x="1342" y="305"/>
                  </a:moveTo>
                  <a:cubicBezTo>
                    <a:pt x="1912" y="305"/>
                    <a:pt x="2376" y="769"/>
                    <a:pt x="2376" y="1341"/>
                  </a:cubicBezTo>
                  <a:cubicBezTo>
                    <a:pt x="2376" y="1910"/>
                    <a:pt x="1912" y="2375"/>
                    <a:pt x="1342" y="2375"/>
                  </a:cubicBezTo>
                  <a:cubicBezTo>
                    <a:pt x="771" y="2375"/>
                    <a:pt x="307" y="1910"/>
                    <a:pt x="307" y="1341"/>
                  </a:cubicBezTo>
                  <a:cubicBezTo>
                    <a:pt x="307" y="769"/>
                    <a:pt x="771" y="305"/>
                    <a:pt x="1342" y="305"/>
                  </a:cubicBezTo>
                  <a:close/>
                  <a:moveTo>
                    <a:pt x="1342" y="1"/>
                  </a:moveTo>
                  <a:cubicBezTo>
                    <a:pt x="601" y="1"/>
                    <a:pt x="1" y="604"/>
                    <a:pt x="1" y="1342"/>
                  </a:cubicBezTo>
                  <a:cubicBezTo>
                    <a:pt x="1" y="2081"/>
                    <a:pt x="604" y="2682"/>
                    <a:pt x="1342" y="2682"/>
                  </a:cubicBezTo>
                  <a:cubicBezTo>
                    <a:pt x="2081" y="2682"/>
                    <a:pt x="2681" y="2079"/>
                    <a:pt x="2681" y="1342"/>
                  </a:cubicBezTo>
                  <a:cubicBezTo>
                    <a:pt x="2681" y="602"/>
                    <a:pt x="2082" y="1"/>
                    <a:pt x="13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17"/>
          <p:cNvGrpSpPr/>
          <p:nvPr/>
        </p:nvGrpSpPr>
        <p:grpSpPr>
          <a:xfrm>
            <a:off x="6839149" y="3253536"/>
            <a:ext cx="852677" cy="1049183"/>
            <a:chOff x="6839149" y="3253536"/>
            <a:chExt cx="852677" cy="1049183"/>
          </a:xfrm>
        </p:grpSpPr>
        <p:sp>
          <p:nvSpPr>
            <p:cNvPr id="96" name="Google Shape;96;p17"/>
            <p:cNvSpPr/>
            <p:nvPr/>
          </p:nvSpPr>
          <p:spPr>
            <a:xfrm rot="983957">
              <a:off x="7066194" y="3338593"/>
              <a:ext cx="620582" cy="125192"/>
            </a:xfrm>
            <a:custGeom>
              <a:rect b="b" l="l" r="r" t="t"/>
              <a:pathLst>
                <a:path extrusionOk="0" h="2793" w="13845">
                  <a:moveTo>
                    <a:pt x="2792" y="0"/>
                  </a:moveTo>
                  <a:cubicBezTo>
                    <a:pt x="1249" y="0"/>
                    <a:pt x="1" y="1251"/>
                    <a:pt x="1" y="2793"/>
                  </a:cubicBezTo>
                  <a:lnTo>
                    <a:pt x="13844" y="2793"/>
                  </a:lnTo>
                  <a:cubicBezTo>
                    <a:pt x="13844" y="1251"/>
                    <a:pt x="12595" y="0"/>
                    <a:pt x="110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rot="983957">
              <a:off x="6844195" y="4092450"/>
              <a:ext cx="620716" cy="125192"/>
            </a:xfrm>
            <a:custGeom>
              <a:rect b="b" l="l" r="r" t="t"/>
              <a:pathLst>
                <a:path extrusionOk="0" h="2793" w="13848">
                  <a:moveTo>
                    <a:pt x="1" y="1"/>
                  </a:moveTo>
                  <a:cubicBezTo>
                    <a:pt x="1" y="1544"/>
                    <a:pt x="1252" y="2792"/>
                    <a:pt x="2794" y="2792"/>
                  </a:cubicBezTo>
                  <a:lnTo>
                    <a:pt x="11054" y="2792"/>
                  </a:lnTo>
                  <a:cubicBezTo>
                    <a:pt x="12598" y="2792"/>
                    <a:pt x="13847" y="1544"/>
                    <a:pt x="138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rot="983957">
              <a:off x="6956285" y="3440942"/>
              <a:ext cx="618520" cy="674415"/>
            </a:xfrm>
            <a:custGeom>
              <a:rect b="b" l="l" r="r" t="t"/>
              <a:pathLst>
                <a:path extrusionOk="0" h="15046" w="13799">
                  <a:moveTo>
                    <a:pt x="13434" y="310"/>
                  </a:moveTo>
                  <a:cubicBezTo>
                    <a:pt x="12370" y="3909"/>
                    <a:pt x="10554" y="6225"/>
                    <a:pt x="7886" y="7386"/>
                  </a:cubicBezTo>
                  <a:cubicBezTo>
                    <a:pt x="7830" y="7408"/>
                    <a:pt x="7794" y="7464"/>
                    <a:pt x="7794" y="7524"/>
                  </a:cubicBezTo>
                  <a:cubicBezTo>
                    <a:pt x="7794" y="7585"/>
                    <a:pt x="7830" y="7639"/>
                    <a:pt x="7886" y="7664"/>
                  </a:cubicBezTo>
                  <a:cubicBezTo>
                    <a:pt x="10554" y="8822"/>
                    <a:pt x="12370" y="11140"/>
                    <a:pt x="13434" y="14741"/>
                  </a:cubicBezTo>
                  <a:lnTo>
                    <a:pt x="365" y="14741"/>
                  </a:lnTo>
                  <a:cubicBezTo>
                    <a:pt x="1428" y="11140"/>
                    <a:pt x="3245" y="8825"/>
                    <a:pt x="5913" y="7664"/>
                  </a:cubicBezTo>
                  <a:cubicBezTo>
                    <a:pt x="5970" y="7642"/>
                    <a:pt x="6007" y="7585"/>
                    <a:pt x="6007" y="7524"/>
                  </a:cubicBezTo>
                  <a:cubicBezTo>
                    <a:pt x="6007" y="7464"/>
                    <a:pt x="5970" y="7410"/>
                    <a:pt x="5913" y="7386"/>
                  </a:cubicBezTo>
                  <a:cubicBezTo>
                    <a:pt x="3245" y="6225"/>
                    <a:pt x="1429" y="3909"/>
                    <a:pt x="365" y="310"/>
                  </a:cubicBezTo>
                  <a:close/>
                  <a:moveTo>
                    <a:pt x="160" y="1"/>
                  </a:moveTo>
                  <a:cubicBezTo>
                    <a:pt x="110" y="1"/>
                    <a:pt x="65" y="23"/>
                    <a:pt x="38" y="61"/>
                  </a:cubicBezTo>
                  <a:cubicBezTo>
                    <a:pt x="10" y="99"/>
                    <a:pt x="0" y="148"/>
                    <a:pt x="13" y="194"/>
                  </a:cubicBezTo>
                  <a:cubicBezTo>
                    <a:pt x="1055" y="3860"/>
                    <a:pt x="2846" y="6260"/>
                    <a:pt x="5482" y="7523"/>
                  </a:cubicBezTo>
                  <a:cubicBezTo>
                    <a:pt x="2846" y="8784"/>
                    <a:pt x="1055" y="11187"/>
                    <a:pt x="13" y="14851"/>
                  </a:cubicBezTo>
                  <a:cubicBezTo>
                    <a:pt x="0" y="14896"/>
                    <a:pt x="10" y="14947"/>
                    <a:pt x="38" y="14985"/>
                  </a:cubicBezTo>
                  <a:cubicBezTo>
                    <a:pt x="68" y="15022"/>
                    <a:pt x="110" y="15045"/>
                    <a:pt x="160" y="15045"/>
                  </a:cubicBezTo>
                  <a:lnTo>
                    <a:pt x="13637" y="15045"/>
                  </a:lnTo>
                  <a:cubicBezTo>
                    <a:pt x="13687" y="15045"/>
                    <a:pt x="13731" y="15022"/>
                    <a:pt x="13761" y="14985"/>
                  </a:cubicBezTo>
                  <a:cubicBezTo>
                    <a:pt x="13788" y="14947"/>
                    <a:pt x="13799" y="14896"/>
                    <a:pt x="13785" y="14851"/>
                  </a:cubicBezTo>
                  <a:cubicBezTo>
                    <a:pt x="12744" y="11185"/>
                    <a:pt x="10951" y="8784"/>
                    <a:pt x="8315" y="7523"/>
                  </a:cubicBezTo>
                  <a:cubicBezTo>
                    <a:pt x="10950" y="6260"/>
                    <a:pt x="12740" y="3860"/>
                    <a:pt x="13785" y="194"/>
                  </a:cubicBezTo>
                  <a:cubicBezTo>
                    <a:pt x="13799" y="148"/>
                    <a:pt x="13788" y="99"/>
                    <a:pt x="13761" y="61"/>
                  </a:cubicBezTo>
                  <a:cubicBezTo>
                    <a:pt x="13731" y="23"/>
                    <a:pt x="13687" y="1"/>
                    <a:pt x="13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rot="983957">
              <a:off x="7048374" y="3599106"/>
              <a:ext cx="410449" cy="439271"/>
            </a:xfrm>
            <a:custGeom>
              <a:rect b="b" l="l" r="r" t="t"/>
              <a:pathLst>
                <a:path extrusionOk="0" h="9800" w="9157">
                  <a:moveTo>
                    <a:pt x="3876" y="0"/>
                  </a:moveTo>
                  <a:cubicBezTo>
                    <a:pt x="3786" y="0"/>
                    <a:pt x="3696" y="1"/>
                    <a:pt x="3606" y="3"/>
                  </a:cubicBezTo>
                  <a:cubicBezTo>
                    <a:pt x="2851" y="21"/>
                    <a:pt x="2044" y="88"/>
                    <a:pt x="1407" y="470"/>
                  </a:cubicBezTo>
                  <a:cubicBezTo>
                    <a:pt x="1636" y="749"/>
                    <a:pt x="1997" y="1077"/>
                    <a:pt x="2347" y="1370"/>
                  </a:cubicBezTo>
                  <a:cubicBezTo>
                    <a:pt x="3524" y="2351"/>
                    <a:pt x="4193" y="3841"/>
                    <a:pt x="4040" y="5365"/>
                  </a:cubicBezTo>
                  <a:cubicBezTo>
                    <a:pt x="4040" y="5379"/>
                    <a:pt x="4037" y="5394"/>
                    <a:pt x="4035" y="5409"/>
                  </a:cubicBezTo>
                  <a:cubicBezTo>
                    <a:pt x="2272" y="6208"/>
                    <a:pt x="938" y="7654"/>
                    <a:pt x="0" y="9799"/>
                  </a:cubicBezTo>
                  <a:lnTo>
                    <a:pt x="9156" y="9799"/>
                  </a:lnTo>
                  <a:cubicBezTo>
                    <a:pt x="8219" y="7651"/>
                    <a:pt x="6885" y="6208"/>
                    <a:pt x="5119" y="5409"/>
                  </a:cubicBezTo>
                  <a:cubicBezTo>
                    <a:pt x="5092" y="5166"/>
                    <a:pt x="5081" y="4923"/>
                    <a:pt x="5089" y="4682"/>
                  </a:cubicBezTo>
                  <a:cubicBezTo>
                    <a:pt x="5122" y="3433"/>
                    <a:pt x="5773" y="2299"/>
                    <a:pt x="6733" y="1499"/>
                  </a:cubicBezTo>
                  <a:cubicBezTo>
                    <a:pt x="7033" y="1249"/>
                    <a:pt x="7315" y="973"/>
                    <a:pt x="7578" y="669"/>
                  </a:cubicBezTo>
                  <a:lnTo>
                    <a:pt x="7578" y="669"/>
                  </a:lnTo>
                  <a:cubicBezTo>
                    <a:pt x="7563" y="670"/>
                    <a:pt x="7551" y="673"/>
                    <a:pt x="7536" y="673"/>
                  </a:cubicBezTo>
                  <a:cubicBezTo>
                    <a:pt x="7440" y="681"/>
                    <a:pt x="7343" y="685"/>
                    <a:pt x="7247" y="685"/>
                  </a:cubicBezTo>
                  <a:cubicBezTo>
                    <a:pt x="6813" y="685"/>
                    <a:pt x="6381" y="606"/>
                    <a:pt x="5966" y="477"/>
                  </a:cubicBezTo>
                  <a:cubicBezTo>
                    <a:pt x="5514" y="333"/>
                    <a:pt x="5077" y="135"/>
                    <a:pt x="4612" y="52"/>
                  </a:cubicBezTo>
                  <a:cubicBezTo>
                    <a:pt x="4367" y="9"/>
                    <a:pt x="4122" y="0"/>
                    <a:pt x="38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rot="983957">
              <a:off x="7062209" y="3449023"/>
              <a:ext cx="204485" cy="245185"/>
            </a:xfrm>
            <a:custGeom>
              <a:rect b="b" l="l" r="r" t="t"/>
              <a:pathLst>
                <a:path extrusionOk="0" h="5470" w="4562">
                  <a:moveTo>
                    <a:pt x="171" y="1"/>
                  </a:moveTo>
                  <a:cubicBezTo>
                    <a:pt x="156" y="1"/>
                    <a:pt x="142" y="3"/>
                    <a:pt x="127" y="7"/>
                  </a:cubicBezTo>
                  <a:cubicBezTo>
                    <a:pt x="46" y="31"/>
                    <a:pt x="0" y="116"/>
                    <a:pt x="25" y="197"/>
                  </a:cubicBezTo>
                  <a:cubicBezTo>
                    <a:pt x="591" y="2066"/>
                    <a:pt x="1592" y="4355"/>
                    <a:pt x="4332" y="5457"/>
                  </a:cubicBezTo>
                  <a:cubicBezTo>
                    <a:pt x="4350" y="5465"/>
                    <a:pt x="4370" y="5469"/>
                    <a:pt x="4388" y="5469"/>
                  </a:cubicBezTo>
                  <a:cubicBezTo>
                    <a:pt x="4448" y="5469"/>
                    <a:pt x="4507" y="5433"/>
                    <a:pt x="4529" y="5373"/>
                  </a:cubicBezTo>
                  <a:cubicBezTo>
                    <a:pt x="4561" y="5293"/>
                    <a:pt x="4523" y="5205"/>
                    <a:pt x="4445" y="5172"/>
                  </a:cubicBezTo>
                  <a:cubicBezTo>
                    <a:pt x="1826" y="4120"/>
                    <a:pt x="863" y="1914"/>
                    <a:pt x="317" y="108"/>
                  </a:cubicBezTo>
                  <a:cubicBezTo>
                    <a:pt x="296" y="43"/>
                    <a:pt x="236" y="1"/>
                    <a:pt x="171" y="1"/>
                  </a:cubicBezTo>
                  <a:close/>
                </a:path>
              </a:pathLst>
            </a:custGeom>
            <a:solidFill>
              <a:srgbClr val="F9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rot="983957">
              <a:off x="6950793" y="3901166"/>
              <a:ext cx="56029" cy="105559"/>
            </a:xfrm>
            <a:custGeom>
              <a:rect b="b" l="l" r="r" t="t"/>
              <a:pathLst>
                <a:path extrusionOk="0" h="2355" w="1250">
                  <a:moveTo>
                    <a:pt x="1075" y="1"/>
                  </a:moveTo>
                  <a:cubicBezTo>
                    <a:pt x="1022" y="1"/>
                    <a:pt x="970" y="28"/>
                    <a:pt x="942" y="78"/>
                  </a:cubicBezTo>
                  <a:cubicBezTo>
                    <a:pt x="581" y="705"/>
                    <a:pt x="272" y="1404"/>
                    <a:pt x="26" y="2156"/>
                  </a:cubicBezTo>
                  <a:cubicBezTo>
                    <a:pt x="0" y="2234"/>
                    <a:pt x="44" y="2322"/>
                    <a:pt x="124" y="2347"/>
                  </a:cubicBezTo>
                  <a:cubicBezTo>
                    <a:pt x="139" y="2353"/>
                    <a:pt x="157" y="2355"/>
                    <a:pt x="172" y="2355"/>
                  </a:cubicBezTo>
                  <a:cubicBezTo>
                    <a:pt x="236" y="2355"/>
                    <a:pt x="296" y="2314"/>
                    <a:pt x="318" y="2249"/>
                  </a:cubicBezTo>
                  <a:cubicBezTo>
                    <a:pt x="557" y="1518"/>
                    <a:pt x="855" y="840"/>
                    <a:pt x="1208" y="230"/>
                  </a:cubicBezTo>
                  <a:cubicBezTo>
                    <a:pt x="1250" y="156"/>
                    <a:pt x="1224" y="62"/>
                    <a:pt x="1152" y="20"/>
                  </a:cubicBezTo>
                  <a:cubicBezTo>
                    <a:pt x="1128" y="7"/>
                    <a:pt x="1101" y="1"/>
                    <a:pt x="1075" y="1"/>
                  </a:cubicBezTo>
                  <a:close/>
                </a:path>
              </a:pathLst>
            </a:custGeom>
            <a:solidFill>
              <a:srgbClr val="F9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rot="983957">
              <a:off x="7084248" y="3794312"/>
              <a:ext cx="109818" cy="88168"/>
            </a:xfrm>
            <a:custGeom>
              <a:rect b="b" l="l" r="r" t="t"/>
              <a:pathLst>
                <a:path extrusionOk="0" h="1967" w="2450">
                  <a:moveTo>
                    <a:pt x="2275" y="0"/>
                  </a:moveTo>
                  <a:cubicBezTo>
                    <a:pt x="2250" y="0"/>
                    <a:pt x="2224" y="7"/>
                    <a:pt x="2199" y="21"/>
                  </a:cubicBezTo>
                  <a:cubicBezTo>
                    <a:pt x="1391" y="483"/>
                    <a:pt x="670" y="1053"/>
                    <a:pt x="59" y="1709"/>
                  </a:cubicBezTo>
                  <a:cubicBezTo>
                    <a:pt x="0" y="1770"/>
                    <a:pt x="5" y="1867"/>
                    <a:pt x="67" y="1926"/>
                  </a:cubicBezTo>
                  <a:cubicBezTo>
                    <a:pt x="95" y="1953"/>
                    <a:pt x="133" y="1966"/>
                    <a:pt x="171" y="1966"/>
                  </a:cubicBezTo>
                  <a:cubicBezTo>
                    <a:pt x="211" y="1966"/>
                    <a:pt x="251" y="1950"/>
                    <a:pt x="284" y="1918"/>
                  </a:cubicBezTo>
                  <a:cubicBezTo>
                    <a:pt x="873" y="1285"/>
                    <a:pt x="1568" y="735"/>
                    <a:pt x="2352" y="286"/>
                  </a:cubicBezTo>
                  <a:cubicBezTo>
                    <a:pt x="2425" y="242"/>
                    <a:pt x="2450" y="150"/>
                    <a:pt x="2409" y="76"/>
                  </a:cubicBezTo>
                  <a:cubicBezTo>
                    <a:pt x="2379" y="28"/>
                    <a:pt x="2328" y="0"/>
                    <a:pt x="2275" y="0"/>
                  </a:cubicBezTo>
                  <a:close/>
                </a:path>
              </a:pathLst>
            </a:custGeom>
            <a:solidFill>
              <a:srgbClr val="F9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17"/>
          <p:cNvGrpSpPr/>
          <p:nvPr/>
        </p:nvGrpSpPr>
        <p:grpSpPr>
          <a:xfrm>
            <a:off x="2072663" y="979825"/>
            <a:ext cx="101550" cy="101500"/>
            <a:chOff x="3258600" y="2392325"/>
            <a:chExt cx="101550" cy="101500"/>
          </a:xfrm>
        </p:grpSpPr>
        <p:sp>
          <p:nvSpPr>
            <p:cNvPr id="104" name="Google Shape;104;p17"/>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17"/>
          <p:cNvGrpSpPr/>
          <p:nvPr/>
        </p:nvGrpSpPr>
        <p:grpSpPr>
          <a:xfrm>
            <a:off x="930738" y="1870875"/>
            <a:ext cx="101550" cy="101500"/>
            <a:chOff x="3258600" y="2392325"/>
            <a:chExt cx="101550" cy="101500"/>
          </a:xfrm>
        </p:grpSpPr>
        <p:sp>
          <p:nvSpPr>
            <p:cNvPr id="107" name="Google Shape;107;p17"/>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17"/>
          <p:cNvGrpSpPr/>
          <p:nvPr/>
        </p:nvGrpSpPr>
        <p:grpSpPr>
          <a:xfrm>
            <a:off x="7691813" y="3981700"/>
            <a:ext cx="101550" cy="101500"/>
            <a:chOff x="3258600" y="2392325"/>
            <a:chExt cx="101550" cy="101500"/>
          </a:xfrm>
        </p:grpSpPr>
        <p:sp>
          <p:nvSpPr>
            <p:cNvPr id="110" name="Google Shape;110;p17"/>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17"/>
          <p:cNvGrpSpPr/>
          <p:nvPr/>
        </p:nvGrpSpPr>
        <p:grpSpPr>
          <a:xfrm>
            <a:off x="7030188" y="1360475"/>
            <a:ext cx="101550" cy="101500"/>
            <a:chOff x="3258600" y="2392325"/>
            <a:chExt cx="101550" cy="101500"/>
          </a:xfrm>
        </p:grpSpPr>
        <p:sp>
          <p:nvSpPr>
            <p:cNvPr id="113" name="Google Shape;113;p17"/>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
    <p:spTree>
      <p:nvGrpSpPr>
        <p:cNvPr id="115" name="Shape 115"/>
        <p:cNvGrpSpPr/>
        <p:nvPr/>
      </p:nvGrpSpPr>
      <p:grpSpPr>
        <a:xfrm>
          <a:off x="0" y="0"/>
          <a:ext cx="0" cy="0"/>
          <a:chOff x="0" y="0"/>
          <a:chExt cx="0" cy="0"/>
        </a:xfrm>
      </p:grpSpPr>
      <p:sp>
        <p:nvSpPr>
          <p:cNvPr id="116" name="Google Shape;116;p18"/>
          <p:cNvSpPr txBox="1"/>
          <p:nvPr>
            <p:ph type="title"/>
          </p:nvPr>
        </p:nvSpPr>
        <p:spPr>
          <a:xfrm>
            <a:off x="1804638" y="1696150"/>
            <a:ext cx="2679900" cy="1203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7" name="Google Shape;117;p18"/>
          <p:cNvSpPr txBox="1"/>
          <p:nvPr>
            <p:ph hasCustomPrompt="1" idx="2" type="title"/>
          </p:nvPr>
        </p:nvSpPr>
        <p:spPr>
          <a:xfrm>
            <a:off x="4659438" y="1655250"/>
            <a:ext cx="2679900" cy="22902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1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8" name="Google Shape;118;p18"/>
          <p:cNvSpPr txBox="1"/>
          <p:nvPr>
            <p:ph idx="1" type="subTitle"/>
          </p:nvPr>
        </p:nvSpPr>
        <p:spPr>
          <a:xfrm>
            <a:off x="1804663" y="2943725"/>
            <a:ext cx="2679900" cy="612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19" name="Shape 119"/>
        <p:cNvGrpSpPr/>
        <p:nvPr/>
      </p:nvGrpSpPr>
      <p:grpSpPr>
        <a:xfrm>
          <a:off x="0" y="0"/>
          <a:ext cx="0" cy="0"/>
          <a:chOff x="0" y="0"/>
          <a:chExt cx="0" cy="0"/>
        </a:xfrm>
      </p:grpSpPr>
      <p:sp>
        <p:nvSpPr>
          <p:cNvPr id="120" name="Google Shape;120;p19"/>
          <p:cNvSpPr txBox="1"/>
          <p:nvPr>
            <p:ph type="title"/>
          </p:nvPr>
        </p:nvSpPr>
        <p:spPr>
          <a:xfrm>
            <a:off x="720000" y="1085300"/>
            <a:ext cx="2336400" cy="795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1" name="Google Shape;121;p19"/>
          <p:cNvSpPr txBox="1"/>
          <p:nvPr>
            <p:ph hasCustomPrompt="1" idx="2" type="title"/>
          </p:nvPr>
        </p:nvSpPr>
        <p:spPr>
          <a:xfrm>
            <a:off x="720000" y="540000"/>
            <a:ext cx="12753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9"/>
          <p:cNvSpPr txBox="1"/>
          <p:nvPr>
            <p:ph idx="1" type="subTitle"/>
          </p:nvPr>
        </p:nvSpPr>
        <p:spPr>
          <a:xfrm>
            <a:off x="720000" y="1872101"/>
            <a:ext cx="2336400" cy="59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23" name="Google Shape;123;p19"/>
          <p:cNvSpPr txBox="1"/>
          <p:nvPr>
            <p:ph idx="3" type="title"/>
          </p:nvPr>
        </p:nvSpPr>
        <p:spPr>
          <a:xfrm>
            <a:off x="3403800" y="1085300"/>
            <a:ext cx="2336400" cy="795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4" name="Google Shape;124;p19"/>
          <p:cNvSpPr txBox="1"/>
          <p:nvPr>
            <p:ph hasCustomPrompt="1" idx="4" type="title"/>
          </p:nvPr>
        </p:nvSpPr>
        <p:spPr>
          <a:xfrm>
            <a:off x="3403800" y="540000"/>
            <a:ext cx="12753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9"/>
          <p:cNvSpPr txBox="1"/>
          <p:nvPr>
            <p:ph idx="5" type="subTitle"/>
          </p:nvPr>
        </p:nvSpPr>
        <p:spPr>
          <a:xfrm>
            <a:off x="3403800" y="1872101"/>
            <a:ext cx="2336400" cy="59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26" name="Google Shape;126;p19"/>
          <p:cNvSpPr txBox="1"/>
          <p:nvPr>
            <p:ph idx="6" type="title"/>
          </p:nvPr>
        </p:nvSpPr>
        <p:spPr>
          <a:xfrm>
            <a:off x="720000" y="3299500"/>
            <a:ext cx="2336400" cy="758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 name="Google Shape;127;p19"/>
          <p:cNvSpPr txBox="1"/>
          <p:nvPr>
            <p:ph hasCustomPrompt="1" idx="7" type="title"/>
          </p:nvPr>
        </p:nvSpPr>
        <p:spPr>
          <a:xfrm>
            <a:off x="720000" y="2754200"/>
            <a:ext cx="12753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9"/>
          <p:cNvSpPr txBox="1"/>
          <p:nvPr>
            <p:ph idx="8" type="subTitle"/>
          </p:nvPr>
        </p:nvSpPr>
        <p:spPr>
          <a:xfrm>
            <a:off x="720000" y="4054500"/>
            <a:ext cx="2336400" cy="59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29" name="Google Shape;129;p19"/>
          <p:cNvSpPr txBox="1"/>
          <p:nvPr>
            <p:ph idx="9" type="title"/>
          </p:nvPr>
        </p:nvSpPr>
        <p:spPr>
          <a:xfrm>
            <a:off x="3403800" y="3299500"/>
            <a:ext cx="2336400" cy="758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0" name="Google Shape;130;p19"/>
          <p:cNvSpPr txBox="1"/>
          <p:nvPr>
            <p:ph hasCustomPrompt="1" idx="13" type="title"/>
          </p:nvPr>
        </p:nvSpPr>
        <p:spPr>
          <a:xfrm>
            <a:off x="3403800" y="2754200"/>
            <a:ext cx="12753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1" name="Google Shape;131;p19"/>
          <p:cNvSpPr txBox="1"/>
          <p:nvPr>
            <p:ph idx="14" type="subTitle"/>
          </p:nvPr>
        </p:nvSpPr>
        <p:spPr>
          <a:xfrm>
            <a:off x="3403800" y="4054500"/>
            <a:ext cx="2336400" cy="59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32" name="Shape 132"/>
        <p:cNvGrpSpPr/>
        <p:nvPr/>
      </p:nvGrpSpPr>
      <p:grpSpPr>
        <a:xfrm>
          <a:off x="0" y="0"/>
          <a:ext cx="0" cy="0"/>
          <a:chOff x="0" y="0"/>
          <a:chExt cx="0" cy="0"/>
        </a:xfrm>
      </p:grpSpPr>
      <p:sp>
        <p:nvSpPr>
          <p:cNvPr id="133" name="Google Shape;133;p20"/>
          <p:cNvSpPr txBox="1"/>
          <p:nvPr>
            <p:ph type="title"/>
          </p:nvPr>
        </p:nvSpPr>
        <p:spPr>
          <a:xfrm>
            <a:off x="3988075" y="3530250"/>
            <a:ext cx="44358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23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4" name="Google Shape;134;p20"/>
          <p:cNvSpPr txBox="1"/>
          <p:nvPr>
            <p:ph idx="1" type="subTitle"/>
          </p:nvPr>
        </p:nvSpPr>
        <p:spPr>
          <a:xfrm>
            <a:off x="3988075" y="1081350"/>
            <a:ext cx="4435800" cy="2448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2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3"/>
          <p:cNvSpPr txBox="1"/>
          <p:nvPr>
            <p:ph type="title"/>
          </p:nvPr>
        </p:nvSpPr>
        <p:spPr>
          <a:xfrm>
            <a:off x="720000" y="2743625"/>
            <a:ext cx="2679900" cy="1203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7" name="Google Shape;27;p3"/>
          <p:cNvSpPr txBox="1"/>
          <p:nvPr>
            <p:ph hasCustomPrompt="1" idx="2" type="title"/>
          </p:nvPr>
        </p:nvSpPr>
        <p:spPr>
          <a:xfrm>
            <a:off x="633500" y="540000"/>
            <a:ext cx="2679900" cy="22902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1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8" name="Google Shape;28;p3"/>
          <p:cNvSpPr txBox="1"/>
          <p:nvPr>
            <p:ph idx="1" type="subTitle"/>
          </p:nvPr>
        </p:nvSpPr>
        <p:spPr>
          <a:xfrm>
            <a:off x="720025" y="3991200"/>
            <a:ext cx="2679900" cy="61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35" name="Shape 135"/>
        <p:cNvGrpSpPr/>
        <p:nvPr/>
      </p:nvGrpSpPr>
      <p:grpSpPr>
        <a:xfrm>
          <a:off x="0" y="0"/>
          <a:ext cx="0" cy="0"/>
          <a:chOff x="0" y="0"/>
          <a:chExt cx="0" cy="0"/>
        </a:xfrm>
      </p:grpSpPr>
      <p:sp>
        <p:nvSpPr>
          <p:cNvPr id="136" name="Google Shape;136;p21"/>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7" name="Google Shape;137;p21"/>
          <p:cNvSpPr txBox="1"/>
          <p:nvPr>
            <p:ph idx="2" type="title"/>
          </p:nvPr>
        </p:nvSpPr>
        <p:spPr>
          <a:xfrm>
            <a:off x="1260257" y="1427500"/>
            <a:ext cx="57483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8" name="Google Shape;138;p21"/>
          <p:cNvSpPr txBox="1"/>
          <p:nvPr>
            <p:ph idx="1" type="subTitle"/>
          </p:nvPr>
        </p:nvSpPr>
        <p:spPr>
          <a:xfrm>
            <a:off x="1260257" y="1875900"/>
            <a:ext cx="5748300" cy="43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9" name="Google Shape;139;p21"/>
          <p:cNvSpPr txBox="1"/>
          <p:nvPr>
            <p:ph hasCustomPrompt="1" idx="3" type="title"/>
          </p:nvPr>
        </p:nvSpPr>
        <p:spPr>
          <a:xfrm>
            <a:off x="720000" y="1427500"/>
            <a:ext cx="525000" cy="484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2000">
                <a:solidFill>
                  <a:schemeClr val="accent4"/>
                </a:solidFill>
              </a:defRPr>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a:r>
              <a:t>xx%</a:t>
            </a:r>
          </a:p>
        </p:txBody>
      </p:sp>
      <p:sp>
        <p:nvSpPr>
          <p:cNvPr id="140" name="Google Shape;140;p21"/>
          <p:cNvSpPr txBox="1"/>
          <p:nvPr>
            <p:ph idx="4" type="title"/>
          </p:nvPr>
        </p:nvSpPr>
        <p:spPr>
          <a:xfrm>
            <a:off x="1260257" y="2576047"/>
            <a:ext cx="57483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1" name="Google Shape;141;p21"/>
          <p:cNvSpPr txBox="1"/>
          <p:nvPr>
            <p:ph idx="5" type="subTitle"/>
          </p:nvPr>
        </p:nvSpPr>
        <p:spPr>
          <a:xfrm>
            <a:off x="1260257" y="3024447"/>
            <a:ext cx="5748300" cy="43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2" name="Google Shape;142;p21"/>
          <p:cNvSpPr txBox="1"/>
          <p:nvPr>
            <p:ph hasCustomPrompt="1" idx="6" type="title"/>
          </p:nvPr>
        </p:nvSpPr>
        <p:spPr>
          <a:xfrm>
            <a:off x="720000" y="2576047"/>
            <a:ext cx="525000" cy="484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2000">
                <a:solidFill>
                  <a:schemeClr val="accent4"/>
                </a:solidFill>
              </a:defRPr>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a:r>
              <a:t>xx%</a:t>
            </a:r>
          </a:p>
        </p:txBody>
      </p:sp>
      <p:sp>
        <p:nvSpPr>
          <p:cNvPr id="143" name="Google Shape;143;p21"/>
          <p:cNvSpPr txBox="1"/>
          <p:nvPr>
            <p:ph idx="7" type="title"/>
          </p:nvPr>
        </p:nvSpPr>
        <p:spPr>
          <a:xfrm>
            <a:off x="1260257" y="3670294"/>
            <a:ext cx="57483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4" name="Google Shape;144;p21"/>
          <p:cNvSpPr txBox="1"/>
          <p:nvPr>
            <p:ph idx="8" type="subTitle"/>
          </p:nvPr>
        </p:nvSpPr>
        <p:spPr>
          <a:xfrm>
            <a:off x="1260257" y="4118700"/>
            <a:ext cx="57483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5" name="Google Shape;145;p21"/>
          <p:cNvSpPr txBox="1"/>
          <p:nvPr>
            <p:ph hasCustomPrompt="1" idx="9" type="title"/>
          </p:nvPr>
        </p:nvSpPr>
        <p:spPr>
          <a:xfrm>
            <a:off x="720000" y="3670294"/>
            <a:ext cx="525000" cy="484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2000">
                <a:solidFill>
                  <a:schemeClr val="accent4"/>
                </a:solidFill>
              </a:defRPr>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a:r>
              <a:t>xx%</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46" name="Shape 146"/>
        <p:cNvGrpSpPr/>
        <p:nvPr/>
      </p:nvGrpSpPr>
      <p:grpSpPr>
        <a:xfrm>
          <a:off x="0" y="0"/>
          <a:ext cx="0" cy="0"/>
          <a:chOff x="0" y="0"/>
          <a:chExt cx="0" cy="0"/>
        </a:xfrm>
      </p:grpSpPr>
      <p:sp>
        <p:nvSpPr>
          <p:cNvPr id="147" name="Google Shape;147;p22"/>
          <p:cNvSpPr txBox="1"/>
          <p:nvPr>
            <p:ph type="title"/>
          </p:nvPr>
        </p:nvSpPr>
        <p:spPr>
          <a:xfrm>
            <a:off x="1744100" y="1743400"/>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8" name="Google Shape;148;p22"/>
          <p:cNvSpPr txBox="1"/>
          <p:nvPr>
            <p:ph idx="1" type="subTitle"/>
          </p:nvPr>
        </p:nvSpPr>
        <p:spPr>
          <a:xfrm>
            <a:off x="1744100" y="2208800"/>
            <a:ext cx="23055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9" name="Google Shape;149;p22"/>
          <p:cNvSpPr txBox="1"/>
          <p:nvPr>
            <p:ph hasCustomPrompt="1" idx="2" type="title"/>
          </p:nvPr>
        </p:nvSpPr>
        <p:spPr>
          <a:xfrm>
            <a:off x="490300" y="1789654"/>
            <a:ext cx="1177800" cy="1068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7500">
                <a:solidFill>
                  <a:schemeClr val="accent4"/>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r>
              <a:t>xx%</a:t>
            </a:r>
          </a:p>
        </p:txBody>
      </p:sp>
      <p:sp>
        <p:nvSpPr>
          <p:cNvPr id="150" name="Google Shape;150;p22"/>
          <p:cNvSpPr txBox="1"/>
          <p:nvPr>
            <p:ph idx="3"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22"/>
          <p:cNvSpPr txBox="1"/>
          <p:nvPr>
            <p:ph idx="4" type="title"/>
          </p:nvPr>
        </p:nvSpPr>
        <p:spPr>
          <a:xfrm>
            <a:off x="6118500" y="1743400"/>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2" name="Google Shape;152;p22"/>
          <p:cNvSpPr txBox="1"/>
          <p:nvPr>
            <p:ph idx="5" type="subTitle"/>
          </p:nvPr>
        </p:nvSpPr>
        <p:spPr>
          <a:xfrm>
            <a:off x="6118500" y="2208800"/>
            <a:ext cx="23055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3" name="Google Shape;153;p22"/>
          <p:cNvSpPr txBox="1"/>
          <p:nvPr>
            <p:ph hasCustomPrompt="1" idx="6" type="title"/>
          </p:nvPr>
        </p:nvSpPr>
        <p:spPr>
          <a:xfrm>
            <a:off x="4864500" y="1789654"/>
            <a:ext cx="1177800" cy="1068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7500">
                <a:solidFill>
                  <a:schemeClr val="accent4"/>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r>
              <a:t>xx%</a:t>
            </a:r>
          </a:p>
        </p:txBody>
      </p:sp>
      <p:sp>
        <p:nvSpPr>
          <p:cNvPr id="154" name="Google Shape;154;p22"/>
          <p:cNvSpPr txBox="1"/>
          <p:nvPr>
            <p:ph idx="7" type="title"/>
          </p:nvPr>
        </p:nvSpPr>
        <p:spPr>
          <a:xfrm>
            <a:off x="1744100" y="3535400"/>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5" name="Google Shape;155;p22"/>
          <p:cNvSpPr txBox="1"/>
          <p:nvPr>
            <p:ph idx="8" type="subTitle"/>
          </p:nvPr>
        </p:nvSpPr>
        <p:spPr>
          <a:xfrm>
            <a:off x="1744100" y="4000800"/>
            <a:ext cx="23055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6" name="Google Shape;156;p22"/>
          <p:cNvSpPr txBox="1"/>
          <p:nvPr>
            <p:ph hasCustomPrompt="1" idx="9" type="title"/>
          </p:nvPr>
        </p:nvSpPr>
        <p:spPr>
          <a:xfrm>
            <a:off x="490300" y="3581655"/>
            <a:ext cx="1177800" cy="1068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7500">
                <a:solidFill>
                  <a:schemeClr val="accent4"/>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r>
              <a:t>xx%</a:t>
            </a:r>
          </a:p>
        </p:txBody>
      </p:sp>
      <p:sp>
        <p:nvSpPr>
          <p:cNvPr id="157" name="Google Shape;157;p22"/>
          <p:cNvSpPr txBox="1"/>
          <p:nvPr>
            <p:ph idx="13" type="title"/>
          </p:nvPr>
        </p:nvSpPr>
        <p:spPr>
          <a:xfrm>
            <a:off x="6118500" y="3535400"/>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8" name="Google Shape;158;p22"/>
          <p:cNvSpPr txBox="1"/>
          <p:nvPr>
            <p:ph idx="14" type="subTitle"/>
          </p:nvPr>
        </p:nvSpPr>
        <p:spPr>
          <a:xfrm>
            <a:off x="6118500" y="4000800"/>
            <a:ext cx="23055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9" name="Google Shape;159;p22"/>
          <p:cNvSpPr txBox="1"/>
          <p:nvPr>
            <p:ph hasCustomPrompt="1" idx="15" type="title"/>
          </p:nvPr>
        </p:nvSpPr>
        <p:spPr>
          <a:xfrm>
            <a:off x="4864500" y="3581655"/>
            <a:ext cx="1177800" cy="1068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7500">
                <a:solidFill>
                  <a:schemeClr val="accent4"/>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BLANK_1_1_1_1_1_2">
    <p:spTree>
      <p:nvGrpSpPr>
        <p:cNvPr id="160" name="Shape 160"/>
        <p:cNvGrpSpPr/>
        <p:nvPr/>
      </p:nvGrpSpPr>
      <p:grpSpPr>
        <a:xfrm>
          <a:off x="0" y="0"/>
          <a:ext cx="0" cy="0"/>
          <a:chOff x="0" y="0"/>
          <a:chExt cx="0" cy="0"/>
        </a:xfrm>
      </p:grpSpPr>
      <p:sp>
        <p:nvSpPr>
          <p:cNvPr id="161" name="Google Shape;161;p23"/>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2" name="Google Shape;162;p23"/>
          <p:cNvSpPr txBox="1"/>
          <p:nvPr>
            <p:ph idx="2" type="title"/>
          </p:nvPr>
        </p:nvSpPr>
        <p:spPr>
          <a:xfrm>
            <a:off x="720000" y="174340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3" name="Google Shape;163;p23"/>
          <p:cNvSpPr txBox="1"/>
          <p:nvPr>
            <p:ph idx="1" type="subTitle"/>
          </p:nvPr>
        </p:nvSpPr>
        <p:spPr>
          <a:xfrm>
            <a:off x="720000" y="2208800"/>
            <a:ext cx="23055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4" name="Google Shape;164;p23"/>
          <p:cNvSpPr txBox="1"/>
          <p:nvPr>
            <p:ph idx="3" type="title"/>
          </p:nvPr>
        </p:nvSpPr>
        <p:spPr>
          <a:xfrm>
            <a:off x="3419269" y="174340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accent4"/>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5" name="Google Shape;165;p23"/>
          <p:cNvSpPr txBox="1"/>
          <p:nvPr>
            <p:ph idx="4" type="subTitle"/>
          </p:nvPr>
        </p:nvSpPr>
        <p:spPr>
          <a:xfrm>
            <a:off x="3419271" y="2208800"/>
            <a:ext cx="23055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6" name="Google Shape;166;p23"/>
          <p:cNvSpPr txBox="1"/>
          <p:nvPr>
            <p:ph idx="5" type="title"/>
          </p:nvPr>
        </p:nvSpPr>
        <p:spPr>
          <a:xfrm>
            <a:off x="2069638" y="317680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accent4"/>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7" name="Google Shape;167;p23"/>
          <p:cNvSpPr txBox="1"/>
          <p:nvPr>
            <p:ph idx="6" type="subTitle"/>
          </p:nvPr>
        </p:nvSpPr>
        <p:spPr>
          <a:xfrm>
            <a:off x="2069638" y="3642200"/>
            <a:ext cx="23055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8" name="Google Shape;168;p23"/>
          <p:cNvSpPr txBox="1"/>
          <p:nvPr>
            <p:ph idx="7" type="title"/>
          </p:nvPr>
        </p:nvSpPr>
        <p:spPr>
          <a:xfrm>
            <a:off x="4768907" y="317680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accent4"/>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9" name="Google Shape;169;p23"/>
          <p:cNvSpPr txBox="1"/>
          <p:nvPr>
            <p:ph idx="8" type="subTitle"/>
          </p:nvPr>
        </p:nvSpPr>
        <p:spPr>
          <a:xfrm>
            <a:off x="4768910" y="3642200"/>
            <a:ext cx="23055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0" name="Google Shape;170;p23"/>
          <p:cNvSpPr txBox="1"/>
          <p:nvPr>
            <p:ph idx="9" type="title"/>
          </p:nvPr>
        </p:nvSpPr>
        <p:spPr>
          <a:xfrm>
            <a:off x="6118545" y="174340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1" name="Google Shape;171;p23"/>
          <p:cNvSpPr txBox="1"/>
          <p:nvPr>
            <p:ph idx="13" type="subTitle"/>
          </p:nvPr>
        </p:nvSpPr>
        <p:spPr>
          <a:xfrm>
            <a:off x="6118549" y="2208800"/>
            <a:ext cx="23055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72" name="Google Shape;172;p23"/>
          <p:cNvGrpSpPr/>
          <p:nvPr/>
        </p:nvGrpSpPr>
        <p:grpSpPr>
          <a:xfrm>
            <a:off x="1104375" y="3704488"/>
            <a:ext cx="6890850" cy="311100"/>
            <a:chOff x="1104375" y="3704488"/>
            <a:chExt cx="6890850" cy="311100"/>
          </a:xfrm>
        </p:grpSpPr>
        <p:grpSp>
          <p:nvGrpSpPr>
            <p:cNvPr id="173" name="Google Shape;173;p23"/>
            <p:cNvGrpSpPr/>
            <p:nvPr/>
          </p:nvGrpSpPr>
          <p:grpSpPr>
            <a:xfrm>
              <a:off x="7737950" y="3914088"/>
              <a:ext cx="101550" cy="101500"/>
              <a:chOff x="3258600" y="2392325"/>
              <a:chExt cx="101550" cy="101500"/>
            </a:xfrm>
          </p:grpSpPr>
          <p:sp>
            <p:nvSpPr>
              <p:cNvPr id="174" name="Google Shape;174;p23"/>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23"/>
            <p:cNvGrpSpPr/>
            <p:nvPr/>
          </p:nvGrpSpPr>
          <p:grpSpPr>
            <a:xfrm>
              <a:off x="7893675" y="3704488"/>
              <a:ext cx="101550" cy="101500"/>
              <a:chOff x="3258600" y="2392325"/>
              <a:chExt cx="101550" cy="101500"/>
            </a:xfrm>
          </p:grpSpPr>
          <p:sp>
            <p:nvSpPr>
              <p:cNvPr id="177" name="Google Shape;177;p23"/>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23"/>
            <p:cNvGrpSpPr/>
            <p:nvPr/>
          </p:nvGrpSpPr>
          <p:grpSpPr>
            <a:xfrm flipH="1">
              <a:off x="1260100" y="3914088"/>
              <a:ext cx="101550" cy="101500"/>
              <a:chOff x="3258600" y="2392325"/>
              <a:chExt cx="101550" cy="101500"/>
            </a:xfrm>
          </p:grpSpPr>
          <p:sp>
            <p:nvSpPr>
              <p:cNvPr id="180" name="Google Shape;180;p23"/>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23"/>
            <p:cNvGrpSpPr/>
            <p:nvPr/>
          </p:nvGrpSpPr>
          <p:grpSpPr>
            <a:xfrm flipH="1">
              <a:off x="1104375" y="3704488"/>
              <a:ext cx="101550" cy="101500"/>
              <a:chOff x="3258600" y="2392325"/>
              <a:chExt cx="101550" cy="101500"/>
            </a:xfrm>
          </p:grpSpPr>
          <p:sp>
            <p:nvSpPr>
              <p:cNvPr id="183" name="Google Shape;183;p23"/>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85" name="Shape 185"/>
        <p:cNvGrpSpPr/>
        <p:nvPr/>
      </p:nvGrpSpPr>
      <p:grpSpPr>
        <a:xfrm>
          <a:off x="0" y="0"/>
          <a:ext cx="0" cy="0"/>
          <a:chOff x="0" y="0"/>
          <a:chExt cx="0" cy="0"/>
        </a:xfrm>
      </p:grpSpPr>
      <p:sp>
        <p:nvSpPr>
          <p:cNvPr id="186" name="Google Shape;186;p24"/>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7" name="Google Shape;187;p24"/>
          <p:cNvSpPr txBox="1"/>
          <p:nvPr>
            <p:ph idx="2" type="title"/>
          </p:nvPr>
        </p:nvSpPr>
        <p:spPr>
          <a:xfrm>
            <a:off x="720000" y="1802606"/>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88" name="Google Shape;188;p24"/>
          <p:cNvSpPr txBox="1"/>
          <p:nvPr>
            <p:ph idx="1" type="subTitle"/>
          </p:nvPr>
        </p:nvSpPr>
        <p:spPr>
          <a:xfrm>
            <a:off x="720000" y="2236553"/>
            <a:ext cx="23055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9" name="Google Shape;189;p24"/>
          <p:cNvSpPr txBox="1"/>
          <p:nvPr>
            <p:ph idx="3" type="title"/>
          </p:nvPr>
        </p:nvSpPr>
        <p:spPr>
          <a:xfrm>
            <a:off x="3419269" y="1802606"/>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accent4"/>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90" name="Google Shape;190;p24"/>
          <p:cNvSpPr txBox="1"/>
          <p:nvPr>
            <p:ph idx="4" type="subTitle"/>
          </p:nvPr>
        </p:nvSpPr>
        <p:spPr>
          <a:xfrm>
            <a:off x="3419271" y="2236553"/>
            <a:ext cx="23055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1" name="Google Shape;191;p24"/>
          <p:cNvSpPr txBox="1"/>
          <p:nvPr>
            <p:ph idx="5" type="title"/>
          </p:nvPr>
        </p:nvSpPr>
        <p:spPr>
          <a:xfrm>
            <a:off x="6118545" y="1802606"/>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92" name="Google Shape;192;p24"/>
          <p:cNvSpPr txBox="1"/>
          <p:nvPr>
            <p:ph idx="6" type="subTitle"/>
          </p:nvPr>
        </p:nvSpPr>
        <p:spPr>
          <a:xfrm>
            <a:off x="6118549" y="2236553"/>
            <a:ext cx="23055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3" name="Google Shape;193;p24"/>
          <p:cNvSpPr txBox="1"/>
          <p:nvPr>
            <p:ph idx="7" type="title"/>
          </p:nvPr>
        </p:nvSpPr>
        <p:spPr>
          <a:xfrm>
            <a:off x="720000" y="3594606"/>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accent4"/>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94" name="Google Shape;194;p24"/>
          <p:cNvSpPr txBox="1"/>
          <p:nvPr>
            <p:ph idx="8" type="subTitle"/>
          </p:nvPr>
        </p:nvSpPr>
        <p:spPr>
          <a:xfrm>
            <a:off x="720000" y="3952353"/>
            <a:ext cx="23055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5" name="Google Shape;195;p24"/>
          <p:cNvSpPr txBox="1"/>
          <p:nvPr>
            <p:ph idx="9" type="title"/>
          </p:nvPr>
        </p:nvSpPr>
        <p:spPr>
          <a:xfrm>
            <a:off x="3419269" y="3594606"/>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96" name="Google Shape;196;p24"/>
          <p:cNvSpPr txBox="1"/>
          <p:nvPr>
            <p:ph idx="13" type="subTitle"/>
          </p:nvPr>
        </p:nvSpPr>
        <p:spPr>
          <a:xfrm>
            <a:off x="3419271" y="3952353"/>
            <a:ext cx="23055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7" name="Google Shape;197;p24"/>
          <p:cNvSpPr txBox="1"/>
          <p:nvPr>
            <p:ph idx="14" type="title"/>
          </p:nvPr>
        </p:nvSpPr>
        <p:spPr>
          <a:xfrm>
            <a:off x="6118545" y="3594606"/>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accent4"/>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98" name="Google Shape;198;p24"/>
          <p:cNvSpPr txBox="1"/>
          <p:nvPr>
            <p:ph idx="15" type="subTitle"/>
          </p:nvPr>
        </p:nvSpPr>
        <p:spPr>
          <a:xfrm>
            <a:off x="6118549" y="3952353"/>
            <a:ext cx="23055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99" name="Shape 199"/>
        <p:cNvGrpSpPr/>
        <p:nvPr/>
      </p:nvGrpSpPr>
      <p:grpSpPr>
        <a:xfrm>
          <a:off x="0" y="0"/>
          <a:ext cx="0" cy="0"/>
          <a:chOff x="0" y="0"/>
          <a:chExt cx="0" cy="0"/>
        </a:xfrm>
      </p:grpSpPr>
      <p:sp>
        <p:nvSpPr>
          <p:cNvPr id="200" name="Google Shape;200;p25"/>
          <p:cNvSpPr txBox="1"/>
          <p:nvPr>
            <p:ph hasCustomPrompt="1" type="title"/>
          </p:nvPr>
        </p:nvSpPr>
        <p:spPr>
          <a:xfrm>
            <a:off x="720000" y="540000"/>
            <a:ext cx="3423900" cy="8283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4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01" name="Google Shape;201;p25"/>
          <p:cNvSpPr txBox="1"/>
          <p:nvPr>
            <p:ph idx="1" type="subTitle"/>
          </p:nvPr>
        </p:nvSpPr>
        <p:spPr>
          <a:xfrm>
            <a:off x="720000" y="1246025"/>
            <a:ext cx="2498100" cy="61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2" name="Google Shape;202;p25"/>
          <p:cNvSpPr txBox="1"/>
          <p:nvPr>
            <p:ph hasCustomPrompt="1" idx="2" type="title"/>
          </p:nvPr>
        </p:nvSpPr>
        <p:spPr>
          <a:xfrm>
            <a:off x="1934400" y="1996143"/>
            <a:ext cx="52752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03" name="Google Shape;203;p25"/>
          <p:cNvSpPr txBox="1"/>
          <p:nvPr>
            <p:ph idx="3" type="subTitle"/>
          </p:nvPr>
        </p:nvSpPr>
        <p:spPr>
          <a:xfrm>
            <a:off x="1934400" y="2702170"/>
            <a:ext cx="52752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4" name="Google Shape;204;p25"/>
          <p:cNvSpPr txBox="1"/>
          <p:nvPr>
            <p:ph hasCustomPrompt="1" idx="4" type="title"/>
          </p:nvPr>
        </p:nvSpPr>
        <p:spPr>
          <a:xfrm>
            <a:off x="5000225" y="3283675"/>
            <a:ext cx="3423900" cy="828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200"/>
              <a:buNone/>
              <a:defRPr sz="4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05" name="Google Shape;205;p25"/>
          <p:cNvSpPr txBox="1"/>
          <p:nvPr>
            <p:ph idx="5" type="subTitle"/>
          </p:nvPr>
        </p:nvSpPr>
        <p:spPr>
          <a:xfrm>
            <a:off x="5926050" y="3989700"/>
            <a:ext cx="2498100" cy="613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06" name="Shape 206"/>
        <p:cNvGrpSpPr/>
        <p:nvPr/>
      </p:nvGrpSpPr>
      <p:grpSpPr>
        <a:xfrm>
          <a:off x="0" y="0"/>
          <a:ext cx="0" cy="0"/>
          <a:chOff x="0" y="0"/>
          <a:chExt cx="0" cy="0"/>
        </a:xfrm>
      </p:grpSpPr>
      <p:sp>
        <p:nvSpPr>
          <p:cNvPr id="207" name="Google Shape;207;p26"/>
          <p:cNvSpPr txBox="1"/>
          <p:nvPr>
            <p:ph type="ctrTitle"/>
          </p:nvPr>
        </p:nvSpPr>
        <p:spPr>
          <a:xfrm>
            <a:off x="720000" y="540000"/>
            <a:ext cx="4377900" cy="1126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8" name="Google Shape;208;p26"/>
          <p:cNvSpPr txBox="1"/>
          <p:nvPr>
            <p:ph idx="1" type="subTitle"/>
          </p:nvPr>
        </p:nvSpPr>
        <p:spPr>
          <a:xfrm>
            <a:off x="720000" y="2357175"/>
            <a:ext cx="4377900" cy="126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09" name="Google Shape;209;p26"/>
          <p:cNvSpPr txBox="1"/>
          <p:nvPr>
            <p:ph idx="2" type="subTitle"/>
          </p:nvPr>
        </p:nvSpPr>
        <p:spPr>
          <a:xfrm>
            <a:off x="720002" y="4230175"/>
            <a:ext cx="4377900" cy="3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210" name="Google Shape;210;p26"/>
          <p:cNvSpPr txBox="1"/>
          <p:nvPr/>
        </p:nvSpPr>
        <p:spPr>
          <a:xfrm>
            <a:off x="720000" y="3629375"/>
            <a:ext cx="4377900" cy="553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a:solidFill>
                  <a:schemeClr val="accent4"/>
                </a:solidFill>
                <a:latin typeface="Didact Gothic"/>
                <a:ea typeface="Didact Gothic"/>
                <a:cs typeface="Didact Gothic"/>
                <a:sym typeface="Didact Gothic"/>
              </a:rPr>
              <a:t>CREDITS: </a:t>
            </a:r>
            <a:r>
              <a:rPr lang="en" sz="1100">
                <a:solidFill>
                  <a:schemeClr val="dk2"/>
                </a:solidFill>
                <a:latin typeface="Didact Gothic"/>
                <a:ea typeface="Didact Gothic"/>
                <a:cs typeface="Didact Gothic"/>
                <a:sym typeface="Didact Gothic"/>
              </a:rPr>
              <a:t>This presentation template was created by </a:t>
            </a:r>
            <a:r>
              <a:rPr b="1" lang="en" sz="1100">
                <a:solidFill>
                  <a:schemeClr val="accent4"/>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en" sz="1100">
                <a:solidFill>
                  <a:schemeClr val="dk2"/>
                </a:solidFill>
                <a:latin typeface="Didact Gothic"/>
                <a:ea typeface="Didact Gothic"/>
                <a:cs typeface="Didact Gothic"/>
                <a:sym typeface="Didact Gothic"/>
              </a:rPr>
              <a:t>, including icons by </a:t>
            </a:r>
            <a:r>
              <a:rPr b="1" lang="en" sz="1100">
                <a:solidFill>
                  <a:schemeClr val="accent4"/>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b="1" lang="en" sz="1100">
                <a:solidFill>
                  <a:schemeClr val="accent4"/>
                </a:solidFill>
                <a:latin typeface="Didact Gothic"/>
                <a:ea typeface="Didact Gothic"/>
                <a:cs typeface="Didact Gothic"/>
                <a:sym typeface="Didact Gothic"/>
              </a:rPr>
              <a:t>,</a:t>
            </a:r>
            <a:r>
              <a:rPr lang="en" sz="1100">
                <a:solidFill>
                  <a:schemeClr val="dk2"/>
                </a:solidFill>
                <a:latin typeface="Didact Gothic"/>
                <a:ea typeface="Didact Gothic"/>
                <a:cs typeface="Didact Gothic"/>
                <a:sym typeface="Didact Gothic"/>
              </a:rPr>
              <a:t> and infographics &amp; images by </a:t>
            </a:r>
            <a:r>
              <a:rPr b="1" lang="en" sz="1100">
                <a:solidFill>
                  <a:schemeClr val="accent4"/>
                </a:solidFill>
                <a:uFill>
                  <a:noFill/>
                </a:uFill>
                <a:latin typeface="Didact Gothic"/>
                <a:ea typeface="Didact Gothic"/>
                <a:cs typeface="Didact Gothic"/>
                <a:sym typeface="Didact Gothic"/>
                <a:hlinkClick r:id="rId4">
                  <a:extLst>
                    <a:ext uri="{A12FA001-AC4F-418D-AE19-62706E023703}">
                      <ahyp:hlinkClr val="tx"/>
                    </a:ext>
                  </a:extLst>
                </a:hlinkClick>
              </a:rPr>
              <a:t>Freepik</a:t>
            </a:r>
            <a:endParaRPr b="1" sz="1100">
              <a:solidFill>
                <a:schemeClr val="accent4"/>
              </a:solidFill>
              <a:latin typeface="Didact Gothic"/>
              <a:ea typeface="Didact Gothic"/>
              <a:cs typeface="Didact Gothic"/>
              <a:sym typeface="Didact Gothic"/>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
    <p:spTree>
      <p:nvGrpSpPr>
        <p:cNvPr id="211" name="Shape 2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
          <p:cNvSpPr txBox="1"/>
          <p:nvPr>
            <p:ph type="title"/>
          </p:nvPr>
        </p:nvSpPr>
        <p:spPr>
          <a:xfrm>
            <a:off x="720000" y="539996"/>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 name="Google Shape;31;p4"/>
          <p:cNvSpPr txBox="1"/>
          <p:nvPr>
            <p:ph idx="1" type="body"/>
          </p:nvPr>
        </p:nvSpPr>
        <p:spPr>
          <a:xfrm>
            <a:off x="720000" y="1237083"/>
            <a:ext cx="7704000" cy="3366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17500" lvl="1" marL="914400" rtl="0">
              <a:lnSpc>
                <a:spcPct val="115000"/>
              </a:lnSpc>
              <a:spcBef>
                <a:spcPts val="160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txBox="1"/>
          <p:nvPr>
            <p:ph idx="1" type="subTitle"/>
          </p:nvPr>
        </p:nvSpPr>
        <p:spPr>
          <a:xfrm>
            <a:off x="1022488" y="2922675"/>
            <a:ext cx="3273900" cy="508500"/>
          </a:xfrm>
          <a:prstGeom prst="rect">
            <a:avLst/>
          </a:prstGeom>
          <a:effectLst>
            <a:outerShdw rotWithShape="0" algn="bl" dir="3420000" dist="19050">
              <a:schemeClr val="lt1"/>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Bebas Neue"/>
              <a:buNone/>
              <a:defRPr b="1" sz="2000">
                <a:latin typeface="Oswald"/>
                <a:ea typeface="Oswald"/>
                <a:cs typeface="Oswald"/>
                <a:sym typeface="Oswald"/>
              </a:defRPr>
            </a:lvl1pPr>
            <a:lvl2pPr lvl="1"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34" name="Google Shape;34;p5"/>
          <p:cNvSpPr txBox="1"/>
          <p:nvPr>
            <p:ph idx="2" type="subTitle"/>
          </p:nvPr>
        </p:nvSpPr>
        <p:spPr>
          <a:xfrm>
            <a:off x="4847588" y="2922675"/>
            <a:ext cx="3273900" cy="508500"/>
          </a:xfrm>
          <a:prstGeom prst="rect">
            <a:avLst/>
          </a:prstGeom>
          <a:effectLst>
            <a:outerShdw rotWithShape="0" algn="bl" dir="3420000" dist="19050">
              <a:schemeClr val="lt1"/>
            </a:outerShdw>
          </a:effectLst>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solidFill>
                  <a:schemeClr val="accent4"/>
                </a:solidFill>
                <a:latin typeface="Oswald"/>
                <a:ea typeface="Oswald"/>
                <a:cs typeface="Oswald"/>
                <a:sym typeface="Oswald"/>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35" name="Google Shape;35;p5"/>
          <p:cNvSpPr txBox="1"/>
          <p:nvPr>
            <p:ph idx="3" type="subTitle"/>
          </p:nvPr>
        </p:nvSpPr>
        <p:spPr>
          <a:xfrm>
            <a:off x="1022575" y="3366650"/>
            <a:ext cx="3273900" cy="81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 name="Google Shape;36;p5"/>
          <p:cNvSpPr txBox="1"/>
          <p:nvPr>
            <p:ph idx="4" type="subTitle"/>
          </p:nvPr>
        </p:nvSpPr>
        <p:spPr>
          <a:xfrm>
            <a:off x="4847575" y="3366650"/>
            <a:ext cx="3273900" cy="81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 name="Google Shape;37;p5"/>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solidFill>
          <a:srgbClr val="B8BB26"/>
        </a:solidFill>
      </p:bgPr>
    </p:bg>
    <p:spTree>
      <p:nvGrpSpPr>
        <p:cNvPr id="40" name="Shape 40"/>
        <p:cNvGrpSpPr/>
        <p:nvPr/>
      </p:nvGrpSpPr>
      <p:grpSpPr>
        <a:xfrm>
          <a:off x="0" y="0"/>
          <a:ext cx="0" cy="0"/>
          <a:chOff x="0" y="0"/>
          <a:chExt cx="0" cy="0"/>
        </a:xfrm>
      </p:grpSpPr>
      <p:sp>
        <p:nvSpPr>
          <p:cNvPr id="41" name="Google Shape;41;p7"/>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 name="Google Shape;42;p7"/>
          <p:cNvSpPr txBox="1"/>
          <p:nvPr>
            <p:ph idx="1" type="body"/>
          </p:nvPr>
        </p:nvSpPr>
        <p:spPr>
          <a:xfrm>
            <a:off x="844425" y="1300850"/>
            <a:ext cx="6466200" cy="2556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1">
  <p:cSld name="TITLE_ONLY_1_1">
    <p:bg>
      <p:bgPr>
        <a:solidFill>
          <a:srgbClr val="E06666"/>
        </a:solidFill>
      </p:bgPr>
    </p:bg>
    <p:spTree>
      <p:nvGrpSpPr>
        <p:cNvPr id="43" name="Shape 43"/>
        <p:cNvGrpSpPr/>
        <p:nvPr/>
      </p:nvGrpSpPr>
      <p:grpSpPr>
        <a:xfrm>
          <a:off x="0" y="0"/>
          <a:ext cx="0" cy="0"/>
          <a:chOff x="0" y="0"/>
          <a:chExt cx="0" cy="0"/>
        </a:xfrm>
      </p:grpSpPr>
      <p:sp>
        <p:nvSpPr>
          <p:cNvPr id="44" name="Google Shape;44;p8"/>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 name="Google Shape;45;p8"/>
          <p:cNvSpPr txBox="1"/>
          <p:nvPr>
            <p:ph idx="1" type="body"/>
          </p:nvPr>
        </p:nvSpPr>
        <p:spPr>
          <a:xfrm>
            <a:off x="799050" y="1194600"/>
            <a:ext cx="6466200" cy="2556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1 1">
  <p:cSld name="TITLE_ONLY_1_1_1">
    <p:bg>
      <p:bgPr>
        <a:solidFill>
          <a:srgbClr val="A64D79"/>
        </a:solidFill>
      </p:bgPr>
    </p:bg>
    <p:spTree>
      <p:nvGrpSpPr>
        <p:cNvPr id="46" name="Shape 46"/>
        <p:cNvGrpSpPr/>
        <p:nvPr/>
      </p:nvGrpSpPr>
      <p:grpSpPr>
        <a:xfrm>
          <a:off x="0" y="0"/>
          <a:ext cx="0" cy="0"/>
          <a:chOff x="0" y="0"/>
          <a:chExt cx="0" cy="0"/>
        </a:xfrm>
      </p:grpSpPr>
      <p:sp>
        <p:nvSpPr>
          <p:cNvPr id="47" name="Google Shape;47;p9"/>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 name="Google Shape;48;p9"/>
          <p:cNvSpPr txBox="1"/>
          <p:nvPr>
            <p:ph idx="1" type="body"/>
          </p:nvPr>
        </p:nvSpPr>
        <p:spPr>
          <a:xfrm>
            <a:off x="799050" y="1194600"/>
            <a:ext cx="6466200" cy="2556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10"/>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 name="Google Shape;51;p10"/>
          <p:cNvSpPr txBox="1"/>
          <p:nvPr>
            <p:ph idx="1" type="subTitle"/>
          </p:nvPr>
        </p:nvSpPr>
        <p:spPr>
          <a:xfrm>
            <a:off x="720000" y="4039200"/>
            <a:ext cx="77040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64300"/>
          </a:xfrm>
          <a:prstGeom prst="rect">
            <a:avLst/>
          </a:prstGeom>
          <a:noFill/>
          <a:ln>
            <a:noFill/>
          </a:ln>
          <a:effectLst>
            <a:outerShdw rotWithShape="0" algn="bl" dir="2340000" dist="38100">
              <a:schemeClr val="lt1"/>
            </a:outerShdw>
          </a:effectLst>
        </p:spPr>
        <p:txBody>
          <a:bodyPr anchorCtr="0" anchor="ctr" bIns="91425" lIns="91425" spcFirstLastPara="1" rIns="91425" wrap="square" tIns="91425">
            <a:noAutofit/>
          </a:bodyPr>
          <a:lstStyle>
            <a:lvl1pPr lvl="0" rtl="0">
              <a:spcBef>
                <a:spcPts val="0"/>
              </a:spcBef>
              <a:spcAft>
                <a:spcPts val="0"/>
              </a:spcAft>
              <a:buClr>
                <a:schemeClr val="dk1"/>
              </a:buClr>
              <a:buSzPts val="2800"/>
              <a:buFont typeface="Oswald"/>
              <a:buNone/>
              <a:defRPr b="1" sz="2800">
                <a:solidFill>
                  <a:schemeClr val="dk1"/>
                </a:solidFill>
                <a:latin typeface="Oswald"/>
                <a:ea typeface="Oswald"/>
                <a:cs typeface="Oswald"/>
                <a:sym typeface="Oswald"/>
              </a:defRPr>
            </a:lvl1pPr>
            <a:lvl2pPr lvl="1" rtl="0">
              <a:spcBef>
                <a:spcPts val="0"/>
              </a:spcBef>
              <a:spcAft>
                <a:spcPts val="0"/>
              </a:spcAft>
              <a:buClr>
                <a:schemeClr val="dk1"/>
              </a:buClr>
              <a:buSzPts val="2800"/>
              <a:buFont typeface="Oswald"/>
              <a:buNone/>
              <a:defRPr b="1" sz="2800">
                <a:solidFill>
                  <a:schemeClr val="dk1"/>
                </a:solidFill>
                <a:latin typeface="Oswald"/>
                <a:ea typeface="Oswald"/>
                <a:cs typeface="Oswald"/>
                <a:sym typeface="Oswald"/>
              </a:defRPr>
            </a:lvl2pPr>
            <a:lvl3pPr lvl="2" rtl="0">
              <a:spcBef>
                <a:spcPts val="0"/>
              </a:spcBef>
              <a:spcAft>
                <a:spcPts val="0"/>
              </a:spcAft>
              <a:buClr>
                <a:schemeClr val="dk1"/>
              </a:buClr>
              <a:buSzPts val="2800"/>
              <a:buFont typeface="Oswald"/>
              <a:buNone/>
              <a:defRPr b="1" sz="2800">
                <a:solidFill>
                  <a:schemeClr val="dk1"/>
                </a:solidFill>
                <a:latin typeface="Oswald"/>
                <a:ea typeface="Oswald"/>
                <a:cs typeface="Oswald"/>
                <a:sym typeface="Oswald"/>
              </a:defRPr>
            </a:lvl3pPr>
            <a:lvl4pPr lvl="3" rtl="0">
              <a:spcBef>
                <a:spcPts val="0"/>
              </a:spcBef>
              <a:spcAft>
                <a:spcPts val="0"/>
              </a:spcAft>
              <a:buClr>
                <a:schemeClr val="dk1"/>
              </a:buClr>
              <a:buSzPts val="2800"/>
              <a:buFont typeface="Oswald"/>
              <a:buNone/>
              <a:defRPr b="1" sz="2800">
                <a:solidFill>
                  <a:schemeClr val="dk1"/>
                </a:solidFill>
                <a:latin typeface="Oswald"/>
                <a:ea typeface="Oswald"/>
                <a:cs typeface="Oswald"/>
                <a:sym typeface="Oswald"/>
              </a:defRPr>
            </a:lvl4pPr>
            <a:lvl5pPr lvl="4" rtl="0">
              <a:spcBef>
                <a:spcPts val="0"/>
              </a:spcBef>
              <a:spcAft>
                <a:spcPts val="0"/>
              </a:spcAft>
              <a:buClr>
                <a:schemeClr val="dk1"/>
              </a:buClr>
              <a:buSzPts val="2800"/>
              <a:buFont typeface="Oswald"/>
              <a:buNone/>
              <a:defRPr b="1" sz="2800">
                <a:solidFill>
                  <a:schemeClr val="dk1"/>
                </a:solidFill>
                <a:latin typeface="Oswald"/>
                <a:ea typeface="Oswald"/>
                <a:cs typeface="Oswald"/>
                <a:sym typeface="Oswald"/>
              </a:defRPr>
            </a:lvl5pPr>
            <a:lvl6pPr lvl="5" rtl="0">
              <a:spcBef>
                <a:spcPts val="0"/>
              </a:spcBef>
              <a:spcAft>
                <a:spcPts val="0"/>
              </a:spcAft>
              <a:buClr>
                <a:schemeClr val="dk1"/>
              </a:buClr>
              <a:buSzPts val="2800"/>
              <a:buFont typeface="Oswald"/>
              <a:buNone/>
              <a:defRPr b="1" sz="2800">
                <a:solidFill>
                  <a:schemeClr val="dk1"/>
                </a:solidFill>
                <a:latin typeface="Oswald"/>
                <a:ea typeface="Oswald"/>
                <a:cs typeface="Oswald"/>
                <a:sym typeface="Oswald"/>
              </a:defRPr>
            </a:lvl6pPr>
            <a:lvl7pPr lvl="6" rtl="0">
              <a:spcBef>
                <a:spcPts val="0"/>
              </a:spcBef>
              <a:spcAft>
                <a:spcPts val="0"/>
              </a:spcAft>
              <a:buClr>
                <a:schemeClr val="dk1"/>
              </a:buClr>
              <a:buSzPts val="2800"/>
              <a:buFont typeface="Oswald"/>
              <a:buNone/>
              <a:defRPr b="1" sz="2800">
                <a:solidFill>
                  <a:schemeClr val="dk1"/>
                </a:solidFill>
                <a:latin typeface="Oswald"/>
                <a:ea typeface="Oswald"/>
                <a:cs typeface="Oswald"/>
                <a:sym typeface="Oswald"/>
              </a:defRPr>
            </a:lvl7pPr>
            <a:lvl8pPr lvl="7" rtl="0">
              <a:spcBef>
                <a:spcPts val="0"/>
              </a:spcBef>
              <a:spcAft>
                <a:spcPts val="0"/>
              </a:spcAft>
              <a:buClr>
                <a:schemeClr val="dk1"/>
              </a:buClr>
              <a:buSzPts val="2800"/>
              <a:buFont typeface="Oswald"/>
              <a:buNone/>
              <a:defRPr b="1" sz="2800">
                <a:solidFill>
                  <a:schemeClr val="dk1"/>
                </a:solidFill>
                <a:latin typeface="Oswald"/>
                <a:ea typeface="Oswald"/>
                <a:cs typeface="Oswald"/>
                <a:sym typeface="Oswald"/>
              </a:defRPr>
            </a:lvl8pPr>
            <a:lvl9pPr lvl="8" rtl="0">
              <a:spcBef>
                <a:spcPts val="0"/>
              </a:spcBef>
              <a:spcAft>
                <a:spcPts val="0"/>
              </a:spcAft>
              <a:buClr>
                <a:schemeClr val="dk1"/>
              </a:buClr>
              <a:buSzPts val="2800"/>
              <a:buFont typeface="Oswald"/>
              <a:buNone/>
              <a:defRPr b="1" sz="28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lnSpc>
                <a:spcPct val="100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grpSp>
        <p:nvGrpSpPr>
          <p:cNvPr id="8" name="Google Shape;8;p1"/>
          <p:cNvGrpSpPr/>
          <p:nvPr/>
        </p:nvGrpSpPr>
        <p:grpSpPr>
          <a:xfrm>
            <a:off x="256853" y="190466"/>
            <a:ext cx="8630292" cy="4784103"/>
            <a:chOff x="256853" y="190466"/>
            <a:chExt cx="8630292" cy="4784103"/>
          </a:xfrm>
        </p:grpSpPr>
        <p:grpSp>
          <p:nvGrpSpPr>
            <p:cNvPr id="9" name="Google Shape;9;p1"/>
            <p:cNvGrpSpPr/>
            <p:nvPr/>
          </p:nvGrpSpPr>
          <p:grpSpPr>
            <a:xfrm>
              <a:off x="256853" y="190466"/>
              <a:ext cx="195829" cy="195753"/>
              <a:chOff x="3258600" y="2392325"/>
              <a:chExt cx="101550" cy="101500"/>
            </a:xfrm>
          </p:grpSpPr>
          <p:sp>
            <p:nvSpPr>
              <p:cNvPr id="10" name="Google Shape;10;p1"/>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rgbClr val="FF2C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rgbClr val="FF2C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 name="Google Shape;12;p1"/>
            <p:cNvGrpSpPr/>
            <p:nvPr/>
          </p:nvGrpSpPr>
          <p:grpSpPr>
            <a:xfrm>
              <a:off x="8691316" y="190466"/>
              <a:ext cx="195829" cy="195753"/>
              <a:chOff x="3258600" y="2392325"/>
              <a:chExt cx="101550" cy="101500"/>
            </a:xfrm>
          </p:grpSpPr>
          <p:sp>
            <p:nvSpPr>
              <p:cNvPr id="13" name="Google Shape;13;p1"/>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rgbClr val="FF2C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rgbClr val="FF2C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1"/>
            <p:cNvGrpSpPr/>
            <p:nvPr/>
          </p:nvGrpSpPr>
          <p:grpSpPr>
            <a:xfrm>
              <a:off x="256853" y="4778816"/>
              <a:ext cx="195829" cy="195753"/>
              <a:chOff x="3258600" y="2392325"/>
              <a:chExt cx="101550" cy="101500"/>
            </a:xfrm>
          </p:grpSpPr>
          <p:sp>
            <p:nvSpPr>
              <p:cNvPr id="16" name="Google Shape;16;p1"/>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rgbClr val="FF2C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rgbClr val="FF2C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1"/>
            <p:cNvGrpSpPr/>
            <p:nvPr/>
          </p:nvGrpSpPr>
          <p:grpSpPr>
            <a:xfrm>
              <a:off x="8691316" y="4778816"/>
              <a:ext cx="195829" cy="195753"/>
              <a:chOff x="3258600" y="2392325"/>
              <a:chExt cx="101550" cy="101500"/>
            </a:xfrm>
          </p:grpSpPr>
          <p:sp>
            <p:nvSpPr>
              <p:cNvPr id="19" name="Google Shape;19;p1"/>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rgbClr val="FF2C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rgbClr val="FF2C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hyperlink" Target="https://codesandbox.io/s/js-llenar-tabla-ng7zt?file=/assets/js/scripts.j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 Id="rId3" Type="http://schemas.openxmlformats.org/officeDocument/2006/relationships/image" Target="../media/image1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3.xml"/><Relationship Id="rId3" Type="http://schemas.openxmlformats.org/officeDocument/2006/relationships/image" Target="../media/image2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8.xml"/><Relationship Id="rId3" Type="http://schemas.openxmlformats.org/officeDocument/2006/relationships/image" Target="../media/image2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8.xml"/><Relationship Id="rId3" Type="http://schemas.openxmlformats.org/officeDocument/2006/relationships/image" Target="../media/image2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2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2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2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ctrTitle"/>
          </p:nvPr>
        </p:nvSpPr>
        <p:spPr>
          <a:xfrm>
            <a:off x="1412526" y="1045600"/>
            <a:ext cx="5666700" cy="216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Arrays y objetos _ </a:t>
            </a:r>
            <a:endParaRPr>
              <a:solidFill>
                <a:schemeClr val="accent4"/>
              </a:solidFill>
            </a:endParaRPr>
          </a:p>
        </p:txBody>
      </p:sp>
      <p:sp>
        <p:nvSpPr>
          <p:cNvPr id="217" name="Google Shape;217;p28"/>
          <p:cNvSpPr txBox="1"/>
          <p:nvPr>
            <p:ph idx="1" type="subTitle"/>
          </p:nvPr>
        </p:nvSpPr>
        <p:spPr>
          <a:xfrm>
            <a:off x="1412525" y="3210450"/>
            <a:ext cx="880200" cy="4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Día 1</a:t>
            </a:r>
            <a:endParaRPr sz="2000"/>
          </a:p>
        </p:txBody>
      </p:sp>
      <p:sp>
        <p:nvSpPr>
          <p:cNvPr id="218" name="Google Shape;218;p28"/>
          <p:cNvSpPr txBox="1"/>
          <p:nvPr>
            <p:ph idx="2" type="ctrTitle"/>
          </p:nvPr>
        </p:nvSpPr>
        <p:spPr>
          <a:xfrm>
            <a:off x="1412525" y="3716250"/>
            <a:ext cx="2561100" cy="45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Por Angeri Martinez</a:t>
            </a:r>
            <a:endParaRPr/>
          </a:p>
        </p:txBody>
      </p:sp>
      <p:sp>
        <p:nvSpPr>
          <p:cNvPr id="219" name="Google Shape;219;p28"/>
          <p:cNvSpPr txBox="1"/>
          <p:nvPr/>
        </p:nvSpPr>
        <p:spPr>
          <a:xfrm>
            <a:off x="6181400" y="4106200"/>
            <a:ext cx="2342700" cy="21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p>
        </p:txBody>
      </p:sp>
      <p:grpSp>
        <p:nvGrpSpPr>
          <p:cNvPr id="220" name="Google Shape;220;p28"/>
          <p:cNvGrpSpPr/>
          <p:nvPr/>
        </p:nvGrpSpPr>
        <p:grpSpPr>
          <a:xfrm>
            <a:off x="6386688" y="1045600"/>
            <a:ext cx="2205450" cy="2821231"/>
            <a:chOff x="6386688" y="1045600"/>
            <a:chExt cx="2205450" cy="2821231"/>
          </a:xfrm>
        </p:grpSpPr>
        <p:sp>
          <p:nvSpPr>
            <p:cNvPr id="221" name="Google Shape;221;p28"/>
            <p:cNvSpPr/>
            <p:nvPr/>
          </p:nvSpPr>
          <p:spPr>
            <a:xfrm>
              <a:off x="7031834" y="3687038"/>
              <a:ext cx="525433" cy="179793"/>
            </a:xfrm>
            <a:custGeom>
              <a:rect b="b" l="l" r="r" t="t"/>
              <a:pathLst>
                <a:path extrusionOk="0" h="1676" w="4898">
                  <a:moveTo>
                    <a:pt x="1" y="1"/>
                  </a:moveTo>
                  <a:cubicBezTo>
                    <a:pt x="1" y="925"/>
                    <a:pt x="750" y="1676"/>
                    <a:pt x="1674" y="1676"/>
                  </a:cubicBezTo>
                  <a:lnTo>
                    <a:pt x="3223" y="1676"/>
                  </a:lnTo>
                  <a:cubicBezTo>
                    <a:pt x="4147" y="1676"/>
                    <a:pt x="4898" y="925"/>
                    <a:pt x="48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8"/>
            <p:cNvSpPr/>
            <p:nvPr/>
          </p:nvSpPr>
          <p:spPr>
            <a:xfrm>
              <a:off x="6453300" y="1429114"/>
              <a:ext cx="1689796" cy="2065258"/>
            </a:xfrm>
            <a:custGeom>
              <a:rect b="b" l="l" r="r" t="t"/>
              <a:pathLst>
                <a:path extrusionOk="0" h="19252" w="15752">
                  <a:moveTo>
                    <a:pt x="7842" y="0"/>
                  </a:moveTo>
                  <a:cubicBezTo>
                    <a:pt x="3510" y="0"/>
                    <a:pt x="0" y="3508"/>
                    <a:pt x="0" y="7839"/>
                  </a:cubicBezTo>
                  <a:cubicBezTo>
                    <a:pt x="0" y="10629"/>
                    <a:pt x="1452" y="13072"/>
                    <a:pt x="3641" y="14463"/>
                  </a:cubicBezTo>
                  <a:cubicBezTo>
                    <a:pt x="4315" y="14893"/>
                    <a:pt x="4715" y="15645"/>
                    <a:pt x="4715" y="16446"/>
                  </a:cubicBezTo>
                  <a:lnTo>
                    <a:pt x="4715" y="19251"/>
                  </a:lnTo>
                  <a:lnTo>
                    <a:pt x="10968" y="19251"/>
                  </a:lnTo>
                  <a:lnTo>
                    <a:pt x="10968" y="16446"/>
                  </a:lnTo>
                  <a:cubicBezTo>
                    <a:pt x="10968" y="15652"/>
                    <a:pt x="11357" y="14896"/>
                    <a:pt x="12026" y="14473"/>
                  </a:cubicBezTo>
                  <a:cubicBezTo>
                    <a:pt x="14277" y="13050"/>
                    <a:pt x="15752" y="10515"/>
                    <a:pt x="15681" y="7641"/>
                  </a:cubicBezTo>
                  <a:cubicBezTo>
                    <a:pt x="15581" y="3619"/>
                    <a:pt x="12362" y="268"/>
                    <a:pt x="8345" y="16"/>
                  </a:cubicBezTo>
                  <a:cubicBezTo>
                    <a:pt x="8176" y="5"/>
                    <a:pt x="8008" y="0"/>
                    <a:pt x="78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8"/>
            <p:cNvSpPr/>
            <p:nvPr/>
          </p:nvSpPr>
          <p:spPr>
            <a:xfrm>
              <a:off x="6891519" y="3413916"/>
              <a:ext cx="805850" cy="111351"/>
            </a:xfrm>
            <a:custGeom>
              <a:rect b="b" l="l" r="r" t="t"/>
              <a:pathLst>
                <a:path extrusionOk="0" h="1038" w="7512">
                  <a:moveTo>
                    <a:pt x="0" y="0"/>
                  </a:moveTo>
                  <a:lnTo>
                    <a:pt x="0" y="1038"/>
                  </a:lnTo>
                  <a:lnTo>
                    <a:pt x="7511" y="1038"/>
                  </a:lnTo>
                  <a:lnTo>
                    <a:pt x="7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8"/>
            <p:cNvSpPr/>
            <p:nvPr/>
          </p:nvSpPr>
          <p:spPr>
            <a:xfrm>
              <a:off x="6891519" y="3597034"/>
              <a:ext cx="805850" cy="111459"/>
            </a:xfrm>
            <a:custGeom>
              <a:rect b="b" l="l" r="r" t="t"/>
              <a:pathLst>
                <a:path extrusionOk="0" h="1039" w="7512">
                  <a:moveTo>
                    <a:pt x="0" y="1"/>
                  </a:moveTo>
                  <a:lnTo>
                    <a:pt x="0" y="1038"/>
                  </a:lnTo>
                  <a:lnTo>
                    <a:pt x="7511" y="1038"/>
                  </a:lnTo>
                  <a:lnTo>
                    <a:pt x="75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8"/>
            <p:cNvSpPr/>
            <p:nvPr/>
          </p:nvSpPr>
          <p:spPr>
            <a:xfrm>
              <a:off x="6891519" y="3525160"/>
              <a:ext cx="805850" cy="71982"/>
            </a:xfrm>
            <a:custGeom>
              <a:rect b="b" l="l" r="r" t="t"/>
              <a:pathLst>
                <a:path extrusionOk="0" h="671" w="7512">
                  <a:moveTo>
                    <a:pt x="0" y="1"/>
                  </a:moveTo>
                  <a:lnTo>
                    <a:pt x="0" y="671"/>
                  </a:lnTo>
                  <a:lnTo>
                    <a:pt x="7511" y="671"/>
                  </a:lnTo>
                  <a:lnTo>
                    <a:pt x="75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8"/>
            <p:cNvSpPr/>
            <p:nvPr/>
          </p:nvSpPr>
          <p:spPr>
            <a:xfrm>
              <a:off x="6946765" y="2225631"/>
              <a:ext cx="694820" cy="1204806"/>
            </a:xfrm>
            <a:custGeom>
              <a:rect b="b" l="l" r="r" t="t"/>
              <a:pathLst>
                <a:path extrusionOk="0" h="11231" w="6477">
                  <a:moveTo>
                    <a:pt x="3243" y="308"/>
                  </a:moveTo>
                  <a:cubicBezTo>
                    <a:pt x="3453" y="308"/>
                    <a:pt x="3726" y="422"/>
                    <a:pt x="3798" y="743"/>
                  </a:cubicBezTo>
                  <a:cubicBezTo>
                    <a:pt x="4023" y="1727"/>
                    <a:pt x="3817" y="2552"/>
                    <a:pt x="3240" y="3052"/>
                  </a:cubicBezTo>
                  <a:cubicBezTo>
                    <a:pt x="2666" y="2549"/>
                    <a:pt x="2458" y="1727"/>
                    <a:pt x="2685" y="743"/>
                  </a:cubicBezTo>
                  <a:cubicBezTo>
                    <a:pt x="2759" y="422"/>
                    <a:pt x="3031" y="308"/>
                    <a:pt x="3243" y="308"/>
                  </a:cubicBezTo>
                  <a:close/>
                  <a:moveTo>
                    <a:pt x="947" y="1989"/>
                  </a:moveTo>
                  <a:cubicBezTo>
                    <a:pt x="1069" y="1989"/>
                    <a:pt x="1235" y="2033"/>
                    <a:pt x="1356" y="2235"/>
                  </a:cubicBezTo>
                  <a:cubicBezTo>
                    <a:pt x="1581" y="2600"/>
                    <a:pt x="1718" y="3054"/>
                    <a:pt x="1758" y="3533"/>
                  </a:cubicBezTo>
                  <a:cubicBezTo>
                    <a:pt x="1220" y="3494"/>
                    <a:pt x="729" y="3238"/>
                    <a:pt x="445" y="2809"/>
                  </a:cubicBezTo>
                  <a:cubicBezTo>
                    <a:pt x="311" y="2603"/>
                    <a:pt x="349" y="2429"/>
                    <a:pt x="407" y="2319"/>
                  </a:cubicBezTo>
                  <a:cubicBezTo>
                    <a:pt x="502" y="2134"/>
                    <a:pt x="716" y="1997"/>
                    <a:pt x="926" y="1989"/>
                  </a:cubicBezTo>
                  <a:close/>
                  <a:moveTo>
                    <a:pt x="5558" y="1989"/>
                  </a:moveTo>
                  <a:cubicBezTo>
                    <a:pt x="5770" y="2000"/>
                    <a:pt x="5982" y="2134"/>
                    <a:pt x="6078" y="2319"/>
                  </a:cubicBezTo>
                  <a:cubicBezTo>
                    <a:pt x="6135" y="2429"/>
                    <a:pt x="6174" y="2603"/>
                    <a:pt x="6040" y="2809"/>
                  </a:cubicBezTo>
                  <a:cubicBezTo>
                    <a:pt x="5756" y="3238"/>
                    <a:pt x="5264" y="3494"/>
                    <a:pt x="4727" y="3533"/>
                  </a:cubicBezTo>
                  <a:cubicBezTo>
                    <a:pt x="4763" y="3054"/>
                    <a:pt x="4903" y="2599"/>
                    <a:pt x="5129" y="2235"/>
                  </a:cubicBezTo>
                  <a:cubicBezTo>
                    <a:pt x="5252" y="2033"/>
                    <a:pt x="5417" y="1989"/>
                    <a:pt x="5541" y="1989"/>
                  </a:cubicBezTo>
                  <a:close/>
                  <a:moveTo>
                    <a:pt x="3239" y="1"/>
                  </a:moveTo>
                  <a:cubicBezTo>
                    <a:pt x="2891" y="1"/>
                    <a:pt x="2492" y="208"/>
                    <a:pt x="2385" y="672"/>
                  </a:cubicBezTo>
                  <a:cubicBezTo>
                    <a:pt x="2107" y="1877"/>
                    <a:pt x="2453" y="2722"/>
                    <a:pt x="2993" y="3230"/>
                  </a:cubicBezTo>
                  <a:cubicBezTo>
                    <a:pt x="2907" y="3283"/>
                    <a:pt x="2819" y="3329"/>
                    <a:pt x="2723" y="3370"/>
                  </a:cubicBezTo>
                  <a:cubicBezTo>
                    <a:pt x="2507" y="3461"/>
                    <a:pt x="2282" y="3514"/>
                    <a:pt x="2060" y="3532"/>
                  </a:cubicBezTo>
                  <a:cubicBezTo>
                    <a:pt x="2021" y="2996"/>
                    <a:pt x="1864" y="2487"/>
                    <a:pt x="1612" y="2075"/>
                  </a:cubicBezTo>
                  <a:cubicBezTo>
                    <a:pt x="1461" y="1824"/>
                    <a:pt x="1217" y="1684"/>
                    <a:pt x="943" y="1684"/>
                  </a:cubicBezTo>
                  <a:cubicBezTo>
                    <a:pt x="932" y="1684"/>
                    <a:pt x="921" y="1684"/>
                    <a:pt x="910" y="1685"/>
                  </a:cubicBezTo>
                  <a:cubicBezTo>
                    <a:pt x="591" y="1695"/>
                    <a:pt x="278" y="1894"/>
                    <a:pt x="133" y="2178"/>
                  </a:cubicBezTo>
                  <a:cubicBezTo>
                    <a:pt x="0" y="2435"/>
                    <a:pt x="21" y="2718"/>
                    <a:pt x="190" y="2974"/>
                  </a:cubicBezTo>
                  <a:cubicBezTo>
                    <a:pt x="532" y="3491"/>
                    <a:pt x="1125" y="3797"/>
                    <a:pt x="1767" y="3837"/>
                  </a:cubicBezTo>
                  <a:lnTo>
                    <a:pt x="1767" y="11077"/>
                  </a:lnTo>
                  <a:cubicBezTo>
                    <a:pt x="1767" y="11162"/>
                    <a:pt x="1834" y="11230"/>
                    <a:pt x="1920" y="11230"/>
                  </a:cubicBezTo>
                  <a:cubicBezTo>
                    <a:pt x="2004" y="11230"/>
                    <a:pt x="2073" y="11162"/>
                    <a:pt x="2073" y="11077"/>
                  </a:cubicBezTo>
                  <a:lnTo>
                    <a:pt x="2073" y="3837"/>
                  </a:lnTo>
                  <a:cubicBezTo>
                    <a:pt x="2333" y="3820"/>
                    <a:pt x="2595" y="3760"/>
                    <a:pt x="2847" y="3651"/>
                  </a:cubicBezTo>
                  <a:cubicBezTo>
                    <a:pt x="2982" y="3594"/>
                    <a:pt x="3115" y="3520"/>
                    <a:pt x="3243" y="3432"/>
                  </a:cubicBezTo>
                  <a:cubicBezTo>
                    <a:pt x="3368" y="3520"/>
                    <a:pt x="3502" y="3594"/>
                    <a:pt x="3636" y="3651"/>
                  </a:cubicBezTo>
                  <a:cubicBezTo>
                    <a:pt x="3888" y="3757"/>
                    <a:pt x="4151" y="3819"/>
                    <a:pt x="4410" y="3837"/>
                  </a:cubicBezTo>
                  <a:lnTo>
                    <a:pt x="4410" y="11077"/>
                  </a:lnTo>
                  <a:cubicBezTo>
                    <a:pt x="4410" y="11162"/>
                    <a:pt x="4479" y="11230"/>
                    <a:pt x="4563" y="11230"/>
                  </a:cubicBezTo>
                  <a:cubicBezTo>
                    <a:pt x="4649" y="11230"/>
                    <a:pt x="4716" y="11162"/>
                    <a:pt x="4710" y="11077"/>
                  </a:cubicBezTo>
                  <a:lnTo>
                    <a:pt x="4710" y="3837"/>
                  </a:lnTo>
                  <a:cubicBezTo>
                    <a:pt x="5352" y="3797"/>
                    <a:pt x="5947" y="3491"/>
                    <a:pt x="6287" y="2974"/>
                  </a:cubicBezTo>
                  <a:cubicBezTo>
                    <a:pt x="6456" y="2718"/>
                    <a:pt x="6477" y="2435"/>
                    <a:pt x="6344" y="2178"/>
                  </a:cubicBezTo>
                  <a:cubicBezTo>
                    <a:pt x="6199" y="1894"/>
                    <a:pt x="5887" y="1696"/>
                    <a:pt x="5569" y="1685"/>
                  </a:cubicBezTo>
                  <a:cubicBezTo>
                    <a:pt x="5557" y="1684"/>
                    <a:pt x="5546" y="1684"/>
                    <a:pt x="5535" y="1684"/>
                  </a:cubicBezTo>
                  <a:cubicBezTo>
                    <a:pt x="5255" y="1684"/>
                    <a:pt x="5019" y="1824"/>
                    <a:pt x="4865" y="2075"/>
                  </a:cubicBezTo>
                  <a:cubicBezTo>
                    <a:pt x="4613" y="2484"/>
                    <a:pt x="4457" y="2995"/>
                    <a:pt x="4418" y="3532"/>
                  </a:cubicBezTo>
                  <a:cubicBezTo>
                    <a:pt x="4195" y="3514"/>
                    <a:pt x="3972" y="3461"/>
                    <a:pt x="3754" y="3370"/>
                  </a:cubicBezTo>
                  <a:cubicBezTo>
                    <a:pt x="3658" y="3327"/>
                    <a:pt x="3570" y="3282"/>
                    <a:pt x="3486" y="3230"/>
                  </a:cubicBezTo>
                  <a:cubicBezTo>
                    <a:pt x="4025" y="2722"/>
                    <a:pt x="4369" y="1877"/>
                    <a:pt x="4092" y="672"/>
                  </a:cubicBezTo>
                  <a:cubicBezTo>
                    <a:pt x="3986" y="208"/>
                    <a:pt x="3586" y="1"/>
                    <a:pt x="32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8"/>
            <p:cNvSpPr/>
            <p:nvPr/>
          </p:nvSpPr>
          <p:spPr>
            <a:xfrm>
              <a:off x="6511873" y="1706956"/>
              <a:ext cx="481343" cy="892850"/>
            </a:xfrm>
            <a:custGeom>
              <a:rect b="b" l="l" r="r" t="t"/>
              <a:pathLst>
                <a:path extrusionOk="0" h="8323" w="4487">
                  <a:moveTo>
                    <a:pt x="3677" y="1"/>
                  </a:moveTo>
                  <a:cubicBezTo>
                    <a:pt x="3530" y="1"/>
                    <a:pt x="3386" y="51"/>
                    <a:pt x="3270" y="146"/>
                  </a:cubicBezTo>
                  <a:cubicBezTo>
                    <a:pt x="770" y="2224"/>
                    <a:pt x="0" y="4815"/>
                    <a:pt x="486" y="7777"/>
                  </a:cubicBezTo>
                  <a:cubicBezTo>
                    <a:pt x="517" y="7967"/>
                    <a:pt x="639" y="8134"/>
                    <a:pt x="809" y="8230"/>
                  </a:cubicBezTo>
                  <a:lnTo>
                    <a:pt x="822" y="8237"/>
                  </a:lnTo>
                  <a:cubicBezTo>
                    <a:pt x="925" y="8296"/>
                    <a:pt x="1033" y="8322"/>
                    <a:pt x="1139" y="8322"/>
                  </a:cubicBezTo>
                  <a:cubicBezTo>
                    <a:pt x="1480" y="8322"/>
                    <a:pt x="1792" y="8046"/>
                    <a:pt x="1786" y="7666"/>
                  </a:cubicBezTo>
                  <a:cubicBezTo>
                    <a:pt x="1752" y="5220"/>
                    <a:pt x="2584" y="3033"/>
                    <a:pt x="4191" y="1076"/>
                  </a:cubicBezTo>
                  <a:cubicBezTo>
                    <a:pt x="4487" y="719"/>
                    <a:pt x="4334" y="176"/>
                    <a:pt x="3892" y="37"/>
                  </a:cubicBezTo>
                  <a:lnTo>
                    <a:pt x="3873" y="31"/>
                  </a:lnTo>
                  <a:cubicBezTo>
                    <a:pt x="3809" y="11"/>
                    <a:pt x="3743" y="1"/>
                    <a:pt x="3677" y="1"/>
                  </a:cubicBezTo>
                  <a:close/>
                </a:path>
              </a:pathLst>
            </a:custGeom>
            <a:solidFill>
              <a:srgbClr val="F9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
            <p:cNvSpPr/>
            <p:nvPr/>
          </p:nvSpPr>
          <p:spPr>
            <a:xfrm>
              <a:off x="7022394" y="1541753"/>
              <a:ext cx="165418" cy="165418"/>
            </a:xfrm>
            <a:custGeom>
              <a:rect b="b" l="l" r="r" t="t"/>
              <a:pathLst>
                <a:path extrusionOk="0" h="1542" w="1542">
                  <a:moveTo>
                    <a:pt x="772" y="1"/>
                  </a:moveTo>
                  <a:cubicBezTo>
                    <a:pt x="345" y="1"/>
                    <a:pt x="0" y="347"/>
                    <a:pt x="0" y="772"/>
                  </a:cubicBezTo>
                  <a:cubicBezTo>
                    <a:pt x="0" y="1199"/>
                    <a:pt x="346" y="1542"/>
                    <a:pt x="772" y="1542"/>
                  </a:cubicBezTo>
                  <a:cubicBezTo>
                    <a:pt x="1198" y="1542"/>
                    <a:pt x="1541" y="1196"/>
                    <a:pt x="1541" y="772"/>
                  </a:cubicBezTo>
                  <a:cubicBezTo>
                    <a:pt x="1541" y="345"/>
                    <a:pt x="1198" y="1"/>
                    <a:pt x="772" y="1"/>
                  </a:cubicBezTo>
                  <a:close/>
                </a:path>
              </a:pathLst>
            </a:custGeom>
            <a:solidFill>
              <a:srgbClr val="F9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8"/>
            <p:cNvSpPr/>
            <p:nvPr/>
          </p:nvSpPr>
          <p:spPr>
            <a:xfrm>
              <a:off x="7827798" y="1088603"/>
              <a:ext cx="264257" cy="968992"/>
            </a:xfrm>
            <a:custGeom>
              <a:rect b="b" l="l" r="r" t="t"/>
              <a:pathLst>
                <a:path extrusionOk="0" h="14855" w="4051">
                  <a:moveTo>
                    <a:pt x="2026" y="305"/>
                  </a:moveTo>
                  <a:cubicBezTo>
                    <a:pt x="2841" y="305"/>
                    <a:pt x="3748" y="3231"/>
                    <a:pt x="3748" y="7427"/>
                  </a:cubicBezTo>
                  <a:cubicBezTo>
                    <a:pt x="3748" y="11624"/>
                    <a:pt x="2841" y="14550"/>
                    <a:pt x="2026" y="14550"/>
                  </a:cubicBezTo>
                  <a:cubicBezTo>
                    <a:pt x="1210" y="14550"/>
                    <a:pt x="303" y="11624"/>
                    <a:pt x="303" y="7427"/>
                  </a:cubicBezTo>
                  <a:cubicBezTo>
                    <a:pt x="303" y="3231"/>
                    <a:pt x="1210" y="305"/>
                    <a:pt x="2026" y="305"/>
                  </a:cubicBezTo>
                  <a:close/>
                  <a:moveTo>
                    <a:pt x="2026" y="0"/>
                  </a:moveTo>
                  <a:cubicBezTo>
                    <a:pt x="710" y="0"/>
                    <a:pt x="0" y="3827"/>
                    <a:pt x="0" y="7427"/>
                  </a:cubicBezTo>
                  <a:cubicBezTo>
                    <a:pt x="0" y="11028"/>
                    <a:pt x="710" y="14855"/>
                    <a:pt x="2026" y="14855"/>
                  </a:cubicBezTo>
                  <a:cubicBezTo>
                    <a:pt x="3343" y="14855"/>
                    <a:pt x="4051" y="11028"/>
                    <a:pt x="4051" y="7427"/>
                  </a:cubicBezTo>
                  <a:cubicBezTo>
                    <a:pt x="4051" y="3827"/>
                    <a:pt x="3341" y="0"/>
                    <a:pt x="20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8"/>
            <p:cNvSpPr/>
            <p:nvPr/>
          </p:nvSpPr>
          <p:spPr>
            <a:xfrm>
              <a:off x="7549190" y="1259180"/>
              <a:ext cx="853111" cy="626078"/>
            </a:xfrm>
            <a:custGeom>
              <a:rect b="b" l="l" r="r" t="t"/>
              <a:pathLst>
                <a:path extrusionOk="0" h="9598" w="13078">
                  <a:moveTo>
                    <a:pt x="11500" y="310"/>
                  </a:moveTo>
                  <a:cubicBezTo>
                    <a:pt x="11759" y="310"/>
                    <a:pt x="11946" y="373"/>
                    <a:pt x="12039" y="498"/>
                  </a:cubicBezTo>
                  <a:cubicBezTo>
                    <a:pt x="12532" y="1147"/>
                    <a:pt x="10749" y="3636"/>
                    <a:pt x="7405" y="6174"/>
                  </a:cubicBezTo>
                  <a:cubicBezTo>
                    <a:pt x="5867" y="7341"/>
                    <a:pt x="4303" y="8282"/>
                    <a:pt x="3007" y="8825"/>
                  </a:cubicBezTo>
                  <a:cubicBezTo>
                    <a:pt x="2268" y="9135"/>
                    <a:pt x="1655" y="9294"/>
                    <a:pt x="1235" y="9294"/>
                  </a:cubicBezTo>
                  <a:cubicBezTo>
                    <a:pt x="972" y="9294"/>
                    <a:pt x="784" y="9232"/>
                    <a:pt x="688" y="9105"/>
                  </a:cubicBezTo>
                  <a:cubicBezTo>
                    <a:pt x="440" y="8778"/>
                    <a:pt x="775" y="7971"/>
                    <a:pt x="1585" y="6948"/>
                  </a:cubicBezTo>
                  <a:cubicBezTo>
                    <a:pt x="2459" y="5847"/>
                    <a:pt x="3787" y="4598"/>
                    <a:pt x="5325" y="3430"/>
                  </a:cubicBezTo>
                  <a:cubicBezTo>
                    <a:pt x="8023" y="1384"/>
                    <a:pt x="10417" y="310"/>
                    <a:pt x="11500" y="310"/>
                  </a:cubicBezTo>
                  <a:close/>
                  <a:moveTo>
                    <a:pt x="11482" y="0"/>
                  </a:moveTo>
                  <a:cubicBezTo>
                    <a:pt x="10085" y="0"/>
                    <a:pt x="7421" y="1458"/>
                    <a:pt x="5141" y="3186"/>
                  </a:cubicBezTo>
                  <a:cubicBezTo>
                    <a:pt x="3585" y="4369"/>
                    <a:pt x="2235" y="5637"/>
                    <a:pt x="1346" y="6760"/>
                  </a:cubicBezTo>
                  <a:cubicBezTo>
                    <a:pt x="690" y="7589"/>
                    <a:pt x="1" y="8700"/>
                    <a:pt x="447" y="9289"/>
                  </a:cubicBezTo>
                  <a:cubicBezTo>
                    <a:pt x="615" y="9512"/>
                    <a:pt x="899" y="9598"/>
                    <a:pt x="1239" y="9598"/>
                  </a:cubicBezTo>
                  <a:cubicBezTo>
                    <a:pt x="1800" y="9598"/>
                    <a:pt x="2518" y="9361"/>
                    <a:pt x="3126" y="9105"/>
                  </a:cubicBezTo>
                  <a:cubicBezTo>
                    <a:pt x="4445" y="8551"/>
                    <a:pt x="6032" y="7596"/>
                    <a:pt x="7590" y="6415"/>
                  </a:cubicBezTo>
                  <a:cubicBezTo>
                    <a:pt x="10458" y="4238"/>
                    <a:pt x="13078" y="1361"/>
                    <a:pt x="12283" y="313"/>
                  </a:cubicBezTo>
                  <a:cubicBezTo>
                    <a:pt x="12120" y="98"/>
                    <a:pt x="11843" y="0"/>
                    <a:pt x="114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8"/>
            <p:cNvSpPr/>
            <p:nvPr/>
          </p:nvSpPr>
          <p:spPr>
            <a:xfrm>
              <a:off x="7889899" y="1503075"/>
              <a:ext cx="140054" cy="140049"/>
            </a:xfrm>
            <a:custGeom>
              <a:rect b="b" l="l" r="r" t="t"/>
              <a:pathLst>
                <a:path extrusionOk="0" h="2147" w="2147">
                  <a:moveTo>
                    <a:pt x="1074" y="0"/>
                  </a:moveTo>
                  <a:cubicBezTo>
                    <a:pt x="482" y="0"/>
                    <a:pt x="0" y="482"/>
                    <a:pt x="0" y="1073"/>
                  </a:cubicBezTo>
                  <a:cubicBezTo>
                    <a:pt x="0" y="1667"/>
                    <a:pt x="482" y="2146"/>
                    <a:pt x="1074" y="2146"/>
                  </a:cubicBezTo>
                  <a:cubicBezTo>
                    <a:pt x="1667" y="2146"/>
                    <a:pt x="2147" y="1667"/>
                    <a:pt x="2147" y="1073"/>
                  </a:cubicBezTo>
                  <a:cubicBezTo>
                    <a:pt x="2147" y="482"/>
                    <a:pt x="166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28"/>
            <p:cNvGrpSpPr/>
            <p:nvPr/>
          </p:nvGrpSpPr>
          <p:grpSpPr>
            <a:xfrm>
              <a:off x="8490588" y="1475725"/>
              <a:ext cx="101550" cy="101500"/>
              <a:chOff x="3258600" y="2392325"/>
              <a:chExt cx="101550" cy="101500"/>
            </a:xfrm>
          </p:grpSpPr>
          <p:sp>
            <p:nvSpPr>
              <p:cNvPr id="233" name="Google Shape;233;p28"/>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28"/>
            <p:cNvGrpSpPr/>
            <p:nvPr/>
          </p:nvGrpSpPr>
          <p:grpSpPr>
            <a:xfrm>
              <a:off x="6707188" y="1045600"/>
              <a:ext cx="101550" cy="101500"/>
              <a:chOff x="3258600" y="2392325"/>
              <a:chExt cx="101550" cy="101500"/>
            </a:xfrm>
          </p:grpSpPr>
          <p:sp>
            <p:nvSpPr>
              <p:cNvPr id="236" name="Google Shape;236;p28"/>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8"/>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28"/>
            <p:cNvGrpSpPr/>
            <p:nvPr/>
          </p:nvGrpSpPr>
          <p:grpSpPr>
            <a:xfrm>
              <a:off x="8092325" y="2984025"/>
              <a:ext cx="101550" cy="101500"/>
              <a:chOff x="3258600" y="2392325"/>
              <a:chExt cx="101550" cy="101500"/>
            </a:xfrm>
          </p:grpSpPr>
          <p:sp>
            <p:nvSpPr>
              <p:cNvPr id="239" name="Google Shape;239;p28"/>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8"/>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28"/>
            <p:cNvGrpSpPr/>
            <p:nvPr/>
          </p:nvGrpSpPr>
          <p:grpSpPr>
            <a:xfrm>
              <a:off x="6386688" y="3480425"/>
              <a:ext cx="101550" cy="101500"/>
              <a:chOff x="3258600" y="2392325"/>
              <a:chExt cx="101550" cy="101500"/>
            </a:xfrm>
          </p:grpSpPr>
          <p:sp>
            <p:nvSpPr>
              <p:cNvPr id="242" name="Google Shape;242;p28"/>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8"/>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28"/>
            <p:cNvSpPr/>
            <p:nvPr/>
          </p:nvSpPr>
          <p:spPr>
            <a:xfrm>
              <a:off x="7549320" y="1263354"/>
              <a:ext cx="853111" cy="626143"/>
            </a:xfrm>
            <a:custGeom>
              <a:rect b="b" l="l" r="r" t="t"/>
              <a:pathLst>
                <a:path extrusionOk="0" h="9599" w="13078">
                  <a:moveTo>
                    <a:pt x="1232" y="305"/>
                  </a:moveTo>
                  <a:cubicBezTo>
                    <a:pt x="1655" y="305"/>
                    <a:pt x="2267" y="465"/>
                    <a:pt x="3006" y="774"/>
                  </a:cubicBezTo>
                  <a:cubicBezTo>
                    <a:pt x="4304" y="1317"/>
                    <a:pt x="5866" y="2259"/>
                    <a:pt x="7404" y="3425"/>
                  </a:cubicBezTo>
                  <a:cubicBezTo>
                    <a:pt x="10749" y="5963"/>
                    <a:pt x="12530" y="8452"/>
                    <a:pt x="12040" y="9102"/>
                  </a:cubicBezTo>
                  <a:cubicBezTo>
                    <a:pt x="11944" y="9228"/>
                    <a:pt x="11759" y="9290"/>
                    <a:pt x="11499" y="9290"/>
                  </a:cubicBezTo>
                  <a:cubicBezTo>
                    <a:pt x="10414" y="9290"/>
                    <a:pt x="8021" y="8215"/>
                    <a:pt x="5323" y="6169"/>
                  </a:cubicBezTo>
                  <a:cubicBezTo>
                    <a:pt x="3785" y="5003"/>
                    <a:pt x="2457" y="3753"/>
                    <a:pt x="1583" y="2651"/>
                  </a:cubicBezTo>
                  <a:cubicBezTo>
                    <a:pt x="773" y="1629"/>
                    <a:pt x="438" y="823"/>
                    <a:pt x="686" y="495"/>
                  </a:cubicBezTo>
                  <a:cubicBezTo>
                    <a:pt x="782" y="368"/>
                    <a:pt x="970" y="305"/>
                    <a:pt x="1232" y="305"/>
                  </a:cubicBezTo>
                  <a:close/>
                  <a:moveTo>
                    <a:pt x="1237" y="1"/>
                  </a:moveTo>
                  <a:cubicBezTo>
                    <a:pt x="897" y="1"/>
                    <a:pt x="614" y="87"/>
                    <a:pt x="445" y="309"/>
                  </a:cubicBezTo>
                  <a:cubicBezTo>
                    <a:pt x="0" y="898"/>
                    <a:pt x="688" y="2009"/>
                    <a:pt x="1346" y="2839"/>
                  </a:cubicBezTo>
                  <a:cubicBezTo>
                    <a:pt x="2233" y="3961"/>
                    <a:pt x="3580" y="5231"/>
                    <a:pt x="5139" y="6412"/>
                  </a:cubicBezTo>
                  <a:cubicBezTo>
                    <a:pt x="7419" y="8141"/>
                    <a:pt x="10083" y="9598"/>
                    <a:pt x="11480" y="9598"/>
                  </a:cubicBezTo>
                  <a:cubicBezTo>
                    <a:pt x="11841" y="9598"/>
                    <a:pt x="12118" y="9501"/>
                    <a:pt x="12282" y="9283"/>
                  </a:cubicBezTo>
                  <a:cubicBezTo>
                    <a:pt x="13077" y="8237"/>
                    <a:pt x="10457" y="5358"/>
                    <a:pt x="7588" y="3182"/>
                  </a:cubicBezTo>
                  <a:cubicBezTo>
                    <a:pt x="6030" y="2002"/>
                    <a:pt x="4446" y="1046"/>
                    <a:pt x="3124" y="493"/>
                  </a:cubicBezTo>
                  <a:cubicBezTo>
                    <a:pt x="2517" y="238"/>
                    <a:pt x="1799" y="1"/>
                    <a:pt x="12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7"/>
          <p:cNvSpPr txBox="1"/>
          <p:nvPr>
            <p:ph type="title"/>
          </p:nvPr>
        </p:nvSpPr>
        <p:spPr>
          <a:xfrm>
            <a:off x="720000" y="621146"/>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Acceso a las funciones de un objeto</a:t>
            </a:r>
            <a:endParaRPr/>
          </a:p>
        </p:txBody>
      </p:sp>
      <p:sp>
        <p:nvSpPr>
          <p:cNvPr id="306" name="Google Shape;306;p37"/>
          <p:cNvSpPr txBox="1"/>
          <p:nvPr>
            <p:ph idx="1" type="body"/>
          </p:nvPr>
        </p:nvSpPr>
        <p:spPr>
          <a:xfrm>
            <a:off x="1257900" y="1223575"/>
            <a:ext cx="6628200" cy="1400700"/>
          </a:xfrm>
          <a:prstGeom prst="rect">
            <a:avLst/>
          </a:prstGeom>
        </p:spPr>
        <p:txBody>
          <a:bodyPr anchorCtr="0" anchor="t" bIns="182875" lIns="274300" spcFirstLastPara="1" rIns="274300" wrap="square" tIns="182875">
            <a:noAutofit/>
          </a:bodyPr>
          <a:lstStyle/>
          <a:p>
            <a:pPr indent="0" lvl="0" marL="0" rtl="0" algn="l">
              <a:spcBef>
                <a:spcPts val="0"/>
              </a:spcBef>
              <a:spcAft>
                <a:spcPts val="0"/>
              </a:spcAft>
              <a:buNone/>
            </a:pPr>
            <a:r>
              <a:rPr lang="en" sz="1500"/>
              <a:t>¿Qué debemos hacer para ejecutar una función que está dentro de un objeto? </a:t>
            </a:r>
            <a:endParaRPr sz="1500"/>
          </a:p>
          <a:p>
            <a:pPr indent="-336550" lvl="0" marL="457200" rtl="0" algn="l">
              <a:spcBef>
                <a:spcPts val="1600"/>
              </a:spcBef>
              <a:spcAft>
                <a:spcPts val="0"/>
              </a:spcAft>
              <a:buClr>
                <a:schemeClr val="accent4"/>
              </a:buClr>
              <a:buSzPts val="1700"/>
              <a:buChar char="❏"/>
            </a:pPr>
            <a:r>
              <a:rPr lang="en" sz="1500"/>
              <a:t>Lo único que se debe hacer es agregar como sufijo los paréntesis, ya que esto le dice al navegador que ejecutaremos la función</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323850" lvl="0" marL="457200" rtl="0" algn="l">
              <a:spcBef>
                <a:spcPts val="1600"/>
              </a:spcBef>
              <a:spcAft>
                <a:spcPts val="0"/>
              </a:spcAft>
              <a:buClr>
                <a:schemeClr val="accent4"/>
              </a:buClr>
              <a:buSzPts val="1500"/>
              <a:buChar char="❏"/>
            </a:pPr>
            <a:r>
              <a:rPr lang="en" sz="1500"/>
              <a:t>Las funciones dentro de un objeto se le llaman </a:t>
            </a:r>
            <a:r>
              <a:rPr b="1" lang="en" sz="1500"/>
              <a:t>métodos (method)</a:t>
            </a:r>
            <a:r>
              <a:rPr lang="en" sz="1500"/>
              <a:t>. </a:t>
            </a:r>
            <a:endParaRPr sz="1500"/>
          </a:p>
        </p:txBody>
      </p:sp>
      <p:sp>
        <p:nvSpPr>
          <p:cNvPr id="307" name="Google Shape;307;p37"/>
          <p:cNvSpPr txBox="1"/>
          <p:nvPr/>
        </p:nvSpPr>
        <p:spPr>
          <a:xfrm>
            <a:off x="1914000" y="2759525"/>
            <a:ext cx="5316000" cy="859200"/>
          </a:xfrm>
          <a:prstGeom prst="rect">
            <a:avLst/>
          </a:prstGeom>
          <a:solidFill>
            <a:srgbClr val="282828"/>
          </a:solidFill>
          <a:ln>
            <a:noFill/>
          </a:ln>
          <a:effectLst>
            <a:outerShdw rotWithShape="0" algn="bl" dir="2880000" dist="161925">
              <a:schemeClr val="lt1">
                <a:alpha val="54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350">
                <a:solidFill>
                  <a:srgbClr val="83A598"/>
                </a:solidFill>
                <a:highlight>
                  <a:srgbClr val="282828"/>
                </a:highlight>
                <a:latin typeface="Consolas"/>
                <a:ea typeface="Consolas"/>
                <a:cs typeface="Consolas"/>
                <a:sym typeface="Consolas"/>
              </a:rPr>
              <a:t>automovil</a:t>
            </a:r>
            <a:r>
              <a:rPr lang="en" sz="1350">
                <a:solidFill>
                  <a:srgbClr val="A89984"/>
                </a:solidFill>
                <a:highlight>
                  <a:srgbClr val="282828"/>
                </a:highlight>
                <a:latin typeface="Consolas"/>
                <a:ea typeface="Consolas"/>
                <a:cs typeface="Consolas"/>
                <a:sym typeface="Consolas"/>
              </a:rPr>
              <a:t>.</a:t>
            </a:r>
            <a:r>
              <a:rPr lang="en" sz="1350">
                <a:solidFill>
                  <a:srgbClr val="FABD2F"/>
                </a:solidFill>
                <a:highlight>
                  <a:srgbClr val="282828"/>
                </a:highlight>
                <a:latin typeface="Consolas"/>
                <a:ea typeface="Consolas"/>
                <a:cs typeface="Consolas"/>
                <a:sym typeface="Consolas"/>
              </a:rPr>
              <a:t>encender</a:t>
            </a:r>
            <a:r>
              <a:rPr lang="en" sz="1350">
                <a:solidFill>
                  <a:srgbClr val="EBDBB2"/>
                </a:solidFill>
                <a:highlight>
                  <a:srgbClr val="282828"/>
                </a:highlight>
                <a:latin typeface="Consolas"/>
                <a:ea typeface="Consolas"/>
                <a:cs typeface="Consolas"/>
                <a:sym typeface="Consolas"/>
              </a:rPr>
              <a:t>()</a:t>
            </a:r>
            <a:r>
              <a:rPr lang="en" sz="1350">
                <a:solidFill>
                  <a:srgbClr val="A89984"/>
                </a:solidFill>
                <a:highlight>
                  <a:srgbClr val="282828"/>
                </a:highlight>
                <a:latin typeface="Consolas"/>
                <a:ea typeface="Consolas"/>
                <a:cs typeface="Consolas"/>
                <a:sym typeface="Consolas"/>
              </a:rPr>
              <a:t>;</a:t>
            </a:r>
            <a:r>
              <a:rPr lang="en" sz="1350">
                <a:solidFill>
                  <a:srgbClr val="EBDBB2"/>
                </a:solidFill>
                <a:highlight>
                  <a:srgbClr val="282828"/>
                </a:highlight>
                <a:latin typeface="Consolas"/>
                <a:ea typeface="Consolas"/>
                <a:cs typeface="Consolas"/>
                <a:sym typeface="Consolas"/>
              </a:rPr>
              <a:t> </a:t>
            </a:r>
            <a:r>
              <a:rPr i="1" lang="en" sz="1350">
                <a:solidFill>
                  <a:srgbClr val="928374"/>
                </a:solidFill>
                <a:highlight>
                  <a:srgbClr val="282828"/>
                </a:highlight>
                <a:latin typeface="Consolas"/>
                <a:ea typeface="Consolas"/>
                <a:cs typeface="Consolas"/>
                <a:sym typeface="Consolas"/>
              </a:rPr>
              <a:t>//notacion de puntos</a:t>
            </a:r>
            <a:endParaRPr i="1" sz="13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350">
                <a:solidFill>
                  <a:srgbClr val="83A598"/>
                </a:solidFill>
                <a:highlight>
                  <a:srgbClr val="282828"/>
                </a:highlight>
                <a:latin typeface="Consolas"/>
                <a:ea typeface="Consolas"/>
                <a:cs typeface="Consolas"/>
                <a:sym typeface="Consolas"/>
              </a:rPr>
              <a:t>automovil</a:t>
            </a:r>
            <a:r>
              <a:rPr lang="en" sz="1350">
                <a:solidFill>
                  <a:srgbClr val="EBDBB2"/>
                </a:solidFill>
                <a:highlight>
                  <a:srgbClr val="282828"/>
                </a:highlight>
                <a:latin typeface="Consolas"/>
                <a:ea typeface="Consolas"/>
                <a:cs typeface="Consolas"/>
                <a:sym typeface="Consolas"/>
              </a:rPr>
              <a:t>[</a:t>
            </a:r>
            <a:r>
              <a:rPr lang="en" sz="1350">
                <a:solidFill>
                  <a:srgbClr val="A89984"/>
                </a:solidFill>
                <a:highlight>
                  <a:srgbClr val="282828"/>
                </a:highlight>
                <a:latin typeface="Consolas"/>
                <a:ea typeface="Consolas"/>
                <a:cs typeface="Consolas"/>
                <a:sym typeface="Consolas"/>
              </a:rPr>
              <a:t>"</a:t>
            </a:r>
            <a:r>
              <a:rPr lang="en" sz="1350">
                <a:solidFill>
                  <a:srgbClr val="B8BB26"/>
                </a:solidFill>
                <a:highlight>
                  <a:srgbClr val="282828"/>
                </a:highlight>
                <a:latin typeface="Consolas"/>
                <a:ea typeface="Consolas"/>
                <a:cs typeface="Consolas"/>
                <a:sym typeface="Consolas"/>
              </a:rPr>
              <a:t>encender</a:t>
            </a:r>
            <a:r>
              <a:rPr lang="en" sz="1350">
                <a:solidFill>
                  <a:srgbClr val="A89984"/>
                </a:solidFill>
                <a:highlight>
                  <a:srgbClr val="282828"/>
                </a:highlight>
                <a:latin typeface="Consolas"/>
                <a:ea typeface="Consolas"/>
                <a:cs typeface="Consolas"/>
                <a:sym typeface="Consolas"/>
              </a:rPr>
              <a:t>"</a:t>
            </a:r>
            <a:r>
              <a:rPr lang="en" sz="1350">
                <a:solidFill>
                  <a:srgbClr val="EBDBB2"/>
                </a:solidFill>
                <a:highlight>
                  <a:srgbClr val="282828"/>
                </a:highlight>
                <a:latin typeface="Consolas"/>
                <a:ea typeface="Consolas"/>
                <a:cs typeface="Consolas"/>
                <a:sym typeface="Consolas"/>
              </a:rPr>
              <a:t>]()</a:t>
            </a:r>
            <a:r>
              <a:rPr lang="en" sz="1350">
                <a:solidFill>
                  <a:srgbClr val="A89984"/>
                </a:solidFill>
                <a:highlight>
                  <a:srgbClr val="282828"/>
                </a:highlight>
                <a:latin typeface="Consolas"/>
                <a:ea typeface="Consolas"/>
                <a:cs typeface="Consolas"/>
                <a:sym typeface="Consolas"/>
              </a:rPr>
              <a:t>;</a:t>
            </a:r>
            <a:r>
              <a:rPr lang="en" sz="1350">
                <a:solidFill>
                  <a:srgbClr val="EBDBB2"/>
                </a:solidFill>
                <a:highlight>
                  <a:srgbClr val="282828"/>
                </a:highlight>
                <a:latin typeface="Consolas"/>
                <a:ea typeface="Consolas"/>
                <a:cs typeface="Consolas"/>
                <a:sym typeface="Consolas"/>
              </a:rPr>
              <a:t> </a:t>
            </a:r>
            <a:r>
              <a:rPr i="1" lang="en" sz="1350">
                <a:solidFill>
                  <a:srgbClr val="928374"/>
                </a:solidFill>
                <a:highlight>
                  <a:srgbClr val="282828"/>
                </a:highlight>
                <a:latin typeface="Consolas"/>
                <a:ea typeface="Consolas"/>
                <a:cs typeface="Consolas"/>
                <a:sym typeface="Consolas"/>
              </a:rPr>
              <a:t>//notacion de corchetes</a:t>
            </a:r>
            <a:endParaRPr i="1" sz="1350">
              <a:solidFill>
                <a:srgbClr val="928374"/>
              </a:solidFill>
              <a:highlight>
                <a:srgbClr val="282828"/>
              </a:highlight>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8"/>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#Ejemplo: </a:t>
            </a:r>
            <a:r>
              <a:rPr lang="en" sz="2200"/>
              <a:t>Accediendo a las métodos(funciones) de un objeto</a:t>
            </a:r>
            <a:endParaRPr sz="2200"/>
          </a:p>
        </p:txBody>
      </p:sp>
      <p:sp>
        <p:nvSpPr>
          <p:cNvPr id="313" name="Google Shape;313;p38"/>
          <p:cNvSpPr txBox="1"/>
          <p:nvPr>
            <p:ph idx="1" type="body"/>
          </p:nvPr>
        </p:nvSpPr>
        <p:spPr>
          <a:xfrm>
            <a:off x="844425" y="1677300"/>
            <a:ext cx="3930600" cy="2179500"/>
          </a:xfrm>
          <a:prstGeom prst="rect">
            <a:avLst/>
          </a:prstGeom>
          <a:ln cap="flat" cmpd="sng" w="28575">
            <a:solidFill>
              <a:srgbClr val="282828"/>
            </a:solidFill>
            <a:prstDash val="solid"/>
            <a:round/>
            <a:headEnd len="sm" w="sm" type="none"/>
            <a:tailEnd len="sm" w="sm" type="none"/>
          </a:ln>
        </p:spPr>
        <p:txBody>
          <a:bodyPr anchorCtr="0" anchor="ctr" bIns="182875" lIns="274300" spcFirstLastPara="1" rIns="274300" wrap="square" tIns="182875">
            <a:noAutofit/>
          </a:bodyPr>
          <a:lstStyle/>
          <a:p>
            <a:pPr indent="0" lvl="0" marL="0" rtl="0" algn="just">
              <a:spcBef>
                <a:spcPts val="0"/>
              </a:spcBef>
              <a:spcAft>
                <a:spcPts val="1600"/>
              </a:spcAft>
              <a:buNone/>
            </a:pPr>
            <a:r>
              <a:rPr lang="en" sz="1700"/>
              <a:t>Acceder a la función que se encuentra en el objeto con el nombre de “perro”, que se muestra en el siguiente bloque de código:</a:t>
            </a:r>
            <a:endParaRPr sz="1700"/>
          </a:p>
        </p:txBody>
      </p:sp>
      <p:sp>
        <p:nvSpPr>
          <p:cNvPr id="314" name="Google Shape;314;p38"/>
          <p:cNvSpPr txBox="1"/>
          <p:nvPr/>
        </p:nvSpPr>
        <p:spPr>
          <a:xfrm>
            <a:off x="5045425" y="1295100"/>
            <a:ext cx="3625200" cy="2724300"/>
          </a:xfrm>
          <a:prstGeom prst="rect">
            <a:avLst/>
          </a:prstGeom>
          <a:solidFill>
            <a:srgbClr val="282828"/>
          </a:solidFill>
          <a:ln>
            <a:noFill/>
          </a:ln>
          <a:effectLst>
            <a:outerShdw rotWithShape="0" algn="bl" dir="2640000" dist="85725">
              <a:schemeClr val="lt1">
                <a:alpha val="50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perro</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raza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Pastor Alemán</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origen</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Alemania</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pelaje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Lanudo</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peso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33kg</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edad</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12</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amigable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true</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FABD2F"/>
                </a:solidFill>
                <a:highlight>
                  <a:srgbClr val="282828"/>
                </a:highlight>
                <a:latin typeface="Consolas"/>
                <a:ea typeface="Consolas"/>
                <a:cs typeface="Consolas"/>
                <a:sym typeface="Consolas"/>
              </a:rPr>
              <a:t>sonidos</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function</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console</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log</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El perro ladra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89984"/>
                </a:solidFill>
                <a:highlight>
                  <a:srgbClr val="282828"/>
                </a:highlight>
                <a:latin typeface="Consolas"/>
                <a:ea typeface="Consolas"/>
                <a:cs typeface="Consolas"/>
                <a:sym typeface="Consolas"/>
              </a:rPr>
              <a:t>};</a:t>
            </a:r>
            <a:endParaRPr sz="1050">
              <a:solidFill>
                <a:srgbClr val="FB4934"/>
              </a:solidFill>
              <a:highlight>
                <a:srgbClr val="282828"/>
              </a:highlight>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9"/>
          <p:cNvSpPr txBox="1"/>
          <p:nvPr>
            <p:ph type="title"/>
          </p:nvPr>
        </p:nvSpPr>
        <p:spPr>
          <a:xfrm>
            <a:off x="1286550" y="986375"/>
            <a:ext cx="65709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Modificación de Propiedades o Funciones dentro de un Objeto (métodos)</a:t>
            </a:r>
            <a:endParaRPr sz="2300"/>
          </a:p>
        </p:txBody>
      </p:sp>
      <p:sp>
        <p:nvSpPr>
          <p:cNvPr id="320" name="Google Shape;320;p39"/>
          <p:cNvSpPr txBox="1"/>
          <p:nvPr>
            <p:ph idx="1" type="body"/>
          </p:nvPr>
        </p:nvSpPr>
        <p:spPr>
          <a:xfrm>
            <a:off x="1286550" y="1683456"/>
            <a:ext cx="6570900" cy="1312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accent4"/>
              </a:buClr>
              <a:buSzPts val="1600"/>
              <a:buChar char="❏"/>
            </a:pPr>
            <a:r>
              <a:rPr lang="en" sz="1400"/>
              <a:t>La modificación de elementos dentro de un objeto se hace de manera similar a como lo haríamos con un array. </a:t>
            </a:r>
            <a:endParaRPr sz="1400"/>
          </a:p>
          <a:p>
            <a:pPr indent="-330200" lvl="0" marL="457200" rtl="0" algn="l">
              <a:spcBef>
                <a:spcPts val="1000"/>
              </a:spcBef>
              <a:spcAft>
                <a:spcPts val="1000"/>
              </a:spcAft>
              <a:buClr>
                <a:schemeClr val="accent4"/>
              </a:buClr>
              <a:buSzPts val="1600"/>
              <a:buChar char="❏"/>
            </a:pPr>
            <a:r>
              <a:rPr lang="en" sz="1400"/>
              <a:t>Por ejemplo, si deseamos modificar el valor de la propiedad patente dentro del objeto automóvil, podemos hacerlo de la siguiente forma:</a:t>
            </a:r>
            <a:endParaRPr sz="1400"/>
          </a:p>
        </p:txBody>
      </p:sp>
      <p:sp>
        <p:nvSpPr>
          <p:cNvPr id="321" name="Google Shape;321;p39"/>
          <p:cNvSpPr txBox="1"/>
          <p:nvPr/>
        </p:nvSpPr>
        <p:spPr>
          <a:xfrm>
            <a:off x="3072000" y="3192300"/>
            <a:ext cx="3000000" cy="730500"/>
          </a:xfrm>
          <a:prstGeom prst="rect">
            <a:avLst/>
          </a:prstGeom>
          <a:solidFill>
            <a:srgbClr val="282828"/>
          </a:solidFill>
          <a:ln>
            <a:noFill/>
          </a:ln>
          <a:effectLst>
            <a:outerShdw rotWithShape="0" algn="bl" dir="3060000" dist="123825">
              <a:schemeClr val="lt1">
                <a:alpha val="50000"/>
              </a:schemeClr>
            </a:outerShdw>
          </a:effectLst>
        </p:spPr>
        <p:txBody>
          <a:bodyPr anchorCtr="0" anchor="t" bIns="182875" lIns="274300" spcFirstLastPara="1" rIns="274300" wrap="square" tIns="91425">
            <a:spAutoFit/>
          </a:bodyPr>
          <a:lstStyle/>
          <a:p>
            <a:pPr indent="0" lvl="0" marL="0" rtl="0" algn="l">
              <a:lnSpc>
                <a:spcPct val="135714"/>
              </a:lnSpc>
              <a:spcBef>
                <a:spcPts val="0"/>
              </a:spcBef>
              <a:spcAft>
                <a:spcPts val="0"/>
              </a:spcAft>
              <a:buNone/>
            </a:pPr>
            <a:r>
              <a:rPr lang="en" sz="1250">
                <a:solidFill>
                  <a:srgbClr val="83A598"/>
                </a:solidFill>
                <a:highlight>
                  <a:srgbClr val="282828"/>
                </a:highlight>
                <a:latin typeface="Consolas"/>
                <a:ea typeface="Consolas"/>
                <a:cs typeface="Consolas"/>
                <a:sym typeface="Consolas"/>
              </a:rPr>
              <a:t>automovil</a:t>
            </a:r>
            <a:r>
              <a:rPr lang="en" sz="1250">
                <a:solidFill>
                  <a:srgbClr val="A89984"/>
                </a:solidFill>
                <a:highlight>
                  <a:srgbClr val="282828"/>
                </a:highlight>
                <a:latin typeface="Consolas"/>
                <a:ea typeface="Consolas"/>
                <a:cs typeface="Consolas"/>
                <a:sym typeface="Consolas"/>
              </a:rPr>
              <a:t>.</a:t>
            </a:r>
            <a:r>
              <a:rPr lang="en" sz="1250">
                <a:solidFill>
                  <a:srgbClr val="83A598"/>
                </a:solidFill>
                <a:highlight>
                  <a:srgbClr val="282828"/>
                </a:highlight>
                <a:latin typeface="Consolas"/>
                <a:ea typeface="Consolas"/>
                <a:cs typeface="Consolas"/>
                <a:sym typeface="Consolas"/>
              </a:rPr>
              <a:t>patente</a:t>
            </a:r>
            <a:r>
              <a:rPr lang="en" sz="1250">
                <a:solidFill>
                  <a:srgbClr val="EBDBB2"/>
                </a:solidFill>
                <a:highlight>
                  <a:srgbClr val="282828"/>
                </a:highlight>
                <a:latin typeface="Consolas"/>
                <a:ea typeface="Consolas"/>
                <a:cs typeface="Consolas"/>
                <a:sym typeface="Consolas"/>
              </a:rPr>
              <a:t> </a:t>
            </a:r>
            <a:r>
              <a:rPr lang="en" sz="1250">
                <a:solidFill>
                  <a:srgbClr val="8EC07C"/>
                </a:solidFill>
                <a:highlight>
                  <a:srgbClr val="282828"/>
                </a:highlight>
                <a:latin typeface="Consolas"/>
                <a:ea typeface="Consolas"/>
                <a:cs typeface="Consolas"/>
                <a:sym typeface="Consolas"/>
              </a:rPr>
              <a:t>=</a:t>
            </a:r>
            <a:r>
              <a:rPr lang="en" sz="1250">
                <a:solidFill>
                  <a:srgbClr val="EBDBB2"/>
                </a:solidFill>
                <a:highlight>
                  <a:srgbClr val="282828"/>
                </a:highlight>
                <a:latin typeface="Consolas"/>
                <a:ea typeface="Consolas"/>
                <a:cs typeface="Consolas"/>
                <a:sym typeface="Consolas"/>
              </a:rPr>
              <a:t> </a:t>
            </a:r>
            <a:r>
              <a:rPr lang="en" sz="1250">
                <a:solidFill>
                  <a:srgbClr val="A89984"/>
                </a:solidFill>
                <a:highlight>
                  <a:srgbClr val="282828"/>
                </a:highlight>
                <a:latin typeface="Consolas"/>
                <a:ea typeface="Consolas"/>
                <a:cs typeface="Consolas"/>
                <a:sym typeface="Consolas"/>
              </a:rPr>
              <a:t>'</a:t>
            </a:r>
            <a:r>
              <a:rPr lang="en" sz="1250">
                <a:solidFill>
                  <a:srgbClr val="B8BB26"/>
                </a:solidFill>
                <a:highlight>
                  <a:srgbClr val="282828"/>
                </a:highlight>
                <a:latin typeface="Consolas"/>
                <a:ea typeface="Consolas"/>
                <a:cs typeface="Consolas"/>
                <a:sym typeface="Consolas"/>
              </a:rPr>
              <a:t>JJKX12</a:t>
            </a:r>
            <a:r>
              <a:rPr lang="en" sz="1250">
                <a:solidFill>
                  <a:srgbClr val="A89984"/>
                </a:solidFill>
                <a:highlight>
                  <a:srgbClr val="282828"/>
                </a:highlight>
                <a:latin typeface="Consolas"/>
                <a:ea typeface="Consolas"/>
                <a:cs typeface="Consolas"/>
                <a:sym typeface="Consolas"/>
              </a:rPr>
              <a:t>';</a:t>
            </a:r>
            <a:endParaRPr sz="1250">
              <a:solidFill>
                <a:srgbClr val="A89984"/>
              </a:solidFill>
              <a:highlight>
                <a:srgbClr val="282828"/>
              </a:highlight>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0"/>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#Ejemplo: </a:t>
            </a:r>
            <a:r>
              <a:rPr lang="en" sz="2600"/>
              <a:t>Modificando el objeto original</a:t>
            </a:r>
            <a:endParaRPr sz="2600"/>
          </a:p>
        </p:txBody>
      </p:sp>
      <p:sp>
        <p:nvSpPr>
          <p:cNvPr id="327" name="Google Shape;327;p40"/>
          <p:cNvSpPr txBox="1"/>
          <p:nvPr>
            <p:ph idx="1" type="body"/>
          </p:nvPr>
        </p:nvSpPr>
        <p:spPr>
          <a:xfrm>
            <a:off x="844425" y="1677300"/>
            <a:ext cx="3930600" cy="2179500"/>
          </a:xfrm>
          <a:prstGeom prst="rect">
            <a:avLst/>
          </a:prstGeom>
          <a:ln cap="flat" cmpd="sng" w="28575">
            <a:solidFill>
              <a:srgbClr val="282828"/>
            </a:solidFill>
            <a:prstDash val="solid"/>
            <a:round/>
            <a:headEnd len="sm" w="sm" type="none"/>
            <a:tailEnd len="sm" w="sm" type="none"/>
          </a:ln>
        </p:spPr>
        <p:txBody>
          <a:bodyPr anchorCtr="0" anchor="ctr" bIns="182875" lIns="274300" spcFirstLastPara="1" rIns="274300" wrap="square" tIns="182875">
            <a:noAutofit/>
          </a:bodyPr>
          <a:lstStyle/>
          <a:p>
            <a:pPr indent="0" lvl="0" marL="0" rtl="0" algn="just">
              <a:spcBef>
                <a:spcPts val="0"/>
              </a:spcBef>
              <a:spcAft>
                <a:spcPts val="1600"/>
              </a:spcAft>
              <a:buNone/>
            </a:pPr>
            <a:r>
              <a:rPr lang="en" sz="1500"/>
              <a:t>Realizar algunas modificaciones en el objeto original, como el peso, la edad y el elemento amigable mediante la notación punto, sobreescribiendo los valores originales por unos valores nuevos. Utilizamos el siguiente objeto:</a:t>
            </a:r>
            <a:endParaRPr sz="1500"/>
          </a:p>
        </p:txBody>
      </p:sp>
      <p:sp>
        <p:nvSpPr>
          <p:cNvPr id="328" name="Google Shape;328;p40"/>
          <p:cNvSpPr txBox="1"/>
          <p:nvPr/>
        </p:nvSpPr>
        <p:spPr>
          <a:xfrm>
            <a:off x="5045425" y="1342450"/>
            <a:ext cx="3625200" cy="2724300"/>
          </a:xfrm>
          <a:prstGeom prst="rect">
            <a:avLst/>
          </a:prstGeom>
          <a:solidFill>
            <a:srgbClr val="282828"/>
          </a:solidFill>
          <a:ln>
            <a:noFill/>
          </a:ln>
          <a:effectLst>
            <a:outerShdw rotWithShape="0" algn="bl" dir="2640000" dist="85725">
              <a:schemeClr val="lt1">
                <a:alpha val="50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perro</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raza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Pastor Alemán</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origen</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Alemania</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pelaje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Lanudo</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peso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33kg</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edad</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12</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amigable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true</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FABD2F"/>
                </a:solidFill>
                <a:highlight>
                  <a:srgbClr val="282828"/>
                </a:highlight>
                <a:latin typeface="Consolas"/>
                <a:ea typeface="Consolas"/>
                <a:cs typeface="Consolas"/>
                <a:sym typeface="Consolas"/>
              </a:rPr>
              <a:t>sonidos</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function</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console</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log</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El perro ladra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89984"/>
                </a:solidFill>
                <a:highlight>
                  <a:srgbClr val="282828"/>
                </a:highlight>
                <a:latin typeface="Consolas"/>
                <a:ea typeface="Consolas"/>
                <a:cs typeface="Consolas"/>
                <a:sym typeface="Consolas"/>
              </a:rPr>
              <a:t>};</a:t>
            </a:r>
            <a:endParaRPr sz="1050">
              <a:solidFill>
                <a:srgbClr val="FB4934"/>
              </a:solidFill>
              <a:highlight>
                <a:srgbClr val="282828"/>
              </a:highlight>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1"/>
          <p:cNvSpPr txBox="1"/>
          <p:nvPr>
            <p:ph type="title"/>
          </p:nvPr>
        </p:nvSpPr>
        <p:spPr>
          <a:xfrm>
            <a:off x="914850" y="778150"/>
            <a:ext cx="35409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#Ejemplo: </a:t>
            </a:r>
            <a:r>
              <a:rPr lang="en" sz="2600"/>
              <a:t>Agregando objetos a un objeto</a:t>
            </a:r>
            <a:endParaRPr sz="2600"/>
          </a:p>
        </p:txBody>
      </p:sp>
      <p:sp>
        <p:nvSpPr>
          <p:cNvPr id="334" name="Google Shape;334;p41"/>
          <p:cNvSpPr txBox="1"/>
          <p:nvPr>
            <p:ph idx="1" type="body"/>
          </p:nvPr>
        </p:nvSpPr>
        <p:spPr>
          <a:xfrm>
            <a:off x="720000" y="1657000"/>
            <a:ext cx="3930600" cy="2612400"/>
          </a:xfrm>
          <a:prstGeom prst="rect">
            <a:avLst/>
          </a:prstGeom>
          <a:ln cap="flat" cmpd="sng" w="28575">
            <a:solidFill>
              <a:srgbClr val="282828"/>
            </a:solidFill>
            <a:prstDash val="solid"/>
            <a:round/>
            <a:headEnd len="sm" w="sm" type="none"/>
            <a:tailEnd len="sm" w="sm" type="none"/>
          </a:ln>
        </p:spPr>
        <p:txBody>
          <a:bodyPr anchorCtr="0" anchor="ctr" bIns="182875" lIns="274300" spcFirstLastPara="1" rIns="274300" wrap="square" tIns="182875">
            <a:noAutofit/>
          </a:bodyPr>
          <a:lstStyle/>
          <a:p>
            <a:pPr indent="0" lvl="0" marL="0" rtl="0" algn="just">
              <a:spcBef>
                <a:spcPts val="0"/>
              </a:spcBef>
              <a:spcAft>
                <a:spcPts val="0"/>
              </a:spcAft>
              <a:buNone/>
            </a:pPr>
            <a:r>
              <a:rPr lang="en" sz="1500"/>
              <a:t>Utilizar el siguiente objeto perro, al cual hemos agregado algunas propiedades como propietario y lugar. </a:t>
            </a:r>
            <a:endParaRPr sz="1500"/>
          </a:p>
          <a:p>
            <a:pPr indent="0" lvl="0" marL="0" rtl="0" algn="just">
              <a:spcBef>
                <a:spcPts val="1600"/>
              </a:spcBef>
              <a:spcAft>
                <a:spcPts val="1600"/>
              </a:spcAft>
              <a:buNone/>
            </a:pPr>
            <a:r>
              <a:rPr lang="en" sz="1500"/>
              <a:t>Como podemos observar en el objeto mostrado, se modificó la variable original agregando otros objetos. Ahora, intentemos acceder y mostrar los valores pertenecientes al propietario, como el nombre y el país donde reside.</a:t>
            </a:r>
            <a:endParaRPr sz="1500"/>
          </a:p>
        </p:txBody>
      </p:sp>
      <p:sp>
        <p:nvSpPr>
          <p:cNvPr id="335" name="Google Shape;335;p41"/>
          <p:cNvSpPr txBox="1"/>
          <p:nvPr/>
        </p:nvSpPr>
        <p:spPr>
          <a:xfrm>
            <a:off x="4903375" y="332100"/>
            <a:ext cx="3510300" cy="4479300"/>
          </a:xfrm>
          <a:prstGeom prst="rect">
            <a:avLst/>
          </a:prstGeom>
          <a:solidFill>
            <a:srgbClr val="282828"/>
          </a:solidFill>
          <a:ln>
            <a:noFill/>
          </a:ln>
          <a:effectLst>
            <a:outerShdw rotWithShape="0" algn="bl" dir="2640000" dist="85725">
              <a:schemeClr val="lt1">
                <a:alpha val="50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perro</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propietario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nombre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Juan</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edad</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34</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lugar</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pais</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Chile</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ciudad</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Santiago de Chile</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raza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Pastor Alemán</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origen</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Alemania</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pelaje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Lanudo</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peso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30kg</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edad</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11</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amigable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true</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FABD2F"/>
                </a:solidFill>
                <a:highlight>
                  <a:srgbClr val="282828"/>
                </a:highlight>
                <a:latin typeface="Consolas"/>
                <a:ea typeface="Consolas"/>
                <a:cs typeface="Consolas"/>
                <a:sym typeface="Consolas"/>
              </a:rPr>
              <a:t>sonidos</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function</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console</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log</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El perro ladra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89984"/>
                </a:solidFill>
                <a:highlight>
                  <a:srgbClr val="282828"/>
                </a:highlight>
                <a:latin typeface="Consolas"/>
                <a:ea typeface="Consolas"/>
                <a:cs typeface="Consolas"/>
                <a:sym typeface="Consolas"/>
              </a:rPr>
              <a:t>};</a:t>
            </a:r>
            <a:endParaRPr sz="1050">
              <a:solidFill>
                <a:srgbClr val="FB4934"/>
              </a:solidFill>
              <a:highlight>
                <a:srgbClr val="282828"/>
              </a:highlight>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2"/>
          <p:cNvSpPr txBox="1"/>
          <p:nvPr>
            <p:ph type="title"/>
          </p:nvPr>
        </p:nvSpPr>
        <p:spPr>
          <a:xfrm>
            <a:off x="713225" y="721050"/>
            <a:ext cx="36219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t>#Ejercicio</a:t>
            </a:r>
            <a:endParaRPr sz="2700"/>
          </a:p>
        </p:txBody>
      </p:sp>
      <p:sp>
        <p:nvSpPr>
          <p:cNvPr id="341" name="Google Shape;341;p42"/>
          <p:cNvSpPr txBox="1"/>
          <p:nvPr>
            <p:ph idx="1" type="body"/>
          </p:nvPr>
        </p:nvSpPr>
        <p:spPr>
          <a:xfrm>
            <a:off x="840575" y="1405200"/>
            <a:ext cx="3367200" cy="3296400"/>
          </a:xfrm>
          <a:prstGeom prst="rect">
            <a:avLst/>
          </a:prstGeom>
          <a:ln cap="flat" cmpd="sng" w="28575">
            <a:solidFill>
              <a:schemeClr val="lt1"/>
            </a:solidFill>
            <a:prstDash val="solid"/>
            <a:round/>
            <a:headEnd len="sm" w="sm" type="none"/>
            <a:tailEnd len="sm" w="sm" type="none"/>
          </a:ln>
        </p:spPr>
        <p:txBody>
          <a:bodyPr anchorCtr="0" anchor="ctr" bIns="182875" lIns="274300" spcFirstLastPara="1" rIns="274300" wrap="square" tIns="182875">
            <a:noAutofit/>
          </a:bodyPr>
          <a:lstStyle/>
          <a:p>
            <a:pPr indent="0" lvl="0" marL="0" rtl="0" algn="just">
              <a:spcBef>
                <a:spcPts val="0"/>
              </a:spcBef>
              <a:spcAft>
                <a:spcPts val="1600"/>
              </a:spcAft>
              <a:buNone/>
            </a:pPr>
            <a:r>
              <a:rPr lang="en">
                <a:solidFill>
                  <a:schemeClr val="lt1"/>
                </a:solidFill>
              </a:rPr>
              <a:t>Para el objeto dado, realice las siguientes operaciones implementando la notación de punto para poder acceder y mostrar los elementos: nombre, edad y peso del alumno. Además el nombre y la ciudad del representante. Luego ejecuta y muestra la función que se encuentra en el elemento denominado rendimiento. Utiliza el console.log para obtener los resultados en el navegador web.</a:t>
            </a:r>
            <a:endParaRPr>
              <a:solidFill>
                <a:schemeClr val="lt1"/>
              </a:solidFill>
            </a:endParaRPr>
          </a:p>
        </p:txBody>
      </p:sp>
      <p:sp>
        <p:nvSpPr>
          <p:cNvPr id="342" name="Google Shape;342;p42"/>
          <p:cNvSpPr txBox="1"/>
          <p:nvPr/>
        </p:nvSpPr>
        <p:spPr>
          <a:xfrm>
            <a:off x="4883100" y="441900"/>
            <a:ext cx="3510300" cy="4259700"/>
          </a:xfrm>
          <a:prstGeom prst="rect">
            <a:avLst/>
          </a:prstGeom>
          <a:solidFill>
            <a:srgbClr val="282828"/>
          </a:solidFill>
          <a:ln>
            <a:noFill/>
          </a:ln>
          <a:effectLst>
            <a:outerShdw rotWithShape="0" algn="bl" dir="2640000" dist="85725">
              <a:schemeClr val="lt1">
                <a:alpha val="50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alumno</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representante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nombre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Maria</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edad</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49</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lugar</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pais</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Chile</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ciudad</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Santiago de Chile</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nombre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Manuel</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apellido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Perez</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peso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45kg</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edad</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10</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amigable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true</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FABD2F"/>
                </a:solidFill>
                <a:highlight>
                  <a:srgbClr val="282828"/>
                </a:highlight>
                <a:latin typeface="Consolas"/>
                <a:ea typeface="Consolas"/>
                <a:cs typeface="Consolas"/>
                <a:sym typeface="Consolas"/>
              </a:rPr>
              <a:t>rendimiento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function</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console</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log</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Muy buen alumno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89984"/>
                </a:solidFill>
                <a:highlight>
                  <a:srgbClr val="282828"/>
                </a:highlight>
                <a:latin typeface="Consolas"/>
                <a:ea typeface="Consolas"/>
                <a:cs typeface="Consolas"/>
                <a:sym typeface="Consolas"/>
              </a:rPr>
              <a:t>};</a:t>
            </a:r>
            <a:endParaRPr sz="1050">
              <a:solidFill>
                <a:srgbClr val="FB4934"/>
              </a:solidFill>
              <a:highlight>
                <a:srgbClr val="282828"/>
              </a:highlight>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46" name="Shape 346"/>
        <p:cNvGrpSpPr/>
        <p:nvPr/>
      </p:nvGrpSpPr>
      <p:grpSpPr>
        <a:xfrm>
          <a:off x="0" y="0"/>
          <a:ext cx="0" cy="0"/>
          <a:chOff x="0" y="0"/>
          <a:chExt cx="0" cy="0"/>
        </a:xfrm>
      </p:grpSpPr>
      <p:sp>
        <p:nvSpPr>
          <p:cNvPr id="347" name="Google Shape;347;p43"/>
          <p:cNvSpPr txBox="1"/>
          <p:nvPr>
            <p:ph type="title"/>
          </p:nvPr>
        </p:nvSpPr>
        <p:spPr>
          <a:xfrm>
            <a:off x="730425" y="804825"/>
            <a:ext cx="2779500" cy="140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t>¿Cómo accedemos a atributos del objeto dentro de uno de sus </a:t>
            </a:r>
            <a:r>
              <a:rPr lang="en" sz="1900"/>
              <a:t>métodos</a:t>
            </a:r>
            <a:r>
              <a:rPr lang="en" sz="1900"/>
              <a:t>?</a:t>
            </a:r>
            <a:endParaRPr sz="1900"/>
          </a:p>
        </p:txBody>
      </p:sp>
      <p:sp>
        <p:nvSpPr>
          <p:cNvPr id="348" name="Google Shape;348;p43"/>
          <p:cNvSpPr txBox="1"/>
          <p:nvPr>
            <p:ph idx="1" type="body"/>
          </p:nvPr>
        </p:nvSpPr>
        <p:spPr>
          <a:xfrm>
            <a:off x="482125" y="2211600"/>
            <a:ext cx="3367200" cy="2380500"/>
          </a:xfrm>
          <a:prstGeom prst="rect">
            <a:avLst/>
          </a:prstGeom>
          <a:ln>
            <a:noFill/>
          </a:ln>
        </p:spPr>
        <p:txBody>
          <a:bodyPr anchorCtr="0" anchor="ctr" bIns="182875" lIns="274300" spcFirstLastPara="1" rIns="274300" wrap="square" tIns="182875">
            <a:noAutofit/>
          </a:bodyPr>
          <a:lstStyle/>
          <a:p>
            <a:pPr indent="0" lvl="0" marL="0" rtl="0" algn="just">
              <a:spcBef>
                <a:spcPts val="0"/>
              </a:spcBef>
              <a:spcAft>
                <a:spcPts val="0"/>
              </a:spcAft>
              <a:buNone/>
            </a:pPr>
            <a:r>
              <a:rPr b="1" lang="en"/>
              <a:t>this </a:t>
            </a:r>
            <a:r>
              <a:rPr lang="en"/>
              <a:t>es una palabra reservada que permite acceder a elementos que existen solo dentro del contexto en el cual se trabaja. </a:t>
            </a:r>
            <a:endParaRPr/>
          </a:p>
          <a:p>
            <a:pPr indent="0" lvl="0" marL="0" rtl="0" algn="just">
              <a:spcBef>
                <a:spcPts val="1600"/>
              </a:spcBef>
              <a:spcAft>
                <a:spcPts val="1600"/>
              </a:spcAft>
              <a:buNone/>
            </a:pPr>
            <a:r>
              <a:rPr lang="en"/>
              <a:t>Ejemplo: acceder a variables o propiedades que existen dentro de una función.</a:t>
            </a:r>
            <a:endParaRPr/>
          </a:p>
        </p:txBody>
      </p:sp>
      <p:sp>
        <p:nvSpPr>
          <p:cNvPr id="349" name="Google Shape;349;p43"/>
          <p:cNvSpPr txBox="1"/>
          <p:nvPr/>
        </p:nvSpPr>
        <p:spPr>
          <a:xfrm>
            <a:off x="3956550" y="332100"/>
            <a:ext cx="4626000" cy="4259700"/>
          </a:xfrm>
          <a:prstGeom prst="rect">
            <a:avLst/>
          </a:prstGeom>
          <a:solidFill>
            <a:srgbClr val="282828"/>
          </a:solidFill>
          <a:ln>
            <a:noFill/>
          </a:ln>
          <a:effectLst>
            <a:outerShdw rotWithShape="0" algn="bl" dir="2640000" dist="85725">
              <a:schemeClr val="lt1">
                <a:alpha val="50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var</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marca</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nombre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Honda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var</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modelo</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Civic</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var</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automovil</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marca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nombre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Mazda</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origen</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Japón</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modelo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3 sport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patente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LJKH63</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color</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azul</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kilometraje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15000</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usado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false</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FABD2F"/>
                </a:solidFill>
                <a:highlight>
                  <a:srgbClr val="282828"/>
                </a:highlight>
                <a:latin typeface="Consolas"/>
                <a:ea typeface="Consolas"/>
                <a:cs typeface="Consolas"/>
                <a:sym typeface="Consolas"/>
              </a:rPr>
              <a:t>encender</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function</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457200" rtl="0" algn="l">
              <a:lnSpc>
                <a:spcPct val="135714"/>
              </a:lnSpc>
              <a:spcBef>
                <a:spcPts val="0"/>
              </a:spcBef>
              <a:spcAft>
                <a:spcPts val="0"/>
              </a:spcAft>
              <a:buNone/>
            </a:pPr>
            <a:r>
              <a:rPr lang="en" sz="1050">
                <a:solidFill>
                  <a:srgbClr val="FABD2F"/>
                </a:solidFill>
                <a:highlight>
                  <a:srgbClr val="282828"/>
                </a:highlight>
                <a:latin typeface="Consolas"/>
                <a:ea typeface="Consolas"/>
                <a:cs typeface="Consolas"/>
                <a:sym typeface="Consolas"/>
              </a:rPr>
              <a:t>alert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automóvil </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this.</a:t>
            </a:r>
            <a:r>
              <a:rPr lang="en" sz="1050">
                <a:solidFill>
                  <a:srgbClr val="83A598"/>
                </a:solidFill>
                <a:highlight>
                  <a:srgbClr val="282828"/>
                </a:highlight>
                <a:latin typeface="Consolas"/>
                <a:ea typeface="Consolas"/>
                <a:cs typeface="Consolas"/>
                <a:sym typeface="Consolas"/>
              </a:rPr>
              <a:t>marca</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nombre</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this.</a:t>
            </a:r>
            <a:r>
              <a:rPr lang="en" sz="1050">
                <a:solidFill>
                  <a:srgbClr val="83A598"/>
                </a:solidFill>
                <a:highlight>
                  <a:srgbClr val="282828"/>
                </a:highlight>
                <a:latin typeface="Consolas"/>
                <a:ea typeface="Consolas"/>
                <a:cs typeface="Consolas"/>
                <a:sym typeface="Consolas"/>
              </a:rPr>
              <a:t>modelo</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 encendido.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automovil</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encender</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FB4934"/>
              </a:solidFill>
              <a:highlight>
                <a:srgbClr val="282828"/>
              </a:highlight>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4"/>
          <p:cNvSpPr txBox="1"/>
          <p:nvPr>
            <p:ph type="title"/>
          </p:nvPr>
        </p:nvSpPr>
        <p:spPr>
          <a:xfrm>
            <a:off x="920013" y="940475"/>
            <a:ext cx="35409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#Ejemplo: </a:t>
            </a:r>
            <a:r>
              <a:rPr lang="en" sz="2600"/>
              <a:t>Utilizando el operador this</a:t>
            </a:r>
            <a:endParaRPr sz="2600"/>
          </a:p>
        </p:txBody>
      </p:sp>
      <p:sp>
        <p:nvSpPr>
          <p:cNvPr id="355" name="Google Shape;355;p44"/>
          <p:cNvSpPr txBox="1"/>
          <p:nvPr>
            <p:ph idx="1" type="body"/>
          </p:nvPr>
        </p:nvSpPr>
        <p:spPr>
          <a:xfrm>
            <a:off x="725163" y="1819325"/>
            <a:ext cx="3930600" cy="2612400"/>
          </a:xfrm>
          <a:prstGeom prst="rect">
            <a:avLst/>
          </a:prstGeom>
          <a:ln>
            <a:noFill/>
          </a:ln>
        </p:spPr>
        <p:txBody>
          <a:bodyPr anchorCtr="0" anchor="ctr" bIns="182875" lIns="274300" spcFirstLastPara="1" rIns="274300" wrap="square" tIns="182875">
            <a:noAutofit/>
          </a:bodyPr>
          <a:lstStyle/>
          <a:p>
            <a:pPr indent="0" lvl="0" marL="0" rtl="0" algn="just">
              <a:spcBef>
                <a:spcPts val="0"/>
              </a:spcBef>
              <a:spcAft>
                <a:spcPts val="1600"/>
              </a:spcAft>
              <a:buNone/>
            </a:pPr>
            <a:r>
              <a:rPr lang="en" sz="1500"/>
              <a:t>Crear una función dentro del objeto que muestre los valores de raza, edad y el nombre del propietario. La función debe ser parte de un elemento denominado “datos” y se debe mostrar el siguiente mensaje: “La raza del perro es pastor Alemán, tiene una edad de 11 años y el propietario es Juan”. El objeto a trabajar es:</a:t>
            </a:r>
            <a:endParaRPr sz="1500"/>
          </a:p>
        </p:txBody>
      </p:sp>
      <p:sp>
        <p:nvSpPr>
          <p:cNvPr id="356" name="Google Shape;356;p44"/>
          <p:cNvSpPr txBox="1"/>
          <p:nvPr/>
        </p:nvSpPr>
        <p:spPr>
          <a:xfrm>
            <a:off x="4655775" y="265675"/>
            <a:ext cx="3981000" cy="4683000"/>
          </a:xfrm>
          <a:prstGeom prst="rect">
            <a:avLst/>
          </a:prstGeom>
          <a:solidFill>
            <a:srgbClr val="282828"/>
          </a:solidFill>
          <a:ln>
            <a:noFill/>
          </a:ln>
          <a:effectLst>
            <a:outerShdw rotWithShape="0" algn="bl" dir="2640000" dist="85725">
              <a:schemeClr val="lt1">
                <a:alpha val="50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950">
                <a:solidFill>
                  <a:srgbClr val="FB4934"/>
                </a:solidFill>
                <a:highlight>
                  <a:srgbClr val="282828"/>
                </a:highlight>
                <a:latin typeface="Consolas"/>
                <a:ea typeface="Consolas"/>
                <a:cs typeface="Consolas"/>
                <a:sym typeface="Consolas"/>
              </a:rPr>
              <a:t>let</a:t>
            </a:r>
            <a:r>
              <a:rPr lang="en" sz="950">
                <a:solidFill>
                  <a:srgbClr val="EBDBB2"/>
                </a:solidFill>
                <a:highlight>
                  <a:srgbClr val="282828"/>
                </a:highlight>
                <a:latin typeface="Consolas"/>
                <a:ea typeface="Consolas"/>
                <a:cs typeface="Consolas"/>
                <a:sym typeface="Consolas"/>
              </a:rPr>
              <a:t> </a:t>
            </a:r>
            <a:r>
              <a:rPr lang="en" sz="950">
                <a:solidFill>
                  <a:srgbClr val="83A598"/>
                </a:solidFill>
                <a:highlight>
                  <a:srgbClr val="282828"/>
                </a:highlight>
                <a:latin typeface="Consolas"/>
                <a:ea typeface="Consolas"/>
                <a:cs typeface="Consolas"/>
                <a:sym typeface="Consolas"/>
              </a:rPr>
              <a:t>perro</a:t>
            </a:r>
            <a:r>
              <a:rPr lang="en" sz="950">
                <a:solidFill>
                  <a:srgbClr val="EBDBB2"/>
                </a:solidFill>
                <a:highlight>
                  <a:srgbClr val="282828"/>
                </a:highlight>
                <a:latin typeface="Consolas"/>
                <a:ea typeface="Consolas"/>
                <a:cs typeface="Consolas"/>
                <a:sym typeface="Consolas"/>
              </a:rPr>
              <a:t> </a:t>
            </a:r>
            <a:r>
              <a:rPr lang="en" sz="950">
                <a:solidFill>
                  <a:srgbClr val="8EC07C"/>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propietario</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nombre</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B8BB26"/>
                </a:solidFill>
                <a:highlight>
                  <a:srgbClr val="282828"/>
                </a:highlight>
                <a:latin typeface="Consolas"/>
                <a:ea typeface="Consolas"/>
                <a:cs typeface="Consolas"/>
                <a:sym typeface="Consolas"/>
              </a:rPr>
              <a:t>Juan</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edad</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D3869B"/>
                </a:solidFill>
                <a:highlight>
                  <a:srgbClr val="282828"/>
                </a:highlight>
                <a:latin typeface="Consolas"/>
                <a:ea typeface="Consolas"/>
                <a:cs typeface="Consolas"/>
                <a:sym typeface="Consolas"/>
              </a:rPr>
              <a:t>34</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lugar</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pais</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B8BB26"/>
                </a:solidFill>
                <a:highlight>
                  <a:srgbClr val="282828"/>
                </a:highlight>
                <a:latin typeface="Consolas"/>
                <a:ea typeface="Consolas"/>
                <a:cs typeface="Consolas"/>
                <a:sym typeface="Consolas"/>
              </a:rPr>
              <a:t>Chile</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ciudad</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B8BB26"/>
                </a:solidFill>
                <a:highlight>
                  <a:srgbClr val="282828"/>
                </a:highlight>
                <a:latin typeface="Consolas"/>
                <a:ea typeface="Consolas"/>
                <a:cs typeface="Consolas"/>
                <a:sym typeface="Consolas"/>
              </a:rPr>
              <a:t>Santiago de Chile</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raza</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B8BB26"/>
                </a:solidFill>
                <a:highlight>
                  <a:srgbClr val="282828"/>
                </a:highlight>
                <a:latin typeface="Consolas"/>
                <a:ea typeface="Consolas"/>
                <a:cs typeface="Consolas"/>
                <a:sym typeface="Consolas"/>
              </a:rPr>
              <a:t>Pastor Alemán</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origen</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B8BB26"/>
                </a:solidFill>
                <a:highlight>
                  <a:srgbClr val="282828"/>
                </a:highlight>
                <a:latin typeface="Consolas"/>
                <a:ea typeface="Consolas"/>
                <a:cs typeface="Consolas"/>
                <a:sym typeface="Consolas"/>
              </a:rPr>
              <a:t>Alemania</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pelaje</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B8BB26"/>
                </a:solidFill>
                <a:highlight>
                  <a:srgbClr val="282828"/>
                </a:highlight>
                <a:latin typeface="Consolas"/>
                <a:ea typeface="Consolas"/>
                <a:cs typeface="Consolas"/>
                <a:sym typeface="Consolas"/>
              </a:rPr>
              <a:t>Lanudo</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peso</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B8BB26"/>
                </a:solidFill>
                <a:highlight>
                  <a:srgbClr val="282828"/>
                </a:highlight>
                <a:latin typeface="Consolas"/>
                <a:ea typeface="Consolas"/>
                <a:cs typeface="Consolas"/>
                <a:sym typeface="Consolas"/>
              </a:rPr>
              <a:t>30kg</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edad</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D3869B"/>
                </a:solidFill>
                <a:highlight>
                  <a:srgbClr val="282828"/>
                </a:highlight>
                <a:latin typeface="Consolas"/>
                <a:ea typeface="Consolas"/>
                <a:cs typeface="Consolas"/>
                <a:sym typeface="Consolas"/>
              </a:rPr>
              <a:t>11</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amigable</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D3869B"/>
                </a:solidFill>
                <a:highlight>
                  <a:srgbClr val="282828"/>
                </a:highlight>
                <a:latin typeface="Consolas"/>
                <a:ea typeface="Consolas"/>
                <a:cs typeface="Consolas"/>
                <a:sym typeface="Consolas"/>
              </a:rPr>
              <a:t>true</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t>
            </a:r>
            <a:r>
              <a:rPr lang="en" sz="950">
                <a:solidFill>
                  <a:srgbClr val="FABD2F"/>
                </a:solidFill>
                <a:highlight>
                  <a:srgbClr val="282828"/>
                </a:highlight>
                <a:latin typeface="Consolas"/>
                <a:ea typeface="Consolas"/>
                <a:cs typeface="Consolas"/>
                <a:sym typeface="Consolas"/>
              </a:rPr>
              <a:t>datos</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8EC07C"/>
                </a:solidFill>
                <a:highlight>
                  <a:srgbClr val="282828"/>
                </a:highlight>
                <a:latin typeface="Consolas"/>
                <a:ea typeface="Consolas"/>
                <a:cs typeface="Consolas"/>
                <a:sym typeface="Consolas"/>
              </a:rPr>
              <a:t>function</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457200" rtl="0" algn="l">
              <a:lnSpc>
                <a:spcPct val="135714"/>
              </a:lnSpc>
              <a:spcBef>
                <a:spcPts val="0"/>
              </a:spcBef>
              <a:spcAft>
                <a:spcPts val="0"/>
              </a:spcAft>
              <a:buNone/>
            </a:pPr>
            <a:r>
              <a:rPr lang="en" sz="950">
                <a:solidFill>
                  <a:srgbClr val="FB4934"/>
                </a:solidFill>
                <a:highlight>
                  <a:srgbClr val="282828"/>
                </a:highlight>
                <a:latin typeface="Consolas"/>
                <a:ea typeface="Consolas"/>
                <a:cs typeface="Consolas"/>
                <a:sym typeface="Consolas"/>
              </a:rPr>
              <a:t>return</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B8BB26"/>
                </a:solidFill>
                <a:highlight>
                  <a:srgbClr val="282828"/>
                </a:highlight>
                <a:latin typeface="Consolas"/>
                <a:ea typeface="Consolas"/>
                <a:cs typeface="Consolas"/>
                <a:sym typeface="Consolas"/>
              </a:rPr>
              <a:t>La raza del perro es </a:t>
            </a:r>
            <a:r>
              <a:rPr lang="en" sz="950">
                <a:solidFill>
                  <a:srgbClr val="A89984"/>
                </a:solidFill>
                <a:highlight>
                  <a:srgbClr val="282828"/>
                </a:highlight>
                <a:latin typeface="Consolas"/>
                <a:ea typeface="Consolas"/>
                <a:cs typeface="Consolas"/>
                <a:sym typeface="Consolas"/>
              </a:rPr>
              <a:t>${</a:t>
            </a:r>
            <a:r>
              <a:rPr lang="en" sz="950">
                <a:solidFill>
                  <a:srgbClr val="FE8019"/>
                </a:solidFill>
                <a:highlight>
                  <a:srgbClr val="282828"/>
                </a:highlight>
                <a:latin typeface="Consolas"/>
                <a:ea typeface="Consolas"/>
                <a:cs typeface="Consolas"/>
                <a:sym typeface="Consolas"/>
              </a:rPr>
              <a:t>this</a:t>
            </a:r>
            <a:r>
              <a:rPr lang="en" sz="950">
                <a:solidFill>
                  <a:srgbClr val="A89984"/>
                </a:solidFill>
                <a:highlight>
                  <a:srgbClr val="282828"/>
                </a:highlight>
                <a:latin typeface="Consolas"/>
                <a:ea typeface="Consolas"/>
                <a:cs typeface="Consolas"/>
                <a:sym typeface="Consolas"/>
              </a:rPr>
              <a:t>.</a:t>
            </a:r>
            <a:r>
              <a:rPr lang="en" sz="950">
                <a:solidFill>
                  <a:srgbClr val="83A598"/>
                </a:solidFill>
                <a:highlight>
                  <a:srgbClr val="282828"/>
                </a:highlight>
                <a:latin typeface="Consolas"/>
                <a:ea typeface="Consolas"/>
                <a:cs typeface="Consolas"/>
                <a:sym typeface="Consolas"/>
              </a:rPr>
              <a:t>raza</a:t>
            </a:r>
            <a:r>
              <a:rPr lang="en" sz="950">
                <a:solidFill>
                  <a:srgbClr val="A89984"/>
                </a:solidFill>
                <a:highlight>
                  <a:srgbClr val="282828"/>
                </a:highlight>
                <a:latin typeface="Consolas"/>
                <a:ea typeface="Consolas"/>
                <a:cs typeface="Consolas"/>
                <a:sym typeface="Consolas"/>
              </a:rPr>
              <a:t>}</a:t>
            </a:r>
            <a:r>
              <a:rPr lang="en" sz="950">
                <a:solidFill>
                  <a:srgbClr val="B8BB26"/>
                </a:solidFill>
                <a:highlight>
                  <a:srgbClr val="282828"/>
                </a:highlight>
                <a:latin typeface="Consolas"/>
                <a:ea typeface="Consolas"/>
                <a:cs typeface="Consolas"/>
                <a:sym typeface="Consolas"/>
              </a:rPr>
              <a:t>, tiene una edad de </a:t>
            </a:r>
            <a:r>
              <a:rPr lang="en" sz="950">
                <a:solidFill>
                  <a:srgbClr val="A89984"/>
                </a:solidFill>
                <a:highlight>
                  <a:srgbClr val="282828"/>
                </a:highlight>
                <a:latin typeface="Consolas"/>
                <a:ea typeface="Consolas"/>
                <a:cs typeface="Consolas"/>
                <a:sym typeface="Consolas"/>
              </a:rPr>
              <a:t>${</a:t>
            </a:r>
            <a:r>
              <a:rPr lang="en" sz="950">
                <a:solidFill>
                  <a:srgbClr val="FE8019"/>
                </a:solidFill>
                <a:highlight>
                  <a:srgbClr val="282828"/>
                </a:highlight>
                <a:latin typeface="Consolas"/>
                <a:ea typeface="Consolas"/>
                <a:cs typeface="Consolas"/>
                <a:sym typeface="Consolas"/>
              </a:rPr>
              <a:t>this</a:t>
            </a:r>
            <a:r>
              <a:rPr lang="en" sz="950">
                <a:solidFill>
                  <a:srgbClr val="A89984"/>
                </a:solidFill>
                <a:highlight>
                  <a:srgbClr val="282828"/>
                </a:highlight>
                <a:latin typeface="Consolas"/>
                <a:ea typeface="Consolas"/>
                <a:cs typeface="Consolas"/>
                <a:sym typeface="Consolas"/>
              </a:rPr>
              <a:t>.</a:t>
            </a:r>
            <a:r>
              <a:rPr lang="en" sz="950">
                <a:solidFill>
                  <a:srgbClr val="83A598"/>
                </a:solidFill>
                <a:highlight>
                  <a:srgbClr val="282828"/>
                </a:highlight>
                <a:latin typeface="Consolas"/>
                <a:ea typeface="Consolas"/>
                <a:cs typeface="Consolas"/>
                <a:sym typeface="Consolas"/>
              </a:rPr>
              <a:t>edad</a:t>
            </a:r>
            <a:r>
              <a:rPr lang="en" sz="950">
                <a:solidFill>
                  <a:srgbClr val="A89984"/>
                </a:solidFill>
                <a:highlight>
                  <a:srgbClr val="282828"/>
                </a:highlight>
                <a:latin typeface="Consolas"/>
                <a:ea typeface="Consolas"/>
                <a:cs typeface="Consolas"/>
                <a:sym typeface="Consolas"/>
              </a:rPr>
              <a:t>}</a:t>
            </a:r>
            <a:r>
              <a:rPr lang="en" sz="950">
                <a:solidFill>
                  <a:srgbClr val="B8BB26"/>
                </a:solidFill>
                <a:highlight>
                  <a:srgbClr val="282828"/>
                </a:highlight>
                <a:latin typeface="Consolas"/>
                <a:ea typeface="Consolas"/>
                <a:cs typeface="Consolas"/>
                <a:sym typeface="Consolas"/>
              </a:rPr>
              <a:t> y el propietario es </a:t>
            </a:r>
            <a:r>
              <a:rPr lang="en" sz="950">
                <a:solidFill>
                  <a:srgbClr val="A89984"/>
                </a:solidFill>
                <a:highlight>
                  <a:srgbClr val="282828"/>
                </a:highlight>
                <a:latin typeface="Consolas"/>
                <a:ea typeface="Consolas"/>
                <a:cs typeface="Consolas"/>
                <a:sym typeface="Consolas"/>
              </a:rPr>
              <a:t>${</a:t>
            </a:r>
            <a:r>
              <a:rPr lang="en" sz="950">
                <a:solidFill>
                  <a:srgbClr val="FE8019"/>
                </a:solidFill>
                <a:highlight>
                  <a:srgbClr val="282828"/>
                </a:highlight>
                <a:latin typeface="Consolas"/>
                <a:ea typeface="Consolas"/>
                <a:cs typeface="Consolas"/>
                <a:sym typeface="Consolas"/>
              </a:rPr>
              <a:t>this</a:t>
            </a:r>
            <a:r>
              <a:rPr lang="en" sz="950">
                <a:solidFill>
                  <a:srgbClr val="A89984"/>
                </a:solidFill>
                <a:highlight>
                  <a:srgbClr val="282828"/>
                </a:highlight>
                <a:latin typeface="Consolas"/>
                <a:ea typeface="Consolas"/>
                <a:cs typeface="Consolas"/>
                <a:sym typeface="Consolas"/>
              </a:rPr>
              <a:t>.</a:t>
            </a:r>
            <a:r>
              <a:rPr lang="en" sz="950">
                <a:solidFill>
                  <a:srgbClr val="83A598"/>
                </a:solidFill>
                <a:highlight>
                  <a:srgbClr val="282828"/>
                </a:highlight>
                <a:latin typeface="Consolas"/>
                <a:ea typeface="Consolas"/>
                <a:cs typeface="Consolas"/>
                <a:sym typeface="Consolas"/>
              </a:rPr>
              <a:t>propietario</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t/>
            </a:r>
            <a:endParaRPr sz="950">
              <a:solidFill>
                <a:srgbClr val="FB4934"/>
              </a:solidFill>
              <a:highlight>
                <a:srgbClr val="282828"/>
              </a:highlight>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5"/>
          <p:cNvSpPr txBox="1"/>
          <p:nvPr>
            <p:ph type="title"/>
          </p:nvPr>
        </p:nvSpPr>
        <p:spPr>
          <a:xfrm>
            <a:off x="713225" y="721050"/>
            <a:ext cx="36219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t>#Ejercicio</a:t>
            </a:r>
            <a:endParaRPr sz="2700"/>
          </a:p>
        </p:txBody>
      </p:sp>
      <p:sp>
        <p:nvSpPr>
          <p:cNvPr id="362" name="Google Shape;362;p45"/>
          <p:cNvSpPr txBox="1"/>
          <p:nvPr>
            <p:ph idx="1" type="body"/>
          </p:nvPr>
        </p:nvSpPr>
        <p:spPr>
          <a:xfrm>
            <a:off x="840575" y="1405200"/>
            <a:ext cx="3367200" cy="3296400"/>
          </a:xfrm>
          <a:prstGeom prst="rect">
            <a:avLst/>
          </a:prstGeom>
          <a:ln>
            <a:noFill/>
          </a:ln>
        </p:spPr>
        <p:txBody>
          <a:bodyPr anchorCtr="0" anchor="ctr" bIns="182875" lIns="274300" spcFirstLastPara="1" rIns="274300" wrap="square" tIns="182875">
            <a:noAutofit/>
          </a:bodyPr>
          <a:lstStyle/>
          <a:p>
            <a:pPr indent="0" lvl="0" marL="0" rtl="0" algn="just">
              <a:spcBef>
                <a:spcPts val="0"/>
              </a:spcBef>
              <a:spcAft>
                <a:spcPts val="1600"/>
              </a:spcAft>
              <a:buNone/>
            </a:pPr>
            <a:r>
              <a:rPr lang="en">
                <a:solidFill>
                  <a:schemeClr val="lt1"/>
                </a:solidFill>
              </a:rPr>
              <a:t>Crear una función que muestre los valores del representante, como nombre y país. Además, el nombre y apellido del alumno en un mensaje que indique: “El representante del alumno Manuel Pérez es Maria, quien reside en Chile”. La función debe estar en un elemento denominado mensaje y utilizando el operador this, trae los valores necesarios a ser mostrados en el mensaje final dentro de la función. </a:t>
            </a:r>
            <a:endParaRPr>
              <a:solidFill>
                <a:schemeClr val="lt1"/>
              </a:solidFill>
            </a:endParaRPr>
          </a:p>
        </p:txBody>
      </p:sp>
      <p:sp>
        <p:nvSpPr>
          <p:cNvPr id="363" name="Google Shape;363;p45"/>
          <p:cNvSpPr txBox="1"/>
          <p:nvPr/>
        </p:nvSpPr>
        <p:spPr>
          <a:xfrm>
            <a:off x="4801925" y="935600"/>
            <a:ext cx="3510300" cy="3601800"/>
          </a:xfrm>
          <a:prstGeom prst="rect">
            <a:avLst/>
          </a:prstGeom>
          <a:solidFill>
            <a:srgbClr val="282828"/>
          </a:solidFill>
          <a:ln>
            <a:noFill/>
          </a:ln>
          <a:effectLst>
            <a:outerShdw rotWithShape="0" algn="bl" dir="2640000" dist="85725">
              <a:schemeClr val="lt1">
                <a:alpha val="50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alumno</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representante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nombre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Maria</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edad</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49</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lugar</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pais</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Chile</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ciudad</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Santiago de Chile</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nombre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Manuel</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apellido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Perez</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peso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45kg</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edad</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10</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amigable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true</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89984"/>
                </a:solidFill>
                <a:highlight>
                  <a:srgbClr val="282828"/>
                </a:highlight>
                <a:latin typeface="Consolas"/>
                <a:ea typeface="Consolas"/>
                <a:cs typeface="Consolas"/>
                <a:sym typeface="Consolas"/>
              </a:rPr>
              <a:t>};</a:t>
            </a:r>
            <a:endParaRPr sz="1050">
              <a:solidFill>
                <a:srgbClr val="FB4934"/>
              </a:solidFill>
              <a:highlight>
                <a:srgbClr val="282828"/>
              </a:highlight>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6"/>
          <p:cNvSpPr txBox="1"/>
          <p:nvPr>
            <p:ph type="title"/>
          </p:nvPr>
        </p:nvSpPr>
        <p:spPr>
          <a:xfrm>
            <a:off x="920013" y="940475"/>
            <a:ext cx="35409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#Ejemplo: </a:t>
            </a:r>
            <a:endParaRPr sz="2600"/>
          </a:p>
          <a:p>
            <a:pPr indent="0" lvl="0" marL="0" rtl="0" algn="ctr">
              <a:spcBef>
                <a:spcPts val="0"/>
              </a:spcBef>
              <a:spcAft>
                <a:spcPts val="0"/>
              </a:spcAft>
              <a:buNone/>
            </a:pPr>
            <a:r>
              <a:rPr lang="en" sz="2600"/>
              <a:t>Métodos para recorrer un objeto</a:t>
            </a:r>
            <a:endParaRPr sz="2600"/>
          </a:p>
        </p:txBody>
      </p:sp>
      <p:sp>
        <p:nvSpPr>
          <p:cNvPr id="369" name="Google Shape;369;p46"/>
          <p:cNvSpPr txBox="1"/>
          <p:nvPr>
            <p:ph idx="1" type="body"/>
          </p:nvPr>
        </p:nvSpPr>
        <p:spPr>
          <a:xfrm>
            <a:off x="725163" y="1819325"/>
            <a:ext cx="3930600" cy="2612400"/>
          </a:xfrm>
          <a:prstGeom prst="rect">
            <a:avLst/>
          </a:prstGeom>
          <a:ln>
            <a:noFill/>
          </a:ln>
        </p:spPr>
        <p:txBody>
          <a:bodyPr anchorCtr="0" anchor="ctr" bIns="182875" lIns="274300" spcFirstLastPara="1" rIns="274300" wrap="square" tIns="182875">
            <a:noAutofit/>
          </a:bodyPr>
          <a:lstStyle/>
          <a:p>
            <a:pPr indent="0" lvl="0" marL="0" rtl="0" algn="just">
              <a:spcBef>
                <a:spcPts val="0"/>
              </a:spcBef>
              <a:spcAft>
                <a:spcPts val="1600"/>
              </a:spcAft>
              <a:buNone/>
            </a:pPr>
            <a:r>
              <a:rPr lang="en" sz="1500">
                <a:solidFill>
                  <a:schemeClr val="lt1"/>
                </a:solidFill>
              </a:rPr>
              <a:t>A continuación vamos a experimentar los métodos vistos para obtener las claves y valores del objeto perro con el que hemos estado trabajando junto con la consola y los métodos anteriores:</a:t>
            </a:r>
            <a:endParaRPr sz="1500">
              <a:solidFill>
                <a:schemeClr val="lt1"/>
              </a:solidFill>
            </a:endParaRPr>
          </a:p>
        </p:txBody>
      </p:sp>
      <p:sp>
        <p:nvSpPr>
          <p:cNvPr id="370" name="Google Shape;370;p46"/>
          <p:cNvSpPr txBox="1"/>
          <p:nvPr/>
        </p:nvSpPr>
        <p:spPr>
          <a:xfrm>
            <a:off x="4908538" y="610625"/>
            <a:ext cx="3510300" cy="3821100"/>
          </a:xfrm>
          <a:prstGeom prst="rect">
            <a:avLst/>
          </a:prstGeom>
          <a:solidFill>
            <a:srgbClr val="282828"/>
          </a:solidFill>
          <a:ln>
            <a:noFill/>
          </a:ln>
          <a:effectLst>
            <a:outerShdw rotWithShape="0" algn="bl" dir="2640000" dist="85725">
              <a:schemeClr val="lt1">
                <a:alpha val="50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perro</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propietario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nombre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Juan</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edad</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34</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lugar</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pais</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Chile</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ciudad</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Santiago de Chile</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raza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Pastor Alemán</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origen</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Alemania</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pelaje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Lanudo</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peso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30kg</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edad</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11</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amigable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true</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89984"/>
                </a:solidFill>
                <a:highlight>
                  <a:srgbClr val="282828"/>
                </a:highlight>
                <a:latin typeface="Consolas"/>
                <a:ea typeface="Consolas"/>
                <a:cs typeface="Consolas"/>
                <a:sym typeface="Consolas"/>
              </a:rPr>
              <a:t>};</a:t>
            </a:r>
            <a:endParaRPr sz="1050">
              <a:solidFill>
                <a:srgbClr val="FB4934"/>
              </a:solidFill>
              <a:highlight>
                <a:srgbClr val="282828"/>
              </a:highlight>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720000" y="539996"/>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Programación</a:t>
            </a:r>
            <a:r>
              <a:rPr lang="en"/>
              <a:t> orientada a objetos</a:t>
            </a:r>
            <a:endParaRPr/>
          </a:p>
        </p:txBody>
      </p:sp>
      <p:sp>
        <p:nvSpPr>
          <p:cNvPr id="250" name="Google Shape;250;p29"/>
          <p:cNvSpPr txBox="1"/>
          <p:nvPr>
            <p:ph idx="1" type="body"/>
          </p:nvPr>
        </p:nvSpPr>
        <p:spPr>
          <a:xfrm>
            <a:off x="720000" y="1237083"/>
            <a:ext cx="7704000" cy="336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Hasta el momento, hemos adoptado un estilo de programación de procedimientos, el cual utiliza estrictamente funciones y variables para efectuar alguna tarea específica. Existen muchos estilos de programación, y uno de ellos, </a:t>
            </a:r>
            <a:r>
              <a:rPr lang="en" sz="1500"/>
              <a:t>está</a:t>
            </a:r>
            <a:r>
              <a:rPr lang="en" sz="1500"/>
              <a:t> orientado a objetos, pues se centra en ellos, en vez de funciones. La idea básica de POO, es que se empleen objetos para modelar cosas del mundo real que queremos representar dentro de nuestros programas, y proporcionar una forma simple de acceder a la funcionalidad, que de otra manera sería difícil o imposible de utilizar.</a:t>
            </a:r>
            <a:endParaRPr sz="1500"/>
          </a:p>
          <a:p>
            <a:pPr indent="0" lvl="0" marL="0" rtl="0" algn="l">
              <a:spcBef>
                <a:spcPts val="1600"/>
              </a:spcBef>
              <a:spcAft>
                <a:spcPts val="1600"/>
              </a:spcAft>
              <a:buNone/>
            </a:pPr>
            <a:r>
              <a:rPr lang="en" sz="1500"/>
              <a:t> Los objetos pueden contener datos y código relacionados, que representan información sobre lo que se está intentando modelar, y la funcionalidad o el comportamiento que se desee que tenga. Estos datos (incluido las funciones) se pueden almacenar ordenadamente, o encapsular dentro de un paquete de objetos, lo que facilita la estructura de acceso. Esto es </a:t>
            </a:r>
            <a:r>
              <a:rPr lang="en" sz="1500"/>
              <a:t>uno de</a:t>
            </a:r>
            <a:r>
              <a:rPr lang="en" sz="1500"/>
              <a:t> los cuatro conceptos fundamentales de la programación orientada a objetos, donde también se incluye: la abstracción, la herencia y el polimorfismo.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7"/>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Métodos para recorrer un Objeto</a:t>
            </a:r>
            <a:endParaRPr/>
          </a:p>
        </p:txBody>
      </p:sp>
      <p:pic>
        <p:nvPicPr>
          <p:cNvPr id="376" name="Google Shape;376;p47"/>
          <p:cNvPicPr preferRelativeResize="0"/>
          <p:nvPr/>
        </p:nvPicPr>
        <p:blipFill>
          <a:blip r:embed="rId3">
            <a:alphaModFix/>
          </a:blip>
          <a:stretch>
            <a:fillRect/>
          </a:stretch>
        </p:blipFill>
        <p:spPr>
          <a:xfrm>
            <a:off x="2723500" y="1439650"/>
            <a:ext cx="3697000" cy="2956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8"/>
          <p:cNvSpPr txBox="1"/>
          <p:nvPr>
            <p:ph type="title"/>
          </p:nvPr>
        </p:nvSpPr>
        <p:spPr>
          <a:xfrm>
            <a:off x="653975" y="490850"/>
            <a:ext cx="3789600" cy="180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Array</a:t>
            </a:r>
            <a:endParaRPr/>
          </a:p>
          <a:p>
            <a:pPr indent="0" lvl="0" marL="0" rtl="0" algn="ctr">
              <a:spcBef>
                <a:spcPts val="0"/>
              </a:spcBef>
              <a:spcAft>
                <a:spcPts val="0"/>
              </a:spcAft>
              <a:buNone/>
            </a:pPr>
            <a:r>
              <a:rPr lang="en" sz="3900"/>
              <a:t>(Arreglos)</a:t>
            </a:r>
            <a:endParaRPr sz="3900"/>
          </a:p>
        </p:txBody>
      </p:sp>
      <p:pic>
        <p:nvPicPr>
          <p:cNvPr id="382" name="Google Shape;382;p48"/>
          <p:cNvPicPr preferRelativeResize="0"/>
          <p:nvPr/>
        </p:nvPicPr>
        <p:blipFill>
          <a:blip r:embed="rId3">
            <a:alphaModFix/>
          </a:blip>
          <a:stretch>
            <a:fillRect/>
          </a:stretch>
        </p:blipFill>
        <p:spPr>
          <a:xfrm>
            <a:off x="4150850" y="2428025"/>
            <a:ext cx="4157875" cy="2231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9"/>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¿Qué es un Array?</a:t>
            </a:r>
            <a:endParaRPr/>
          </a:p>
        </p:txBody>
      </p:sp>
      <p:sp>
        <p:nvSpPr>
          <p:cNvPr id="388" name="Google Shape;388;p49"/>
          <p:cNvSpPr txBox="1"/>
          <p:nvPr/>
        </p:nvSpPr>
        <p:spPr>
          <a:xfrm>
            <a:off x="1000950" y="1352650"/>
            <a:ext cx="32532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Didact Gothic"/>
                <a:ea typeface="Didact Gothic"/>
                <a:cs typeface="Didact Gothic"/>
                <a:sym typeface="Didact Gothic"/>
              </a:rPr>
              <a:t>Es un tipo de dato que permite almacenar de manera ordenada un conjunto de elementos a los que podemos acceder desde una sola variable. </a:t>
            </a:r>
            <a:endParaRPr>
              <a:latin typeface="Didact Gothic"/>
              <a:ea typeface="Didact Gothic"/>
              <a:cs typeface="Didact Gothic"/>
              <a:sym typeface="Didact Gothic"/>
            </a:endParaRPr>
          </a:p>
        </p:txBody>
      </p:sp>
      <p:pic>
        <p:nvPicPr>
          <p:cNvPr id="389" name="Google Shape;389;p49"/>
          <p:cNvPicPr preferRelativeResize="0"/>
          <p:nvPr/>
        </p:nvPicPr>
        <p:blipFill>
          <a:blip r:embed="rId3">
            <a:alphaModFix/>
          </a:blip>
          <a:stretch>
            <a:fillRect/>
          </a:stretch>
        </p:blipFill>
        <p:spPr>
          <a:xfrm>
            <a:off x="5170800" y="1473865"/>
            <a:ext cx="3253200" cy="2897010"/>
          </a:xfrm>
          <a:prstGeom prst="rect">
            <a:avLst/>
          </a:prstGeom>
          <a:noFill/>
          <a:ln cap="flat" cmpd="sng" w="19050">
            <a:solidFill>
              <a:schemeClr val="accent4"/>
            </a:solidFill>
            <a:prstDash val="solid"/>
            <a:round/>
            <a:headEnd len="sm" w="sm" type="none"/>
            <a:tailEnd len="sm" w="sm" type="none"/>
          </a:ln>
        </p:spPr>
      </p:pic>
      <p:sp>
        <p:nvSpPr>
          <p:cNvPr id="390" name="Google Shape;390;p49"/>
          <p:cNvSpPr txBox="1"/>
          <p:nvPr/>
        </p:nvSpPr>
        <p:spPr>
          <a:xfrm>
            <a:off x="5478275" y="4477325"/>
            <a:ext cx="2664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Didact Gothic"/>
                <a:ea typeface="Didact Gothic"/>
                <a:cs typeface="Didact Gothic"/>
                <a:sym typeface="Didact Gothic"/>
              </a:rPr>
              <a:t>Ejemplo basado en una analogía de un estacionamiento</a:t>
            </a:r>
            <a:endParaRPr>
              <a:latin typeface="Didact Gothic"/>
              <a:ea typeface="Didact Gothic"/>
              <a:cs typeface="Didact Gothic"/>
              <a:sym typeface="Didact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0"/>
          <p:cNvSpPr txBox="1"/>
          <p:nvPr>
            <p:ph type="title"/>
          </p:nvPr>
        </p:nvSpPr>
        <p:spPr>
          <a:xfrm>
            <a:off x="720000" y="539996"/>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Declaración y Asignación de arrays</a:t>
            </a:r>
            <a:endParaRPr/>
          </a:p>
        </p:txBody>
      </p:sp>
      <p:sp>
        <p:nvSpPr>
          <p:cNvPr id="396" name="Google Shape;396;p50"/>
          <p:cNvSpPr txBox="1"/>
          <p:nvPr>
            <p:ph idx="1" type="body"/>
          </p:nvPr>
        </p:nvSpPr>
        <p:spPr>
          <a:xfrm>
            <a:off x="720000" y="1237080"/>
            <a:ext cx="7704000" cy="1211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accent4"/>
              </a:buClr>
              <a:buSzPts val="1600"/>
              <a:buChar char="❏"/>
            </a:pPr>
            <a:r>
              <a:rPr lang="en" sz="1400"/>
              <a:t>Los Arrays son definidos entre corchetes (“[ ]”), indicando en su interior los valores que se necesita listar. </a:t>
            </a:r>
            <a:endParaRPr sz="1400"/>
          </a:p>
          <a:p>
            <a:pPr indent="-330200" lvl="0" marL="457200" rtl="0" algn="l">
              <a:spcBef>
                <a:spcPts val="1000"/>
              </a:spcBef>
              <a:spcAft>
                <a:spcPts val="1000"/>
              </a:spcAft>
              <a:buClr>
                <a:schemeClr val="accent4"/>
              </a:buClr>
              <a:buSzPts val="1600"/>
              <a:buChar char="❏"/>
            </a:pPr>
            <a:r>
              <a:rPr lang="en" sz="1400"/>
              <a:t>En el siguiente ejemplo, se agrupa una lista de amigos dentro de un array:</a:t>
            </a:r>
            <a:endParaRPr sz="1400"/>
          </a:p>
        </p:txBody>
      </p:sp>
      <p:sp>
        <p:nvSpPr>
          <p:cNvPr id="397" name="Google Shape;397;p50"/>
          <p:cNvSpPr txBox="1"/>
          <p:nvPr/>
        </p:nvSpPr>
        <p:spPr>
          <a:xfrm>
            <a:off x="1951200" y="2786475"/>
            <a:ext cx="5241600" cy="565500"/>
          </a:xfrm>
          <a:prstGeom prst="rect">
            <a:avLst/>
          </a:prstGeom>
          <a:solidFill>
            <a:srgbClr val="282828"/>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amigos</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Erick</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Cristian</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Max</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Claudia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console</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log</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amigos</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1"/>
          <p:cNvSpPr txBox="1"/>
          <p:nvPr>
            <p:ph type="title"/>
          </p:nvPr>
        </p:nvSpPr>
        <p:spPr>
          <a:xfrm>
            <a:off x="720000" y="539996"/>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Estructura de un Arreglo</a:t>
            </a:r>
            <a:endParaRPr/>
          </a:p>
        </p:txBody>
      </p:sp>
      <p:pic>
        <p:nvPicPr>
          <p:cNvPr id="403" name="Google Shape;403;p51"/>
          <p:cNvPicPr preferRelativeResize="0"/>
          <p:nvPr/>
        </p:nvPicPr>
        <p:blipFill>
          <a:blip r:embed="rId3">
            <a:alphaModFix/>
          </a:blip>
          <a:stretch>
            <a:fillRect/>
          </a:stretch>
        </p:blipFill>
        <p:spPr>
          <a:xfrm>
            <a:off x="2701038" y="1857575"/>
            <a:ext cx="3741925" cy="2008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2"/>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#Ejemplo: Lista de </a:t>
            </a:r>
            <a:r>
              <a:rPr lang="en"/>
              <a:t>Películas</a:t>
            </a:r>
            <a:endParaRPr/>
          </a:p>
        </p:txBody>
      </p:sp>
      <p:sp>
        <p:nvSpPr>
          <p:cNvPr id="409" name="Google Shape;409;p52"/>
          <p:cNvSpPr txBox="1"/>
          <p:nvPr>
            <p:ph idx="1" type="body"/>
          </p:nvPr>
        </p:nvSpPr>
        <p:spPr>
          <a:xfrm>
            <a:off x="844425" y="1677300"/>
            <a:ext cx="3930600" cy="2179500"/>
          </a:xfrm>
          <a:prstGeom prst="rect">
            <a:avLst/>
          </a:prstGeom>
          <a:ln cap="flat" cmpd="sng" w="28575">
            <a:solidFill>
              <a:srgbClr val="28282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Crear una lista de películas utilizando un array, las películas a agregar son: </a:t>
            </a:r>
            <a:endParaRPr sz="1900"/>
          </a:p>
          <a:p>
            <a:pPr indent="0" lvl="0" marL="0" rtl="0" algn="ctr">
              <a:spcBef>
                <a:spcPts val="1600"/>
              </a:spcBef>
              <a:spcAft>
                <a:spcPts val="1600"/>
              </a:spcAft>
              <a:buNone/>
            </a:pPr>
            <a:r>
              <a:rPr lang="en" sz="1900"/>
              <a:t>“It 2, Rambo 3, Halloween, Shaft”</a:t>
            </a:r>
            <a:endParaRPr sz="1900"/>
          </a:p>
        </p:txBody>
      </p:sp>
      <p:sp>
        <p:nvSpPr>
          <p:cNvPr id="410" name="Google Shape;410;p52"/>
          <p:cNvSpPr txBox="1"/>
          <p:nvPr/>
        </p:nvSpPr>
        <p:spPr>
          <a:xfrm>
            <a:off x="5031900" y="1843500"/>
            <a:ext cx="3000000" cy="1847100"/>
          </a:xfrm>
          <a:prstGeom prst="rect">
            <a:avLst/>
          </a:prstGeom>
          <a:solidFill>
            <a:srgbClr val="282828"/>
          </a:solidFill>
          <a:ln>
            <a:noFill/>
          </a:ln>
          <a:effectLst>
            <a:outerShdw rotWithShape="0" algn="bl" dir="2640000" dist="85725">
              <a:schemeClr val="lt1">
                <a:alpha val="50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peliculas</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endParaRPr sz="10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It 2</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Rambo 3</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Halloween</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Shaft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console</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log</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peliculas</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3"/>
          <p:cNvSpPr txBox="1"/>
          <p:nvPr>
            <p:ph type="title"/>
          </p:nvPr>
        </p:nvSpPr>
        <p:spPr>
          <a:xfrm>
            <a:off x="720000" y="539996"/>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Arrays Vacios</a:t>
            </a:r>
            <a:endParaRPr/>
          </a:p>
        </p:txBody>
      </p:sp>
      <p:sp>
        <p:nvSpPr>
          <p:cNvPr id="416" name="Google Shape;416;p53"/>
          <p:cNvSpPr txBox="1"/>
          <p:nvPr>
            <p:ph idx="1" type="body"/>
          </p:nvPr>
        </p:nvSpPr>
        <p:spPr>
          <a:xfrm>
            <a:off x="1765225" y="1237075"/>
            <a:ext cx="5816400" cy="1197600"/>
          </a:xfrm>
          <a:prstGeom prst="rect">
            <a:avLst/>
          </a:prstGeom>
        </p:spPr>
        <p:txBody>
          <a:bodyPr anchorCtr="0" anchor="t" bIns="182875" lIns="274300" spcFirstLastPara="1" rIns="274300" wrap="square" tIns="182875">
            <a:noAutofit/>
          </a:bodyPr>
          <a:lstStyle/>
          <a:p>
            <a:pPr indent="0" lvl="0" marL="0" rtl="0" algn="just">
              <a:spcBef>
                <a:spcPts val="0"/>
              </a:spcBef>
              <a:spcAft>
                <a:spcPts val="1600"/>
              </a:spcAft>
              <a:buNone/>
            </a:pPr>
            <a:r>
              <a:rPr lang="en" sz="1500"/>
              <a:t>Existen casos en los que se necesita inicializar un array vacío, ya que se le asignan valores en otro momento. Estos Arrays son dinámicos o dependen de alguna otra rutina.</a:t>
            </a:r>
            <a:endParaRPr sz="1500"/>
          </a:p>
        </p:txBody>
      </p:sp>
      <p:sp>
        <p:nvSpPr>
          <p:cNvPr id="417" name="Google Shape;417;p53"/>
          <p:cNvSpPr txBox="1"/>
          <p:nvPr/>
        </p:nvSpPr>
        <p:spPr>
          <a:xfrm>
            <a:off x="3173425" y="2725600"/>
            <a:ext cx="3000000" cy="676500"/>
          </a:xfrm>
          <a:prstGeom prst="rect">
            <a:avLst/>
          </a:prstGeom>
          <a:solidFill>
            <a:srgbClr val="282828"/>
          </a:solidFill>
          <a:ln cap="flat" cmpd="sng" w="28575">
            <a:solidFill>
              <a:schemeClr val="accent4"/>
            </a:solidFill>
            <a:prstDash val="solid"/>
            <a:round/>
            <a:headEnd len="sm" w="sm" type="none"/>
            <a:tailEnd len="sm" w="sm" type="none"/>
          </a:ln>
        </p:spPr>
        <p:txBody>
          <a:bodyPr anchorCtr="0" anchor="t" bIns="182875" lIns="365750" spcFirstLastPara="1" rIns="365750" wrap="square" tIns="182875">
            <a:noAutofit/>
          </a:bodyPr>
          <a:lstStyle/>
          <a:p>
            <a:pPr indent="0" lvl="0" marL="0" rtl="0" algn="l">
              <a:lnSpc>
                <a:spcPct val="135714"/>
              </a:lnSpc>
              <a:spcBef>
                <a:spcPts val="0"/>
              </a:spcBef>
              <a:spcAft>
                <a:spcPts val="0"/>
              </a:spcAft>
              <a:buNone/>
            </a:pPr>
            <a:r>
              <a:rPr lang="en" sz="1250">
                <a:solidFill>
                  <a:srgbClr val="FB4934"/>
                </a:solidFill>
                <a:highlight>
                  <a:srgbClr val="282828"/>
                </a:highlight>
                <a:latin typeface="Consolas"/>
                <a:ea typeface="Consolas"/>
                <a:cs typeface="Consolas"/>
                <a:sym typeface="Consolas"/>
              </a:rPr>
              <a:t>let</a:t>
            </a:r>
            <a:r>
              <a:rPr lang="en" sz="1250">
                <a:solidFill>
                  <a:srgbClr val="EBDBB2"/>
                </a:solidFill>
                <a:highlight>
                  <a:srgbClr val="282828"/>
                </a:highlight>
                <a:latin typeface="Consolas"/>
                <a:ea typeface="Consolas"/>
                <a:cs typeface="Consolas"/>
                <a:sym typeface="Consolas"/>
              </a:rPr>
              <a:t> </a:t>
            </a:r>
            <a:r>
              <a:rPr lang="en" sz="1250">
                <a:solidFill>
                  <a:srgbClr val="83A598"/>
                </a:solidFill>
                <a:highlight>
                  <a:srgbClr val="282828"/>
                </a:highlight>
                <a:latin typeface="Consolas"/>
                <a:ea typeface="Consolas"/>
                <a:cs typeface="Consolas"/>
                <a:sym typeface="Consolas"/>
              </a:rPr>
              <a:t>peliculas</a:t>
            </a:r>
            <a:r>
              <a:rPr lang="en" sz="1250">
                <a:solidFill>
                  <a:srgbClr val="EBDBB2"/>
                </a:solidFill>
                <a:highlight>
                  <a:srgbClr val="282828"/>
                </a:highlight>
                <a:latin typeface="Consolas"/>
                <a:ea typeface="Consolas"/>
                <a:cs typeface="Consolas"/>
                <a:sym typeface="Consolas"/>
              </a:rPr>
              <a:t> </a:t>
            </a:r>
            <a:r>
              <a:rPr lang="en" sz="1250">
                <a:solidFill>
                  <a:srgbClr val="8EC07C"/>
                </a:solidFill>
                <a:highlight>
                  <a:srgbClr val="282828"/>
                </a:highlight>
                <a:latin typeface="Consolas"/>
                <a:ea typeface="Consolas"/>
                <a:cs typeface="Consolas"/>
                <a:sym typeface="Consolas"/>
              </a:rPr>
              <a:t>=</a:t>
            </a:r>
            <a:r>
              <a:rPr lang="en" sz="1250">
                <a:solidFill>
                  <a:srgbClr val="EBDBB2"/>
                </a:solidFill>
                <a:highlight>
                  <a:srgbClr val="282828"/>
                </a:highlight>
                <a:latin typeface="Consolas"/>
                <a:ea typeface="Consolas"/>
                <a:cs typeface="Consolas"/>
                <a:sym typeface="Consolas"/>
              </a:rPr>
              <a:t> []</a:t>
            </a:r>
            <a:r>
              <a:rPr lang="en" sz="1250">
                <a:solidFill>
                  <a:srgbClr val="A89984"/>
                </a:solidFill>
                <a:highlight>
                  <a:srgbClr val="282828"/>
                </a:highlight>
                <a:latin typeface="Consolas"/>
                <a:ea typeface="Consolas"/>
                <a:cs typeface="Consolas"/>
                <a:sym typeface="Consolas"/>
              </a:rPr>
              <a:t>;</a:t>
            </a:r>
            <a:endParaRPr sz="1250">
              <a:solidFill>
                <a:srgbClr val="A89984"/>
              </a:solidFill>
              <a:highlight>
                <a:srgbClr val="282828"/>
              </a:highlight>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4"/>
          <p:cNvSpPr txBox="1"/>
          <p:nvPr>
            <p:ph type="title"/>
          </p:nvPr>
        </p:nvSpPr>
        <p:spPr>
          <a:xfrm>
            <a:off x="720000" y="539996"/>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Array con distintos tipos de datos</a:t>
            </a:r>
            <a:endParaRPr/>
          </a:p>
        </p:txBody>
      </p:sp>
      <p:sp>
        <p:nvSpPr>
          <p:cNvPr id="423" name="Google Shape;423;p54"/>
          <p:cNvSpPr txBox="1"/>
          <p:nvPr>
            <p:ph idx="1" type="body"/>
          </p:nvPr>
        </p:nvSpPr>
        <p:spPr>
          <a:xfrm>
            <a:off x="720000" y="1237082"/>
            <a:ext cx="7704000" cy="49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Los arrays no tan solo aceptan cadenas de textos o strings, sino que también otros tipos de datos y objetos: </a:t>
            </a:r>
            <a:endParaRPr sz="1400"/>
          </a:p>
          <a:p>
            <a:pPr indent="0" lvl="0" marL="0" rtl="0" algn="l">
              <a:spcBef>
                <a:spcPts val="1600"/>
              </a:spcBef>
              <a:spcAft>
                <a:spcPts val="1600"/>
              </a:spcAft>
              <a:buNone/>
            </a:pPr>
            <a:r>
              <a:t/>
            </a:r>
            <a:endParaRPr sz="1400"/>
          </a:p>
        </p:txBody>
      </p:sp>
      <p:sp>
        <p:nvSpPr>
          <p:cNvPr id="424" name="Google Shape;424;p54"/>
          <p:cNvSpPr txBox="1"/>
          <p:nvPr/>
        </p:nvSpPr>
        <p:spPr>
          <a:xfrm>
            <a:off x="1308325" y="2148300"/>
            <a:ext cx="3000000" cy="143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Didact Gothic"/>
              <a:buChar char="❏"/>
            </a:pPr>
            <a:r>
              <a:rPr lang="en">
                <a:solidFill>
                  <a:schemeClr val="dk1"/>
                </a:solidFill>
                <a:latin typeface="Didact Gothic"/>
                <a:ea typeface="Didact Gothic"/>
                <a:cs typeface="Didact Gothic"/>
                <a:sym typeface="Didact Gothic"/>
              </a:rPr>
              <a:t>Lista de valores numéricos</a:t>
            </a:r>
            <a:endParaRPr>
              <a:solidFill>
                <a:schemeClr val="dk1"/>
              </a:solidFill>
              <a:latin typeface="Didact Gothic"/>
              <a:ea typeface="Didact Gothic"/>
              <a:cs typeface="Didact Gothic"/>
              <a:sym typeface="Didact Gothic"/>
            </a:endParaRPr>
          </a:p>
          <a:p>
            <a:pPr indent="0" lvl="0" marL="0" rtl="0" algn="l">
              <a:spcBef>
                <a:spcPts val="1000"/>
              </a:spcBef>
              <a:spcAft>
                <a:spcPts val="0"/>
              </a:spcAft>
              <a:buNone/>
            </a:pPr>
            <a:r>
              <a:t/>
            </a:r>
            <a:endParaRPr>
              <a:solidFill>
                <a:schemeClr val="dk1"/>
              </a:solidFill>
              <a:latin typeface="Didact Gothic"/>
              <a:ea typeface="Didact Gothic"/>
              <a:cs typeface="Didact Gothic"/>
              <a:sym typeface="Didact Gothic"/>
            </a:endParaRPr>
          </a:p>
          <a:p>
            <a:pPr indent="-317500" lvl="0" marL="457200" rtl="0" algn="l">
              <a:spcBef>
                <a:spcPts val="1000"/>
              </a:spcBef>
              <a:spcAft>
                <a:spcPts val="0"/>
              </a:spcAft>
              <a:buClr>
                <a:schemeClr val="dk1"/>
              </a:buClr>
              <a:buSzPts val="1400"/>
              <a:buFont typeface="Didact Gothic"/>
              <a:buChar char="❏"/>
            </a:pPr>
            <a:r>
              <a:rPr lang="en">
                <a:solidFill>
                  <a:schemeClr val="dk1"/>
                </a:solidFill>
                <a:latin typeface="Didact Gothic"/>
                <a:ea typeface="Didact Gothic"/>
                <a:cs typeface="Didact Gothic"/>
                <a:sym typeface="Didact Gothic"/>
              </a:rPr>
              <a:t>Lista de valores decimales</a:t>
            </a:r>
            <a:endParaRPr>
              <a:solidFill>
                <a:schemeClr val="dk1"/>
              </a:solidFill>
              <a:latin typeface="Didact Gothic"/>
              <a:ea typeface="Didact Gothic"/>
              <a:cs typeface="Didact Gothic"/>
              <a:sym typeface="Didact Gothic"/>
            </a:endParaRPr>
          </a:p>
          <a:p>
            <a:pPr indent="0" lvl="0" marL="0" rtl="0" algn="l">
              <a:spcBef>
                <a:spcPts val="1000"/>
              </a:spcBef>
              <a:spcAft>
                <a:spcPts val="1000"/>
              </a:spcAft>
              <a:buNone/>
            </a:pPr>
            <a:r>
              <a:t/>
            </a:r>
            <a:endParaRPr>
              <a:solidFill>
                <a:schemeClr val="dk1"/>
              </a:solidFill>
              <a:latin typeface="Didact Gothic"/>
              <a:ea typeface="Didact Gothic"/>
              <a:cs typeface="Didact Gothic"/>
              <a:sym typeface="Didact Gothic"/>
            </a:endParaRPr>
          </a:p>
        </p:txBody>
      </p:sp>
      <p:sp>
        <p:nvSpPr>
          <p:cNvPr id="425" name="Google Shape;425;p54"/>
          <p:cNvSpPr txBox="1"/>
          <p:nvPr/>
        </p:nvSpPr>
        <p:spPr>
          <a:xfrm>
            <a:off x="4666500" y="2148300"/>
            <a:ext cx="3000000" cy="143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Didact Gothic"/>
              <a:buChar char="❏"/>
            </a:pPr>
            <a:r>
              <a:rPr lang="en">
                <a:solidFill>
                  <a:schemeClr val="dk1"/>
                </a:solidFill>
                <a:latin typeface="Didact Gothic"/>
                <a:ea typeface="Didact Gothic"/>
                <a:cs typeface="Didact Gothic"/>
                <a:sym typeface="Didact Gothic"/>
              </a:rPr>
              <a:t>Lista de valores numéricos</a:t>
            </a:r>
            <a:endParaRPr>
              <a:solidFill>
                <a:schemeClr val="dk1"/>
              </a:solidFill>
              <a:latin typeface="Didact Gothic"/>
              <a:ea typeface="Didact Gothic"/>
              <a:cs typeface="Didact Gothic"/>
              <a:sym typeface="Didact Gothic"/>
            </a:endParaRPr>
          </a:p>
          <a:p>
            <a:pPr indent="0" lvl="0" marL="0" rtl="0" algn="l">
              <a:spcBef>
                <a:spcPts val="1000"/>
              </a:spcBef>
              <a:spcAft>
                <a:spcPts val="0"/>
              </a:spcAft>
              <a:buNone/>
            </a:pPr>
            <a:r>
              <a:t/>
            </a:r>
            <a:endParaRPr>
              <a:solidFill>
                <a:schemeClr val="dk1"/>
              </a:solidFill>
              <a:latin typeface="Didact Gothic"/>
              <a:ea typeface="Didact Gothic"/>
              <a:cs typeface="Didact Gothic"/>
              <a:sym typeface="Didact Gothic"/>
            </a:endParaRPr>
          </a:p>
          <a:p>
            <a:pPr indent="-317500" lvl="0" marL="457200" rtl="0" algn="l">
              <a:spcBef>
                <a:spcPts val="1000"/>
              </a:spcBef>
              <a:spcAft>
                <a:spcPts val="0"/>
              </a:spcAft>
              <a:buClr>
                <a:schemeClr val="dk1"/>
              </a:buClr>
              <a:buSzPts val="1400"/>
              <a:buFont typeface="Didact Gothic"/>
              <a:buChar char="❏"/>
            </a:pPr>
            <a:r>
              <a:rPr lang="en">
                <a:solidFill>
                  <a:schemeClr val="dk1"/>
                </a:solidFill>
                <a:latin typeface="Didact Gothic"/>
                <a:ea typeface="Didact Gothic"/>
                <a:cs typeface="Didact Gothic"/>
                <a:sym typeface="Didact Gothic"/>
              </a:rPr>
              <a:t>Lista de valores decimales</a:t>
            </a:r>
            <a:endParaRPr>
              <a:solidFill>
                <a:schemeClr val="dk1"/>
              </a:solidFill>
              <a:latin typeface="Didact Gothic"/>
              <a:ea typeface="Didact Gothic"/>
              <a:cs typeface="Didact Gothic"/>
              <a:sym typeface="Didact Gothic"/>
            </a:endParaRPr>
          </a:p>
          <a:p>
            <a:pPr indent="0" lvl="0" marL="0" rtl="0" algn="l">
              <a:spcBef>
                <a:spcPts val="1000"/>
              </a:spcBef>
              <a:spcAft>
                <a:spcPts val="1000"/>
              </a:spcAft>
              <a:buNone/>
            </a:pPr>
            <a:r>
              <a:t/>
            </a:r>
            <a:endParaRPr>
              <a:solidFill>
                <a:schemeClr val="dk1"/>
              </a:solidFill>
              <a:latin typeface="Didact Gothic"/>
              <a:ea typeface="Didact Gothic"/>
              <a:cs typeface="Didact Gothic"/>
              <a:sym typeface="Didact Gothic"/>
            </a:endParaRPr>
          </a:p>
        </p:txBody>
      </p:sp>
      <p:sp>
        <p:nvSpPr>
          <p:cNvPr id="426" name="Google Shape;426;p54"/>
          <p:cNvSpPr txBox="1"/>
          <p:nvPr/>
        </p:nvSpPr>
        <p:spPr>
          <a:xfrm>
            <a:off x="4835675" y="3233700"/>
            <a:ext cx="3000000" cy="1004400"/>
          </a:xfrm>
          <a:prstGeom prst="rect">
            <a:avLst/>
          </a:prstGeom>
          <a:solidFill>
            <a:srgbClr val="282828"/>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objetos</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endParaRPr sz="1050">
              <a:solidFill>
                <a:srgbClr val="EBDBB2"/>
              </a:solidFill>
              <a:highlight>
                <a:srgbClr val="282828"/>
              </a:highlight>
              <a:latin typeface="Consolas"/>
              <a:ea typeface="Consolas"/>
              <a:cs typeface="Consolas"/>
              <a:sym typeface="Consolas"/>
            </a:endParaRPr>
          </a:p>
          <a:p>
            <a:pPr indent="457200" lvl="0" marL="0" rtl="0" algn="l">
              <a:lnSpc>
                <a:spcPct val="135714"/>
              </a:lnSpc>
              <a:spcBef>
                <a:spcPts val="0"/>
              </a:spcBef>
              <a:spcAft>
                <a:spcPts val="0"/>
              </a:spcAft>
              <a:buNone/>
            </a:pP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nombre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juan</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457200" lvl="0" marL="0" rtl="0" algn="l">
              <a:lnSpc>
                <a:spcPct val="135714"/>
              </a:lnSpc>
              <a:spcBef>
                <a:spcPts val="0"/>
              </a:spcBef>
              <a:spcAft>
                <a:spcPts val="0"/>
              </a:spcAft>
              <a:buNone/>
            </a:pP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nombre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carlos</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EBDBB2"/>
              </a:solidFill>
              <a:highlight>
                <a:srgbClr val="282828"/>
              </a:highlight>
              <a:latin typeface="Consolas"/>
              <a:ea typeface="Consolas"/>
              <a:cs typeface="Consolas"/>
              <a:sym typeface="Consolas"/>
            </a:endParaRPr>
          </a:p>
        </p:txBody>
      </p:sp>
      <p:sp>
        <p:nvSpPr>
          <p:cNvPr id="427" name="Google Shape;427;p54"/>
          <p:cNvSpPr txBox="1"/>
          <p:nvPr/>
        </p:nvSpPr>
        <p:spPr>
          <a:xfrm>
            <a:off x="1501350" y="2488875"/>
            <a:ext cx="3000000" cy="346200"/>
          </a:xfrm>
          <a:prstGeom prst="rect">
            <a:avLst/>
          </a:prstGeom>
          <a:solidFill>
            <a:srgbClr val="282828"/>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pares</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2</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4</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6</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8</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10</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a:p>
        </p:txBody>
      </p:sp>
      <p:sp>
        <p:nvSpPr>
          <p:cNvPr id="428" name="Google Shape;428;p54"/>
          <p:cNvSpPr txBox="1"/>
          <p:nvPr/>
        </p:nvSpPr>
        <p:spPr>
          <a:xfrm>
            <a:off x="1501350" y="3233700"/>
            <a:ext cx="3000000" cy="346200"/>
          </a:xfrm>
          <a:prstGeom prst="rect">
            <a:avLst/>
          </a:prstGeom>
          <a:solidFill>
            <a:srgbClr val="282828"/>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decimales</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2.1</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4.4</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3.1</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7.7</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a:p>
        </p:txBody>
      </p:sp>
      <p:sp>
        <p:nvSpPr>
          <p:cNvPr id="429" name="Google Shape;429;p54"/>
          <p:cNvSpPr txBox="1"/>
          <p:nvPr/>
        </p:nvSpPr>
        <p:spPr>
          <a:xfrm>
            <a:off x="4835675" y="2488875"/>
            <a:ext cx="3000000" cy="346200"/>
          </a:xfrm>
          <a:prstGeom prst="rect">
            <a:avLst/>
          </a:prstGeom>
          <a:solidFill>
            <a:srgbClr val="282828"/>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booleanos</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false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false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true</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5"/>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#Ejemplo: Mi información</a:t>
            </a:r>
            <a:endParaRPr/>
          </a:p>
        </p:txBody>
      </p:sp>
      <p:sp>
        <p:nvSpPr>
          <p:cNvPr id="435" name="Google Shape;435;p55"/>
          <p:cNvSpPr txBox="1"/>
          <p:nvPr>
            <p:ph idx="1" type="body"/>
          </p:nvPr>
        </p:nvSpPr>
        <p:spPr>
          <a:xfrm>
            <a:off x="783575" y="1628100"/>
            <a:ext cx="3930600" cy="2586000"/>
          </a:xfrm>
          <a:prstGeom prst="rect">
            <a:avLst/>
          </a:prstGeom>
          <a:ln cap="flat" cmpd="sng" w="28575">
            <a:solidFill>
              <a:srgbClr val="282828"/>
            </a:solidFill>
            <a:prstDash val="solid"/>
            <a:round/>
            <a:headEnd len="sm" w="sm" type="none"/>
            <a:tailEnd len="sm" w="sm" type="none"/>
          </a:ln>
        </p:spPr>
        <p:txBody>
          <a:bodyPr anchorCtr="0" anchor="ctr" bIns="182875" lIns="274300" spcFirstLastPara="1" rIns="274300" wrap="square" tIns="182875">
            <a:spAutoFit/>
          </a:bodyPr>
          <a:lstStyle/>
          <a:p>
            <a:pPr indent="0" lvl="0" marL="0" rtl="0" algn="just">
              <a:spcBef>
                <a:spcPts val="0"/>
              </a:spcBef>
              <a:spcAft>
                <a:spcPts val="1600"/>
              </a:spcAft>
              <a:buNone/>
            </a:pPr>
            <a:r>
              <a:rPr lang="en" sz="1600"/>
              <a:t>Crear un array que contenga distintos tipos de datos, en el espacio 0 debe ir almacenando tu primer nombre, en el siguiente espacio tu primer apellido, en el siguiente espacio las variables edad y fecha de nacimiento como objeto, y para finalizar indicar si eres hijo único mediante operadores booleanos.</a:t>
            </a:r>
            <a:endParaRPr sz="1600"/>
          </a:p>
        </p:txBody>
      </p:sp>
      <p:sp>
        <p:nvSpPr>
          <p:cNvPr id="436" name="Google Shape;436;p55"/>
          <p:cNvSpPr txBox="1"/>
          <p:nvPr/>
        </p:nvSpPr>
        <p:spPr>
          <a:xfrm>
            <a:off x="5126575" y="1770300"/>
            <a:ext cx="3111000" cy="2301600"/>
          </a:xfrm>
          <a:prstGeom prst="rect">
            <a:avLst/>
          </a:prstGeom>
          <a:solidFill>
            <a:srgbClr val="282828"/>
          </a:solidFill>
          <a:ln>
            <a:noFill/>
          </a:ln>
          <a:effectLst>
            <a:outerShdw rotWithShape="0" algn="bl" dir="2640000" dist="85725">
              <a:schemeClr val="lt1">
                <a:alpha val="50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950">
                <a:solidFill>
                  <a:srgbClr val="FB4934"/>
                </a:solidFill>
                <a:highlight>
                  <a:srgbClr val="282828"/>
                </a:highlight>
                <a:latin typeface="Consolas"/>
                <a:ea typeface="Consolas"/>
                <a:cs typeface="Consolas"/>
                <a:sym typeface="Consolas"/>
              </a:rPr>
              <a:t>let</a:t>
            </a:r>
            <a:r>
              <a:rPr lang="en" sz="950">
                <a:solidFill>
                  <a:srgbClr val="EBDBB2"/>
                </a:solidFill>
                <a:highlight>
                  <a:srgbClr val="282828"/>
                </a:highlight>
                <a:latin typeface="Consolas"/>
                <a:ea typeface="Consolas"/>
                <a:cs typeface="Consolas"/>
                <a:sym typeface="Consolas"/>
              </a:rPr>
              <a:t> </a:t>
            </a:r>
            <a:r>
              <a:rPr lang="en" sz="950">
                <a:solidFill>
                  <a:srgbClr val="83A598"/>
                </a:solidFill>
                <a:highlight>
                  <a:srgbClr val="282828"/>
                </a:highlight>
                <a:latin typeface="Consolas"/>
                <a:ea typeface="Consolas"/>
                <a:cs typeface="Consolas"/>
                <a:sym typeface="Consolas"/>
              </a:rPr>
              <a:t>informacion</a:t>
            </a:r>
            <a:r>
              <a:rPr lang="en" sz="950">
                <a:solidFill>
                  <a:srgbClr val="EBDBB2"/>
                </a:solidFill>
                <a:highlight>
                  <a:srgbClr val="282828"/>
                </a:highlight>
                <a:latin typeface="Consolas"/>
                <a:ea typeface="Consolas"/>
                <a:cs typeface="Consolas"/>
                <a:sym typeface="Consolas"/>
              </a:rPr>
              <a:t> </a:t>
            </a:r>
            <a:r>
              <a:rPr lang="en" sz="950">
                <a:solidFill>
                  <a:srgbClr val="8EC07C"/>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endParaRPr sz="9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B8BB26"/>
                </a:solidFill>
                <a:highlight>
                  <a:srgbClr val="282828"/>
                </a:highlight>
                <a:latin typeface="Consolas"/>
                <a:ea typeface="Consolas"/>
                <a:cs typeface="Consolas"/>
                <a:sym typeface="Consolas"/>
              </a:rPr>
              <a:t>Angeri</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B8BB26"/>
                </a:solidFill>
                <a:highlight>
                  <a:srgbClr val="282828"/>
                </a:highlight>
                <a:latin typeface="Consolas"/>
                <a:ea typeface="Consolas"/>
                <a:cs typeface="Consolas"/>
                <a:sym typeface="Consolas"/>
              </a:rPr>
              <a:t>Martinez</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B8BB26"/>
                </a:solidFill>
                <a:highlight>
                  <a:srgbClr val="282828"/>
                </a:highlight>
                <a:latin typeface="Consolas"/>
                <a:ea typeface="Consolas"/>
                <a:cs typeface="Consolas"/>
                <a:sym typeface="Consolas"/>
              </a:rPr>
              <a:t>edad</a:t>
            </a:r>
            <a:r>
              <a:rPr lang="en" sz="950">
                <a:solidFill>
                  <a:srgbClr val="A89984"/>
                </a:solidFill>
                <a:highlight>
                  <a:srgbClr val="282828"/>
                </a:highlight>
                <a:latin typeface="Consolas"/>
                <a:ea typeface="Consolas"/>
                <a:cs typeface="Consolas"/>
                <a:sym typeface="Consolas"/>
              </a:rPr>
              <a:t>":</a:t>
            </a:r>
            <a:r>
              <a:rPr lang="en" sz="950">
                <a:solidFill>
                  <a:srgbClr val="D3869B"/>
                </a:solidFill>
                <a:highlight>
                  <a:srgbClr val="282828"/>
                </a:highlight>
                <a:latin typeface="Consolas"/>
                <a:ea typeface="Consolas"/>
                <a:cs typeface="Consolas"/>
                <a:sym typeface="Consolas"/>
              </a:rPr>
              <a:t>24</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B8BB26"/>
                </a:solidFill>
                <a:highlight>
                  <a:srgbClr val="282828"/>
                </a:highlight>
                <a:latin typeface="Consolas"/>
                <a:ea typeface="Consolas"/>
                <a:cs typeface="Consolas"/>
                <a:sym typeface="Consolas"/>
              </a:rPr>
              <a:t>fechaNacimiento</a:t>
            </a:r>
            <a:r>
              <a:rPr lang="en" sz="950">
                <a:solidFill>
                  <a:srgbClr val="A89984"/>
                </a:solidFill>
                <a:highlight>
                  <a:srgbClr val="282828"/>
                </a:highlight>
                <a:latin typeface="Consolas"/>
                <a:ea typeface="Consolas"/>
                <a:cs typeface="Consolas"/>
                <a:sym typeface="Consolas"/>
              </a:rPr>
              <a:t>":"</a:t>
            </a:r>
            <a:r>
              <a:rPr lang="en" sz="950">
                <a:solidFill>
                  <a:srgbClr val="B8BB26"/>
                </a:solidFill>
                <a:highlight>
                  <a:srgbClr val="282828"/>
                </a:highlight>
                <a:latin typeface="Consolas"/>
                <a:ea typeface="Consolas"/>
                <a:cs typeface="Consolas"/>
                <a:sym typeface="Consolas"/>
              </a:rPr>
              <a:t>19/7/1996</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t>
            </a:r>
            <a:r>
              <a:rPr lang="en" sz="950">
                <a:solidFill>
                  <a:srgbClr val="D3869B"/>
                </a:solidFill>
                <a:highlight>
                  <a:srgbClr val="282828"/>
                </a:highlight>
                <a:latin typeface="Consolas"/>
                <a:ea typeface="Consolas"/>
                <a:cs typeface="Consolas"/>
                <a:sym typeface="Consolas"/>
              </a:rPr>
              <a:t>false</a:t>
            </a:r>
            <a:r>
              <a:rPr lang="en" sz="950">
                <a:solidFill>
                  <a:srgbClr val="EBDBB2"/>
                </a:solidFill>
                <a:highlight>
                  <a:srgbClr val="282828"/>
                </a:highlight>
                <a:latin typeface="Consolas"/>
                <a:ea typeface="Consolas"/>
                <a:cs typeface="Consolas"/>
                <a:sym typeface="Consolas"/>
              </a:rPr>
              <a:t> .</a:t>
            </a:r>
            <a:endParaRPr sz="9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t/>
            </a:r>
            <a:endParaRPr sz="950">
              <a:solidFill>
                <a:srgbClr val="FB4934"/>
              </a:solidFill>
              <a:highlight>
                <a:srgbClr val="282828"/>
              </a:highlight>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6"/>
          <p:cNvSpPr txBox="1"/>
          <p:nvPr>
            <p:ph type="title"/>
          </p:nvPr>
        </p:nvSpPr>
        <p:spPr>
          <a:xfrm>
            <a:off x="720000" y="539996"/>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Referenciando arrays</a:t>
            </a:r>
            <a:endParaRPr/>
          </a:p>
        </p:txBody>
      </p:sp>
      <p:sp>
        <p:nvSpPr>
          <p:cNvPr id="442" name="Google Shape;442;p56"/>
          <p:cNvSpPr txBox="1"/>
          <p:nvPr>
            <p:ph idx="1" type="body"/>
          </p:nvPr>
        </p:nvSpPr>
        <p:spPr>
          <a:xfrm>
            <a:off x="720000" y="1237075"/>
            <a:ext cx="4014300" cy="3366300"/>
          </a:xfrm>
          <a:prstGeom prst="rect">
            <a:avLst/>
          </a:prstGeom>
        </p:spPr>
        <p:txBody>
          <a:bodyPr anchorCtr="0" anchor="t" bIns="182875" lIns="274300" spcFirstLastPara="1" rIns="274300" wrap="square" tIns="182875">
            <a:noAutofit/>
          </a:bodyPr>
          <a:lstStyle/>
          <a:p>
            <a:pPr indent="-317500" lvl="0" marL="457200" rtl="0" algn="just">
              <a:spcBef>
                <a:spcPts val="1000"/>
              </a:spcBef>
              <a:spcAft>
                <a:spcPts val="0"/>
              </a:spcAft>
              <a:buClr>
                <a:schemeClr val="accent4"/>
              </a:buClr>
              <a:buSzPts val="1400"/>
              <a:buChar char="●"/>
            </a:pPr>
            <a:r>
              <a:rPr lang="en" sz="1400"/>
              <a:t>Para acceder a un valor específico de un array, se puede utilizar su índice asignado para realizar dicha tarea. Ver el siguiente ejemplo: </a:t>
            </a:r>
            <a:endParaRPr sz="1400"/>
          </a:p>
          <a:p>
            <a:pPr indent="-317500" lvl="1" marL="914400" rtl="0" algn="just">
              <a:spcBef>
                <a:spcPts val="1000"/>
              </a:spcBef>
              <a:spcAft>
                <a:spcPts val="0"/>
              </a:spcAft>
              <a:buClr>
                <a:schemeClr val="accent4"/>
              </a:buClr>
              <a:buSzPts val="1400"/>
              <a:buChar char="○"/>
            </a:pPr>
            <a:r>
              <a:rPr lang="en"/>
              <a:t>Acceder al segundo elemento del array de la variable películas o al valor Rambo 3, </a:t>
            </a:r>
            <a:endParaRPr/>
          </a:p>
          <a:p>
            <a:pPr indent="-317500" lvl="0" marL="457200" rtl="0" algn="just">
              <a:spcBef>
                <a:spcPts val="1000"/>
              </a:spcBef>
              <a:spcAft>
                <a:spcPts val="1000"/>
              </a:spcAft>
              <a:buClr>
                <a:schemeClr val="accent4"/>
              </a:buClr>
              <a:buSzPts val="1400"/>
              <a:buChar char="●"/>
            </a:pPr>
            <a:r>
              <a:rPr lang="en" sz="1400"/>
              <a:t>Tener en cuenta que los índices de un arrays parten desde el 0 hasta el número total de elementos menos 1.</a:t>
            </a:r>
            <a:endParaRPr sz="1400"/>
          </a:p>
        </p:txBody>
      </p:sp>
      <p:sp>
        <p:nvSpPr>
          <p:cNvPr id="443" name="Google Shape;443;p56"/>
          <p:cNvSpPr txBox="1"/>
          <p:nvPr/>
        </p:nvSpPr>
        <p:spPr>
          <a:xfrm>
            <a:off x="4734300" y="1846400"/>
            <a:ext cx="3000000" cy="1847100"/>
          </a:xfrm>
          <a:prstGeom prst="rect">
            <a:avLst/>
          </a:prstGeom>
          <a:solidFill>
            <a:srgbClr val="282828"/>
          </a:solidFill>
          <a:ln>
            <a:noFill/>
          </a:ln>
          <a:effectLst>
            <a:outerShdw blurRad="14288" rotWithShape="0" algn="bl" dir="2760000" dist="95250">
              <a:schemeClr val="lt1">
                <a:alpha val="85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peliculas</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endParaRPr sz="10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It 2</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i="1" lang="en" sz="1050">
                <a:solidFill>
                  <a:srgbClr val="928374"/>
                </a:solidFill>
                <a:highlight>
                  <a:srgbClr val="282828"/>
                </a:highlight>
                <a:latin typeface="Consolas"/>
                <a:ea typeface="Consolas"/>
                <a:cs typeface="Consolas"/>
                <a:sym typeface="Consolas"/>
              </a:rPr>
              <a:t>// posición 0</a:t>
            </a:r>
            <a:endParaRPr i="1" sz="10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Rambo 3</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i="1" lang="en" sz="1050">
                <a:solidFill>
                  <a:srgbClr val="928374"/>
                </a:solidFill>
                <a:highlight>
                  <a:srgbClr val="282828"/>
                </a:highlight>
                <a:latin typeface="Consolas"/>
                <a:ea typeface="Consolas"/>
                <a:cs typeface="Consolas"/>
                <a:sym typeface="Consolas"/>
              </a:rPr>
              <a:t>// posición 1</a:t>
            </a:r>
            <a:endParaRPr i="1" sz="10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Halloween</a:t>
            </a:r>
            <a:r>
              <a:rPr lang="en" sz="1050">
                <a:solidFill>
                  <a:srgbClr val="A89984"/>
                </a:solidFill>
                <a:highlight>
                  <a:srgbClr val="282828"/>
                </a:highlight>
                <a:latin typeface="Consolas"/>
                <a:ea typeface="Consolas"/>
                <a:cs typeface="Consolas"/>
                <a:sym typeface="Consolas"/>
              </a:rPr>
              <a:t>",</a:t>
            </a:r>
            <a:r>
              <a:rPr i="1" lang="en" sz="1050">
                <a:solidFill>
                  <a:srgbClr val="928374"/>
                </a:solidFill>
                <a:highlight>
                  <a:srgbClr val="282828"/>
                </a:highlight>
                <a:latin typeface="Consolas"/>
                <a:ea typeface="Consolas"/>
                <a:cs typeface="Consolas"/>
                <a:sym typeface="Consolas"/>
              </a:rPr>
              <a:t>// posición 2</a:t>
            </a:r>
            <a:endParaRPr i="1" sz="10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Shaft</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i="1" lang="en" sz="1050">
                <a:solidFill>
                  <a:srgbClr val="928374"/>
                </a:solidFill>
                <a:highlight>
                  <a:srgbClr val="282828"/>
                </a:highlight>
                <a:latin typeface="Consolas"/>
                <a:ea typeface="Consolas"/>
                <a:cs typeface="Consolas"/>
                <a:sym typeface="Consolas"/>
              </a:rPr>
              <a:t>// posición 3</a:t>
            </a:r>
            <a:endParaRPr i="1" sz="10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console</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log</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peliculas</a:t>
            </a:r>
            <a:r>
              <a:rPr lang="en" sz="1050">
                <a:solidFill>
                  <a:srgbClr val="EBDBB2"/>
                </a:solidFill>
                <a:highlight>
                  <a:srgbClr val="282828"/>
                </a:highlight>
                <a:latin typeface="Consolas"/>
                <a:ea typeface="Consolas"/>
                <a:cs typeface="Consolas"/>
                <a:sym typeface="Consolas"/>
              </a:rPr>
              <a:t>[</a:t>
            </a:r>
            <a:r>
              <a:rPr lang="en" sz="1050">
                <a:solidFill>
                  <a:srgbClr val="D3869B"/>
                </a:solidFill>
                <a:highlight>
                  <a:srgbClr val="282828"/>
                </a:highlight>
                <a:latin typeface="Consolas"/>
                <a:ea typeface="Consolas"/>
                <a:cs typeface="Consolas"/>
                <a:sym typeface="Consolas"/>
              </a:rPr>
              <a:t>1</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0"/>
          <p:cNvSpPr txBox="1"/>
          <p:nvPr>
            <p:ph idx="2" type="title"/>
          </p:nvPr>
        </p:nvSpPr>
        <p:spPr>
          <a:xfrm>
            <a:off x="720000" y="540000"/>
            <a:ext cx="2031600" cy="59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Encapsular</a:t>
            </a:r>
            <a:endParaRPr/>
          </a:p>
        </p:txBody>
      </p:sp>
      <p:sp>
        <p:nvSpPr>
          <p:cNvPr id="256" name="Google Shape;256;p30"/>
          <p:cNvSpPr txBox="1"/>
          <p:nvPr>
            <p:ph idx="1" type="subTitle"/>
          </p:nvPr>
        </p:nvSpPr>
        <p:spPr>
          <a:xfrm>
            <a:off x="720000" y="1168675"/>
            <a:ext cx="4098300" cy="59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Significa ocultar información o datos. Se refiere a la capacidad del objeto para ejecutar su funcionalidad, sin revelar ningún detalle de ejecución al llamador.</a:t>
            </a:r>
            <a:endParaRPr/>
          </a:p>
        </p:txBody>
      </p:sp>
      <p:sp>
        <p:nvSpPr>
          <p:cNvPr id="257" name="Google Shape;257;p30"/>
          <p:cNvSpPr txBox="1"/>
          <p:nvPr>
            <p:ph idx="4" type="title"/>
          </p:nvPr>
        </p:nvSpPr>
        <p:spPr>
          <a:xfrm>
            <a:off x="5219150" y="479500"/>
            <a:ext cx="2397900" cy="59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Herencia</a:t>
            </a:r>
            <a:endParaRPr/>
          </a:p>
        </p:txBody>
      </p:sp>
      <p:sp>
        <p:nvSpPr>
          <p:cNvPr id="258" name="Google Shape;258;p30"/>
          <p:cNvSpPr txBox="1"/>
          <p:nvPr>
            <p:ph idx="5" type="subTitle"/>
          </p:nvPr>
        </p:nvSpPr>
        <p:spPr>
          <a:xfrm>
            <a:off x="5219150" y="1168675"/>
            <a:ext cx="3697500" cy="59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Es un mecanismo que nos permite crear una nueva clase, utilizando la existente. Significa que la clase “hijo” hereda todas las propiedades y comportamientos de la clase “padre/madre”</a:t>
            </a:r>
            <a:endParaRPr/>
          </a:p>
        </p:txBody>
      </p:sp>
      <p:sp>
        <p:nvSpPr>
          <p:cNvPr id="259" name="Google Shape;259;p30"/>
          <p:cNvSpPr txBox="1"/>
          <p:nvPr>
            <p:ph idx="7" type="title"/>
          </p:nvPr>
        </p:nvSpPr>
        <p:spPr>
          <a:xfrm>
            <a:off x="720000" y="2754200"/>
            <a:ext cx="2131500" cy="59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Abstraccion</a:t>
            </a:r>
            <a:endParaRPr/>
          </a:p>
        </p:txBody>
      </p:sp>
      <p:sp>
        <p:nvSpPr>
          <p:cNvPr id="260" name="Google Shape;260;p30"/>
          <p:cNvSpPr txBox="1"/>
          <p:nvPr>
            <p:ph idx="8" type="subTitle"/>
          </p:nvPr>
        </p:nvSpPr>
        <p:spPr>
          <a:xfrm>
            <a:off x="772950" y="3306525"/>
            <a:ext cx="3697500" cy="59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Significa ocultación de implementación. Es una manera de ocultar los detalles de implementación, y mostrar solo las características esenciales a la persona que llama</a:t>
            </a:r>
            <a:endParaRPr/>
          </a:p>
        </p:txBody>
      </p:sp>
      <p:sp>
        <p:nvSpPr>
          <p:cNvPr id="261" name="Google Shape;261;p30"/>
          <p:cNvSpPr txBox="1"/>
          <p:nvPr>
            <p:ph idx="13" type="title"/>
          </p:nvPr>
        </p:nvSpPr>
        <p:spPr>
          <a:xfrm>
            <a:off x="5219150" y="2678575"/>
            <a:ext cx="2934900" cy="59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Polimorfismo</a:t>
            </a:r>
            <a:endParaRPr/>
          </a:p>
        </p:txBody>
      </p:sp>
      <p:sp>
        <p:nvSpPr>
          <p:cNvPr id="262" name="Google Shape;262;p30"/>
          <p:cNvSpPr txBox="1"/>
          <p:nvPr>
            <p:ph idx="14" type="subTitle"/>
          </p:nvPr>
        </p:nvSpPr>
        <p:spPr>
          <a:xfrm>
            <a:off x="5219150" y="3381100"/>
            <a:ext cx="3697500" cy="119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Se refiere a la capacidad de llamar al mismo método en diferentes objetos, y hacer que cada uno responda a su manera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7"/>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#Ejemplo: Lista de Películas</a:t>
            </a:r>
            <a:endParaRPr/>
          </a:p>
        </p:txBody>
      </p:sp>
      <p:sp>
        <p:nvSpPr>
          <p:cNvPr id="449" name="Google Shape;449;p57"/>
          <p:cNvSpPr txBox="1"/>
          <p:nvPr>
            <p:ph idx="1" type="body"/>
          </p:nvPr>
        </p:nvSpPr>
        <p:spPr>
          <a:xfrm>
            <a:off x="824175" y="2257100"/>
            <a:ext cx="3930600" cy="1108200"/>
          </a:xfrm>
          <a:prstGeom prst="rect">
            <a:avLst/>
          </a:prstGeom>
          <a:ln cap="flat" cmpd="sng" w="28575">
            <a:solidFill>
              <a:srgbClr val="282828"/>
            </a:solidFill>
            <a:prstDash val="solid"/>
            <a:round/>
            <a:headEnd len="sm" w="sm" type="none"/>
            <a:tailEnd len="sm" w="sm" type="none"/>
          </a:ln>
        </p:spPr>
        <p:txBody>
          <a:bodyPr anchorCtr="0" anchor="ctr" bIns="182875" lIns="274300" spcFirstLastPara="1" rIns="274300" wrap="square" tIns="182875">
            <a:spAutoFit/>
          </a:bodyPr>
          <a:lstStyle/>
          <a:p>
            <a:pPr indent="0" lvl="0" marL="0" rtl="0" algn="just">
              <a:spcBef>
                <a:spcPts val="0"/>
              </a:spcBef>
              <a:spcAft>
                <a:spcPts val="1600"/>
              </a:spcAft>
              <a:buNone/>
            </a:pPr>
            <a:r>
              <a:rPr lang="en" sz="1600"/>
              <a:t>Acceder y mostrar los datos con el nombre de: “Vue JS” y BackEnd: “Node JS”, del siguiente arreglo: </a:t>
            </a:r>
            <a:endParaRPr sz="1600"/>
          </a:p>
        </p:txBody>
      </p:sp>
      <p:sp>
        <p:nvSpPr>
          <p:cNvPr id="450" name="Google Shape;450;p57"/>
          <p:cNvSpPr txBox="1"/>
          <p:nvPr/>
        </p:nvSpPr>
        <p:spPr>
          <a:xfrm>
            <a:off x="5126575" y="1770300"/>
            <a:ext cx="3111000" cy="1847100"/>
          </a:xfrm>
          <a:prstGeom prst="rect">
            <a:avLst/>
          </a:prstGeom>
          <a:solidFill>
            <a:srgbClr val="282828"/>
          </a:solidFill>
          <a:ln>
            <a:noFill/>
          </a:ln>
          <a:effectLst>
            <a:outerShdw rotWithShape="0" algn="bl" dir="2640000" dist="85725">
              <a:schemeClr val="lt1">
                <a:alpha val="50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var</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programa_web</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endParaRPr sz="10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JavaScript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React JS</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Vue JS</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Angular JS</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BackEnd</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Node JS</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950">
              <a:solidFill>
                <a:srgbClr val="FB4934"/>
              </a:solidFill>
              <a:highlight>
                <a:srgbClr val="282828"/>
              </a:highlight>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8"/>
          <p:cNvSpPr txBox="1"/>
          <p:nvPr>
            <p:ph type="title"/>
          </p:nvPr>
        </p:nvSpPr>
        <p:spPr>
          <a:xfrm>
            <a:off x="720000" y="87815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#Ejercicio: Lista de Películas</a:t>
            </a:r>
            <a:endParaRPr>
              <a:solidFill>
                <a:schemeClr val="lt1"/>
              </a:solidFill>
            </a:endParaRPr>
          </a:p>
        </p:txBody>
      </p:sp>
      <p:sp>
        <p:nvSpPr>
          <p:cNvPr id="456" name="Google Shape;456;p58"/>
          <p:cNvSpPr txBox="1"/>
          <p:nvPr>
            <p:ph idx="1" type="body"/>
          </p:nvPr>
        </p:nvSpPr>
        <p:spPr>
          <a:xfrm>
            <a:off x="1338900" y="1728900"/>
            <a:ext cx="6466200" cy="1600800"/>
          </a:xfrm>
          <a:prstGeom prst="rect">
            <a:avLst/>
          </a:prstGeom>
          <a:ln cap="flat" cmpd="sng" w="28575">
            <a:solidFill>
              <a:schemeClr val="lt1"/>
            </a:solidFill>
            <a:prstDash val="solid"/>
            <a:round/>
            <a:headEnd len="sm" w="sm" type="none"/>
            <a:tailEnd len="sm" w="sm" type="none"/>
          </a:ln>
        </p:spPr>
        <p:txBody>
          <a:bodyPr anchorCtr="0" anchor="ctr" bIns="182875" lIns="274300" spcFirstLastPara="1" rIns="274300" wrap="square" tIns="182875">
            <a:spAutoFit/>
          </a:bodyPr>
          <a:lstStyle/>
          <a:p>
            <a:pPr indent="0" lvl="0" marL="0" rtl="0" algn="just">
              <a:spcBef>
                <a:spcPts val="0"/>
              </a:spcBef>
              <a:spcAft>
                <a:spcPts val="1600"/>
              </a:spcAft>
              <a:buNone/>
            </a:pPr>
            <a:r>
              <a:rPr lang="en" sz="1600">
                <a:solidFill>
                  <a:schemeClr val="lt1"/>
                </a:solidFill>
              </a:rPr>
              <a:t>Crear una estructura que contenga distintos tipos de datos, crea una variable del tipo array que contenga los siguientes datos: “Perro”, “Gato”, {ave: “guacamaya”}, 2020, “erizo”,{ lugar : “Chile”, ciudad: “Santiago de Chile” }. Luego muestra el resultado en la consola del navegador</a:t>
            </a:r>
            <a:endParaRPr sz="16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9"/>
          <p:cNvSpPr txBox="1"/>
          <p:nvPr>
            <p:ph type="title"/>
          </p:nvPr>
        </p:nvSpPr>
        <p:spPr>
          <a:xfrm>
            <a:off x="720000" y="817296"/>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Arreglos multidimensionales o matrices</a:t>
            </a:r>
            <a:endParaRPr/>
          </a:p>
        </p:txBody>
      </p:sp>
      <p:sp>
        <p:nvSpPr>
          <p:cNvPr id="462" name="Google Shape;462;p59"/>
          <p:cNvSpPr txBox="1"/>
          <p:nvPr>
            <p:ph idx="1" type="body"/>
          </p:nvPr>
        </p:nvSpPr>
        <p:spPr>
          <a:xfrm>
            <a:off x="704700" y="1607625"/>
            <a:ext cx="5197800" cy="2022900"/>
          </a:xfrm>
          <a:prstGeom prst="rect">
            <a:avLst/>
          </a:prstGeom>
        </p:spPr>
        <p:txBody>
          <a:bodyPr anchorCtr="0" anchor="t" bIns="182875" lIns="274300" spcFirstLastPara="1" rIns="274300" wrap="square" tIns="182875">
            <a:noAutofit/>
          </a:bodyPr>
          <a:lstStyle/>
          <a:p>
            <a:pPr indent="-330200" lvl="0" marL="457200" rtl="0" algn="just">
              <a:spcBef>
                <a:spcPts val="0"/>
              </a:spcBef>
              <a:spcAft>
                <a:spcPts val="0"/>
              </a:spcAft>
              <a:buClr>
                <a:schemeClr val="accent4"/>
              </a:buClr>
              <a:buSzPts val="1600"/>
              <a:buChar char="❏"/>
            </a:pPr>
            <a:r>
              <a:rPr lang="en" sz="1400"/>
              <a:t>Una matriz es un conjunto ordenado de elementos (igual que un arreglo). </a:t>
            </a:r>
            <a:endParaRPr sz="1400"/>
          </a:p>
          <a:p>
            <a:pPr indent="-330200" lvl="0" marL="457200" rtl="0" algn="just">
              <a:spcBef>
                <a:spcPts val="1000"/>
              </a:spcBef>
              <a:spcAft>
                <a:spcPts val="1000"/>
              </a:spcAft>
              <a:buClr>
                <a:schemeClr val="accent4"/>
              </a:buClr>
              <a:buSzPts val="1600"/>
              <a:buChar char="❏"/>
            </a:pPr>
            <a:r>
              <a:rPr lang="en" sz="1400"/>
              <a:t>JavaScript no provee arrays multidimensionales (matrices), como otros lenguajes de programación,  pero puedes crear una matriz definiendo un array. </a:t>
            </a:r>
            <a:endParaRPr sz="1400"/>
          </a:p>
        </p:txBody>
      </p:sp>
      <p:pic>
        <p:nvPicPr>
          <p:cNvPr id="463" name="Google Shape;463;p59"/>
          <p:cNvPicPr preferRelativeResize="0"/>
          <p:nvPr/>
        </p:nvPicPr>
        <p:blipFill>
          <a:blip r:embed="rId3">
            <a:alphaModFix/>
          </a:blip>
          <a:stretch>
            <a:fillRect/>
          </a:stretch>
        </p:blipFill>
        <p:spPr>
          <a:xfrm>
            <a:off x="6058050" y="2033588"/>
            <a:ext cx="2381250" cy="1076325"/>
          </a:xfrm>
          <a:prstGeom prst="rect">
            <a:avLst/>
          </a:prstGeom>
          <a:noFill/>
          <a:ln>
            <a:noFill/>
          </a:ln>
        </p:spPr>
      </p:pic>
      <p:sp>
        <p:nvSpPr>
          <p:cNvPr id="464" name="Google Shape;464;p59"/>
          <p:cNvSpPr txBox="1"/>
          <p:nvPr/>
        </p:nvSpPr>
        <p:spPr>
          <a:xfrm>
            <a:off x="2444700" y="3339725"/>
            <a:ext cx="1717800" cy="1096800"/>
          </a:xfrm>
          <a:prstGeom prst="rect">
            <a:avLst/>
          </a:prstGeom>
          <a:solidFill>
            <a:srgbClr val="282828"/>
          </a:solidFill>
          <a:ln>
            <a:noFill/>
          </a:ln>
        </p:spPr>
        <p:txBody>
          <a:bodyPr anchorCtr="0" anchor="t" bIns="137150" lIns="274300" spcFirstLastPara="1" rIns="274300" wrap="square" tIns="137150">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matriz</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endParaRPr sz="10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1</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2</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3</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4</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FB4934"/>
              </a:solidFill>
              <a:highlight>
                <a:srgbClr val="282828"/>
              </a:highlight>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0"/>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#Ejemplo: matrices</a:t>
            </a:r>
            <a:endParaRPr/>
          </a:p>
        </p:txBody>
      </p:sp>
      <p:sp>
        <p:nvSpPr>
          <p:cNvPr id="470" name="Google Shape;470;p60"/>
          <p:cNvSpPr txBox="1"/>
          <p:nvPr>
            <p:ph idx="1" type="body"/>
          </p:nvPr>
        </p:nvSpPr>
        <p:spPr>
          <a:xfrm>
            <a:off x="871500" y="1400850"/>
            <a:ext cx="3930600" cy="2586000"/>
          </a:xfrm>
          <a:prstGeom prst="rect">
            <a:avLst/>
          </a:prstGeom>
          <a:ln cap="flat" cmpd="sng" w="28575">
            <a:solidFill>
              <a:srgbClr val="282828"/>
            </a:solidFill>
            <a:prstDash val="solid"/>
            <a:round/>
            <a:headEnd len="sm" w="sm" type="none"/>
            <a:tailEnd len="sm" w="sm" type="none"/>
          </a:ln>
        </p:spPr>
        <p:txBody>
          <a:bodyPr anchorCtr="0" anchor="ctr" bIns="182875" lIns="274300" spcFirstLastPara="1" rIns="274300" wrap="square" tIns="182875">
            <a:spAutoFit/>
          </a:bodyPr>
          <a:lstStyle/>
          <a:p>
            <a:pPr indent="0" lvl="0" marL="0" rtl="0" algn="just">
              <a:spcBef>
                <a:spcPts val="0"/>
              </a:spcBef>
              <a:spcAft>
                <a:spcPts val="1600"/>
              </a:spcAft>
              <a:buNone/>
            </a:pPr>
            <a:r>
              <a:rPr lang="en" sz="1600"/>
              <a:t>Realizar una matriz de 3x3 con números enteros desde el 1 hasta el 9, tres números por cada arreglo interno. En este caso, cada espacio del arreglo original contendrá otro arreglo dentro de él con los valores de la matriz, es decir, tendremos arreglos anidados dentro de la variable que ya es un arreglo. Luego, vamos a recorrerlo. </a:t>
            </a:r>
            <a:endParaRPr sz="1600"/>
          </a:p>
        </p:txBody>
      </p:sp>
      <p:sp>
        <p:nvSpPr>
          <p:cNvPr id="471" name="Google Shape;471;p60"/>
          <p:cNvSpPr txBox="1"/>
          <p:nvPr/>
        </p:nvSpPr>
        <p:spPr>
          <a:xfrm>
            <a:off x="5248325" y="1770300"/>
            <a:ext cx="2400900" cy="1847100"/>
          </a:xfrm>
          <a:prstGeom prst="rect">
            <a:avLst/>
          </a:prstGeom>
          <a:solidFill>
            <a:srgbClr val="282828"/>
          </a:solidFill>
          <a:ln>
            <a:noFill/>
          </a:ln>
          <a:effectLst>
            <a:outerShdw rotWithShape="0" algn="bl" dir="2640000" dist="85725">
              <a:schemeClr val="lt1">
                <a:alpha val="50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matriz</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endParaRPr sz="10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1</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2</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3</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4</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5</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6</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7</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8</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9</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console</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table</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matriz</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FB4934"/>
              </a:solidFill>
              <a:highlight>
                <a:srgbClr val="282828"/>
              </a:highlight>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1"/>
          <p:cNvSpPr txBox="1"/>
          <p:nvPr>
            <p:ph type="title"/>
          </p:nvPr>
        </p:nvSpPr>
        <p:spPr>
          <a:xfrm>
            <a:off x="720000" y="87815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#Ejercicio: Imprimir valores especificos</a:t>
            </a:r>
            <a:endParaRPr>
              <a:solidFill>
                <a:schemeClr val="lt1"/>
              </a:solidFill>
            </a:endParaRPr>
          </a:p>
        </p:txBody>
      </p:sp>
      <p:sp>
        <p:nvSpPr>
          <p:cNvPr id="477" name="Google Shape;477;p61"/>
          <p:cNvSpPr txBox="1"/>
          <p:nvPr>
            <p:ph idx="1" type="body"/>
          </p:nvPr>
        </p:nvSpPr>
        <p:spPr>
          <a:xfrm>
            <a:off x="1338900" y="1728900"/>
            <a:ext cx="6466200" cy="861900"/>
          </a:xfrm>
          <a:prstGeom prst="rect">
            <a:avLst/>
          </a:prstGeom>
          <a:ln cap="flat" cmpd="sng" w="28575">
            <a:solidFill>
              <a:schemeClr val="lt1"/>
            </a:solidFill>
            <a:prstDash val="solid"/>
            <a:round/>
            <a:headEnd len="sm" w="sm" type="none"/>
            <a:tailEnd len="sm" w="sm" type="none"/>
          </a:ln>
        </p:spPr>
        <p:txBody>
          <a:bodyPr anchorCtr="0" anchor="ctr" bIns="182875" lIns="274300" spcFirstLastPara="1" rIns="274300" wrap="square" tIns="182875">
            <a:spAutoFit/>
          </a:bodyPr>
          <a:lstStyle/>
          <a:p>
            <a:pPr indent="0" lvl="0" marL="0" rtl="0" algn="just">
              <a:spcBef>
                <a:spcPts val="0"/>
              </a:spcBef>
              <a:spcAft>
                <a:spcPts val="1600"/>
              </a:spcAft>
              <a:buNone/>
            </a:pPr>
            <a:r>
              <a:rPr lang="en" sz="1600">
                <a:solidFill>
                  <a:schemeClr val="lt1"/>
                </a:solidFill>
              </a:rPr>
              <a:t>Escribe las coordenadas del array que permitan mostrar los valores 1, 13 y 34 de la siguiente matriz 3x3: </a:t>
            </a:r>
            <a:endParaRPr sz="1600">
              <a:solidFill>
                <a:schemeClr val="lt1"/>
              </a:solidFill>
            </a:endParaRPr>
          </a:p>
        </p:txBody>
      </p:sp>
      <p:sp>
        <p:nvSpPr>
          <p:cNvPr id="478" name="Google Shape;478;p61"/>
          <p:cNvSpPr txBox="1"/>
          <p:nvPr/>
        </p:nvSpPr>
        <p:spPr>
          <a:xfrm>
            <a:off x="3072000" y="3009675"/>
            <a:ext cx="3000000" cy="1408500"/>
          </a:xfrm>
          <a:prstGeom prst="rect">
            <a:avLst/>
          </a:prstGeom>
          <a:solidFill>
            <a:srgbClr val="282828"/>
          </a:solidFill>
          <a:ln>
            <a:noFill/>
          </a:ln>
          <a:effectLst>
            <a:outerShdw rotWithShape="0" algn="bl" dir="2760000" dist="85725">
              <a:schemeClr val="lt1">
                <a:alpha val="44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matriz3x3</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endParaRPr sz="10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1</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2</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3</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5</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8</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13</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21</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34</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55</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EBDBB2"/>
              </a:solidFill>
              <a:highlight>
                <a:srgbClr val="282828"/>
              </a:highlight>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2"/>
          <p:cNvSpPr txBox="1"/>
          <p:nvPr>
            <p:ph type="title"/>
          </p:nvPr>
        </p:nvSpPr>
        <p:spPr>
          <a:xfrm>
            <a:off x="720000" y="539996"/>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Largo de Arrays y manipulación</a:t>
            </a:r>
            <a:endParaRPr/>
          </a:p>
        </p:txBody>
      </p:sp>
      <p:sp>
        <p:nvSpPr>
          <p:cNvPr id="484" name="Google Shape;484;p62"/>
          <p:cNvSpPr txBox="1"/>
          <p:nvPr>
            <p:ph idx="1" type="body"/>
          </p:nvPr>
        </p:nvSpPr>
        <p:spPr>
          <a:xfrm>
            <a:off x="638825" y="1422450"/>
            <a:ext cx="4677000" cy="1852200"/>
          </a:xfrm>
          <a:prstGeom prst="rect">
            <a:avLst/>
          </a:prstGeom>
        </p:spPr>
        <p:txBody>
          <a:bodyPr anchorCtr="0" anchor="ctr" bIns="182875" lIns="274300" spcFirstLastPara="1" rIns="274300" wrap="square" tIns="182875">
            <a:spAutoFit/>
          </a:bodyPr>
          <a:lstStyle/>
          <a:p>
            <a:pPr indent="-330200" lvl="0" marL="457200" rtl="0" algn="just">
              <a:spcBef>
                <a:spcPts val="0"/>
              </a:spcBef>
              <a:spcAft>
                <a:spcPts val="0"/>
              </a:spcAft>
              <a:buClr>
                <a:schemeClr val="accent4"/>
              </a:buClr>
              <a:buSzPts val="1600"/>
              <a:buChar char="❏"/>
            </a:pPr>
            <a:r>
              <a:rPr lang="en" sz="1400"/>
              <a:t>Los arrays tienen una propiedad llamada Length, la cual permite acceder a la cantidad de elementos que contienen. </a:t>
            </a:r>
            <a:endParaRPr sz="1400"/>
          </a:p>
          <a:p>
            <a:pPr indent="-330200" lvl="0" marL="457200" rtl="0" algn="just">
              <a:spcBef>
                <a:spcPts val="1000"/>
              </a:spcBef>
              <a:spcAft>
                <a:spcPts val="1000"/>
              </a:spcAft>
              <a:buClr>
                <a:schemeClr val="accent4"/>
              </a:buClr>
              <a:buSzPts val="1600"/>
              <a:buChar char="❏"/>
            </a:pPr>
            <a:r>
              <a:rPr lang="en" sz="1400"/>
              <a:t>Se debe ser cuidadoso, ya que puede contener un valor distinto al esperado, lo que conlleva a eliminar o expandir un array. </a:t>
            </a:r>
            <a:endParaRPr sz="1400"/>
          </a:p>
        </p:txBody>
      </p:sp>
      <p:sp>
        <p:nvSpPr>
          <p:cNvPr id="485" name="Google Shape;485;p62"/>
          <p:cNvSpPr txBox="1"/>
          <p:nvPr/>
        </p:nvSpPr>
        <p:spPr>
          <a:xfrm>
            <a:off x="5491800" y="3029950"/>
            <a:ext cx="3000000" cy="1627800"/>
          </a:xfrm>
          <a:prstGeom prst="rect">
            <a:avLst/>
          </a:prstGeom>
          <a:solidFill>
            <a:srgbClr val="282828"/>
          </a:solidFill>
          <a:ln>
            <a:noFill/>
          </a:ln>
          <a:effectLst>
            <a:outerShdw rotWithShape="0" algn="bl" dir="2460000" dist="123825">
              <a:schemeClr val="lt1">
                <a:alpha val="50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matriz3x3</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endParaRPr sz="10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1</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2</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3</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5</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8</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13</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21</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34</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55</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console</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log</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matriz3x3</a:t>
            </a:r>
            <a:r>
              <a:rPr lang="en" sz="1050">
                <a:solidFill>
                  <a:srgbClr val="A89984"/>
                </a:solidFill>
                <a:highlight>
                  <a:srgbClr val="282828"/>
                </a:highlight>
                <a:latin typeface="Consolas"/>
                <a:ea typeface="Consolas"/>
                <a:cs typeface="Consolas"/>
                <a:sym typeface="Consolas"/>
              </a:rPr>
              <a:t>.</a:t>
            </a:r>
            <a:r>
              <a:rPr lang="en" sz="1050">
                <a:solidFill>
                  <a:srgbClr val="D3869B"/>
                </a:solidFill>
                <a:highlight>
                  <a:srgbClr val="282828"/>
                </a:highlight>
                <a:latin typeface="Consolas"/>
                <a:ea typeface="Consolas"/>
                <a:cs typeface="Consolas"/>
                <a:sym typeface="Consolas"/>
              </a:rPr>
              <a:t>length</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3"/>
          <p:cNvSpPr txBox="1"/>
          <p:nvPr>
            <p:ph type="title"/>
          </p:nvPr>
        </p:nvSpPr>
        <p:spPr>
          <a:xfrm>
            <a:off x="720000" y="1169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#Ejemplo: Listado de Instrumentos musicales</a:t>
            </a:r>
            <a:endParaRPr>
              <a:solidFill>
                <a:schemeClr val="lt1"/>
              </a:solidFill>
            </a:endParaRPr>
          </a:p>
        </p:txBody>
      </p:sp>
      <p:sp>
        <p:nvSpPr>
          <p:cNvPr id="491" name="Google Shape;491;p63"/>
          <p:cNvSpPr txBox="1"/>
          <p:nvPr>
            <p:ph idx="1" type="body"/>
          </p:nvPr>
        </p:nvSpPr>
        <p:spPr>
          <a:xfrm>
            <a:off x="1338900" y="1970425"/>
            <a:ext cx="6466200" cy="1600800"/>
          </a:xfrm>
          <a:prstGeom prst="rect">
            <a:avLst/>
          </a:prstGeom>
          <a:ln cap="flat" cmpd="sng" w="28575">
            <a:solidFill>
              <a:schemeClr val="lt1"/>
            </a:solidFill>
            <a:prstDash val="solid"/>
            <a:round/>
            <a:headEnd len="sm" w="sm" type="none"/>
            <a:tailEnd len="sm" w="sm" type="none"/>
          </a:ln>
        </p:spPr>
        <p:txBody>
          <a:bodyPr anchorCtr="0" anchor="ctr" bIns="182875" lIns="274300" spcFirstLastPara="1" rIns="274300" wrap="square" tIns="182875">
            <a:spAutoFit/>
          </a:bodyPr>
          <a:lstStyle/>
          <a:p>
            <a:pPr indent="0" lvl="0" marL="0" rtl="0" algn="just">
              <a:spcBef>
                <a:spcPts val="0"/>
              </a:spcBef>
              <a:spcAft>
                <a:spcPts val="1600"/>
              </a:spcAft>
              <a:buNone/>
            </a:pPr>
            <a:r>
              <a:rPr lang="en" sz="1600">
                <a:solidFill>
                  <a:schemeClr val="lt1"/>
                </a:solidFill>
              </a:rPr>
              <a:t>Crear un nuevo arreglo con una lista de instrumentos musicales: “Guitarra Eléctrica, Piano de Cola, Violín, Trompeta”. Con base en esta colección, modificar la cantidad de elementos disponibles, su largo y agregaremos nuevos elementos al arreglo (“Guitarra Clasica, Chelo”) en las posiciones 6 y 7 respectivamente.</a:t>
            </a:r>
            <a:endParaRPr sz="160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4"/>
          <p:cNvSpPr txBox="1"/>
          <p:nvPr>
            <p:ph type="title"/>
          </p:nvPr>
        </p:nvSpPr>
        <p:spPr>
          <a:xfrm>
            <a:off x="720000" y="28975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#Ejercicio: </a:t>
            </a:r>
            <a:endParaRPr>
              <a:solidFill>
                <a:schemeClr val="lt1"/>
              </a:solidFill>
            </a:endParaRPr>
          </a:p>
        </p:txBody>
      </p:sp>
      <p:sp>
        <p:nvSpPr>
          <p:cNvPr id="497" name="Google Shape;497;p64"/>
          <p:cNvSpPr txBox="1"/>
          <p:nvPr>
            <p:ph idx="1" type="body"/>
          </p:nvPr>
        </p:nvSpPr>
        <p:spPr>
          <a:xfrm>
            <a:off x="1338900" y="924075"/>
            <a:ext cx="6466200" cy="1600800"/>
          </a:xfrm>
          <a:prstGeom prst="rect">
            <a:avLst/>
          </a:prstGeom>
          <a:ln cap="flat" cmpd="sng" w="28575">
            <a:solidFill>
              <a:schemeClr val="lt1"/>
            </a:solidFill>
            <a:prstDash val="solid"/>
            <a:round/>
            <a:headEnd len="sm" w="sm" type="none"/>
            <a:tailEnd len="sm" w="sm" type="none"/>
          </a:ln>
        </p:spPr>
        <p:txBody>
          <a:bodyPr anchorCtr="0" anchor="ctr" bIns="182875" lIns="274300" spcFirstLastPara="1" rIns="274300" wrap="square" tIns="182875">
            <a:spAutoFit/>
          </a:bodyPr>
          <a:lstStyle/>
          <a:p>
            <a:pPr indent="0" lvl="0" marL="0" rtl="0" algn="just">
              <a:spcBef>
                <a:spcPts val="0"/>
              </a:spcBef>
              <a:spcAft>
                <a:spcPts val="1600"/>
              </a:spcAft>
              <a:buNone/>
            </a:pPr>
            <a:r>
              <a:rPr lang="en" sz="1600">
                <a:solidFill>
                  <a:schemeClr val="lt1"/>
                </a:solidFill>
              </a:rPr>
              <a:t>Para el arreglo que se presenta a continuación, mostrar por la consola del navegador web la cantidad de elementos totales que contiene el arreglo. Luego, reduce en un elemento el arreglo actual, es decir, que pase de 5 elementos a 4, y por último, añade un nuevo elemento en la posición 7 del arreglo denominado: “Express”. </a:t>
            </a:r>
            <a:endParaRPr sz="1600">
              <a:solidFill>
                <a:schemeClr val="lt1"/>
              </a:solidFill>
            </a:endParaRPr>
          </a:p>
        </p:txBody>
      </p:sp>
      <p:sp>
        <p:nvSpPr>
          <p:cNvPr id="498" name="Google Shape;498;p64"/>
          <p:cNvSpPr txBox="1"/>
          <p:nvPr/>
        </p:nvSpPr>
        <p:spPr>
          <a:xfrm>
            <a:off x="3072000" y="2725625"/>
            <a:ext cx="3000000" cy="1847100"/>
          </a:xfrm>
          <a:prstGeom prst="rect">
            <a:avLst/>
          </a:prstGeom>
          <a:solidFill>
            <a:srgbClr val="282828"/>
          </a:solidFill>
          <a:ln>
            <a:noFill/>
          </a:ln>
          <a:effectLst>
            <a:outerShdw rotWithShape="0" algn="bl" dir="2760000" dist="85725">
              <a:schemeClr val="lt1">
                <a:alpha val="44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datosWeb</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endParaRPr sz="10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JavaScript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VueJS</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AngularJS</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ReactJS</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NodeJS</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FB4934"/>
              </a:solidFill>
              <a:highlight>
                <a:srgbClr val="282828"/>
              </a:highlight>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5"/>
          <p:cNvSpPr txBox="1"/>
          <p:nvPr>
            <p:ph type="title"/>
          </p:nvPr>
        </p:nvSpPr>
        <p:spPr>
          <a:xfrm>
            <a:off x="720000" y="539996"/>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Recorriendo los valores de un Array</a:t>
            </a:r>
            <a:endParaRPr/>
          </a:p>
        </p:txBody>
      </p:sp>
      <p:pic>
        <p:nvPicPr>
          <p:cNvPr id="504" name="Google Shape;504;p65"/>
          <p:cNvPicPr preferRelativeResize="0"/>
          <p:nvPr/>
        </p:nvPicPr>
        <p:blipFill>
          <a:blip r:embed="rId3">
            <a:alphaModFix/>
          </a:blip>
          <a:stretch>
            <a:fillRect/>
          </a:stretch>
        </p:blipFill>
        <p:spPr>
          <a:xfrm>
            <a:off x="3229700" y="1565950"/>
            <a:ext cx="2924900" cy="26676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6"/>
          <p:cNvSpPr txBox="1"/>
          <p:nvPr>
            <p:ph type="title"/>
          </p:nvPr>
        </p:nvSpPr>
        <p:spPr>
          <a:xfrm>
            <a:off x="720000" y="1169000"/>
            <a:ext cx="40212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#Ejemplo: </a:t>
            </a:r>
            <a:r>
              <a:rPr b="0" lang="en">
                <a:solidFill>
                  <a:schemeClr val="lt1"/>
                </a:solidFill>
              </a:rPr>
              <a:t>Recorriendo un arreglo con un ciclo</a:t>
            </a:r>
            <a:r>
              <a:rPr lang="en">
                <a:solidFill>
                  <a:schemeClr val="lt1"/>
                </a:solidFill>
              </a:rPr>
              <a:t> </a:t>
            </a:r>
            <a:r>
              <a:rPr i="1" lang="en">
                <a:solidFill>
                  <a:schemeClr val="lt1"/>
                </a:solidFill>
              </a:rPr>
              <a:t>for</a:t>
            </a:r>
            <a:endParaRPr i="1">
              <a:solidFill>
                <a:schemeClr val="lt1"/>
              </a:solidFill>
            </a:endParaRPr>
          </a:p>
        </p:txBody>
      </p:sp>
      <p:sp>
        <p:nvSpPr>
          <p:cNvPr id="510" name="Google Shape;510;p66"/>
          <p:cNvSpPr txBox="1"/>
          <p:nvPr>
            <p:ph idx="1" type="body"/>
          </p:nvPr>
        </p:nvSpPr>
        <p:spPr>
          <a:xfrm>
            <a:off x="784300" y="2308600"/>
            <a:ext cx="3828300" cy="1354500"/>
          </a:xfrm>
          <a:prstGeom prst="rect">
            <a:avLst/>
          </a:prstGeom>
          <a:ln cap="flat" cmpd="sng" w="28575">
            <a:solidFill>
              <a:schemeClr val="lt1"/>
            </a:solidFill>
            <a:prstDash val="solid"/>
            <a:round/>
            <a:headEnd len="sm" w="sm" type="none"/>
            <a:tailEnd len="sm" w="sm" type="none"/>
          </a:ln>
        </p:spPr>
        <p:txBody>
          <a:bodyPr anchorCtr="0" anchor="ctr" bIns="182875" lIns="274300" spcFirstLastPara="1" rIns="274300" wrap="square" tIns="182875">
            <a:spAutoFit/>
          </a:bodyPr>
          <a:lstStyle/>
          <a:p>
            <a:pPr indent="0" lvl="0" marL="0" rtl="0" algn="just">
              <a:spcBef>
                <a:spcPts val="0"/>
              </a:spcBef>
              <a:spcAft>
                <a:spcPts val="1600"/>
              </a:spcAft>
              <a:buNone/>
            </a:pPr>
            <a:r>
              <a:rPr lang="en" sz="1600">
                <a:solidFill>
                  <a:schemeClr val="lt1"/>
                </a:solidFill>
              </a:rPr>
              <a:t>Mostrar cada uno de los elementos que componen el arreglo indicado, utilizando la estructura repetitiva “for” según el siguiente código:</a:t>
            </a:r>
            <a:endParaRPr sz="1600">
              <a:solidFill>
                <a:schemeClr val="lt1"/>
              </a:solidFill>
            </a:endParaRPr>
          </a:p>
        </p:txBody>
      </p:sp>
      <p:sp>
        <p:nvSpPr>
          <p:cNvPr id="511" name="Google Shape;511;p66"/>
          <p:cNvSpPr txBox="1"/>
          <p:nvPr/>
        </p:nvSpPr>
        <p:spPr>
          <a:xfrm>
            <a:off x="4937225" y="986375"/>
            <a:ext cx="3868500" cy="2724300"/>
          </a:xfrm>
          <a:prstGeom prst="rect">
            <a:avLst/>
          </a:prstGeom>
          <a:solidFill>
            <a:srgbClr val="282828"/>
          </a:solidFill>
          <a:ln>
            <a:noFill/>
          </a:ln>
          <a:effectLst>
            <a:outerShdw rotWithShape="0" algn="bl" dir="2640000" dist="161925">
              <a:schemeClr val="lt1">
                <a:alpha val="52999"/>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usuarios</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endParaRPr sz="10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Manuel</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nombre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Juan</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edad</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34</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30</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nombre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Rodrigo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edad</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55</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true</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nombre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Paola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edad</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34</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Pedro</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Maria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Eliana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EBDBB2"/>
              </a:solidFill>
              <a:highlight>
                <a:srgbClr val="282828"/>
              </a:highlight>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1"/>
          <p:cNvSpPr txBox="1"/>
          <p:nvPr>
            <p:ph type="title"/>
          </p:nvPr>
        </p:nvSpPr>
        <p:spPr>
          <a:xfrm>
            <a:off x="720000" y="539996"/>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La programación orientada a objetos tiene varias ventajas sobre la procedimental:</a:t>
            </a:r>
            <a:endParaRPr/>
          </a:p>
        </p:txBody>
      </p:sp>
      <p:sp>
        <p:nvSpPr>
          <p:cNvPr id="268" name="Google Shape;268;p31"/>
          <p:cNvSpPr txBox="1"/>
          <p:nvPr>
            <p:ph idx="1" type="body"/>
          </p:nvPr>
        </p:nvSpPr>
        <p:spPr>
          <a:xfrm>
            <a:off x="720000" y="1656501"/>
            <a:ext cx="7704000" cy="29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 Proporciona una estructura clara para los programas. </a:t>
            </a:r>
            <a:endParaRPr sz="1700"/>
          </a:p>
          <a:p>
            <a:pPr indent="0" lvl="0" marL="0" rtl="0" algn="l">
              <a:spcBef>
                <a:spcPts val="1600"/>
              </a:spcBef>
              <a:spcAft>
                <a:spcPts val="0"/>
              </a:spcAft>
              <a:buNone/>
            </a:pPr>
            <a:r>
              <a:rPr lang="en" sz="1700"/>
              <a:t>• Ayuda a mantener el código DRY "Don't Repeat Yourself", y hace que éste sea más fácil de mantener, modificar y depurar. </a:t>
            </a:r>
            <a:endParaRPr sz="1700"/>
          </a:p>
          <a:p>
            <a:pPr indent="0" lvl="0" marL="0" rtl="0" algn="l">
              <a:spcBef>
                <a:spcPts val="1600"/>
              </a:spcBef>
              <a:spcAft>
                <a:spcPts val="1600"/>
              </a:spcAft>
              <a:buNone/>
            </a:pPr>
            <a:r>
              <a:rPr lang="en" sz="1700"/>
              <a:t>• Hace posible generar aplicaciones reutilizables con menos código, y un tiempo de desarrollo más corto.</a:t>
            </a:r>
            <a:endParaRPr sz="17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7"/>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#Ejemplo: matrices</a:t>
            </a:r>
            <a:endParaRPr/>
          </a:p>
        </p:txBody>
      </p:sp>
      <p:sp>
        <p:nvSpPr>
          <p:cNvPr id="517" name="Google Shape;517;p67"/>
          <p:cNvSpPr txBox="1"/>
          <p:nvPr>
            <p:ph idx="1" type="body"/>
          </p:nvPr>
        </p:nvSpPr>
        <p:spPr>
          <a:xfrm>
            <a:off x="669150" y="1400850"/>
            <a:ext cx="7805700" cy="615600"/>
          </a:xfrm>
          <a:prstGeom prst="rect">
            <a:avLst/>
          </a:prstGeom>
          <a:ln cap="flat" cmpd="sng" w="28575">
            <a:solidFill>
              <a:srgbClr val="282828"/>
            </a:solidFill>
            <a:prstDash val="solid"/>
            <a:round/>
            <a:headEnd len="sm" w="sm" type="none"/>
            <a:tailEnd len="sm" w="sm" type="none"/>
          </a:ln>
        </p:spPr>
        <p:txBody>
          <a:bodyPr anchorCtr="0" anchor="ctr" bIns="182875" lIns="274300" spcFirstLastPara="1" rIns="274300" wrap="square" tIns="182875">
            <a:spAutoFit/>
          </a:bodyPr>
          <a:lstStyle/>
          <a:p>
            <a:pPr indent="0" lvl="0" marL="0" rtl="0" algn="ctr">
              <a:spcBef>
                <a:spcPts val="0"/>
              </a:spcBef>
              <a:spcAft>
                <a:spcPts val="1600"/>
              </a:spcAft>
              <a:buNone/>
            </a:pPr>
            <a:r>
              <a:rPr lang="en" sz="1600"/>
              <a:t>¿Cómo imprimimos la matriz con Fors anidados?</a:t>
            </a:r>
            <a:endParaRPr sz="1600"/>
          </a:p>
        </p:txBody>
      </p:sp>
      <p:sp>
        <p:nvSpPr>
          <p:cNvPr id="518" name="Google Shape;518;p67"/>
          <p:cNvSpPr txBox="1"/>
          <p:nvPr/>
        </p:nvSpPr>
        <p:spPr>
          <a:xfrm>
            <a:off x="669150" y="2248175"/>
            <a:ext cx="3111000" cy="1847100"/>
          </a:xfrm>
          <a:prstGeom prst="rect">
            <a:avLst/>
          </a:prstGeom>
          <a:solidFill>
            <a:srgbClr val="282828"/>
          </a:solidFill>
          <a:ln>
            <a:noFill/>
          </a:ln>
          <a:effectLst>
            <a:outerShdw rotWithShape="0" algn="bl" dir="2640000" dist="85725">
              <a:schemeClr val="lt1">
                <a:alpha val="50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matriz</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endParaRPr sz="10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1</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2</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3</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4</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5</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6</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7</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8</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9</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console</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table</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matriz</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FB4934"/>
              </a:solidFill>
              <a:highlight>
                <a:srgbClr val="282828"/>
              </a:highlight>
              <a:latin typeface="Consolas"/>
              <a:ea typeface="Consolas"/>
              <a:cs typeface="Consolas"/>
              <a:sym typeface="Consolas"/>
            </a:endParaRPr>
          </a:p>
        </p:txBody>
      </p:sp>
      <p:sp>
        <p:nvSpPr>
          <p:cNvPr id="519" name="Google Shape;519;p67"/>
          <p:cNvSpPr txBox="1"/>
          <p:nvPr/>
        </p:nvSpPr>
        <p:spPr>
          <a:xfrm>
            <a:off x="4281750" y="2248175"/>
            <a:ext cx="4193100" cy="1847100"/>
          </a:xfrm>
          <a:prstGeom prst="rect">
            <a:avLst/>
          </a:prstGeom>
          <a:solidFill>
            <a:srgbClr val="282828"/>
          </a:solidFill>
          <a:ln>
            <a:noFill/>
          </a:ln>
          <a:effectLst>
            <a:outerShdw rotWithShape="0" algn="bl" dir="2580000" dist="95250">
              <a:schemeClr val="lt1">
                <a:alpha val="39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for</a:t>
            </a:r>
            <a:r>
              <a:rPr lang="en" sz="1050">
                <a:solidFill>
                  <a:srgbClr val="EBDBB2"/>
                </a:solidFill>
                <a:highlight>
                  <a:srgbClr val="282828"/>
                </a:highlight>
                <a:latin typeface="Consolas"/>
                <a:ea typeface="Consolas"/>
                <a:cs typeface="Consolas"/>
                <a:sym typeface="Consolas"/>
              </a:rPr>
              <a:t> (</a:t>
            </a: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i</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0</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i</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&lt;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3</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i</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output</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FB4934"/>
                </a:solidFill>
                <a:highlight>
                  <a:srgbClr val="282828"/>
                </a:highlight>
                <a:latin typeface="Consolas"/>
                <a:ea typeface="Consolas"/>
                <a:cs typeface="Consolas"/>
                <a:sym typeface="Consolas"/>
              </a:rPr>
              <a:t>for</a:t>
            </a:r>
            <a:r>
              <a:rPr lang="en" sz="1050">
                <a:solidFill>
                  <a:srgbClr val="EBDBB2"/>
                </a:solidFill>
                <a:highlight>
                  <a:srgbClr val="282828"/>
                </a:highlight>
                <a:latin typeface="Consolas"/>
                <a:ea typeface="Consolas"/>
                <a:cs typeface="Consolas"/>
                <a:sym typeface="Consolas"/>
              </a:rPr>
              <a:t> (</a:t>
            </a: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j</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0</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j</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&lt;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3</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j</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output</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matriz</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i</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j</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toString</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D3869B"/>
                </a:solidFill>
                <a:highlight>
                  <a:srgbClr val="282828"/>
                </a:highlight>
                <a:latin typeface="Consolas"/>
                <a:ea typeface="Consolas"/>
                <a:cs typeface="Consolas"/>
                <a:sym typeface="Consolas"/>
              </a:rPr>
              <a:t>\t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console</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log</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output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8"/>
          <p:cNvSpPr txBox="1"/>
          <p:nvPr>
            <p:ph type="title"/>
          </p:nvPr>
        </p:nvSpPr>
        <p:spPr>
          <a:xfrm>
            <a:off x="720000" y="28975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#Ejercicio: </a:t>
            </a:r>
            <a:endParaRPr>
              <a:solidFill>
                <a:schemeClr val="lt1"/>
              </a:solidFill>
            </a:endParaRPr>
          </a:p>
        </p:txBody>
      </p:sp>
      <p:sp>
        <p:nvSpPr>
          <p:cNvPr id="525" name="Google Shape;525;p68"/>
          <p:cNvSpPr txBox="1"/>
          <p:nvPr>
            <p:ph idx="1" type="body"/>
          </p:nvPr>
        </p:nvSpPr>
        <p:spPr>
          <a:xfrm>
            <a:off x="1338900" y="924075"/>
            <a:ext cx="6466200" cy="1108200"/>
          </a:xfrm>
          <a:prstGeom prst="rect">
            <a:avLst/>
          </a:prstGeom>
          <a:ln cap="flat" cmpd="sng" w="28575">
            <a:solidFill>
              <a:schemeClr val="lt1"/>
            </a:solidFill>
            <a:prstDash val="solid"/>
            <a:round/>
            <a:headEnd len="sm" w="sm" type="none"/>
            <a:tailEnd len="sm" w="sm" type="none"/>
          </a:ln>
        </p:spPr>
        <p:txBody>
          <a:bodyPr anchorCtr="0" anchor="ctr" bIns="182875" lIns="274300" spcFirstLastPara="1" rIns="274300" wrap="square" tIns="182875">
            <a:spAutoFit/>
          </a:bodyPr>
          <a:lstStyle/>
          <a:p>
            <a:pPr indent="0" lvl="0" marL="0" rtl="0" algn="just">
              <a:spcBef>
                <a:spcPts val="0"/>
              </a:spcBef>
              <a:spcAft>
                <a:spcPts val="1600"/>
              </a:spcAft>
              <a:buNone/>
            </a:pPr>
            <a:r>
              <a:rPr lang="en" sz="1600">
                <a:solidFill>
                  <a:schemeClr val="lt1"/>
                </a:solidFill>
              </a:rPr>
              <a:t>En base al siguiente código, escribe un ciclo que acceda y muestra con un console.log cada uno de los elementos dispuestos en el siguiente arreglo mediante el ciclo repetitivo for:</a:t>
            </a:r>
            <a:endParaRPr sz="1600">
              <a:solidFill>
                <a:schemeClr val="lt1"/>
              </a:solidFill>
            </a:endParaRPr>
          </a:p>
        </p:txBody>
      </p:sp>
      <p:sp>
        <p:nvSpPr>
          <p:cNvPr id="526" name="Google Shape;526;p68"/>
          <p:cNvSpPr txBox="1"/>
          <p:nvPr/>
        </p:nvSpPr>
        <p:spPr>
          <a:xfrm>
            <a:off x="2451750" y="2428050"/>
            <a:ext cx="4240500" cy="2066400"/>
          </a:xfrm>
          <a:prstGeom prst="rect">
            <a:avLst/>
          </a:prstGeom>
          <a:solidFill>
            <a:srgbClr val="282828"/>
          </a:solidFill>
          <a:ln>
            <a:noFill/>
          </a:ln>
          <a:effectLst>
            <a:outerShdw rotWithShape="0" algn="bl" dir="2760000" dist="85725">
              <a:schemeClr val="lt1">
                <a:alpha val="44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mascotas</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endParaRPr sz="10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Perros</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nombre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Firulais</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edad</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5</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Gatos</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nombre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Michi</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edad</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2</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Aves</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nombre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Pepito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edad</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1</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FB4934"/>
              </a:solidFill>
              <a:highlight>
                <a:srgbClr val="282828"/>
              </a:highlight>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9"/>
          <p:cNvSpPr txBox="1"/>
          <p:nvPr>
            <p:ph type="title"/>
          </p:nvPr>
        </p:nvSpPr>
        <p:spPr>
          <a:xfrm>
            <a:off x="720000" y="539996"/>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for … in</a:t>
            </a:r>
            <a:endParaRPr sz="3500"/>
          </a:p>
        </p:txBody>
      </p:sp>
      <p:sp>
        <p:nvSpPr>
          <p:cNvPr id="532" name="Google Shape;532;p69"/>
          <p:cNvSpPr txBox="1"/>
          <p:nvPr>
            <p:ph idx="1" type="body"/>
          </p:nvPr>
        </p:nvSpPr>
        <p:spPr>
          <a:xfrm>
            <a:off x="720000" y="1500855"/>
            <a:ext cx="7704000" cy="1211400"/>
          </a:xfrm>
          <a:prstGeom prst="rect">
            <a:avLst/>
          </a:prstGeom>
          <a:ln cap="flat" cmpd="sng" w="19050">
            <a:solidFill>
              <a:srgbClr val="282828"/>
            </a:solidFill>
            <a:prstDash val="solid"/>
            <a:round/>
            <a:headEnd len="sm" w="sm" type="none"/>
            <a:tailEnd len="sm" w="sm" type="none"/>
          </a:ln>
        </p:spPr>
        <p:txBody>
          <a:bodyPr anchorCtr="0" anchor="t" bIns="182875" lIns="274300" spcFirstLastPara="1" rIns="274300" wrap="square" tIns="182875">
            <a:noAutofit/>
          </a:bodyPr>
          <a:lstStyle/>
          <a:p>
            <a:pPr indent="0" lvl="0" marL="0" rtl="0" algn="just">
              <a:spcBef>
                <a:spcPts val="0"/>
              </a:spcBef>
              <a:spcAft>
                <a:spcPts val="1600"/>
              </a:spcAft>
              <a:buNone/>
            </a:pPr>
            <a:r>
              <a:rPr lang="en" sz="1400"/>
              <a:t>La estructura </a:t>
            </a:r>
            <a:r>
              <a:rPr b="1" lang="en" sz="1400"/>
              <a:t>for...in</a:t>
            </a:r>
            <a:r>
              <a:rPr lang="en" sz="1400"/>
              <a:t> es utilizada para realizar ciclos “finitos” sobre objetos </a:t>
            </a:r>
            <a:r>
              <a:rPr b="1" lang="en" sz="1400"/>
              <a:t>(Object)</a:t>
            </a:r>
            <a:r>
              <a:rPr lang="en" sz="1400"/>
              <a:t>, es decir, se recorren de inicio a fin sin necesidad de un inicializador y no existe una condición de salida, sino que es implícita y corresponde al final de los elementos iterables. </a:t>
            </a:r>
            <a:endParaRPr sz="1400"/>
          </a:p>
        </p:txBody>
      </p:sp>
      <p:sp>
        <p:nvSpPr>
          <p:cNvPr id="533" name="Google Shape;533;p69"/>
          <p:cNvSpPr txBox="1"/>
          <p:nvPr/>
        </p:nvSpPr>
        <p:spPr>
          <a:xfrm>
            <a:off x="3072000" y="3050250"/>
            <a:ext cx="3000000" cy="785100"/>
          </a:xfrm>
          <a:prstGeom prst="rect">
            <a:avLst/>
          </a:prstGeom>
          <a:solidFill>
            <a:srgbClr val="282828"/>
          </a:solidFill>
          <a:ln>
            <a:noFill/>
          </a:ln>
          <a:effectLst>
            <a:outerShdw rotWithShape="0" algn="bl" dir="2940000" dist="152400">
              <a:schemeClr val="lt1">
                <a:alpha val="58999"/>
              </a:schemeClr>
            </a:outerShdw>
          </a:effectLst>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for</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variable</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in</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objeto</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89984"/>
                </a:solidFill>
                <a:highlight>
                  <a:srgbClr val="282828"/>
                </a:highlight>
                <a:latin typeface="Consolas"/>
                <a:ea typeface="Consolas"/>
                <a:cs typeface="Consolas"/>
                <a:sym typeface="Consolas"/>
              </a:rPr>
              <a:t>    </a:t>
            </a:r>
            <a:r>
              <a:rPr i="1" lang="en" sz="1050">
                <a:solidFill>
                  <a:srgbClr val="928374"/>
                </a:solidFill>
                <a:highlight>
                  <a:srgbClr val="282828"/>
                </a:highlight>
                <a:latin typeface="Consolas"/>
                <a:ea typeface="Consolas"/>
                <a:cs typeface="Consolas"/>
                <a:sym typeface="Consolas"/>
              </a:rPr>
              <a:t>// ...</a:t>
            </a:r>
            <a:endParaRPr i="1" sz="10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0"/>
          <p:cNvSpPr txBox="1"/>
          <p:nvPr>
            <p:ph type="title"/>
          </p:nvPr>
        </p:nvSpPr>
        <p:spPr>
          <a:xfrm>
            <a:off x="726775" y="1047275"/>
            <a:ext cx="75855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#Ejemplo: </a:t>
            </a:r>
            <a:r>
              <a:rPr b="0" lang="en">
                <a:solidFill>
                  <a:schemeClr val="lt1"/>
                </a:solidFill>
              </a:rPr>
              <a:t>Recorriendo objetos con </a:t>
            </a:r>
            <a:r>
              <a:rPr i="1" lang="en">
                <a:solidFill>
                  <a:schemeClr val="lt1"/>
                </a:solidFill>
              </a:rPr>
              <a:t>for… in</a:t>
            </a:r>
            <a:endParaRPr i="1">
              <a:solidFill>
                <a:schemeClr val="lt1"/>
              </a:solidFill>
            </a:endParaRPr>
          </a:p>
        </p:txBody>
      </p:sp>
      <p:sp>
        <p:nvSpPr>
          <p:cNvPr id="539" name="Google Shape;539;p70"/>
          <p:cNvSpPr txBox="1"/>
          <p:nvPr>
            <p:ph idx="1" type="body"/>
          </p:nvPr>
        </p:nvSpPr>
        <p:spPr>
          <a:xfrm>
            <a:off x="784300" y="2308600"/>
            <a:ext cx="3828300" cy="1523700"/>
          </a:xfrm>
          <a:prstGeom prst="rect">
            <a:avLst/>
          </a:prstGeom>
          <a:ln cap="flat" cmpd="sng" w="28575">
            <a:solidFill>
              <a:schemeClr val="lt1"/>
            </a:solidFill>
            <a:prstDash val="solid"/>
            <a:round/>
            <a:headEnd len="sm" w="sm" type="none"/>
            <a:tailEnd len="sm" w="sm" type="none"/>
          </a:ln>
        </p:spPr>
        <p:txBody>
          <a:bodyPr anchorCtr="0" anchor="ctr" bIns="182875" lIns="274300" spcFirstLastPara="1" rIns="274300" wrap="square" tIns="182875">
            <a:spAutoFit/>
          </a:bodyPr>
          <a:lstStyle/>
          <a:p>
            <a:pPr indent="0" lvl="0" marL="0" rtl="0" algn="just">
              <a:spcBef>
                <a:spcPts val="0"/>
              </a:spcBef>
              <a:spcAft>
                <a:spcPts val="1600"/>
              </a:spcAft>
              <a:buNone/>
            </a:pPr>
            <a:r>
              <a:rPr lang="en" sz="1500">
                <a:solidFill>
                  <a:schemeClr val="lt1"/>
                </a:solidFill>
              </a:rPr>
              <a:t>Se solicita recorrer, acceder y mostrar cada una de las llaves (variables) para un objeto que represente a una persona con nombre, edad y una función de saludo, este objeto es:</a:t>
            </a:r>
            <a:endParaRPr sz="1500">
              <a:solidFill>
                <a:schemeClr val="lt1"/>
              </a:solidFill>
            </a:endParaRPr>
          </a:p>
        </p:txBody>
      </p:sp>
      <p:sp>
        <p:nvSpPr>
          <p:cNvPr id="540" name="Google Shape;540;p70"/>
          <p:cNvSpPr txBox="1"/>
          <p:nvPr/>
        </p:nvSpPr>
        <p:spPr>
          <a:xfrm>
            <a:off x="4923700" y="2146900"/>
            <a:ext cx="3868500" cy="1847100"/>
          </a:xfrm>
          <a:prstGeom prst="rect">
            <a:avLst/>
          </a:prstGeom>
          <a:solidFill>
            <a:srgbClr val="282828"/>
          </a:solidFill>
          <a:ln>
            <a:noFill/>
          </a:ln>
          <a:effectLst>
            <a:outerShdw rotWithShape="0" algn="bl" dir="2640000" dist="161925">
              <a:schemeClr val="lt1">
                <a:alpha val="52999"/>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persona</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nombre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Marcelo Salas</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edad</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11</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FABD2F"/>
                </a:solidFill>
                <a:highlight>
                  <a:srgbClr val="282828"/>
                </a:highlight>
                <a:latin typeface="Consolas"/>
                <a:ea typeface="Consolas"/>
                <a:cs typeface="Consolas"/>
                <a:sym typeface="Consolas"/>
              </a:rPr>
              <a:t>saludar</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=&gt;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FB4934"/>
                </a:solidFill>
                <a:highlight>
                  <a:srgbClr val="282828"/>
                </a:highlight>
                <a:latin typeface="Consolas"/>
                <a:ea typeface="Consolas"/>
                <a:cs typeface="Consolas"/>
                <a:sym typeface="Consolas"/>
              </a:rPr>
              <a:t>return</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Buena matador!</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89984"/>
                </a:solidFill>
                <a:highlight>
                  <a:srgbClr val="282828"/>
                </a:highlight>
                <a:latin typeface="Consolas"/>
                <a:ea typeface="Consolas"/>
                <a:cs typeface="Consolas"/>
                <a:sym typeface="Consolas"/>
              </a:rPr>
              <a:t>};</a:t>
            </a:r>
            <a:endParaRPr sz="1050">
              <a:solidFill>
                <a:srgbClr val="FB4934"/>
              </a:solidFill>
              <a:highlight>
                <a:srgbClr val="282828"/>
              </a:highlight>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1"/>
          <p:cNvSpPr txBox="1"/>
          <p:nvPr>
            <p:ph type="title"/>
          </p:nvPr>
        </p:nvSpPr>
        <p:spPr>
          <a:xfrm>
            <a:off x="720000" y="539996"/>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for … of</a:t>
            </a:r>
            <a:endParaRPr sz="3500"/>
          </a:p>
        </p:txBody>
      </p:sp>
      <p:sp>
        <p:nvSpPr>
          <p:cNvPr id="546" name="Google Shape;546;p71"/>
          <p:cNvSpPr txBox="1"/>
          <p:nvPr>
            <p:ph idx="1" type="body"/>
          </p:nvPr>
        </p:nvSpPr>
        <p:spPr>
          <a:xfrm>
            <a:off x="720000" y="1500855"/>
            <a:ext cx="7704000" cy="1211400"/>
          </a:xfrm>
          <a:prstGeom prst="rect">
            <a:avLst/>
          </a:prstGeom>
          <a:ln cap="flat" cmpd="sng" w="19050">
            <a:solidFill>
              <a:srgbClr val="282828"/>
            </a:solidFill>
            <a:prstDash val="solid"/>
            <a:round/>
            <a:headEnd len="sm" w="sm" type="none"/>
            <a:tailEnd len="sm" w="sm" type="none"/>
          </a:ln>
        </p:spPr>
        <p:txBody>
          <a:bodyPr anchorCtr="0" anchor="t" bIns="182875" lIns="274300" spcFirstLastPara="1" rIns="274300" wrap="square" tIns="182875">
            <a:noAutofit/>
          </a:bodyPr>
          <a:lstStyle/>
          <a:p>
            <a:pPr indent="0" lvl="0" marL="0" rtl="0" algn="just">
              <a:spcBef>
                <a:spcPts val="0"/>
              </a:spcBef>
              <a:spcAft>
                <a:spcPts val="1600"/>
              </a:spcAft>
              <a:buNone/>
            </a:pPr>
            <a:r>
              <a:rPr lang="en" sz="1400"/>
              <a:t>Permite hacer ciclos sobre “objetos iterables”, el más conocido y ya visto son los Array. La estructura de for...of corresponde a:</a:t>
            </a:r>
            <a:endParaRPr sz="1400"/>
          </a:p>
        </p:txBody>
      </p:sp>
      <p:sp>
        <p:nvSpPr>
          <p:cNvPr id="547" name="Google Shape;547;p71"/>
          <p:cNvSpPr txBox="1"/>
          <p:nvPr/>
        </p:nvSpPr>
        <p:spPr>
          <a:xfrm>
            <a:off x="3072000" y="3050250"/>
            <a:ext cx="3000000" cy="785100"/>
          </a:xfrm>
          <a:prstGeom prst="rect">
            <a:avLst/>
          </a:prstGeom>
          <a:solidFill>
            <a:srgbClr val="282828"/>
          </a:solidFill>
          <a:ln>
            <a:noFill/>
          </a:ln>
          <a:effectLst>
            <a:outerShdw rotWithShape="0" algn="bl" dir="2940000" dist="152400">
              <a:schemeClr val="lt1">
                <a:alpha val="58999"/>
              </a:schemeClr>
            </a:outerShdw>
          </a:effectLst>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for</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variable</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of</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objeto</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89984"/>
                </a:solidFill>
                <a:highlight>
                  <a:srgbClr val="282828"/>
                </a:highlight>
                <a:latin typeface="Consolas"/>
                <a:ea typeface="Consolas"/>
                <a:cs typeface="Consolas"/>
                <a:sym typeface="Consolas"/>
              </a:rPr>
              <a:t>    </a:t>
            </a:r>
            <a:r>
              <a:rPr i="1" lang="en" sz="1050">
                <a:solidFill>
                  <a:srgbClr val="928374"/>
                </a:solidFill>
                <a:highlight>
                  <a:srgbClr val="282828"/>
                </a:highlight>
                <a:latin typeface="Consolas"/>
                <a:ea typeface="Consolas"/>
                <a:cs typeface="Consolas"/>
                <a:sym typeface="Consolas"/>
              </a:rPr>
              <a:t>// ...</a:t>
            </a:r>
            <a:endParaRPr i="1" sz="10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89984"/>
                </a:solidFill>
                <a:highlight>
                  <a:srgbClr val="282828"/>
                </a:highlight>
                <a:latin typeface="Consolas"/>
                <a:ea typeface="Consolas"/>
                <a:cs typeface="Consolas"/>
                <a:sym typeface="Consolas"/>
              </a:rPr>
              <a:t>}</a:t>
            </a:r>
            <a:endParaRPr sz="1050">
              <a:solidFill>
                <a:srgbClr val="FB4934"/>
              </a:solidFill>
              <a:highlight>
                <a:srgbClr val="282828"/>
              </a:highlight>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72"/>
          <p:cNvSpPr txBox="1"/>
          <p:nvPr>
            <p:ph type="title"/>
          </p:nvPr>
        </p:nvSpPr>
        <p:spPr>
          <a:xfrm>
            <a:off x="726775" y="1047275"/>
            <a:ext cx="75855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#Ejemplo: </a:t>
            </a:r>
            <a:r>
              <a:rPr b="0" lang="en">
                <a:solidFill>
                  <a:schemeClr val="lt1"/>
                </a:solidFill>
              </a:rPr>
              <a:t>Recorriendo objetos con </a:t>
            </a:r>
            <a:r>
              <a:rPr i="1" lang="en">
                <a:solidFill>
                  <a:schemeClr val="lt1"/>
                </a:solidFill>
              </a:rPr>
              <a:t>for… of</a:t>
            </a:r>
            <a:endParaRPr i="1">
              <a:solidFill>
                <a:schemeClr val="lt1"/>
              </a:solidFill>
            </a:endParaRPr>
          </a:p>
        </p:txBody>
      </p:sp>
      <p:sp>
        <p:nvSpPr>
          <p:cNvPr id="553" name="Google Shape;553;p72"/>
          <p:cNvSpPr txBox="1"/>
          <p:nvPr>
            <p:ph idx="1" type="body"/>
          </p:nvPr>
        </p:nvSpPr>
        <p:spPr>
          <a:xfrm>
            <a:off x="1075125" y="2355950"/>
            <a:ext cx="3828300" cy="1754700"/>
          </a:xfrm>
          <a:prstGeom prst="rect">
            <a:avLst/>
          </a:prstGeom>
          <a:ln>
            <a:noFill/>
          </a:ln>
        </p:spPr>
        <p:txBody>
          <a:bodyPr anchorCtr="0" anchor="ctr" bIns="182875" lIns="274300" spcFirstLastPara="1" rIns="274300" wrap="square" tIns="182875">
            <a:spAutoFit/>
          </a:bodyPr>
          <a:lstStyle/>
          <a:p>
            <a:pPr indent="0" lvl="0" marL="0" rtl="0" algn="just">
              <a:spcBef>
                <a:spcPts val="0"/>
              </a:spcBef>
              <a:spcAft>
                <a:spcPts val="1600"/>
              </a:spcAft>
              <a:buNone/>
            </a:pPr>
            <a:r>
              <a:rPr lang="en" sz="1500">
                <a:solidFill>
                  <a:schemeClr val="lt1"/>
                </a:solidFill>
              </a:rPr>
              <a:t>A partir de un array con las edades de los miembros de una familia de 5 personas, se debe recorrer y mostrar los datos por consola, utilizando tanto for...in como for...of. El arreglo con las edades es el siguiente:</a:t>
            </a:r>
            <a:endParaRPr sz="1500">
              <a:solidFill>
                <a:schemeClr val="lt1"/>
              </a:solidFill>
            </a:endParaRPr>
          </a:p>
        </p:txBody>
      </p:sp>
      <p:sp>
        <p:nvSpPr>
          <p:cNvPr id="554" name="Google Shape;554;p72"/>
          <p:cNvSpPr txBox="1"/>
          <p:nvPr/>
        </p:nvSpPr>
        <p:spPr>
          <a:xfrm>
            <a:off x="5708225" y="2146900"/>
            <a:ext cx="2461800" cy="2269200"/>
          </a:xfrm>
          <a:prstGeom prst="rect">
            <a:avLst/>
          </a:prstGeom>
          <a:solidFill>
            <a:srgbClr val="282828"/>
          </a:solidFill>
          <a:ln>
            <a:noFill/>
          </a:ln>
          <a:effectLst>
            <a:outerShdw rotWithShape="0" algn="bl" dir="2640000" dist="161925">
              <a:schemeClr val="lt1">
                <a:alpha val="52999"/>
              </a:schemeClr>
            </a:outerShdw>
          </a:effectLst>
        </p:spPr>
        <p:txBody>
          <a:bodyPr anchorCtr="0" anchor="ctr" bIns="182875" lIns="274300" spcFirstLastPara="1" rIns="274300" wrap="square" tIns="182875">
            <a:spAutoFit/>
          </a:bodyPr>
          <a:lstStyle/>
          <a:p>
            <a:pPr indent="0" lvl="0" marL="0" rtl="0" algn="l">
              <a:lnSpc>
                <a:spcPct val="135714"/>
              </a:lnSpc>
              <a:spcBef>
                <a:spcPts val="0"/>
              </a:spcBef>
              <a:spcAft>
                <a:spcPts val="0"/>
              </a:spcAft>
              <a:buNone/>
            </a:pPr>
            <a:r>
              <a:rPr lang="en" sz="1350">
                <a:solidFill>
                  <a:srgbClr val="FB4934"/>
                </a:solidFill>
                <a:highlight>
                  <a:srgbClr val="282828"/>
                </a:highlight>
                <a:latin typeface="Consolas"/>
                <a:ea typeface="Consolas"/>
                <a:cs typeface="Consolas"/>
                <a:sym typeface="Consolas"/>
              </a:rPr>
              <a:t>let</a:t>
            </a:r>
            <a:r>
              <a:rPr lang="en" sz="1350">
                <a:solidFill>
                  <a:srgbClr val="EBDBB2"/>
                </a:solidFill>
                <a:highlight>
                  <a:srgbClr val="282828"/>
                </a:highlight>
                <a:latin typeface="Consolas"/>
                <a:ea typeface="Consolas"/>
                <a:cs typeface="Consolas"/>
                <a:sym typeface="Consolas"/>
              </a:rPr>
              <a:t> </a:t>
            </a:r>
            <a:r>
              <a:rPr lang="en" sz="1350">
                <a:solidFill>
                  <a:srgbClr val="83A598"/>
                </a:solidFill>
                <a:highlight>
                  <a:srgbClr val="282828"/>
                </a:highlight>
                <a:latin typeface="Consolas"/>
                <a:ea typeface="Consolas"/>
                <a:cs typeface="Consolas"/>
                <a:sym typeface="Consolas"/>
              </a:rPr>
              <a:t>edades</a:t>
            </a:r>
            <a:r>
              <a:rPr lang="en" sz="1350">
                <a:solidFill>
                  <a:srgbClr val="EBDBB2"/>
                </a:solidFill>
                <a:highlight>
                  <a:srgbClr val="282828"/>
                </a:highlight>
                <a:latin typeface="Consolas"/>
                <a:ea typeface="Consolas"/>
                <a:cs typeface="Consolas"/>
                <a:sym typeface="Consolas"/>
              </a:rPr>
              <a:t> </a:t>
            </a:r>
            <a:r>
              <a:rPr lang="en" sz="1350">
                <a:solidFill>
                  <a:srgbClr val="8EC07C"/>
                </a:solidFill>
                <a:highlight>
                  <a:srgbClr val="282828"/>
                </a:highlight>
                <a:latin typeface="Consolas"/>
                <a:ea typeface="Consolas"/>
                <a:cs typeface="Consolas"/>
                <a:sym typeface="Consolas"/>
              </a:rPr>
              <a:t>=</a:t>
            </a:r>
            <a:r>
              <a:rPr lang="en" sz="1350">
                <a:solidFill>
                  <a:srgbClr val="EBDBB2"/>
                </a:solidFill>
                <a:highlight>
                  <a:srgbClr val="282828"/>
                </a:highlight>
                <a:latin typeface="Consolas"/>
                <a:ea typeface="Consolas"/>
                <a:cs typeface="Consolas"/>
                <a:sym typeface="Consolas"/>
              </a:rPr>
              <a:t> [</a:t>
            </a:r>
            <a:endParaRPr sz="1350">
              <a:solidFill>
                <a:srgbClr val="EBDBB2"/>
              </a:solidFill>
              <a:highlight>
                <a:srgbClr val="282828"/>
              </a:highlight>
              <a:latin typeface="Consolas"/>
              <a:ea typeface="Consolas"/>
              <a:cs typeface="Consolas"/>
              <a:sym typeface="Consolas"/>
            </a:endParaRPr>
          </a:p>
          <a:p>
            <a:pPr indent="457200" lvl="0" marL="0" rtl="0" algn="l">
              <a:lnSpc>
                <a:spcPct val="135714"/>
              </a:lnSpc>
              <a:spcBef>
                <a:spcPts val="0"/>
              </a:spcBef>
              <a:spcAft>
                <a:spcPts val="0"/>
              </a:spcAft>
              <a:buNone/>
            </a:pPr>
            <a:r>
              <a:rPr lang="en" sz="1350">
                <a:solidFill>
                  <a:srgbClr val="D3869B"/>
                </a:solidFill>
                <a:highlight>
                  <a:srgbClr val="282828"/>
                </a:highlight>
                <a:latin typeface="Consolas"/>
                <a:ea typeface="Consolas"/>
                <a:cs typeface="Consolas"/>
                <a:sym typeface="Consolas"/>
              </a:rPr>
              <a:t>49</a:t>
            </a:r>
            <a:r>
              <a:rPr lang="en" sz="1350">
                <a:solidFill>
                  <a:srgbClr val="A89984"/>
                </a:solidFill>
                <a:highlight>
                  <a:srgbClr val="282828"/>
                </a:highlight>
                <a:latin typeface="Consolas"/>
                <a:ea typeface="Consolas"/>
                <a:cs typeface="Consolas"/>
                <a:sym typeface="Consolas"/>
              </a:rPr>
              <a:t>,</a:t>
            </a:r>
            <a:endParaRPr sz="1350">
              <a:solidFill>
                <a:srgbClr val="EBDBB2"/>
              </a:solidFill>
              <a:highlight>
                <a:srgbClr val="282828"/>
              </a:highlight>
              <a:latin typeface="Consolas"/>
              <a:ea typeface="Consolas"/>
              <a:cs typeface="Consolas"/>
              <a:sym typeface="Consolas"/>
            </a:endParaRPr>
          </a:p>
          <a:p>
            <a:pPr indent="457200" lvl="0" marL="0" rtl="0" algn="l">
              <a:lnSpc>
                <a:spcPct val="135714"/>
              </a:lnSpc>
              <a:spcBef>
                <a:spcPts val="0"/>
              </a:spcBef>
              <a:spcAft>
                <a:spcPts val="0"/>
              </a:spcAft>
              <a:buNone/>
            </a:pPr>
            <a:r>
              <a:rPr lang="en" sz="1350">
                <a:solidFill>
                  <a:srgbClr val="D3869B"/>
                </a:solidFill>
                <a:highlight>
                  <a:srgbClr val="282828"/>
                </a:highlight>
                <a:latin typeface="Consolas"/>
                <a:ea typeface="Consolas"/>
                <a:cs typeface="Consolas"/>
                <a:sym typeface="Consolas"/>
              </a:rPr>
              <a:t>51</a:t>
            </a:r>
            <a:r>
              <a:rPr lang="en" sz="1350">
                <a:solidFill>
                  <a:srgbClr val="A89984"/>
                </a:solidFill>
                <a:highlight>
                  <a:srgbClr val="282828"/>
                </a:highlight>
                <a:latin typeface="Consolas"/>
                <a:ea typeface="Consolas"/>
                <a:cs typeface="Consolas"/>
                <a:sym typeface="Consolas"/>
              </a:rPr>
              <a:t>,</a:t>
            </a:r>
            <a:endParaRPr sz="1350">
              <a:solidFill>
                <a:srgbClr val="EBDBB2"/>
              </a:solidFill>
              <a:highlight>
                <a:srgbClr val="282828"/>
              </a:highlight>
              <a:latin typeface="Consolas"/>
              <a:ea typeface="Consolas"/>
              <a:cs typeface="Consolas"/>
              <a:sym typeface="Consolas"/>
            </a:endParaRPr>
          </a:p>
          <a:p>
            <a:pPr indent="457200" lvl="0" marL="0" rtl="0" algn="l">
              <a:lnSpc>
                <a:spcPct val="135714"/>
              </a:lnSpc>
              <a:spcBef>
                <a:spcPts val="0"/>
              </a:spcBef>
              <a:spcAft>
                <a:spcPts val="0"/>
              </a:spcAft>
              <a:buNone/>
            </a:pPr>
            <a:r>
              <a:rPr lang="en" sz="1350">
                <a:solidFill>
                  <a:srgbClr val="D3869B"/>
                </a:solidFill>
                <a:highlight>
                  <a:srgbClr val="282828"/>
                </a:highlight>
                <a:latin typeface="Consolas"/>
                <a:ea typeface="Consolas"/>
                <a:cs typeface="Consolas"/>
                <a:sym typeface="Consolas"/>
              </a:rPr>
              <a:t>21</a:t>
            </a:r>
            <a:r>
              <a:rPr lang="en" sz="1350">
                <a:solidFill>
                  <a:srgbClr val="A89984"/>
                </a:solidFill>
                <a:highlight>
                  <a:srgbClr val="282828"/>
                </a:highlight>
                <a:latin typeface="Consolas"/>
                <a:ea typeface="Consolas"/>
                <a:cs typeface="Consolas"/>
                <a:sym typeface="Consolas"/>
              </a:rPr>
              <a:t>,</a:t>
            </a:r>
            <a:endParaRPr sz="1350">
              <a:solidFill>
                <a:srgbClr val="EBDBB2"/>
              </a:solidFill>
              <a:highlight>
                <a:srgbClr val="282828"/>
              </a:highlight>
              <a:latin typeface="Consolas"/>
              <a:ea typeface="Consolas"/>
              <a:cs typeface="Consolas"/>
              <a:sym typeface="Consolas"/>
            </a:endParaRPr>
          </a:p>
          <a:p>
            <a:pPr indent="457200" lvl="0" marL="0" rtl="0" algn="l">
              <a:lnSpc>
                <a:spcPct val="135714"/>
              </a:lnSpc>
              <a:spcBef>
                <a:spcPts val="0"/>
              </a:spcBef>
              <a:spcAft>
                <a:spcPts val="0"/>
              </a:spcAft>
              <a:buNone/>
            </a:pPr>
            <a:r>
              <a:rPr lang="en" sz="1350">
                <a:solidFill>
                  <a:srgbClr val="D3869B"/>
                </a:solidFill>
                <a:highlight>
                  <a:srgbClr val="282828"/>
                </a:highlight>
                <a:latin typeface="Consolas"/>
                <a:ea typeface="Consolas"/>
                <a:cs typeface="Consolas"/>
                <a:sym typeface="Consolas"/>
              </a:rPr>
              <a:t>18</a:t>
            </a:r>
            <a:r>
              <a:rPr lang="en" sz="1350">
                <a:solidFill>
                  <a:srgbClr val="A89984"/>
                </a:solidFill>
                <a:highlight>
                  <a:srgbClr val="282828"/>
                </a:highlight>
                <a:latin typeface="Consolas"/>
                <a:ea typeface="Consolas"/>
                <a:cs typeface="Consolas"/>
                <a:sym typeface="Consolas"/>
              </a:rPr>
              <a:t>,</a:t>
            </a:r>
            <a:endParaRPr sz="1350">
              <a:solidFill>
                <a:srgbClr val="EBDBB2"/>
              </a:solidFill>
              <a:highlight>
                <a:srgbClr val="282828"/>
              </a:highlight>
              <a:latin typeface="Consolas"/>
              <a:ea typeface="Consolas"/>
              <a:cs typeface="Consolas"/>
              <a:sym typeface="Consolas"/>
            </a:endParaRPr>
          </a:p>
          <a:p>
            <a:pPr indent="457200" lvl="0" marL="0" rtl="0" algn="l">
              <a:lnSpc>
                <a:spcPct val="135714"/>
              </a:lnSpc>
              <a:spcBef>
                <a:spcPts val="0"/>
              </a:spcBef>
              <a:spcAft>
                <a:spcPts val="0"/>
              </a:spcAft>
              <a:buNone/>
            </a:pPr>
            <a:r>
              <a:rPr lang="en" sz="1350">
                <a:solidFill>
                  <a:srgbClr val="D3869B"/>
                </a:solidFill>
                <a:highlight>
                  <a:srgbClr val="282828"/>
                </a:highlight>
                <a:latin typeface="Consolas"/>
                <a:ea typeface="Consolas"/>
                <a:cs typeface="Consolas"/>
                <a:sym typeface="Consolas"/>
              </a:rPr>
              <a:t>15</a:t>
            </a:r>
            <a:endParaRPr sz="1350">
              <a:solidFill>
                <a:srgbClr val="D3869B"/>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350">
                <a:solidFill>
                  <a:srgbClr val="EBDBB2"/>
                </a:solidFill>
                <a:highlight>
                  <a:srgbClr val="282828"/>
                </a:highlight>
                <a:latin typeface="Consolas"/>
                <a:ea typeface="Consolas"/>
                <a:cs typeface="Consolas"/>
                <a:sym typeface="Consolas"/>
              </a:rPr>
              <a:t>]</a:t>
            </a:r>
            <a:r>
              <a:rPr lang="en" sz="1350">
                <a:solidFill>
                  <a:srgbClr val="A89984"/>
                </a:solidFill>
                <a:highlight>
                  <a:srgbClr val="282828"/>
                </a:highlight>
                <a:latin typeface="Consolas"/>
                <a:ea typeface="Consolas"/>
                <a:cs typeface="Consolas"/>
                <a:sym typeface="Consolas"/>
              </a:rPr>
              <a:t>;</a:t>
            </a:r>
            <a:endParaRPr sz="1350">
              <a:solidFill>
                <a:srgbClr val="FB4934"/>
              </a:solidFill>
              <a:highlight>
                <a:srgbClr val="282828"/>
              </a:highlight>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73"/>
          <p:cNvSpPr txBox="1"/>
          <p:nvPr>
            <p:ph type="title"/>
          </p:nvPr>
        </p:nvSpPr>
        <p:spPr>
          <a:xfrm>
            <a:off x="720000" y="28975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#Ejercicio: </a:t>
            </a:r>
            <a:endParaRPr>
              <a:solidFill>
                <a:schemeClr val="lt1"/>
              </a:solidFill>
            </a:endParaRPr>
          </a:p>
        </p:txBody>
      </p:sp>
      <p:sp>
        <p:nvSpPr>
          <p:cNvPr id="560" name="Google Shape;560;p73"/>
          <p:cNvSpPr txBox="1"/>
          <p:nvPr>
            <p:ph idx="1" type="body"/>
          </p:nvPr>
        </p:nvSpPr>
        <p:spPr>
          <a:xfrm>
            <a:off x="1338900" y="924075"/>
            <a:ext cx="6466200" cy="1108200"/>
          </a:xfrm>
          <a:prstGeom prst="rect">
            <a:avLst/>
          </a:prstGeom>
          <a:ln cap="flat" cmpd="sng" w="28575">
            <a:solidFill>
              <a:schemeClr val="lt1"/>
            </a:solidFill>
            <a:prstDash val="solid"/>
            <a:round/>
            <a:headEnd len="sm" w="sm" type="none"/>
            <a:tailEnd len="sm" w="sm" type="none"/>
          </a:ln>
        </p:spPr>
        <p:txBody>
          <a:bodyPr anchorCtr="0" anchor="ctr" bIns="182875" lIns="274300" spcFirstLastPara="1" rIns="274300" wrap="square" tIns="182875">
            <a:spAutoFit/>
          </a:bodyPr>
          <a:lstStyle/>
          <a:p>
            <a:pPr indent="0" lvl="0" marL="0" rtl="0" algn="just">
              <a:spcBef>
                <a:spcPts val="0"/>
              </a:spcBef>
              <a:spcAft>
                <a:spcPts val="1600"/>
              </a:spcAft>
              <a:buNone/>
            </a:pPr>
            <a:r>
              <a:rPr lang="en" sz="1600">
                <a:solidFill>
                  <a:schemeClr val="lt1"/>
                </a:solidFill>
              </a:rPr>
              <a:t>Accede y muestra mediante un console.log cada uno de los elementos dispuestos en el siguiente arreglo mediante los ciclos repetitivos for...in y for...of:</a:t>
            </a:r>
            <a:endParaRPr sz="1600">
              <a:solidFill>
                <a:schemeClr val="lt1"/>
              </a:solidFill>
            </a:endParaRPr>
          </a:p>
        </p:txBody>
      </p:sp>
      <p:sp>
        <p:nvSpPr>
          <p:cNvPr id="561" name="Google Shape;561;p73"/>
          <p:cNvSpPr txBox="1"/>
          <p:nvPr/>
        </p:nvSpPr>
        <p:spPr>
          <a:xfrm>
            <a:off x="2451750" y="2428050"/>
            <a:ext cx="4240500" cy="2066400"/>
          </a:xfrm>
          <a:prstGeom prst="rect">
            <a:avLst/>
          </a:prstGeom>
          <a:solidFill>
            <a:srgbClr val="282828"/>
          </a:solidFill>
          <a:ln>
            <a:noFill/>
          </a:ln>
          <a:effectLst>
            <a:outerShdw rotWithShape="0" algn="bl" dir="2760000" dist="85725">
              <a:schemeClr val="lt1">
                <a:alpha val="44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mascotas</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endParaRPr sz="10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Perros</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nombre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Firulais</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edad</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5</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Gatos</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nombre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Michi</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edad</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2</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Aves</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nombre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Pepito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edad</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1</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FB4934"/>
              </a:solidFill>
              <a:highlight>
                <a:srgbClr val="282828"/>
              </a:highlight>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74"/>
          <p:cNvSpPr txBox="1"/>
          <p:nvPr>
            <p:ph type="title"/>
          </p:nvPr>
        </p:nvSpPr>
        <p:spPr>
          <a:xfrm>
            <a:off x="779250" y="174775"/>
            <a:ext cx="75855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rPr>
              <a:t>#Ejemplo: Operaciones comunes de Arreglos (arrays)</a:t>
            </a:r>
            <a:endParaRPr i="1" sz="2600">
              <a:solidFill>
                <a:schemeClr val="lt1"/>
              </a:solidFill>
            </a:endParaRPr>
          </a:p>
        </p:txBody>
      </p:sp>
      <p:sp>
        <p:nvSpPr>
          <p:cNvPr id="567" name="Google Shape;567;p74"/>
          <p:cNvSpPr txBox="1"/>
          <p:nvPr/>
        </p:nvSpPr>
        <p:spPr>
          <a:xfrm>
            <a:off x="595150" y="1416450"/>
            <a:ext cx="3178800" cy="714000"/>
          </a:xfrm>
          <a:prstGeom prst="rect">
            <a:avLst/>
          </a:prstGeom>
          <a:solidFill>
            <a:srgbClr val="282828"/>
          </a:solidFill>
          <a:ln>
            <a:noFill/>
          </a:ln>
          <a:effectLst>
            <a:outerShdw rotWithShape="0" algn="bl" dir="2640000" dist="161925">
              <a:schemeClr val="lt1">
                <a:alpha val="52999"/>
              </a:schemeClr>
            </a:outerShdw>
          </a:effectLst>
        </p:spPr>
        <p:txBody>
          <a:bodyPr anchorCtr="0" anchor="ctr" bIns="182875" lIns="274300" spcFirstLastPara="1" rIns="274300" wrap="square" tIns="182875">
            <a:spAutoFit/>
          </a:bodyPr>
          <a:lstStyle/>
          <a:p>
            <a:pPr indent="0" lvl="0" marL="0" rtl="0" algn="l">
              <a:lnSpc>
                <a:spcPct val="135714"/>
              </a:lnSpc>
              <a:spcBef>
                <a:spcPts val="0"/>
              </a:spcBef>
              <a:spcAft>
                <a:spcPts val="0"/>
              </a:spcAft>
              <a:buNone/>
            </a:pPr>
            <a:r>
              <a:rPr lang="en" sz="950">
                <a:solidFill>
                  <a:srgbClr val="FB4934"/>
                </a:solidFill>
                <a:highlight>
                  <a:srgbClr val="282828"/>
                </a:highlight>
                <a:latin typeface="Consolas"/>
                <a:ea typeface="Consolas"/>
                <a:cs typeface="Consolas"/>
                <a:sym typeface="Consolas"/>
              </a:rPr>
              <a:t>let</a:t>
            </a:r>
            <a:r>
              <a:rPr lang="en" sz="950">
                <a:solidFill>
                  <a:srgbClr val="EBDBB2"/>
                </a:solidFill>
                <a:highlight>
                  <a:srgbClr val="282828"/>
                </a:highlight>
                <a:latin typeface="Consolas"/>
                <a:ea typeface="Consolas"/>
                <a:cs typeface="Consolas"/>
                <a:sym typeface="Consolas"/>
              </a:rPr>
              <a:t> </a:t>
            </a:r>
            <a:r>
              <a:rPr lang="en" sz="950">
                <a:solidFill>
                  <a:srgbClr val="83A598"/>
                </a:solidFill>
                <a:highlight>
                  <a:srgbClr val="282828"/>
                </a:highlight>
                <a:latin typeface="Consolas"/>
                <a:ea typeface="Consolas"/>
                <a:cs typeface="Consolas"/>
                <a:sym typeface="Consolas"/>
              </a:rPr>
              <a:t>fruits</a:t>
            </a:r>
            <a:r>
              <a:rPr lang="en" sz="950">
                <a:solidFill>
                  <a:srgbClr val="EBDBB2"/>
                </a:solidFill>
                <a:highlight>
                  <a:srgbClr val="282828"/>
                </a:highlight>
                <a:latin typeface="Consolas"/>
                <a:ea typeface="Consolas"/>
                <a:cs typeface="Consolas"/>
                <a:sym typeface="Consolas"/>
              </a:rPr>
              <a:t> </a:t>
            </a:r>
            <a:r>
              <a:rPr lang="en" sz="950">
                <a:solidFill>
                  <a:srgbClr val="8EC07C"/>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B8BB26"/>
                </a:solidFill>
                <a:highlight>
                  <a:srgbClr val="282828"/>
                </a:highlight>
                <a:latin typeface="Consolas"/>
                <a:ea typeface="Consolas"/>
                <a:cs typeface="Consolas"/>
                <a:sym typeface="Consolas"/>
              </a:rPr>
              <a:t>Apple</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B8BB26"/>
                </a:solidFill>
                <a:highlight>
                  <a:srgbClr val="282828"/>
                </a:highlight>
                <a:latin typeface="Consolas"/>
                <a:ea typeface="Consolas"/>
                <a:cs typeface="Consolas"/>
                <a:sym typeface="Consolas"/>
              </a:rPr>
              <a:t>Banana</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a:t>
            </a:r>
            <a:r>
              <a:rPr lang="en" sz="950">
                <a:solidFill>
                  <a:srgbClr val="A89984"/>
                </a:solidFill>
                <a:highlight>
                  <a:srgbClr val="282828"/>
                </a:highlight>
                <a:latin typeface="Consolas"/>
                <a:ea typeface="Consolas"/>
                <a:cs typeface="Consolas"/>
                <a:sym typeface="Consolas"/>
              </a:rPr>
              <a:t>;</a:t>
            </a:r>
            <a:endParaRPr sz="9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83A598"/>
                </a:solidFill>
                <a:highlight>
                  <a:srgbClr val="282828"/>
                </a:highlight>
                <a:latin typeface="Consolas"/>
                <a:ea typeface="Consolas"/>
                <a:cs typeface="Consolas"/>
                <a:sym typeface="Consolas"/>
              </a:rPr>
              <a:t>console</a:t>
            </a:r>
            <a:r>
              <a:rPr lang="en" sz="950">
                <a:solidFill>
                  <a:srgbClr val="A89984"/>
                </a:solidFill>
                <a:highlight>
                  <a:srgbClr val="282828"/>
                </a:highlight>
                <a:latin typeface="Consolas"/>
                <a:ea typeface="Consolas"/>
                <a:cs typeface="Consolas"/>
                <a:sym typeface="Consolas"/>
              </a:rPr>
              <a:t>.</a:t>
            </a:r>
            <a:r>
              <a:rPr lang="en" sz="950">
                <a:solidFill>
                  <a:srgbClr val="FABD2F"/>
                </a:solidFill>
                <a:highlight>
                  <a:srgbClr val="282828"/>
                </a:highlight>
                <a:latin typeface="Consolas"/>
                <a:ea typeface="Consolas"/>
                <a:cs typeface="Consolas"/>
                <a:sym typeface="Consolas"/>
              </a:rPr>
              <a:t>log</a:t>
            </a:r>
            <a:r>
              <a:rPr lang="en" sz="950">
                <a:solidFill>
                  <a:srgbClr val="EBDBB2"/>
                </a:solidFill>
                <a:highlight>
                  <a:srgbClr val="282828"/>
                </a:highlight>
                <a:latin typeface="Consolas"/>
                <a:ea typeface="Consolas"/>
                <a:cs typeface="Consolas"/>
                <a:sym typeface="Consolas"/>
              </a:rPr>
              <a:t>(</a:t>
            </a:r>
            <a:r>
              <a:rPr lang="en" sz="950">
                <a:solidFill>
                  <a:srgbClr val="83A598"/>
                </a:solidFill>
                <a:highlight>
                  <a:srgbClr val="282828"/>
                </a:highlight>
                <a:latin typeface="Consolas"/>
                <a:ea typeface="Consolas"/>
                <a:cs typeface="Consolas"/>
                <a:sym typeface="Consolas"/>
              </a:rPr>
              <a:t>fruits</a:t>
            </a:r>
            <a:r>
              <a:rPr lang="en" sz="950">
                <a:solidFill>
                  <a:srgbClr val="A89984"/>
                </a:solidFill>
                <a:highlight>
                  <a:srgbClr val="282828"/>
                </a:highlight>
                <a:latin typeface="Consolas"/>
                <a:ea typeface="Consolas"/>
                <a:cs typeface="Consolas"/>
                <a:sym typeface="Consolas"/>
              </a:rPr>
              <a:t>.</a:t>
            </a:r>
            <a:r>
              <a:rPr lang="en" sz="950">
                <a:solidFill>
                  <a:srgbClr val="D3869B"/>
                </a:solidFill>
                <a:highlight>
                  <a:srgbClr val="282828"/>
                </a:highlight>
                <a:latin typeface="Consolas"/>
                <a:ea typeface="Consolas"/>
                <a:cs typeface="Consolas"/>
                <a:sym typeface="Consolas"/>
              </a:rPr>
              <a:t>length</a:t>
            </a:r>
            <a:r>
              <a:rPr lang="en" sz="950">
                <a:solidFill>
                  <a:srgbClr val="EBDBB2"/>
                </a:solidFill>
                <a:highlight>
                  <a:srgbClr val="282828"/>
                </a:highlight>
                <a:latin typeface="Consolas"/>
                <a:ea typeface="Consolas"/>
                <a:cs typeface="Consolas"/>
                <a:sym typeface="Consolas"/>
              </a:rPr>
              <a:t>)</a:t>
            </a:r>
            <a:r>
              <a:rPr lang="en" sz="950">
                <a:solidFill>
                  <a:srgbClr val="A89984"/>
                </a:solidFill>
                <a:highlight>
                  <a:srgbClr val="282828"/>
                </a:highlight>
                <a:latin typeface="Consolas"/>
                <a:ea typeface="Consolas"/>
                <a:cs typeface="Consolas"/>
                <a:sym typeface="Consolas"/>
              </a:rPr>
              <a:t>;</a:t>
            </a:r>
            <a:endParaRPr sz="1250">
              <a:solidFill>
                <a:srgbClr val="FB4934"/>
              </a:solidFill>
              <a:highlight>
                <a:srgbClr val="282828"/>
              </a:highlight>
              <a:latin typeface="Consolas"/>
              <a:ea typeface="Consolas"/>
              <a:cs typeface="Consolas"/>
              <a:sym typeface="Consolas"/>
            </a:endParaRPr>
          </a:p>
        </p:txBody>
      </p:sp>
      <p:sp>
        <p:nvSpPr>
          <p:cNvPr id="568" name="Google Shape;568;p74"/>
          <p:cNvSpPr txBox="1"/>
          <p:nvPr/>
        </p:nvSpPr>
        <p:spPr>
          <a:xfrm>
            <a:off x="595150" y="3092946"/>
            <a:ext cx="3178800" cy="912600"/>
          </a:xfrm>
          <a:prstGeom prst="rect">
            <a:avLst/>
          </a:prstGeom>
          <a:solidFill>
            <a:srgbClr val="282828"/>
          </a:solidFill>
          <a:ln>
            <a:noFill/>
          </a:ln>
          <a:effectLst>
            <a:outerShdw rotWithShape="0" algn="bl" dir="2640000" dist="161925">
              <a:schemeClr val="lt1">
                <a:alpha val="52999"/>
              </a:schemeClr>
            </a:outerShdw>
          </a:effectLst>
        </p:spPr>
        <p:txBody>
          <a:bodyPr anchorCtr="0" anchor="ctr" bIns="182875" lIns="274300" spcFirstLastPara="1" rIns="274300" wrap="square" tIns="182875">
            <a:spAutoFit/>
          </a:bodyPr>
          <a:lstStyle/>
          <a:p>
            <a:pPr indent="0" lvl="0" marL="0" rtl="0" algn="l">
              <a:lnSpc>
                <a:spcPct val="135714"/>
              </a:lnSpc>
              <a:spcBef>
                <a:spcPts val="0"/>
              </a:spcBef>
              <a:spcAft>
                <a:spcPts val="0"/>
              </a:spcAft>
              <a:buNone/>
            </a:pPr>
            <a:r>
              <a:rPr lang="en" sz="950">
                <a:solidFill>
                  <a:srgbClr val="FB4934"/>
                </a:solidFill>
                <a:highlight>
                  <a:srgbClr val="282828"/>
                </a:highlight>
                <a:latin typeface="Consolas"/>
                <a:ea typeface="Consolas"/>
                <a:cs typeface="Consolas"/>
                <a:sym typeface="Consolas"/>
              </a:rPr>
              <a:t>let</a:t>
            </a:r>
            <a:r>
              <a:rPr lang="en" sz="950">
                <a:solidFill>
                  <a:srgbClr val="EBDBB2"/>
                </a:solidFill>
                <a:highlight>
                  <a:srgbClr val="282828"/>
                </a:highlight>
                <a:latin typeface="Consolas"/>
                <a:ea typeface="Consolas"/>
                <a:cs typeface="Consolas"/>
                <a:sym typeface="Consolas"/>
              </a:rPr>
              <a:t> </a:t>
            </a:r>
            <a:r>
              <a:rPr lang="en" sz="950">
                <a:solidFill>
                  <a:srgbClr val="83A598"/>
                </a:solidFill>
                <a:highlight>
                  <a:srgbClr val="282828"/>
                </a:highlight>
                <a:latin typeface="Consolas"/>
                <a:ea typeface="Consolas"/>
                <a:cs typeface="Consolas"/>
                <a:sym typeface="Consolas"/>
              </a:rPr>
              <a:t>first</a:t>
            </a:r>
            <a:r>
              <a:rPr lang="en" sz="950">
                <a:solidFill>
                  <a:srgbClr val="EBDBB2"/>
                </a:solidFill>
                <a:highlight>
                  <a:srgbClr val="282828"/>
                </a:highlight>
                <a:latin typeface="Consolas"/>
                <a:ea typeface="Consolas"/>
                <a:cs typeface="Consolas"/>
                <a:sym typeface="Consolas"/>
              </a:rPr>
              <a:t> </a:t>
            </a:r>
            <a:r>
              <a:rPr lang="en" sz="950">
                <a:solidFill>
                  <a:srgbClr val="8EC07C"/>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83A598"/>
                </a:solidFill>
                <a:highlight>
                  <a:srgbClr val="282828"/>
                </a:highlight>
                <a:latin typeface="Consolas"/>
                <a:ea typeface="Consolas"/>
                <a:cs typeface="Consolas"/>
                <a:sym typeface="Consolas"/>
              </a:rPr>
              <a:t>fruits</a:t>
            </a:r>
            <a:r>
              <a:rPr lang="en" sz="950">
                <a:solidFill>
                  <a:srgbClr val="EBDBB2"/>
                </a:solidFill>
                <a:highlight>
                  <a:srgbClr val="282828"/>
                </a:highlight>
                <a:latin typeface="Consolas"/>
                <a:ea typeface="Consolas"/>
                <a:cs typeface="Consolas"/>
                <a:sym typeface="Consolas"/>
              </a:rPr>
              <a:t>[</a:t>
            </a:r>
            <a:r>
              <a:rPr lang="en" sz="950">
                <a:solidFill>
                  <a:srgbClr val="D3869B"/>
                </a:solidFill>
                <a:highlight>
                  <a:srgbClr val="282828"/>
                </a:highlight>
                <a:latin typeface="Consolas"/>
                <a:ea typeface="Consolas"/>
                <a:cs typeface="Consolas"/>
                <a:sym typeface="Consolas"/>
              </a:rPr>
              <a:t>0</a:t>
            </a:r>
            <a:r>
              <a:rPr lang="en" sz="950">
                <a:solidFill>
                  <a:srgbClr val="EBDBB2"/>
                </a:solidFill>
                <a:highlight>
                  <a:srgbClr val="282828"/>
                </a:highlight>
                <a:latin typeface="Consolas"/>
                <a:ea typeface="Consolas"/>
                <a:cs typeface="Consolas"/>
                <a:sym typeface="Consolas"/>
              </a:rPr>
              <a:t>]</a:t>
            </a:r>
            <a:endParaRPr i="1" sz="9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t/>
            </a:r>
            <a:endParaRPr sz="9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FB4934"/>
                </a:solidFill>
                <a:highlight>
                  <a:srgbClr val="282828"/>
                </a:highlight>
                <a:latin typeface="Consolas"/>
                <a:ea typeface="Consolas"/>
                <a:cs typeface="Consolas"/>
                <a:sym typeface="Consolas"/>
              </a:rPr>
              <a:t>let</a:t>
            </a:r>
            <a:r>
              <a:rPr lang="en" sz="950">
                <a:solidFill>
                  <a:srgbClr val="EBDBB2"/>
                </a:solidFill>
                <a:highlight>
                  <a:srgbClr val="282828"/>
                </a:highlight>
                <a:latin typeface="Consolas"/>
                <a:ea typeface="Consolas"/>
                <a:cs typeface="Consolas"/>
                <a:sym typeface="Consolas"/>
              </a:rPr>
              <a:t> </a:t>
            </a:r>
            <a:r>
              <a:rPr lang="en" sz="950">
                <a:solidFill>
                  <a:srgbClr val="83A598"/>
                </a:solidFill>
                <a:highlight>
                  <a:srgbClr val="282828"/>
                </a:highlight>
                <a:latin typeface="Consolas"/>
                <a:ea typeface="Consolas"/>
                <a:cs typeface="Consolas"/>
                <a:sym typeface="Consolas"/>
              </a:rPr>
              <a:t>last</a:t>
            </a:r>
            <a:r>
              <a:rPr lang="en" sz="950">
                <a:solidFill>
                  <a:srgbClr val="EBDBB2"/>
                </a:solidFill>
                <a:highlight>
                  <a:srgbClr val="282828"/>
                </a:highlight>
                <a:latin typeface="Consolas"/>
                <a:ea typeface="Consolas"/>
                <a:cs typeface="Consolas"/>
                <a:sym typeface="Consolas"/>
              </a:rPr>
              <a:t> </a:t>
            </a:r>
            <a:r>
              <a:rPr lang="en" sz="950">
                <a:solidFill>
                  <a:srgbClr val="8EC07C"/>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83A598"/>
                </a:solidFill>
                <a:highlight>
                  <a:srgbClr val="282828"/>
                </a:highlight>
                <a:latin typeface="Consolas"/>
                <a:ea typeface="Consolas"/>
                <a:cs typeface="Consolas"/>
                <a:sym typeface="Consolas"/>
              </a:rPr>
              <a:t>fruits</a:t>
            </a:r>
            <a:r>
              <a:rPr lang="en" sz="950">
                <a:solidFill>
                  <a:srgbClr val="EBDBB2"/>
                </a:solidFill>
                <a:highlight>
                  <a:srgbClr val="282828"/>
                </a:highlight>
                <a:latin typeface="Consolas"/>
                <a:ea typeface="Consolas"/>
                <a:cs typeface="Consolas"/>
                <a:sym typeface="Consolas"/>
              </a:rPr>
              <a:t>[</a:t>
            </a:r>
            <a:r>
              <a:rPr lang="en" sz="950">
                <a:solidFill>
                  <a:srgbClr val="83A598"/>
                </a:solidFill>
                <a:highlight>
                  <a:srgbClr val="282828"/>
                </a:highlight>
                <a:latin typeface="Consolas"/>
                <a:ea typeface="Consolas"/>
                <a:cs typeface="Consolas"/>
                <a:sym typeface="Consolas"/>
              </a:rPr>
              <a:t>fruits</a:t>
            </a:r>
            <a:r>
              <a:rPr lang="en" sz="950">
                <a:solidFill>
                  <a:srgbClr val="A89984"/>
                </a:solidFill>
                <a:highlight>
                  <a:srgbClr val="282828"/>
                </a:highlight>
                <a:latin typeface="Consolas"/>
                <a:ea typeface="Consolas"/>
                <a:cs typeface="Consolas"/>
                <a:sym typeface="Consolas"/>
              </a:rPr>
              <a:t>.</a:t>
            </a:r>
            <a:r>
              <a:rPr lang="en" sz="950">
                <a:solidFill>
                  <a:srgbClr val="D3869B"/>
                </a:solidFill>
                <a:highlight>
                  <a:srgbClr val="282828"/>
                </a:highlight>
                <a:latin typeface="Consolas"/>
                <a:ea typeface="Consolas"/>
                <a:cs typeface="Consolas"/>
                <a:sym typeface="Consolas"/>
              </a:rPr>
              <a:t>length</a:t>
            </a:r>
            <a:r>
              <a:rPr lang="en" sz="950">
                <a:solidFill>
                  <a:srgbClr val="EBDBB2"/>
                </a:solidFill>
                <a:highlight>
                  <a:srgbClr val="282828"/>
                </a:highlight>
                <a:latin typeface="Consolas"/>
                <a:ea typeface="Consolas"/>
                <a:cs typeface="Consolas"/>
                <a:sym typeface="Consolas"/>
              </a:rPr>
              <a:t> </a:t>
            </a:r>
            <a:r>
              <a:rPr lang="en" sz="950">
                <a:solidFill>
                  <a:srgbClr val="8EC07C"/>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D3869B"/>
                </a:solidFill>
                <a:highlight>
                  <a:srgbClr val="282828"/>
                </a:highlight>
                <a:latin typeface="Consolas"/>
                <a:ea typeface="Consolas"/>
                <a:cs typeface="Consolas"/>
                <a:sym typeface="Consolas"/>
              </a:rPr>
              <a:t>1</a:t>
            </a:r>
            <a:r>
              <a:rPr lang="en" sz="950">
                <a:solidFill>
                  <a:srgbClr val="EBDBB2"/>
                </a:solidFill>
                <a:highlight>
                  <a:srgbClr val="282828"/>
                </a:highlight>
                <a:latin typeface="Consolas"/>
                <a:ea typeface="Consolas"/>
                <a:cs typeface="Consolas"/>
                <a:sym typeface="Consolas"/>
              </a:rPr>
              <a:t>]</a:t>
            </a:r>
            <a:endParaRPr sz="950">
              <a:solidFill>
                <a:srgbClr val="FB4934"/>
              </a:solidFill>
              <a:highlight>
                <a:srgbClr val="282828"/>
              </a:highlight>
              <a:latin typeface="Consolas"/>
              <a:ea typeface="Consolas"/>
              <a:cs typeface="Consolas"/>
              <a:sym typeface="Consolas"/>
            </a:endParaRPr>
          </a:p>
        </p:txBody>
      </p:sp>
      <p:sp>
        <p:nvSpPr>
          <p:cNvPr id="569" name="Google Shape;569;p74"/>
          <p:cNvSpPr txBox="1"/>
          <p:nvPr/>
        </p:nvSpPr>
        <p:spPr>
          <a:xfrm>
            <a:off x="4656750" y="1416450"/>
            <a:ext cx="3965100" cy="969600"/>
          </a:xfrm>
          <a:prstGeom prst="rect">
            <a:avLst/>
          </a:prstGeom>
          <a:solidFill>
            <a:srgbClr val="282828"/>
          </a:solidFill>
          <a:ln>
            <a:noFill/>
          </a:ln>
          <a:effectLst>
            <a:outerShdw rotWithShape="0" algn="bl" dir="2640000" dist="161925">
              <a:schemeClr val="lt1">
                <a:alpha val="52999"/>
              </a:schemeClr>
            </a:outerShdw>
          </a:effectLst>
        </p:spPr>
        <p:txBody>
          <a:bodyPr anchorCtr="0" anchor="ctr"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fruits</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forEach</a:t>
            </a:r>
            <a:r>
              <a:rPr lang="en" sz="1050">
                <a:solidFill>
                  <a:srgbClr val="EBDBB2"/>
                </a:solidFill>
                <a:highlight>
                  <a:srgbClr val="282828"/>
                </a:highlight>
                <a:latin typeface="Consolas"/>
                <a:ea typeface="Consolas"/>
                <a:cs typeface="Consolas"/>
                <a:sym typeface="Consolas"/>
              </a:rPr>
              <a:t>(</a:t>
            </a:r>
            <a:r>
              <a:rPr lang="en" sz="1050">
                <a:solidFill>
                  <a:srgbClr val="8EC07C"/>
                </a:solidFill>
                <a:highlight>
                  <a:srgbClr val="282828"/>
                </a:highlight>
                <a:latin typeface="Consolas"/>
                <a:ea typeface="Consolas"/>
                <a:cs typeface="Consolas"/>
                <a:sym typeface="Consolas"/>
              </a:rPr>
              <a:t>function</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item</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index</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array</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console</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log</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item</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index</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950">
              <a:solidFill>
                <a:srgbClr val="FB4934"/>
              </a:solidFill>
              <a:highlight>
                <a:srgbClr val="282828"/>
              </a:highlight>
              <a:latin typeface="Consolas"/>
              <a:ea typeface="Consolas"/>
              <a:cs typeface="Consolas"/>
              <a:sym typeface="Consolas"/>
            </a:endParaRPr>
          </a:p>
        </p:txBody>
      </p:sp>
      <p:sp>
        <p:nvSpPr>
          <p:cNvPr id="570" name="Google Shape;570;p74"/>
          <p:cNvSpPr txBox="1"/>
          <p:nvPr/>
        </p:nvSpPr>
        <p:spPr>
          <a:xfrm>
            <a:off x="4711500" y="3564025"/>
            <a:ext cx="3965100" cy="531000"/>
          </a:xfrm>
          <a:prstGeom prst="rect">
            <a:avLst/>
          </a:prstGeom>
          <a:solidFill>
            <a:srgbClr val="282828"/>
          </a:solidFill>
          <a:ln>
            <a:noFill/>
          </a:ln>
          <a:effectLst>
            <a:outerShdw rotWithShape="0" algn="bl" dir="2640000" dist="161925">
              <a:schemeClr val="lt1">
                <a:alpha val="52999"/>
              </a:schemeClr>
            </a:outerShdw>
          </a:effectLst>
        </p:spPr>
        <p:txBody>
          <a:bodyPr anchorCtr="0" anchor="ctr"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newLength</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fruits</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push</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Orange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950">
              <a:solidFill>
                <a:srgbClr val="FB4934"/>
              </a:solidFill>
              <a:highlight>
                <a:srgbClr val="282828"/>
              </a:highlight>
              <a:latin typeface="Consolas"/>
              <a:ea typeface="Consolas"/>
              <a:cs typeface="Consolas"/>
              <a:sym typeface="Consolas"/>
            </a:endParaRPr>
          </a:p>
        </p:txBody>
      </p:sp>
      <p:sp>
        <p:nvSpPr>
          <p:cNvPr id="571" name="Google Shape;571;p74"/>
          <p:cNvSpPr txBox="1"/>
          <p:nvPr/>
        </p:nvSpPr>
        <p:spPr>
          <a:xfrm>
            <a:off x="595150" y="973900"/>
            <a:ext cx="329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Didact Gothic"/>
                <a:ea typeface="Didact Gothic"/>
                <a:cs typeface="Didact Gothic"/>
                <a:sym typeface="Didact Gothic"/>
              </a:rPr>
              <a:t>Crear un arreglo</a:t>
            </a:r>
            <a:endParaRPr b="1">
              <a:latin typeface="Didact Gothic"/>
              <a:ea typeface="Didact Gothic"/>
              <a:cs typeface="Didact Gothic"/>
              <a:sym typeface="Didact Gothic"/>
            </a:endParaRPr>
          </a:p>
        </p:txBody>
      </p:sp>
      <p:sp>
        <p:nvSpPr>
          <p:cNvPr id="572" name="Google Shape;572;p74"/>
          <p:cNvSpPr txBox="1"/>
          <p:nvPr/>
        </p:nvSpPr>
        <p:spPr>
          <a:xfrm>
            <a:off x="595150" y="2641275"/>
            <a:ext cx="3293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Didact Gothic"/>
                <a:ea typeface="Didact Gothic"/>
                <a:cs typeface="Didact Gothic"/>
                <a:sym typeface="Didact Gothic"/>
              </a:rPr>
              <a:t>Acceso a un arreglo con la posición de index</a:t>
            </a:r>
            <a:endParaRPr b="1" sz="1200">
              <a:latin typeface="Didact Gothic"/>
              <a:ea typeface="Didact Gothic"/>
              <a:cs typeface="Didact Gothic"/>
              <a:sym typeface="Didact Gothic"/>
            </a:endParaRPr>
          </a:p>
        </p:txBody>
      </p:sp>
      <p:sp>
        <p:nvSpPr>
          <p:cNvPr id="573" name="Google Shape;573;p74"/>
          <p:cNvSpPr txBox="1"/>
          <p:nvPr/>
        </p:nvSpPr>
        <p:spPr>
          <a:xfrm>
            <a:off x="595150" y="973900"/>
            <a:ext cx="329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Didact Gothic"/>
                <a:ea typeface="Didact Gothic"/>
                <a:cs typeface="Didact Gothic"/>
                <a:sym typeface="Didact Gothic"/>
              </a:rPr>
              <a:t>Crear un arreglo</a:t>
            </a:r>
            <a:endParaRPr b="1">
              <a:latin typeface="Didact Gothic"/>
              <a:ea typeface="Didact Gothic"/>
              <a:cs typeface="Didact Gothic"/>
              <a:sym typeface="Didact Gothic"/>
            </a:endParaRPr>
          </a:p>
        </p:txBody>
      </p:sp>
      <p:sp>
        <p:nvSpPr>
          <p:cNvPr id="574" name="Google Shape;574;p74"/>
          <p:cNvSpPr txBox="1"/>
          <p:nvPr/>
        </p:nvSpPr>
        <p:spPr>
          <a:xfrm>
            <a:off x="4656750" y="925025"/>
            <a:ext cx="4074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Didact Gothic"/>
                <a:ea typeface="Didact Gothic"/>
                <a:cs typeface="Didact Gothic"/>
                <a:sym typeface="Didact Gothic"/>
              </a:rPr>
              <a:t>Recorrer sobre un arreglo</a:t>
            </a:r>
            <a:endParaRPr b="1">
              <a:latin typeface="Didact Gothic"/>
              <a:ea typeface="Didact Gothic"/>
              <a:cs typeface="Didact Gothic"/>
              <a:sym typeface="Didact Gothic"/>
            </a:endParaRPr>
          </a:p>
        </p:txBody>
      </p:sp>
      <p:sp>
        <p:nvSpPr>
          <p:cNvPr id="575" name="Google Shape;575;p74"/>
          <p:cNvSpPr txBox="1"/>
          <p:nvPr/>
        </p:nvSpPr>
        <p:spPr>
          <a:xfrm>
            <a:off x="4656750" y="3092950"/>
            <a:ext cx="4074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Didact Gothic"/>
                <a:ea typeface="Didact Gothic"/>
                <a:cs typeface="Didact Gothic"/>
                <a:sym typeface="Didact Gothic"/>
              </a:rPr>
              <a:t>Agregar un item al final del arreglo</a:t>
            </a:r>
            <a:endParaRPr b="1">
              <a:latin typeface="Didact Gothic"/>
              <a:ea typeface="Didact Gothic"/>
              <a:cs typeface="Didact Gothic"/>
              <a:sym typeface="Didact Gothic"/>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75"/>
          <p:cNvSpPr txBox="1"/>
          <p:nvPr>
            <p:ph type="title"/>
          </p:nvPr>
        </p:nvSpPr>
        <p:spPr>
          <a:xfrm>
            <a:off x="779250" y="174775"/>
            <a:ext cx="75855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rPr>
              <a:t>#Ejemplo: Operaciones comunes de Arreglos (arrays)</a:t>
            </a:r>
            <a:endParaRPr i="1" sz="2600">
              <a:solidFill>
                <a:schemeClr val="lt1"/>
              </a:solidFill>
            </a:endParaRPr>
          </a:p>
        </p:txBody>
      </p:sp>
      <p:sp>
        <p:nvSpPr>
          <p:cNvPr id="581" name="Google Shape;581;p75"/>
          <p:cNvSpPr txBox="1"/>
          <p:nvPr/>
        </p:nvSpPr>
        <p:spPr>
          <a:xfrm>
            <a:off x="595150" y="1416450"/>
            <a:ext cx="3841500" cy="531000"/>
          </a:xfrm>
          <a:prstGeom prst="rect">
            <a:avLst/>
          </a:prstGeom>
          <a:solidFill>
            <a:srgbClr val="282828"/>
          </a:solidFill>
          <a:ln>
            <a:noFill/>
          </a:ln>
          <a:effectLst>
            <a:outerShdw rotWithShape="0" algn="bl" dir="2640000" dist="161925">
              <a:schemeClr val="lt1">
                <a:alpha val="52999"/>
              </a:schemeClr>
            </a:outerShdw>
          </a:effectLst>
        </p:spPr>
        <p:txBody>
          <a:bodyPr anchorCtr="0" anchor="ctr"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first</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fruits</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shift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950">
              <a:solidFill>
                <a:srgbClr val="FB4934"/>
              </a:solidFill>
              <a:highlight>
                <a:srgbClr val="282828"/>
              </a:highlight>
              <a:latin typeface="Consolas"/>
              <a:ea typeface="Consolas"/>
              <a:cs typeface="Consolas"/>
              <a:sym typeface="Consolas"/>
            </a:endParaRPr>
          </a:p>
        </p:txBody>
      </p:sp>
      <p:sp>
        <p:nvSpPr>
          <p:cNvPr id="582" name="Google Shape;582;p75"/>
          <p:cNvSpPr txBox="1"/>
          <p:nvPr/>
        </p:nvSpPr>
        <p:spPr>
          <a:xfrm>
            <a:off x="595150" y="973900"/>
            <a:ext cx="3915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Didact Gothic"/>
                <a:ea typeface="Didact Gothic"/>
                <a:cs typeface="Didact Gothic"/>
                <a:sym typeface="Didact Gothic"/>
              </a:rPr>
              <a:t>Remover un item del comienzo del Arreglo</a:t>
            </a:r>
            <a:endParaRPr b="1">
              <a:latin typeface="Didact Gothic"/>
              <a:ea typeface="Didact Gothic"/>
              <a:cs typeface="Didact Gothic"/>
              <a:sym typeface="Didact Gothic"/>
            </a:endParaRPr>
          </a:p>
        </p:txBody>
      </p:sp>
      <p:sp>
        <p:nvSpPr>
          <p:cNvPr id="583" name="Google Shape;583;p75"/>
          <p:cNvSpPr txBox="1"/>
          <p:nvPr/>
        </p:nvSpPr>
        <p:spPr>
          <a:xfrm>
            <a:off x="632350" y="2686025"/>
            <a:ext cx="3841500" cy="531000"/>
          </a:xfrm>
          <a:prstGeom prst="rect">
            <a:avLst/>
          </a:prstGeom>
          <a:solidFill>
            <a:srgbClr val="282828"/>
          </a:solidFill>
          <a:ln>
            <a:noFill/>
          </a:ln>
          <a:effectLst>
            <a:outerShdw rotWithShape="0" algn="bl" dir="2640000" dist="161925">
              <a:schemeClr val="lt1">
                <a:alpha val="52999"/>
              </a:schemeClr>
            </a:outerShdw>
          </a:effectLst>
        </p:spPr>
        <p:txBody>
          <a:bodyPr anchorCtr="0" anchor="ctr"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newLength</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fruits</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unshift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Strawberry</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endParaRPr sz="1050">
              <a:solidFill>
                <a:srgbClr val="FB4934"/>
              </a:solidFill>
              <a:highlight>
                <a:srgbClr val="282828"/>
              </a:highlight>
              <a:latin typeface="Consolas"/>
              <a:ea typeface="Consolas"/>
              <a:cs typeface="Consolas"/>
              <a:sym typeface="Consolas"/>
            </a:endParaRPr>
          </a:p>
        </p:txBody>
      </p:sp>
      <p:sp>
        <p:nvSpPr>
          <p:cNvPr id="584" name="Google Shape;584;p75"/>
          <p:cNvSpPr txBox="1"/>
          <p:nvPr/>
        </p:nvSpPr>
        <p:spPr>
          <a:xfrm>
            <a:off x="595150" y="2191975"/>
            <a:ext cx="3915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Didact Gothic"/>
                <a:ea typeface="Didact Gothic"/>
                <a:cs typeface="Didact Gothic"/>
                <a:sym typeface="Didact Gothic"/>
              </a:rPr>
              <a:t>Agregar un item al comienzo del Arreglo</a:t>
            </a:r>
            <a:endParaRPr b="1">
              <a:latin typeface="Didact Gothic"/>
              <a:ea typeface="Didact Gothic"/>
              <a:cs typeface="Didact Gothic"/>
              <a:sym typeface="Didact Gothic"/>
            </a:endParaRPr>
          </a:p>
        </p:txBody>
      </p:sp>
      <p:sp>
        <p:nvSpPr>
          <p:cNvPr id="585" name="Google Shape;585;p75"/>
          <p:cNvSpPr txBox="1"/>
          <p:nvPr/>
        </p:nvSpPr>
        <p:spPr>
          <a:xfrm>
            <a:off x="4798775" y="1416450"/>
            <a:ext cx="3841500" cy="750300"/>
          </a:xfrm>
          <a:prstGeom prst="rect">
            <a:avLst/>
          </a:prstGeom>
          <a:solidFill>
            <a:srgbClr val="282828"/>
          </a:solidFill>
          <a:ln>
            <a:noFill/>
          </a:ln>
          <a:effectLst>
            <a:outerShdw rotWithShape="0" algn="bl" dir="2640000" dist="161925">
              <a:schemeClr val="lt1">
                <a:alpha val="52999"/>
              </a:schemeClr>
            </a:outerShdw>
          </a:effectLst>
        </p:spPr>
        <p:txBody>
          <a:bodyPr anchorCtr="0" anchor="ctr"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fruits</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push</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Mango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pos</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fruits</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indexOf</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Banana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FB4934"/>
              </a:solidFill>
              <a:highlight>
                <a:srgbClr val="282828"/>
              </a:highlight>
              <a:latin typeface="Consolas"/>
              <a:ea typeface="Consolas"/>
              <a:cs typeface="Consolas"/>
              <a:sym typeface="Consolas"/>
            </a:endParaRPr>
          </a:p>
        </p:txBody>
      </p:sp>
      <p:sp>
        <p:nvSpPr>
          <p:cNvPr id="586" name="Google Shape;586;p75"/>
          <p:cNvSpPr txBox="1"/>
          <p:nvPr/>
        </p:nvSpPr>
        <p:spPr>
          <a:xfrm>
            <a:off x="4798775" y="973900"/>
            <a:ext cx="3915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Didact Gothic"/>
                <a:ea typeface="Didact Gothic"/>
                <a:cs typeface="Didact Gothic"/>
                <a:sym typeface="Didact Gothic"/>
              </a:rPr>
              <a:t>Encontrar el index de un Arreglo</a:t>
            </a:r>
            <a:endParaRPr b="1">
              <a:latin typeface="Didact Gothic"/>
              <a:ea typeface="Didact Gothic"/>
              <a:cs typeface="Didact Gothic"/>
              <a:sym typeface="Didact Gothic"/>
            </a:endParaRPr>
          </a:p>
        </p:txBody>
      </p:sp>
      <p:sp>
        <p:nvSpPr>
          <p:cNvPr id="587" name="Google Shape;587;p75"/>
          <p:cNvSpPr txBox="1"/>
          <p:nvPr/>
        </p:nvSpPr>
        <p:spPr>
          <a:xfrm>
            <a:off x="632350" y="3866675"/>
            <a:ext cx="3841500" cy="531000"/>
          </a:xfrm>
          <a:prstGeom prst="rect">
            <a:avLst/>
          </a:prstGeom>
          <a:solidFill>
            <a:srgbClr val="282828"/>
          </a:solidFill>
          <a:ln>
            <a:noFill/>
          </a:ln>
          <a:effectLst>
            <a:outerShdw rotWithShape="0" algn="bl" dir="2640000" dist="161925">
              <a:schemeClr val="lt1">
                <a:alpha val="52999"/>
              </a:schemeClr>
            </a:outerShdw>
          </a:effectLst>
        </p:spPr>
        <p:txBody>
          <a:bodyPr anchorCtr="0" anchor="ctr"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shallowCopy</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fruits</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slice</a:t>
            </a:r>
            <a:r>
              <a:rPr lang="en" sz="1050">
                <a:solidFill>
                  <a:srgbClr val="EBDBB2"/>
                </a:solidFill>
                <a:highlight>
                  <a:srgbClr val="282828"/>
                </a:highlight>
                <a:latin typeface="Consolas"/>
                <a:ea typeface="Consolas"/>
                <a:cs typeface="Consolas"/>
                <a:sym typeface="Consolas"/>
              </a:rPr>
              <a:t>() </a:t>
            </a:r>
            <a:endParaRPr sz="1050">
              <a:solidFill>
                <a:srgbClr val="FB4934"/>
              </a:solidFill>
              <a:highlight>
                <a:srgbClr val="282828"/>
              </a:highlight>
              <a:latin typeface="Consolas"/>
              <a:ea typeface="Consolas"/>
              <a:cs typeface="Consolas"/>
              <a:sym typeface="Consolas"/>
            </a:endParaRPr>
          </a:p>
        </p:txBody>
      </p:sp>
      <p:sp>
        <p:nvSpPr>
          <p:cNvPr id="588" name="Google Shape;588;p75"/>
          <p:cNvSpPr txBox="1"/>
          <p:nvPr/>
        </p:nvSpPr>
        <p:spPr>
          <a:xfrm>
            <a:off x="632350" y="3410050"/>
            <a:ext cx="3915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Didact Gothic"/>
                <a:ea typeface="Didact Gothic"/>
                <a:cs typeface="Didact Gothic"/>
                <a:sym typeface="Didact Gothic"/>
              </a:rPr>
              <a:t>Copiar un arreglo</a:t>
            </a:r>
            <a:endParaRPr b="1">
              <a:latin typeface="Didact Gothic"/>
              <a:ea typeface="Didact Gothic"/>
              <a:cs typeface="Didact Gothic"/>
              <a:sym typeface="Didact Gothic"/>
            </a:endParaRPr>
          </a:p>
        </p:txBody>
      </p:sp>
      <p:sp>
        <p:nvSpPr>
          <p:cNvPr id="589" name="Google Shape;589;p75"/>
          <p:cNvSpPr txBox="1"/>
          <p:nvPr/>
        </p:nvSpPr>
        <p:spPr>
          <a:xfrm>
            <a:off x="4798775" y="3212350"/>
            <a:ext cx="3841500" cy="750300"/>
          </a:xfrm>
          <a:prstGeom prst="rect">
            <a:avLst/>
          </a:prstGeom>
          <a:solidFill>
            <a:srgbClr val="282828"/>
          </a:solidFill>
          <a:ln>
            <a:noFill/>
          </a:ln>
          <a:effectLst>
            <a:outerShdw rotWithShape="0" algn="bl" dir="2640000" dist="161925">
              <a:schemeClr val="lt1">
                <a:alpha val="52999"/>
              </a:schemeClr>
            </a:outerShdw>
          </a:effectLst>
        </p:spPr>
        <p:txBody>
          <a:bodyPr anchorCtr="0" anchor="ctr"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fruits</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push</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Mango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pos</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fruits</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indexOf</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Banana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83A598"/>
              </a:solidFill>
              <a:highlight>
                <a:srgbClr val="282828"/>
              </a:highlight>
              <a:latin typeface="Consolas"/>
              <a:ea typeface="Consolas"/>
              <a:cs typeface="Consolas"/>
              <a:sym typeface="Consolas"/>
            </a:endParaRPr>
          </a:p>
        </p:txBody>
      </p:sp>
      <p:sp>
        <p:nvSpPr>
          <p:cNvPr id="590" name="Google Shape;590;p75"/>
          <p:cNvSpPr txBox="1"/>
          <p:nvPr/>
        </p:nvSpPr>
        <p:spPr>
          <a:xfrm>
            <a:off x="4798775" y="2769800"/>
            <a:ext cx="3915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Didact Gothic"/>
                <a:ea typeface="Didact Gothic"/>
                <a:cs typeface="Didact Gothic"/>
                <a:sym typeface="Didact Gothic"/>
              </a:rPr>
              <a:t>Encontrar el index de un item en el Arreglo</a:t>
            </a:r>
            <a:endParaRPr b="1">
              <a:latin typeface="Didact Gothic"/>
              <a:ea typeface="Didact Gothic"/>
              <a:cs typeface="Didact Gothic"/>
              <a:sym typeface="Didact Gothic"/>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6"/>
          <p:cNvSpPr txBox="1"/>
          <p:nvPr>
            <p:ph type="title"/>
          </p:nvPr>
        </p:nvSpPr>
        <p:spPr>
          <a:xfrm>
            <a:off x="920013" y="940475"/>
            <a:ext cx="35409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#Ejemplo: </a:t>
            </a:r>
            <a:endParaRPr sz="2600"/>
          </a:p>
          <a:p>
            <a:pPr indent="0" lvl="0" marL="0" rtl="0" algn="ctr">
              <a:spcBef>
                <a:spcPts val="0"/>
              </a:spcBef>
              <a:spcAft>
                <a:spcPts val="0"/>
              </a:spcAft>
              <a:buNone/>
            </a:pPr>
            <a:r>
              <a:rPr lang="en" sz="2600"/>
              <a:t>Integrando HTML</a:t>
            </a:r>
            <a:endParaRPr sz="2600"/>
          </a:p>
        </p:txBody>
      </p:sp>
      <p:sp>
        <p:nvSpPr>
          <p:cNvPr id="596" name="Google Shape;596;p76"/>
          <p:cNvSpPr txBox="1"/>
          <p:nvPr>
            <p:ph idx="1" type="body"/>
          </p:nvPr>
        </p:nvSpPr>
        <p:spPr>
          <a:xfrm>
            <a:off x="725163" y="1895525"/>
            <a:ext cx="3930600" cy="2612400"/>
          </a:xfrm>
          <a:prstGeom prst="rect">
            <a:avLst/>
          </a:prstGeom>
          <a:ln>
            <a:noFill/>
          </a:ln>
        </p:spPr>
        <p:txBody>
          <a:bodyPr anchorCtr="0" anchor="ctr" bIns="182875" lIns="274300" spcFirstLastPara="1" rIns="274300" wrap="square" tIns="182875">
            <a:noAutofit/>
          </a:bodyPr>
          <a:lstStyle/>
          <a:p>
            <a:pPr indent="0" lvl="0" marL="0" rtl="0" algn="just">
              <a:spcBef>
                <a:spcPts val="0"/>
              </a:spcBef>
              <a:spcAft>
                <a:spcPts val="0"/>
              </a:spcAft>
              <a:buNone/>
            </a:pPr>
            <a:r>
              <a:rPr lang="en" sz="1500"/>
              <a:t>Para profundizar en las bondades de utilizar e iterar sobre colecciones de datos. Se solicita recorrer un objeto y mostrar en una tabla un documento HTML. Lo que debemos mostrar, será la raza, origen, pelaje, peso y edad del arreglo perros:</a:t>
            </a:r>
            <a:endParaRPr sz="1500"/>
          </a:p>
          <a:p>
            <a:pPr indent="0" lvl="0" marL="0" rtl="0" algn="just">
              <a:spcBef>
                <a:spcPts val="1600"/>
              </a:spcBef>
              <a:spcAft>
                <a:spcPts val="1600"/>
              </a:spcAft>
              <a:buNone/>
            </a:pPr>
            <a:r>
              <a:rPr lang="en" sz="1500"/>
              <a:t>Solución en CodeSandBox: </a:t>
            </a:r>
            <a:br>
              <a:rPr lang="en" sz="1500"/>
            </a:br>
            <a:r>
              <a:rPr lang="en" sz="1500" u="sng">
                <a:solidFill>
                  <a:schemeClr val="accent4"/>
                </a:solidFill>
                <a:hlinkClick r:id="rId3">
                  <a:extLst>
                    <a:ext uri="{A12FA001-AC4F-418D-AE19-62706E023703}">
                      <ahyp:hlinkClr val="tx"/>
                    </a:ext>
                  </a:extLst>
                </a:hlinkClick>
              </a:rPr>
              <a:t>js-llenar-tabla</a:t>
            </a:r>
            <a:endParaRPr sz="1500">
              <a:solidFill>
                <a:schemeClr val="accent4"/>
              </a:solidFill>
            </a:endParaRPr>
          </a:p>
        </p:txBody>
      </p:sp>
      <p:sp>
        <p:nvSpPr>
          <p:cNvPr id="597" name="Google Shape;597;p76"/>
          <p:cNvSpPr txBox="1"/>
          <p:nvPr/>
        </p:nvSpPr>
        <p:spPr>
          <a:xfrm>
            <a:off x="4908538" y="610625"/>
            <a:ext cx="3510300" cy="3821100"/>
          </a:xfrm>
          <a:prstGeom prst="rect">
            <a:avLst/>
          </a:prstGeom>
          <a:solidFill>
            <a:srgbClr val="282828"/>
          </a:solidFill>
          <a:ln>
            <a:noFill/>
          </a:ln>
          <a:effectLst>
            <a:outerShdw rotWithShape="0" algn="bl" dir="2640000" dist="85725">
              <a:schemeClr val="lt1">
                <a:alpha val="50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perros</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endParaRPr sz="10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raza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Pastor Alemán</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origen</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Alemania</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pelaje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Lanudo</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peso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33kg</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edad</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12</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raza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Poodle</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origen</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Francia</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pelaje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Lanudo</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peso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20kg</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edad</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14</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FB4934"/>
              </a:solidFill>
              <a:highlight>
                <a:srgbClr val="282828"/>
              </a:highlight>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647225" y="1187475"/>
            <a:ext cx="3789600" cy="180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Objects</a:t>
            </a:r>
            <a:endParaRPr/>
          </a:p>
          <a:p>
            <a:pPr indent="0" lvl="0" marL="0" rtl="0" algn="ctr">
              <a:spcBef>
                <a:spcPts val="0"/>
              </a:spcBef>
              <a:spcAft>
                <a:spcPts val="0"/>
              </a:spcAft>
              <a:buNone/>
            </a:pPr>
            <a:r>
              <a:rPr lang="en" sz="3900"/>
              <a:t>(Objetos)</a:t>
            </a:r>
            <a:endParaRPr sz="3900"/>
          </a:p>
        </p:txBody>
      </p:sp>
      <p:pic>
        <p:nvPicPr>
          <p:cNvPr id="274" name="Google Shape;274;p32"/>
          <p:cNvPicPr preferRelativeResize="0"/>
          <p:nvPr/>
        </p:nvPicPr>
        <p:blipFill>
          <a:blip r:embed="rId3">
            <a:alphaModFix/>
          </a:blip>
          <a:stretch>
            <a:fillRect/>
          </a:stretch>
        </p:blipFill>
        <p:spPr>
          <a:xfrm>
            <a:off x="4105325" y="2780275"/>
            <a:ext cx="4504375" cy="14201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77"/>
          <p:cNvSpPr txBox="1"/>
          <p:nvPr>
            <p:ph type="title"/>
          </p:nvPr>
        </p:nvSpPr>
        <p:spPr>
          <a:xfrm>
            <a:off x="855275" y="1013425"/>
            <a:ext cx="2830800" cy="47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Sets</a:t>
            </a:r>
            <a:endParaRPr/>
          </a:p>
        </p:txBody>
      </p:sp>
      <p:sp>
        <p:nvSpPr>
          <p:cNvPr id="603" name="Google Shape;603;p77"/>
          <p:cNvSpPr txBox="1"/>
          <p:nvPr>
            <p:ph idx="1" type="body"/>
          </p:nvPr>
        </p:nvSpPr>
        <p:spPr>
          <a:xfrm>
            <a:off x="611800" y="1509775"/>
            <a:ext cx="3581400" cy="2805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5"/>
              </a:buClr>
              <a:buSzPts val="1400"/>
              <a:buChar char="●"/>
            </a:pPr>
            <a:r>
              <a:rPr lang="en" sz="1400"/>
              <a:t>El objeto set es una colección de elementos únicos en un listado. </a:t>
            </a:r>
            <a:endParaRPr sz="1400"/>
          </a:p>
          <a:p>
            <a:pPr indent="-317500" lvl="0" marL="457200" rtl="0" algn="l">
              <a:spcBef>
                <a:spcPts val="1000"/>
              </a:spcBef>
              <a:spcAft>
                <a:spcPts val="0"/>
              </a:spcAft>
              <a:buClr>
                <a:schemeClr val="accent5"/>
              </a:buClr>
              <a:buSzPts val="1400"/>
              <a:buChar char="●"/>
            </a:pPr>
            <a:r>
              <a:rPr lang="en" sz="1400"/>
              <a:t>Existen diferentes maneras de declarar un sets: </a:t>
            </a:r>
            <a:endParaRPr sz="1400"/>
          </a:p>
          <a:p>
            <a:pPr indent="-317500" lvl="1" marL="914400" rtl="0" algn="l">
              <a:spcBef>
                <a:spcPts val="1000"/>
              </a:spcBef>
              <a:spcAft>
                <a:spcPts val="0"/>
              </a:spcAft>
              <a:buClr>
                <a:schemeClr val="accent4"/>
              </a:buClr>
              <a:buSzPts val="1400"/>
              <a:buChar char="○"/>
            </a:pPr>
            <a:r>
              <a:rPr lang="en"/>
              <a:t>Set vacío </a:t>
            </a:r>
            <a:endParaRPr/>
          </a:p>
          <a:p>
            <a:pPr indent="-317500" lvl="1" marL="914400" rtl="0" algn="l">
              <a:spcBef>
                <a:spcPts val="1000"/>
              </a:spcBef>
              <a:spcAft>
                <a:spcPts val="0"/>
              </a:spcAft>
              <a:buClr>
                <a:schemeClr val="accent4"/>
              </a:buClr>
              <a:buSzPts val="1400"/>
              <a:buChar char="○"/>
            </a:pPr>
            <a:r>
              <a:rPr lang="en"/>
              <a:t>Pasandole un string </a:t>
            </a:r>
            <a:endParaRPr/>
          </a:p>
          <a:p>
            <a:pPr indent="-317500" lvl="1" marL="914400" rtl="0" algn="l">
              <a:spcBef>
                <a:spcPts val="1000"/>
              </a:spcBef>
              <a:spcAft>
                <a:spcPts val="1000"/>
              </a:spcAft>
              <a:buClr>
                <a:schemeClr val="accent4"/>
              </a:buClr>
              <a:buSzPts val="1400"/>
              <a:buChar char="○"/>
            </a:pPr>
            <a:r>
              <a:rPr lang="en"/>
              <a:t>Pasandole un array</a:t>
            </a:r>
            <a:endParaRPr/>
          </a:p>
        </p:txBody>
      </p:sp>
      <p:sp>
        <p:nvSpPr>
          <p:cNvPr id="604" name="Google Shape;604;p77"/>
          <p:cNvSpPr txBox="1"/>
          <p:nvPr/>
        </p:nvSpPr>
        <p:spPr>
          <a:xfrm>
            <a:off x="4801950" y="1549733"/>
            <a:ext cx="3523800" cy="2285700"/>
          </a:xfrm>
          <a:prstGeom prst="rect">
            <a:avLst/>
          </a:prstGeom>
          <a:solidFill>
            <a:srgbClr val="282828"/>
          </a:solidFill>
          <a:ln>
            <a:noFill/>
          </a:ln>
          <a:effectLst>
            <a:outerShdw blurRad="42863" rotWithShape="0" algn="bl" dir="2760000" dist="152400">
              <a:schemeClr val="lt1">
                <a:alpha val="60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i="1" lang="en" sz="1050">
                <a:solidFill>
                  <a:srgbClr val="928374"/>
                </a:solidFill>
                <a:highlight>
                  <a:srgbClr val="282828"/>
                </a:highlight>
                <a:latin typeface="Consolas"/>
                <a:ea typeface="Consolas"/>
                <a:cs typeface="Consolas"/>
                <a:sym typeface="Consolas"/>
              </a:rPr>
              <a:t>// set vacio</a:t>
            </a:r>
            <a:endParaRPr i="1" sz="10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set1</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FE8019"/>
                </a:solidFill>
                <a:highlight>
                  <a:srgbClr val="282828"/>
                </a:highlight>
                <a:latin typeface="Consolas"/>
                <a:ea typeface="Consolas"/>
                <a:cs typeface="Consolas"/>
                <a:sym typeface="Consolas"/>
              </a:rPr>
              <a:t>new</a:t>
            </a:r>
            <a:r>
              <a:rPr lang="en" sz="1050">
                <a:solidFill>
                  <a:srgbClr val="EBDBB2"/>
                </a:solidFill>
                <a:highlight>
                  <a:srgbClr val="282828"/>
                </a:highlight>
                <a:latin typeface="Consolas"/>
                <a:ea typeface="Consolas"/>
                <a:cs typeface="Consolas"/>
                <a:sym typeface="Consolas"/>
              </a:rPr>
              <a:t> Set()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console</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log</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set1</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set2</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FE8019"/>
                </a:solidFill>
                <a:highlight>
                  <a:srgbClr val="282828"/>
                </a:highlight>
                <a:latin typeface="Consolas"/>
                <a:ea typeface="Consolas"/>
                <a:cs typeface="Consolas"/>
                <a:sym typeface="Consolas"/>
              </a:rPr>
              <a:t>new</a:t>
            </a:r>
            <a:r>
              <a:rPr lang="en" sz="1050">
                <a:solidFill>
                  <a:srgbClr val="EBDBB2"/>
                </a:solidFill>
                <a:highlight>
                  <a:srgbClr val="282828"/>
                </a:highlight>
                <a:latin typeface="Consolas"/>
                <a:ea typeface="Consolas"/>
                <a:cs typeface="Consolas"/>
                <a:sym typeface="Consolas"/>
              </a:rPr>
              <a:t> Set(</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hooola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console</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log</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set2</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set3</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FE8019"/>
                </a:solidFill>
                <a:highlight>
                  <a:srgbClr val="282828"/>
                </a:highlight>
                <a:latin typeface="Consolas"/>
                <a:ea typeface="Consolas"/>
                <a:cs typeface="Consolas"/>
                <a:sym typeface="Consolas"/>
              </a:rPr>
              <a:t>new</a:t>
            </a:r>
            <a:r>
              <a:rPr lang="en" sz="1050">
                <a:solidFill>
                  <a:srgbClr val="EBDBB2"/>
                </a:solidFill>
                <a:highlight>
                  <a:srgbClr val="282828"/>
                </a:highlight>
                <a:latin typeface="Consolas"/>
                <a:ea typeface="Consolas"/>
                <a:cs typeface="Consolas"/>
                <a:sym typeface="Consolas"/>
              </a:rPr>
              <a:t> Set([</a:t>
            </a:r>
            <a:r>
              <a:rPr lang="en" sz="1050">
                <a:solidFill>
                  <a:srgbClr val="D3869B"/>
                </a:solidFill>
                <a:highlight>
                  <a:srgbClr val="282828"/>
                </a:highlight>
                <a:latin typeface="Consolas"/>
                <a:ea typeface="Consolas"/>
                <a:cs typeface="Consolas"/>
                <a:sym typeface="Consolas"/>
              </a:rPr>
              <a:t>1</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2</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3</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4</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5</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console</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log</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set3</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pic>
        <p:nvPicPr>
          <p:cNvPr id="609" name="Google Shape;609;p78"/>
          <p:cNvPicPr preferRelativeResize="0"/>
          <p:nvPr/>
        </p:nvPicPr>
        <p:blipFill>
          <a:blip r:embed="rId3">
            <a:alphaModFix/>
          </a:blip>
          <a:stretch>
            <a:fillRect/>
          </a:stretch>
        </p:blipFill>
        <p:spPr>
          <a:xfrm>
            <a:off x="2787425" y="944138"/>
            <a:ext cx="3569149" cy="3255224"/>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79"/>
          <p:cNvSpPr txBox="1"/>
          <p:nvPr>
            <p:ph type="title"/>
          </p:nvPr>
        </p:nvSpPr>
        <p:spPr>
          <a:xfrm>
            <a:off x="720000" y="41825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Tabla de Resumen</a:t>
            </a:r>
            <a:endParaRPr/>
          </a:p>
        </p:txBody>
      </p:sp>
      <p:pic>
        <p:nvPicPr>
          <p:cNvPr id="615" name="Google Shape;615;p79"/>
          <p:cNvPicPr preferRelativeResize="0"/>
          <p:nvPr/>
        </p:nvPicPr>
        <p:blipFill>
          <a:blip r:embed="rId3">
            <a:alphaModFix/>
          </a:blip>
          <a:stretch>
            <a:fillRect/>
          </a:stretch>
        </p:blipFill>
        <p:spPr>
          <a:xfrm>
            <a:off x="1810288" y="1104300"/>
            <a:ext cx="5523437" cy="37344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80"/>
          <p:cNvSpPr txBox="1"/>
          <p:nvPr>
            <p:ph type="title"/>
          </p:nvPr>
        </p:nvSpPr>
        <p:spPr>
          <a:xfrm>
            <a:off x="4301475" y="1265650"/>
            <a:ext cx="4409700" cy="2529300"/>
          </a:xfrm>
          <a:prstGeom prst="rect">
            <a:avLst/>
          </a:prstGeom>
        </p:spPr>
        <p:txBody>
          <a:bodyPr anchorCtr="0" anchor="ctr" bIns="182875" lIns="274300" spcFirstLastPara="1" rIns="274300" wrap="square" tIns="182875">
            <a:noAutofit/>
          </a:bodyPr>
          <a:lstStyle/>
          <a:p>
            <a:pPr indent="0" lvl="0" marL="0" rtl="0" algn="ctr">
              <a:spcBef>
                <a:spcPts val="0"/>
              </a:spcBef>
              <a:spcAft>
                <a:spcPts val="0"/>
              </a:spcAft>
              <a:buNone/>
            </a:pPr>
            <a:r>
              <a:rPr lang="en" sz="3000"/>
              <a:t>Métodos</a:t>
            </a:r>
            <a:r>
              <a:rPr lang="en" sz="2600"/>
              <a:t> </a:t>
            </a:r>
            <a:r>
              <a:rPr lang="en" sz="3000"/>
              <a:t>transformadores para añadir o eliminar elementos</a:t>
            </a:r>
            <a:endParaRPr sz="3000"/>
          </a:p>
        </p:txBody>
      </p:sp>
      <p:sp>
        <p:nvSpPr>
          <p:cNvPr id="621" name="Google Shape;621;p80"/>
          <p:cNvSpPr txBox="1"/>
          <p:nvPr/>
        </p:nvSpPr>
        <p:spPr>
          <a:xfrm>
            <a:off x="3400650" y="4583575"/>
            <a:ext cx="2342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900">
                <a:solidFill>
                  <a:schemeClr val="dk1"/>
                </a:solidFill>
                <a:latin typeface="Raleway Black"/>
                <a:ea typeface="Raleway Black"/>
                <a:cs typeface="Raleway Black"/>
                <a:sym typeface="Raleway Black"/>
              </a:rPr>
              <a:t>{desafío}</a:t>
            </a:r>
            <a:r>
              <a:rPr lang="en" sz="1900">
                <a:solidFill>
                  <a:srgbClr val="595959"/>
                </a:solidFill>
                <a:latin typeface="Raleway Black"/>
                <a:ea typeface="Raleway Black"/>
                <a:cs typeface="Raleway Black"/>
                <a:sym typeface="Raleway Black"/>
              </a:rPr>
              <a:t> </a:t>
            </a:r>
            <a:r>
              <a:rPr i="1" lang="en" sz="1900">
                <a:solidFill>
                  <a:srgbClr val="93C47D"/>
                </a:solidFill>
                <a:latin typeface="Raleway Black"/>
                <a:ea typeface="Raleway Black"/>
                <a:cs typeface="Raleway Black"/>
                <a:sym typeface="Raleway Black"/>
              </a:rPr>
              <a:t>latam_</a:t>
            </a:r>
            <a:endParaRPr sz="100"/>
          </a:p>
        </p:txBody>
      </p:sp>
      <p:pic>
        <p:nvPicPr>
          <p:cNvPr id="622" name="Google Shape;622;p80"/>
          <p:cNvPicPr preferRelativeResize="0"/>
          <p:nvPr/>
        </p:nvPicPr>
        <p:blipFill>
          <a:blip r:embed="rId3">
            <a:alphaModFix/>
          </a:blip>
          <a:stretch>
            <a:fillRect/>
          </a:stretch>
        </p:blipFill>
        <p:spPr>
          <a:xfrm>
            <a:off x="1130900" y="1669000"/>
            <a:ext cx="2534051" cy="18055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81"/>
          <p:cNvSpPr txBox="1"/>
          <p:nvPr>
            <p:ph type="title"/>
          </p:nvPr>
        </p:nvSpPr>
        <p:spPr>
          <a:xfrm>
            <a:off x="720000" y="539996"/>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Métodos integrados con arreglos</a:t>
            </a:r>
            <a:endParaRPr/>
          </a:p>
        </p:txBody>
      </p:sp>
      <p:pic>
        <p:nvPicPr>
          <p:cNvPr id="628" name="Google Shape;628;p81"/>
          <p:cNvPicPr preferRelativeResize="0"/>
          <p:nvPr/>
        </p:nvPicPr>
        <p:blipFill>
          <a:blip r:embed="rId3">
            <a:alphaModFix/>
          </a:blip>
          <a:stretch>
            <a:fillRect/>
          </a:stretch>
        </p:blipFill>
        <p:spPr>
          <a:xfrm>
            <a:off x="2769373" y="1299650"/>
            <a:ext cx="3605274" cy="3241449"/>
          </a:xfrm>
          <a:prstGeom prst="rect">
            <a:avLst/>
          </a:prstGeom>
          <a:noFill/>
          <a:ln cap="flat" cmpd="sng" w="28575">
            <a:solidFill>
              <a:schemeClr val="dk1"/>
            </a:solidFill>
            <a:prstDash val="solid"/>
            <a:round/>
            <a:headEnd len="sm" w="sm" type="none"/>
            <a:tailEnd len="sm" w="sm" type="none"/>
          </a:ln>
          <a:effectLst>
            <a:outerShdw blurRad="42863" rotWithShape="0" algn="bl" dir="2760000" dist="171450">
              <a:srgbClr val="191919">
                <a:alpha val="66000"/>
              </a:srgbClr>
            </a:outerShdw>
          </a:effectLst>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82"/>
          <p:cNvSpPr txBox="1"/>
          <p:nvPr>
            <p:ph type="title"/>
          </p:nvPr>
        </p:nvSpPr>
        <p:spPr>
          <a:xfrm>
            <a:off x="2382300" y="431800"/>
            <a:ext cx="43794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Método Push</a:t>
            </a:r>
            <a:endParaRPr/>
          </a:p>
        </p:txBody>
      </p:sp>
      <p:sp>
        <p:nvSpPr>
          <p:cNvPr id="634" name="Google Shape;634;p82"/>
          <p:cNvSpPr txBox="1"/>
          <p:nvPr>
            <p:ph idx="1" type="body"/>
          </p:nvPr>
        </p:nvSpPr>
        <p:spPr>
          <a:xfrm>
            <a:off x="1606825" y="1128875"/>
            <a:ext cx="6817200" cy="81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900"/>
              <a:t>Permite agregar uno o más elementos al final de nuestro array.</a:t>
            </a:r>
            <a:endParaRPr sz="1900"/>
          </a:p>
        </p:txBody>
      </p:sp>
      <p:pic>
        <p:nvPicPr>
          <p:cNvPr id="635" name="Google Shape;635;p82"/>
          <p:cNvPicPr preferRelativeResize="0"/>
          <p:nvPr/>
        </p:nvPicPr>
        <p:blipFill>
          <a:blip r:embed="rId3">
            <a:alphaModFix/>
          </a:blip>
          <a:stretch>
            <a:fillRect/>
          </a:stretch>
        </p:blipFill>
        <p:spPr>
          <a:xfrm>
            <a:off x="1606825" y="2231900"/>
            <a:ext cx="2193250" cy="1970125"/>
          </a:xfrm>
          <a:prstGeom prst="rect">
            <a:avLst/>
          </a:prstGeom>
          <a:noFill/>
          <a:ln cap="flat" cmpd="sng" w="28575">
            <a:solidFill>
              <a:schemeClr val="dk1"/>
            </a:solidFill>
            <a:prstDash val="solid"/>
            <a:round/>
            <a:headEnd len="sm" w="sm" type="none"/>
            <a:tailEnd len="sm" w="sm" type="none"/>
          </a:ln>
          <a:effectLst>
            <a:outerShdw blurRad="57150" rotWithShape="0" algn="bl" dir="2760000" dist="66675">
              <a:srgbClr val="000000">
                <a:alpha val="50000"/>
              </a:srgbClr>
            </a:outerShdw>
          </a:effectLst>
        </p:spPr>
      </p:pic>
      <p:sp>
        <p:nvSpPr>
          <p:cNvPr id="636" name="Google Shape;636;p82"/>
          <p:cNvSpPr txBox="1"/>
          <p:nvPr/>
        </p:nvSpPr>
        <p:spPr>
          <a:xfrm>
            <a:off x="4798800" y="2732163"/>
            <a:ext cx="3625200" cy="969600"/>
          </a:xfrm>
          <a:prstGeom prst="rect">
            <a:avLst/>
          </a:prstGeom>
          <a:solidFill>
            <a:srgbClr val="282828"/>
          </a:solidFill>
          <a:ln>
            <a:noFill/>
          </a:ln>
          <a:effectLst>
            <a:outerShdw rotWithShape="0" algn="bl" dir="2640000" dist="161925">
              <a:schemeClr val="lt1">
                <a:alpha val="52999"/>
              </a:schemeClr>
            </a:outerShdw>
          </a:effectLst>
        </p:spPr>
        <p:txBody>
          <a:bodyPr anchorCtr="0" anchor="ctr"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arreglo</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Carro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Gato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Globo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arreglo</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push</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Fresa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console</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log</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arreglo</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83A598"/>
              </a:solidFill>
              <a:highlight>
                <a:srgbClr val="282828"/>
              </a:highlight>
              <a:latin typeface="Consolas"/>
              <a:ea typeface="Consolas"/>
              <a:cs typeface="Consolas"/>
              <a:sym typeface="Consolas"/>
            </a:endParaRPr>
          </a:p>
        </p:txBody>
      </p:sp>
      <p:sp>
        <p:nvSpPr>
          <p:cNvPr id="637" name="Google Shape;637;p82"/>
          <p:cNvSpPr txBox="1"/>
          <p:nvPr/>
        </p:nvSpPr>
        <p:spPr>
          <a:xfrm>
            <a:off x="5111400" y="2073750"/>
            <a:ext cx="3000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dk1"/>
                </a:solidFill>
                <a:latin typeface="Oswald"/>
                <a:ea typeface="Oswald"/>
                <a:cs typeface="Oswald"/>
                <a:sym typeface="Oswald"/>
              </a:rPr>
              <a:t>#Ejemplo:</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83"/>
          <p:cNvSpPr txBox="1"/>
          <p:nvPr>
            <p:ph type="title"/>
          </p:nvPr>
        </p:nvSpPr>
        <p:spPr>
          <a:xfrm>
            <a:off x="2382300" y="431800"/>
            <a:ext cx="43794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Método Pop</a:t>
            </a:r>
            <a:endParaRPr/>
          </a:p>
        </p:txBody>
      </p:sp>
      <p:sp>
        <p:nvSpPr>
          <p:cNvPr id="643" name="Google Shape;643;p83"/>
          <p:cNvSpPr txBox="1"/>
          <p:nvPr>
            <p:ph idx="1" type="body"/>
          </p:nvPr>
        </p:nvSpPr>
        <p:spPr>
          <a:xfrm>
            <a:off x="1606825" y="1128875"/>
            <a:ext cx="6817200" cy="81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900"/>
              <a:t>Elimina el último dato en el arreglo.</a:t>
            </a:r>
            <a:endParaRPr sz="1900"/>
          </a:p>
        </p:txBody>
      </p:sp>
      <p:sp>
        <p:nvSpPr>
          <p:cNvPr id="644" name="Google Shape;644;p83"/>
          <p:cNvSpPr txBox="1"/>
          <p:nvPr/>
        </p:nvSpPr>
        <p:spPr>
          <a:xfrm>
            <a:off x="4798800" y="2791513"/>
            <a:ext cx="3625200" cy="750300"/>
          </a:xfrm>
          <a:prstGeom prst="rect">
            <a:avLst/>
          </a:prstGeom>
          <a:solidFill>
            <a:srgbClr val="282828"/>
          </a:solidFill>
          <a:ln>
            <a:noFill/>
          </a:ln>
          <a:effectLst>
            <a:outerShdw rotWithShape="0" algn="bl" dir="2640000" dist="161925">
              <a:schemeClr val="lt1">
                <a:alpha val="52999"/>
              </a:schemeClr>
            </a:outerShdw>
          </a:effectLst>
        </p:spPr>
        <p:txBody>
          <a:bodyPr anchorCtr="0" anchor="ctr"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arreglo</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Carro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Gato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Globo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console</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log</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arreglo</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pop</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FB4934"/>
              </a:solidFill>
              <a:highlight>
                <a:srgbClr val="282828"/>
              </a:highlight>
              <a:latin typeface="Consolas"/>
              <a:ea typeface="Consolas"/>
              <a:cs typeface="Consolas"/>
              <a:sym typeface="Consolas"/>
            </a:endParaRPr>
          </a:p>
        </p:txBody>
      </p:sp>
      <p:sp>
        <p:nvSpPr>
          <p:cNvPr id="645" name="Google Shape;645;p83"/>
          <p:cNvSpPr txBox="1"/>
          <p:nvPr/>
        </p:nvSpPr>
        <p:spPr>
          <a:xfrm>
            <a:off x="5111400" y="2073750"/>
            <a:ext cx="3000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dk1"/>
                </a:solidFill>
                <a:latin typeface="Oswald"/>
                <a:ea typeface="Oswald"/>
                <a:cs typeface="Oswald"/>
                <a:sym typeface="Oswald"/>
              </a:rPr>
              <a:t>#Ejemplo:</a:t>
            </a:r>
            <a:endParaRPr/>
          </a:p>
        </p:txBody>
      </p:sp>
      <p:pic>
        <p:nvPicPr>
          <p:cNvPr id="646" name="Google Shape;646;p83"/>
          <p:cNvPicPr preferRelativeResize="0"/>
          <p:nvPr/>
        </p:nvPicPr>
        <p:blipFill>
          <a:blip r:embed="rId3">
            <a:alphaModFix/>
          </a:blip>
          <a:stretch>
            <a:fillRect/>
          </a:stretch>
        </p:blipFill>
        <p:spPr>
          <a:xfrm>
            <a:off x="2130449" y="2073751"/>
            <a:ext cx="2134900" cy="1922400"/>
          </a:xfrm>
          <a:prstGeom prst="rect">
            <a:avLst/>
          </a:prstGeom>
          <a:noFill/>
          <a:ln cap="flat" cmpd="sng" w="28575">
            <a:solidFill>
              <a:schemeClr val="dk1"/>
            </a:solidFill>
            <a:prstDash val="solid"/>
            <a:round/>
            <a:headEnd len="sm" w="sm" type="none"/>
            <a:tailEnd len="sm" w="sm" type="none"/>
          </a:ln>
          <a:effectLst>
            <a:outerShdw blurRad="57150" rotWithShape="0" algn="bl" dir="2760000" dist="66675">
              <a:srgbClr val="000000">
                <a:alpha val="50000"/>
              </a:srgbClr>
            </a:outerShdw>
          </a:effectLst>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84"/>
          <p:cNvSpPr txBox="1"/>
          <p:nvPr>
            <p:ph type="title"/>
          </p:nvPr>
        </p:nvSpPr>
        <p:spPr>
          <a:xfrm>
            <a:off x="2382300" y="431800"/>
            <a:ext cx="43794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Método Shift</a:t>
            </a:r>
            <a:endParaRPr/>
          </a:p>
        </p:txBody>
      </p:sp>
      <p:sp>
        <p:nvSpPr>
          <p:cNvPr id="652" name="Google Shape;652;p84"/>
          <p:cNvSpPr txBox="1"/>
          <p:nvPr>
            <p:ph idx="1" type="body"/>
          </p:nvPr>
        </p:nvSpPr>
        <p:spPr>
          <a:xfrm>
            <a:off x="1606825" y="1128875"/>
            <a:ext cx="6817200" cy="81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900"/>
              <a:t>Permite eliminar el primer elemento de un array.</a:t>
            </a:r>
            <a:endParaRPr sz="1900"/>
          </a:p>
        </p:txBody>
      </p:sp>
      <p:sp>
        <p:nvSpPr>
          <p:cNvPr id="653" name="Google Shape;653;p84"/>
          <p:cNvSpPr txBox="1"/>
          <p:nvPr/>
        </p:nvSpPr>
        <p:spPr>
          <a:xfrm>
            <a:off x="4798800" y="2791513"/>
            <a:ext cx="3625200" cy="750300"/>
          </a:xfrm>
          <a:prstGeom prst="rect">
            <a:avLst/>
          </a:prstGeom>
          <a:solidFill>
            <a:srgbClr val="282828"/>
          </a:solidFill>
          <a:ln>
            <a:noFill/>
          </a:ln>
          <a:effectLst>
            <a:outerShdw rotWithShape="0" algn="bl" dir="2640000" dist="161925">
              <a:schemeClr val="lt1">
                <a:alpha val="52999"/>
              </a:schemeClr>
            </a:outerShdw>
          </a:effectLst>
        </p:spPr>
        <p:txBody>
          <a:bodyPr anchorCtr="0" anchor="ctr"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arreglo</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Carro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Gato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Globo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console</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log</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arreglo</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shift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FB4934"/>
              </a:solidFill>
              <a:highlight>
                <a:srgbClr val="282828"/>
              </a:highlight>
              <a:latin typeface="Consolas"/>
              <a:ea typeface="Consolas"/>
              <a:cs typeface="Consolas"/>
              <a:sym typeface="Consolas"/>
            </a:endParaRPr>
          </a:p>
        </p:txBody>
      </p:sp>
      <p:sp>
        <p:nvSpPr>
          <p:cNvPr id="654" name="Google Shape;654;p84"/>
          <p:cNvSpPr txBox="1"/>
          <p:nvPr/>
        </p:nvSpPr>
        <p:spPr>
          <a:xfrm>
            <a:off x="5111400" y="2073750"/>
            <a:ext cx="3000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dk1"/>
                </a:solidFill>
                <a:latin typeface="Oswald"/>
                <a:ea typeface="Oswald"/>
                <a:cs typeface="Oswald"/>
                <a:sym typeface="Oswald"/>
              </a:rPr>
              <a:t>#Ejemplo:</a:t>
            </a:r>
            <a:endParaRPr/>
          </a:p>
        </p:txBody>
      </p:sp>
      <p:pic>
        <p:nvPicPr>
          <p:cNvPr id="655" name="Google Shape;655;p84"/>
          <p:cNvPicPr preferRelativeResize="0"/>
          <p:nvPr/>
        </p:nvPicPr>
        <p:blipFill>
          <a:blip r:embed="rId3">
            <a:alphaModFix/>
          </a:blip>
          <a:stretch>
            <a:fillRect/>
          </a:stretch>
        </p:blipFill>
        <p:spPr>
          <a:xfrm>
            <a:off x="2171025" y="2199812"/>
            <a:ext cx="2153900" cy="1933725"/>
          </a:xfrm>
          <a:prstGeom prst="rect">
            <a:avLst/>
          </a:prstGeom>
          <a:noFill/>
          <a:ln cap="flat" cmpd="sng" w="28575">
            <a:solidFill>
              <a:schemeClr val="dk1"/>
            </a:solidFill>
            <a:prstDash val="solid"/>
            <a:round/>
            <a:headEnd len="sm" w="sm" type="none"/>
            <a:tailEnd len="sm" w="sm" type="none"/>
          </a:ln>
          <a:effectLst>
            <a:outerShdw blurRad="57150" rotWithShape="0" algn="bl" dir="2760000" dist="66675">
              <a:srgbClr val="000000">
                <a:alpha val="50000"/>
              </a:srgbClr>
            </a:outerShdw>
          </a:effectLst>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85"/>
          <p:cNvSpPr txBox="1"/>
          <p:nvPr>
            <p:ph type="title"/>
          </p:nvPr>
        </p:nvSpPr>
        <p:spPr>
          <a:xfrm>
            <a:off x="4301475" y="1265650"/>
            <a:ext cx="4409700" cy="2529300"/>
          </a:xfrm>
          <a:prstGeom prst="rect">
            <a:avLst/>
          </a:prstGeom>
        </p:spPr>
        <p:txBody>
          <a:bodyPr anchorCtr="0" anchor="ctr" bIns="182875" lIns="274300" spcFirstLastPara="1" rIns="274300" wrap="square" tIns="182875">
            <a:noAutofit/>
          </a:bodyPr>
          <a:lstStyle/>
          <a:p>
            <a:pPr indent="0" lvl="0" marL="0" rtl="0" algn="ctr">
              <a:spcBef>
                <a:spcPts val="0"/>
              </a:spcBef>
              <a:spcAft>
                <a:spcPts val="0"/>
              </a:spcAft>
              <a:buNone/>
            </a:pPr>
            <a:r>
              <a:rPr lang="en" sz="3000"/>
              <a:t>Métodos transformadores para modificar elementos</a:t>
            </a:r>
            <a:endParaRPr sz="3000"/>
          </a:p>
        </p:txBody>
      </p:sp>
      <p:sp>
        <p:nvSpPr>
          <p:cNvPr id="661" name="Google Shape;661;p85"/>
          <p:cNvSpPr txBox="1"/>
          <p:nvPr/>
        </p:nvSpPr>
        <p:spPr>
          <a:xfrm>
            <a:off x="3400650" y="4583575"/>
            <a:ext cx="2342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900">
                <a:solidFill>
                  <a:schemeClr val="dk1"/>
                </a:solidFill>
                <a:latin typeface="Raleway Black"/>
                <a:ea typeface="Raleway Black"/>
                <a:cs typeface="Raleway Black"/>
                <a:sym typeface="Raleway Black"/>
              </a:rPr>
              <a:t>{desafío}</a:t>
            </a:r>
            <a:r>
              <a:rPr lang="en" sz="1900">
                <a:solidFill>
                  <a:srgbClr val="595959"/>
                </a:solidFill>
                <a:latin typeface="Raleway Black"/>
                <a:ea typeface="Raleway Black"/>
                <a:cs typeface="Raleway Black"/>
                <a:sym typeface="Raleway Black"/>
              </a:rPr>
              <a:t> </a:t>
            </a:r>
            <a:r>
              <a:rPr i="1" lang="en" sz="1900">
                <a:solidFill>
                  <a:srgbClr val="93C47D"/>
                </a:solidFill>
                <a:latin typeface="Raleway Black"/>
                <a:ea typeface="Raleway Black"/>
                <a:cs typeface="Raleway Black"/>
                <a:sym typeface="Raleway Black"/>
              </a:rPr>
              <a:t>latam_</a:t>
            </a:r>
            <a:endParaRPr sz="100"/>
          </a:p>
        </p:txBody>
      </p:sp>
      <p:pic>
        <p:nvPicPr>
          <p:cNvPr id="662" name="Google Shape;662;p85"/>
          <p:cNvPicPr preferRelativeResize="0"/>
          <p:nvPr/>
        </p:nvPicPr>
        <p:blipFill>
          <a:blip r:embed="rId3">
            <a:alphaModFix/>
          </a:blip>
          <a:stretch>
            <a:fillRect/>
          </a:stretch>
        </p:blipFill>
        <p:spPr>
          <a:xfrm>
            <a:off x="1130900" y="1669000"/>
            <a:ext cx="2534051" cy="18055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86"/>
          <p:cNvSpPr txBox="1"/>
          <p:nvPr>
            <p:ph type="title"/>
          </p:nvPr>
        </p:nvSpPr>
        <p:spPr>
          <a:xfrm>
            <a:off x="2382300" y="431800"/>
            <a:ext cx="43794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Método Split</a:t>
            </a:r>
            <a:endParaRPr/>
          </a:p>
        </p:txBody>
      </p:sp>
      <p:sp>
        <p:nvSpPr>
          <p:cNvPr id="668" name="Google Shape;668;p86"/>
          <p:cNvSpPr txBox="1"/>
          <p:nvPr>
            <p:ph idx="1" type="body"/>
          </p:nvPr>
        </p:nvSpPr>
        <p:spPr>
          <a:xfrm>
            <a:off x="1606825" y="1128875"/>
            <a:ext cx="6817200" cy="81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900"/>
              <a:t>Permite dividir una cadena de texto string en un arreglo. </a:t>
            </a:r>
            <a:endParaRPr sz="1900"/>
          </a:p>
        </p:txBody>
      </p:sp>
      <p:sp>
        <p:nvSpPr>
          <p:cNvPr id="669" name="Google Shape;669;p86"/>
          <p:cNvSpPr txBox="1"/>
          <p:nvPr/>
        </p:nvSpPr>
        <p:spPr>
          <a:xfrm>
            <a:off x="4798825" y="2548038"/>
            <a:ext cx="3625200" cy="750300"/>
          </a:xfrm>
          <a:prstGeom prst="rect">
            <a:avLst/>
          </a:prstGeom>
          <a:solidFill>
            <a:srgbClr val="282828"/>
          </a:solidFill>
          <a:ln>
            <a:noFill/>
          </a:ln>
          <a:effectLst>
            <a:outerShdw rotWithShape="0" algn="bl" dir="2640000" dist="161925">
              <a:schemeClr val="lt1">
                <a:alpha val="52999"/>
              </a:schemeClr>
            </a:outerShdw>
          </a:effectLst>
        </p:spPr>
        <p:txBody>
          <a:bodyPr anchorCtr="0" anchor="ctr"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const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str</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Carro Gato Globo</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const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arreglo</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str</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split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FB4934"/>
              </a:solidFill>
              <a:highlight>
                <a:srgbClr val="282828"/>
              </a:highlight>
              <a:latin typeface="Consolas"/>
              <a:ea typeface="Consolas"/>
              <a:cs typeface="Consolas"/>
              <a:sym typeface="Consolas"/>
            </a:endParaRPr>
          </a:p>
        </p:txBody>
      </p:sp>
      <p:sp>
        <p:nvSpPr>
          <p:cNvPr id="670" name="Google Shape;670;p86"/>
          <p:cNvSpPr txBox="1"/>
          <p:nvPr/>
        </p:nvSpPr>
        <p:spPr>
          <a:xfrm>
            <a:off x="5111425" y="1830275"/>
            <a:ext cx="3000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dk1"/>
                </a:solidFill>
                <a:latin typeface="Oswald"/>
                <a:ea typeface="Oswald"/>
                <a:cs typeface="Oswald"/>
                <a:sym typeface="Oswald"/>
              </a:rPr>
              <a:t>#Ejemplo:</a:t>
            </a:r>
            <a:endParaRPr/>
          </a:p>
        </p:txBody>
      </p:sp>
      <p:pic>
        <p:nvPicPr>
          <p:cNvPr id="671" name="Google Shape;671;p86"/>
          <p:cNvPicPr preferRelativeResize="0"/>
          <p:nvPr/>
        </p:nvPicPr>
        <p:blipFill>
          <a:blip r:embed="rId3">
            <a:alphaModFix/>
          </a:blip>
          <a:stretch>
            <a:fillRect/>
          </a:stretch>
        </p:blipFill>
        <p:spPr>
          <a:xfrm>
            <a:off x="2005550" y="2415275"/>
            <a:ext cx="1866225" cy="1686862"/>
          </a:xfrm>
          <a:prstGeom prst="rect">
            <a:avLst/>
          </a:prstGeom>
          <a:noFill/>
          <a:ln cap="flat" cmpd="sng" w="28575">
            <a:solidFill>
              <a:schemeClr val="dk1"/>
            </a:solidFill>
            <a:prstDash val="solid"/>
            <a:round/>
            <a:headEnd len="sm" w="sm" type="none"/>
            <a:tailEnd len="sm" w="sm" type="none"/>
          </a:ln>
          <a:effectLst>
            <a:outerShdw blurRad="57150" rotWithShape="0" algn="bl" dir="2760000" dist="66675">
              <a:srgbClr val="000000">
                <a:alpha val="50000"/>
              </a:srgbClr>
            </a:outerShdw>
          </a:effectLst>
        </p:spPr>
      </p:pic>
      <p:sp>
        <p:nvSpPr>
          <p:cNvPr id="672" name="Google Shape;672;p86"/>
          <p:cNvSpPr txBox="1"/>
          <p:nvPr/>
        </p:nvSpPr>
        <p:spPr>
          <a:xfrm>
            <a:off x="4798825" y="3431113"/>
            <a:ext cx="3625200" cy="750300"/>
          </a:xfrm>
          <a:prstGeom prst="rect">
            <a:avLst/>
          </a:prstGeom>
          <a:solidFill>
            <a:srgbClr val="282828"/>
          </a:solidFill>
          <a:ln>
            <a:noFill/>
          </a:ln>
          <a:effectLst>
            <a:outerShdw rotWithShape="0" algn="bl" dir="2640000" dist="161925">
              <a:schemeClr val="lt1">
                <a:alpha val="52999"/>
              </a:schemeClr>
            </a:outerShdw>
          </a:effectLst>
        </p:spPr>
        <p:txBody>
          <a:bodyPr anchorCtr="0" anchor="ctr"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const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str</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Carro/Gato/Globo</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const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arreglo</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str</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split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FB4934"/>
              </a:solidFill>
              <a:highlight>
                <a:srgbClr val="282828"/>
              </a:highlight>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3"/>
          <p:cNvSpPr txBox="1"/>
          <p:nvPr>
            <p:ph type="title"/>
          </p:nvPr>
        </p:nvSpPr>
        <p:spPr>
          <a:xfrm>
            <a:off x="720000" y="539996"/>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¿Qué es un objeto?</a:t>
            </a:r>
            <a:endParaRPr/>
          </a:p>
        </p:txBody>
      </p:sp>
      <p:sp>
        <p:nvSpPr>
          <p:cNvPr id="280" name="Google Shape;280;p33"/>
          <p:cNvSpPr txBox="1"/>
          <p:nvPr>
            <p:ph idx="1" type="body"/>
          </p:nvPr>
        </p:nvSpPr>
        <p:spPr>
          <a:xfrm>
            <a:off x="652350" y="1669925"/>
            <a:ext cx="3966900" cy="2205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sz="1600"/>
              <a:t>Los objetos en Javascript, son uno o varios conjuntos de propiedades y/o métodos que están representados mediante la definición de una variable. </a:t>
            </a:r>
            <a:endParaRPr sz="1600"/>
          </a:p>
          <a:p>
            <a:pPr indent="-342900" lvl="0" marL="457200" rtl="0" algn="just">
              <a:spcBef>
                <a:spcPts val="1000"/>
              </a:spcBef>
              <a:spcAft>
                <a:spcPts val="1000"/>
              </a:spcAft>
              <a:buSzPts val="1800"/>
              <a:buChar char="❏"/>
            </a:pPr>
            <a:r>
              <a:rPr lang="en" sz="1600"/>
              <a:t>Las propiedades o métodos obedecen a una relación nombre, valor o clave.</a:t>
            </a:r>
            <a:endParaRPr sz="1600"/>
          </a:p>
        </p:txBody>
      </p:sp>
      <p:pic>
        <p:nvPicPr>
          <p:cNvPr id="281" name="Google Shape;281;p33"/>
          <p:cNvPicPr preferRelativeResize="0"/>
          <p:nvPr/>
        </p:nvPicPr>
        <p:blipFill>
          <a:blip r:embed="rId3">
            <a:alphaModFix/>
          </a:blip>
          <a:stretch>
            <a:fillRect/>
          </a:stretch>
        </p:blipFill>
        <p:spPr>
          <a:xfrm>
            <a:off x="4977800" y="1391774"/>
            <a:ext cx="3194325" cy="2761600"/>
          </a:xfrm>
          <a:prstGeom prst="rect">
            <a:avLst/>
          </a:prstGeom>
          <a:noFill/>
          <a:ln>
            <a:noFill/>
          </a:ln>
          <a:effectLst>
            <a:outerShdw rotWithShape="0" algn="bl" dir="2580000" dist="114300">
              <a:srgbClr val="000000">
                <a:alpha val="57000"/>
              </a:srgbClr>
            </a:outerShdw>
          </a:effectLst>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87"/>
          <p:cNvSpPr txBox="1"/>
          <p:nvPr>
            <p:ph type="title"/>
          </p:nvPr>
        </p:nvSpPr>
        <p:spPr>
          <a:xfrm>
            <a:off x="720000" y="13854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#Ejercicio: </a:t>
            </a:r>
            <a:endParaRPr>
              <a:solidFill>
                <a:schemeClr val="lt1"/>
              </a:solidFill>
            </a:endParaRPr>
          </a:p>
        </p:txBody>
      </p:sp>
      <p:sp>
        <p:nvSpPr>
          <p:cNvPr id="678" name="Google Shape;678;p87"/>
          <p:cNvSpPr txBox="1"/>
          <p:nvPr>
            <p:ph idx="1" type="body"/>
          </p:nvPr>
        </p:nvSpPr>
        <p:spPr>
          <a:xfrm>
            <a:off x="1338900" y="1949700"/>
            <a:ext cx="6466200" cy="1416000"/>
          </a:xfrm>
          <a:prstGeom prst="rect">
            <a:avLst/>
          </a:prstGeom>
          <a:ln>
            <a:noFill/>
          </a:ln>
        </p:spPr>
        <p:txBody>
          <a:bodyPr anchorCtr="0" anchor="ctr" bIns="182875" lIns="274300" spcFirstLastPara="1" rIns="274300" wrap="square" tIns="182875">
            <a:spAutoFit/>
          </a:bodyPr>
          <a:lstStyle/>
          <a:p>
            <a:pPr indent="0" lvl="0" marL="0" rtl="0" algn="just">
              <a:spcBef>
                <a:spcPts val="0"/>
              </a:spcBef>
              <a:spcAft>
                <a:spcPts val="1600"/>
              </a:spcAft>
              <a:buNone/>
            </a:pPr>
            <a:r>
              <a:rPr lang="en" sz="1700">
                <a:solidFill>
                  <a:schemeClr val="lt1"/>
                </a:solidFill>
              </a:rPr>
              <a:t>¿Cuál es la cadena de texto que al pasar por el método split da como resultado este array ["mesa","silla","comedor"]? No puedes usar ',' para conectar la cadena de texto, válida con el método split.</a:t>
            </a:r>
            <a:endParaRPr sz="1700">
              <a:solidFill>
                <a:schemeClr val="l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88"/>
          <p:cNvSpPr txBox="1"/>
          <p:nvPr>
            <p:ph type="title"/>
          </p:nvPr>
        </p:nvSpPr>
        <p:spPr>
          <a:xfrm>
            <a:off x="2382300" y="431800"/>
            <a:ext cx="43794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Método Join</a:t>
            </a:r>
            <a:endParaRPr/>
          </a:p>
        </p:txBody>
      </p:sp>
      <p:sp>
        <p:nvSpPr>
          <p:cNvPr id="684" name="Google Shape;684;p88"/>
          <p:cNvSpPr txBox="1"/>
          <p:nvPr>
            <p:ph idx="1" type="body"/>
          </p:nvPr>
        </p:nvSpPr>
        <p:spPr>
          <a:xfrm>
            <a:off x="1606825" y="1128875"/>
            <a:ext cx="6817200" cy="81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900"/>
              <a:t>Une todos los elementos de un arreglo especificado en una sola cadena de texto.</a:t>
            </a:r>
            <a:endParaRPr sz="1900"/>
          </a:p>
        </p:txBody>
      </p:sp>
      <p:sp>
        <p:nvSpPr>
          <p:cNvPr id="685" name="Google Shape;685;p88"/>
          <p:cNvSpPr txBox="1"/>
          <p:nvPr/>
        </p:nvSpPr>
        <p:spPr>
          <a:xfrm>
            <a:off x="4450250" y="2548050"/>
            <a:ext cx="4058100" cy="1189200"/>
          </a:xfrm>
          <a:prstGeom prst="rect">
            <a:avLst/>
          </a:prstGeom>
          <a:solidFill>
            <a:srgbClr val="282828"/>
          </a:solidFill>
          <a:ln>
            <a:noFill/>
          </a:ln>
          <a:effectLst>
            <a:outerShdw rotWithShape="0" algn="bl" dir="2640000" dist="161925">
              <a:schemeClr val="lt1">
                <a:alpha val="52999"/>
              </a:schemeClr>
            </a:outerShdw>
          </a:effectLst>
        </p:spPr>
        <p:txBody>
          <a:bodyPr anchorCtr="0" anchor="ctr"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const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arreglo</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Gato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Carro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Globo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i="1" lang="en" sz="1050">
                <a:solidFill>
                  <a:srgbClr val="928374"/>
                </a:solidFill>
                <a:highlight>
                  <a:srgbClr val="282828"/>
                </a:highlight>
                <a:latin typeface="Consolas"/>
                <a:ea typeface="Consolas"/>
                <a:cs typeface="Consolas"/>
                <a:sym typeface="Consolas"/>
              </a:rPr>
              <a:t>// Join vacio une con , por defecto</a:t>
            </a:r>
            <a:endParaRPr i="1" sz="10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const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str</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arreglo</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join</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B4934"/>
              </a:solidFill>
              <a:highlight>
                <a:srgbClr val="282828"/>
              </a:highlight>
              <a:latin typeface="Consolas"/>
              <a:ea typeface="Consolas"/>
              <a:cs typeface="Consolas"/>
              <a:sym typeface="Consolas"/>
            </a:endParaRPr>
          </a:p>
        </p:txBody>
      </p:sp>
      <p:sp>
        <p:nvSpPr>
          <p:cNvPr id="686" name="Google Shape;686;p88"/>
          <p:cNvSpPr txBox="1"/>
          <p:nvPr/>
        </p:nvSpPr>
        <p:spPr>
          <a:xfrm>
            <a:off x="4979300" y="1940975"/>
            <a:ext cx="3000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dk1"/>
                </a:solidFill>
                <a:latin typeface="Oswald"/>
                <a:ea typeface="Oswald"/>
                <a:cs typeface="Oswald"/>
                <a:sym typeface="Oswald"/>
              </a:rPr>
              <a:t>#Ejemplo:</a:t>
            </a:r>
            <a:endParaRPr/>
          </a:p>
        </p:txBody>
      </p:sp>
      <p:pic>
        <p:nvPicPr>
          <p:cNvPr id="687" name="Google Shape;687;p88"/>
          <p:cNvPicPr preferRelativeResize="0"/>
          <p:nvPr/>
        </p:nvPicPr>
        <p:blipFill>
          <a:blip r:embed="rId3">
            <a:alphaModFix/>
          </a:blip>
          <a:stretch>
            <a:fillRect/>
          </a:stretch>
        </p:blipFill>
        <p:spPr>
          <a:xfrm>
            <a:off x="1606825" y="2243747"/>
            <a:ext cx="2336175" cy="2141500"/>
          </a:xfrm>
          <a:prstGeom prst="rect">
            <a:avLst/>
          </a:prstGeom>
          <a:noFill/>
          <a:ln cap="flat" cmpd="sng" w="28575">
            <a:solidFill>
              <a:schemeClr val="dk1"/>
            </a:solidFill>
            <a:prstDash val="solid"/>
            <a:round/>
            <a:headEnd len="sm" w="sm" type="none"/>
            <a:tailEnd len="sm" w="sm" type="none"/>
          </a:ln>
          <a:effectLst>
            <a:outerShdw blurRad="57150" rotWithShape="0" algn="bl" dir="2760000" dist="66675">
              <a:srgbClr val="000000">
                <a:alpha val="50000"/>
              </a:srgbClr>
            </a:outerShdw>
          </a:effectLst>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89"/>
          <p:cNvSpPr txBox="1"/>
          <p:nvPr>
            <p:ph type="title"/>
          </p:nvPr>
        </p:nvSpPr>
        <p:spPr>
          <a:xfrm>
            <a:off x="2382300" y="431800"/>
            <a:ext cx="43794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Método Map</a:t>
            </a:r>
            <a:endParaRPr/>
          </a:p>
        </p:txBody>
      </p:sp>
      <p:sp>
        <p:nvSpPr>
          <p:cNvPr id="693" name="Google Shape;693;p89"/>
          <p:cNvSpPr txBox="1"/>
          <p:nvPr>
            <p:ph idx="1" type="body"/>
          </p:nvPr>
        </p:nvSpPr>
        <p:spPr>
          <a:xfrm>
            <a:off x="1606825" y="1128875"/>
            <a:ext cx="6817200" cy="81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900"/>
              <a:t>Permite obtener un array procesado con base en otro array.</a:t>
            </a:r>
            <a:endParaRPr sz="1900"/>
          </a:p>
        </p:txBody>
      </p:sp>
      <p:sp>
        <p:nvSpPr>
          <p:cNvPr id="694" name="Google Shape;694;p89"/>
          <p:cNvSpPr txBox="1"/>
          <p:nvPr/>
        </p:nvSpPr>
        <p:spPr>
          <a:xfrm>
            <a:off x="4450250" y="2608925"/>
            <a:ext cx="4058100" cy="969600"/>
          </a:xfrm>
          <a:prstGeom prst="rect">
            <a:avLst/>
          </a:prstGeom>
          <a:solidFill>
            <a:srgbClr val="282828"/>
          </a:solidFill>
          <a:ln>
            <a:noFill/>
          </a:ln>
          <a:effectLst>
            <a:outerShdw rotWithShape="0" algn="bl" dir="2640000" dist="161925">
              <a:schemeClr val="lt1">
                <a:alpha val="52999"/>
              </a:schemeClr>
            </a:outerShdw>
          </a:effectLst>
        </p:spPr>
        <p:txBody>
          <a:bodyPr anchorCtr="0" anchor="ctr"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const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numeros</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1</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4</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9</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16</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const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mapNumeros</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numeros</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map</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x</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=&gt;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x</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2</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console</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log</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mapNumeros</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FB4934"/>
              </a:solidFill>
              <a:highlight>
                <a:srgbClr val="282828"/>
              </a:highlight>
              <a:latin typeface="Consolas"/>
              <a:ea typeface="Consolas"/>
              <a:cs typeface="Consolas"/>
              <a:sym typeface="Consolas"/>
            </a:endParaRPr>
          </a:p>
        </p:txBody>
      </p:sp>
      <p:sp>
        <p:nvSpPr>
          <p:cNvPr id="695" name="Google Shape;695;p89"/>
          <p:cNvSpPr txBox="1"/>
          <p:nvPr/>
        </p:nvSpPr>
        <p:spPr>
          <a:xfrm>
            <a:off x="4979300" y="1940975"/>
            <a:ext cx="3000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dk1"/>
                </a:solidFill>
                <a:latin typeface="Oswald"/>
                <a:ea typeface="Oswald"/>
                <a:cs typeface="Oswald"/>
                <a:sym typeface="Oswald"/>
              </a:rPr>
              <a:t>#Ejemplo:</a:t>
            </a:r>
            <a:endParaRPr/>
          </a:p>
        </p:txBody>
      </p:sp>
      <p:pic>
        <p:nvPicPr>
          <p:cNvPr id="696" name="Google Shape;696;p89"/>
          <p:cNvPicPr preferRelativeResize="0"/>
          <p:nvPr/>
        </p:nvPicPr>
        <p:blipFill>
          <a:blip r:embed="rId3">
            <a:alphaModFix/>
          </a:blip>
          <a:stretch>
            <a:fillRect/>
          </a:stretch>
        </p:blipFill>
        <p:spPr>
          <a:xfrm>
            <a:off x="1789426" y="2132339"/>
            <a:ext cx="2241500" cy="2020625"/>
          </a:xfrm>
          <a:prstGeom prst="rect">
            <a:avLst/>
          </a:prstGeom>
          <a:noFill/>
          <a:ln cap="flat" cmpd="sng" w="28575">
            <a:solidFill>
              <a:schemeClr val="dk1"/>
            </a:solidFill>
            <a:prstDash val="solid"/>
            <a:round/>
            <a:headEnd len="sm" w="sm" type="none"/>
            <a:tailEnd len="sm" w="sm" type="none"/>
          </a:ln>
          <a:effectLst>
            <a:outerShdw blurRad="57150" rotWithShape="0" algn="bl" dir="2760000" dist="66675">
              <a:srgbClr val="000000">
                <a:alpha val="50000"/>
              </a:srgbClr>
            </a:outerShdw>
          </a:effectLst>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90"/>
          <p:cNvSpPr txBox="1"/>
          <p:nvPr>
            <p:ph type="title"/>
          </p:nvPr>
        </p:nvSpPr>
        <p:spPr>
          <a:xfrm>
            <a:off x="1004538" y="1096025"/>
            <a:ext cx="35409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#Ejemplo: </a:t>
            </a:r>
            <a:endParaRPr sz="2600"/>
          </a:p>
          <a:p>
            <a:pPr indent="0" lvl="0" marL="0" rtl="0" algn="ctr">
              <a:spcBef>
                <a:spcPts val="0"/>
              </a:spcBef>
              <a:spcAft>
                <a:spcPts val="0"/>
              </a:spcAft>
              <a:buNone/>
            </a:pPr>
            <a:r>
              <a:rPr lang="en" sz="2600"/>
              <a:t>Mayor de edad o no</a:t>
            </a:r>
            <a:endParaRPr sz="2600"/>
          </a:p>
        </p:txBody>
      </p:sp>
      <p:sp>
        <p:nvSpPr>
          <p:cNvPr id="702" name="Google Shape;702;p90"/>
          <p:cNvSpPr txBox="1"/>
          <p:nvPr>
            <p:ph idx="1" type="body"/>
          </p:nvPr>
        </p:nvSpPr>
        <p:spPr>
          <a:xfrm>
            <a:off x="809700" y="2051075"/>
            <a:ext cx="3930600" cy="2284200"/>
          </a:xfrm>
          <a:prstGeom prst="rect">
            <a:avLst/>
          </a:prstGeom>
          <a:ln>
            <a:noFill/>
          </a:ln>
        </p:spPr>
        <p:txBody>
          <a:bodyPr anchorCtr="0" anchor="ctr" bIns="182875" lIns="274300" spcFirstLastPara="1" rIns="274300" wrap="square" tIns="182875">
            <a:noAutofit/>
          </a:bodyPr>
          <a:lstStyle/>
          <a:p>
            <a:pPr indent="0" lvl="0" marL="0" rtl="0" algn="just">
              <a:spcBef>
                <a:spcPts val="0"/>
              </a:spcBef>
              <a:spcAft>
                <a:spcPts val="1600"/>
              </a:spcAft>
              <a:buNone/>
            </a:pPr>
            <a:r>
              <a:rPr lang="en" sz="1500"/>
              <a:t>Partiendo de un arreglo que posee distintos objetos, se requiere crear un nuevo arreglo que contenga toda la información de los clientes originales y que precise un nuevo elemento indicando si el cliente es mayor de edad. El arreglo original es: </a:t>
            </a:r>
            <a:endParaRPr sz="1500">
              <a:solidFill>
                <a:schemeClr val="accent4"/>
              </a:solidFill>
            </a:endParaRPr>
          </a:p>
        </p:txBody>
      </p:sp>
      <p:sp>
        <p:nvSpPr>
          <p:cNvPr id="703" name="Google Shape;703;p90"/>
          <p:cNvSpPr txBox="1"/>
          <p:nvPr/>
        </p:nvSpPr>
        <p:spPr>
          <a:xfrm>
            <a:off x="4823988" y="1096025"/>
            <a:ext cx="3510300" cy="2808600"/>
          </a:xfrm>
          <a:prstGeom prst="rect">
            <a:avLst/>
          </a:prstGeom>
          <a:solidFill>
            <a:srgbClr val="282828"/>
          </a:solidFill>
          <a:ln>
            <a:noFill/>
          </a:ln>
          <a:effectLst>
            <a:outerShdw rotWithShape="0" algn="bl" dir="2640000" dist="85725">
              <a:schemeClr val="lt1">
                <a:alpha val="50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850">
                <a:solidFill>
                  <a:srgbClr val="FB4934"/>
                </a:solidFill>
                <a:highlight>
                  <a:srgbClr val="282828"/>
                </a:highlight>
                <a:latin typeface="Consolas"/>
                <a:ea typeface="Consolas"/>
                <a:cs typeface="Consolas"/>
                <a:sym typeface="Consolas"/>
              </a:rPr>
              <a:t>const</a:t>
            </a:r>
            <a:r>
              <a:rPr lang="en" sz="850">
                <a:solidFill>
                  <a:srgbClr val="EBDBB2"/>
                </a:solidFill>
                <a:highlight>
                  <a:srgbClr val="282828"/>
                </a:highlight>
                <a:latin typeface="Consolas"/>
                <a:ea typeface="Consolas"/>
                <a:cs typeface="Consolas"/>
                <a:sym typeface="Consolas"/>
              </a:rPr>
              <a:t> </a:t>
            </a:r>
            <a:r>
              <a:rPr lang="en" sz="850">
                <a:solidFill>
                  <a:srgbClr val="83A598"/>
                </a:solidFill>
                <a:highlight>
                  <a:srgbClr val="282828"/>
                </a:highlight>
                <a:latin typeface="Consolas"/>
                <a:ea typeface="Consolas"/>
                <a:cs typeface="Consolas"/>
                <a:sym typeface="Consolas"/>
              </a:rPr>
              <a:t>clientes</a:t>
            </a:r>
            <a:r>
              <a:rPr lang="en" sz="850">
                <a:solidFill>
                  <a:srgbClr val="EBDBB2"/>
                </a:solidFill>
                <a:highlight>
                  <a:srgbClr val="282828"/>
                </a:highlight>
                <a:latin typeface="Consolas"/>
                <a:ea typeface="Consolas"/>
                <a:cs typeface="Consolas"/>
                <a:sym typeface="Consolas"/>
              </a:rPr>
              <a:t> </a:t>
            </a:r>
            <a:r>
              <a:rPr lang="en" sz="850">
                <a:solidFill>
                  <a:srgbClr val="8EC07C"/>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endParaRPr sz="8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EBDBB2"/>
                </a:solidFill>
                <a:highlight>
                  <a:srgbClr val="282828"/>
                </a:highlight>
                <a:latin typeface="Consolas"/>
                <a:ea typeface="Consolas"/>
                <a:cs typeface="Consolas"/>
                <a:sym typeface="Consolas"/>
              </a:rPr>
              <a:t>    </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nombre</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A89984"/>
                </a:solidFill>
                <a:highlight>
                  <a:srgbClr val="282828"/>
                </a:highlight>
                <a:latin typeface="Consolas"/>
                <a:ea typeface="Consolas"/>
                <a:cs typeface="Consolas"/>
                <a:sym typeface="Consolas"/>
              </a:rPr>
              <a:t>"</a:t>
            </a:r>
            <a:r>
              <a:rPr lang="en" sz="850">
                <a:solidFill>
                  <a:srgbClr val="B8BB26"/>
                </a:solidFill>
                <a:highlight>
                  <a:srgbClr val="282828"/>
                </a:highlight>
                <a:latin typeface="Consolas"/>
                <a:ea typeface="Consolas"/>
                <a:cs typeface="Consolas"/>
                <a:sym typeface="Consolas"/>
              </a:rPr>
              <a:t>Juan</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edad</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D3869B"/>
                </a:solidFill>
                <a:highlight>
                  <a:srgbClr val="282828"/>
                </a:highlight>
                <a:latin typeface="Consolas"/>
                <a:ea typeface="Consolas"/>
                <a:cs typeface="Consolas"/>
                <a:sym typeface="Consolas"/>
              </a:rPr>
              <a:t>28</a:t>
            </a:r>
            <a:r>
              <a:rPr lang="en" sz="850">
                <a:solidFill>
                  <a:srgbClr val="EBDBB2"/>
                </a:solidFill>
                <a:highlight>
                  <a:srgbClr val="282828"/>
                </a:highlight>
                <a:latin typeface="Consolas"/>
                <a:ea typeface="Consolas"/>
                <a:cs typeface="Consolas"/>
                <a:sym typeface="Consolas"/>
              </a:rPr>
              <a:t> </a:t>
            </a: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EBDBB2"/>
                </a:solidFill>
                <a:highlight>
                  <a:srgbClr val="282828"/>
                </a:highlight>
                <a:latin typeface="Consolas"/>
                <a:ea typeface="Consolas"/>
                <a:cs typeface="Consolas"/>
                <a:sym typeface="Consolas"/>
              </a:rPr>
              <a:t>    </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nombre</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A89984"/>
                </a:solidFill>
                <a:highlight>
                  <a:srgbClr val="282828"/>
                </a:highlight>
                <a:latin typeface="Consolas"/>
                <a:ea typeface="Consolas"/>
                <a:cs typeface="Consolas"/>
                <a:sym typeface="Consolas"/>
              </a:rPr>
              <a:t>"</a:t>
            </a:r>
            <a:r>
              <a:rPr lang="en" sz="850">
                <a:solidFill>
                  <a:srgbClr val="B8BB26"/>
                </a:solidFill>
                <a:highlight>
                  <a:srgbClr val="282828"/>
                </a:highlight>
                <a:latin typeface="Consolas"/>
                <a:ea typeface="Consolas"/>
                <a:cs typeface="Consolas"/>
                <a:sym typeface="Consolas"/>
              </a:rPr>
              <a:t>Carlos</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edad</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D3869B"/>
                </a:solidFill>
                <a:highlight>
                  <a:srgbClr val="282828"/>
                </a:highlight>
                <a:latin typeface="Consolas"/>
                <a:ea typeface="Consolas"/>
                <a:cs typeface="Consolas"/>
                <a:sym typeface="Consolas"/>
              </a:rPr>
              <a:t>17</a:t>
            </a:r>
            <a:r>
              <a:rPr lang="en" sz="850">
                <a:solidFill>
                  <a:srgbClr val="EBDBB2"/>
                </a:solidFill>
                <a:highlight>
                  <a:srgbClr val="282828"/>
                </a:highlight>
                <a:latin typeface="Consolas"/>
                <a:ea typeface="Consolas"/>
                <a:cs typeface="Consolas"/>
                <a:sym typeface="Consolas"/>
              </a:rPr>
              <a:t> </a:t>
            </a: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EBDBB2"/>
                </a:solidFill>
                <a:highlight>
                  <a:srgbClr val="282828"/>
                </a:highlight>
                <a:latin typeface="Consolas"/>
                <a:ea typeface="Consolas"/>
                <a:cs typeface="Consolas"/>
                <a:sym typeface="Consolas"/>
              </a:rPr>
              <a:t>    </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nombre</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A89984"/>
                </a:solidFill>
                <a:highlight>
                  <a:srgbClr val="282828"/>
                </a:highlight>
                <a:latin typeface="Consolas"/>
                <a:ea typeface="Consolas"/>
                <a:cs typeface="Consolas"/>
                <a:sym typeface="Consolas"/>
              </a:rPr>
              <a:t>"</a:t>
            </a:r>
            <a:r>
              <a:rPr lang="en" sz="850">
                <a:solidFill>
                  <a:srgbClr val="B8BB26"/>
                </a:solidFill>
                <a:highlight>
                  <a:srgbClr val="282828"/>
                </a:highlight>
                <a:latin typeface="Consolas"/>
                <a:ea typeface="Consolas"/>
                <a:cs typeface="Consolas"/>
                <a:sym typeface="Consolas"/>
              </a:rPr>
              <a:t>Karla</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edad</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D3869B"/>
                </a:solidFill>
                <a:highlight>
                  <a:srgbClr val="282828"/>
                </a:highlight>
                <a:latin typeface="Consolas"/>
                <a:ea typeface="Consolas"/>
                <a:cs typeface="Consolas"/>
                <a:sym typeface="Consolas"/>
              </a:rPr>
              <a:t>27</a:t>
            </a:r>
            <a:r>
              <a:rPr lang="en" sz="850">
                <a:solidFill>
                  <a:srgbClr val="EBDBB2"/>
                </a:solidFill>
                <a:highlight>
                  <a:srgbClr val="282828"/>
                </a:highlight>
                <a:latin typeface="Consolas"/>
                <a:ea typeface="Consolas"/>
                <a:cs typeface="Consolas"/>
                <a:sym typeface="Consolas"/>
              </a:rPr>
              <a:t> </a:t>
            </a: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EBDBB2"/>
                </a:solidFill>
                <a:highlight>
                  <a:srgbClr val="282828"/>
                </a:highlight>
                <a:latin typeface="Consolas"/>
                <a:ea typeface="Consolas"/>
                <a:cs typeface="Consolas"/>
                <a:sym typeface="Consolas"/>
              </a:rPr>
              <a:t>]</a:t>
            </a: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t/>
            </a:r>
            <a:endParaRPr sz="8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FB4934"/>
                </a:solidFill>
                <a:highlight>
                  <a:srgbClr val="282828"/>
                </a:highlight>
                <a:latin typeface="Consolas"/>
                <a:ea typeface="Consolas"/>
                <a:cs typeface="Consolas"/>
                <a:sym typeface="Consolas"/>
              </a:rPr>
              <a:t>const</a:t>
            </a:r>
            <a:r>
              <a:rPr lang="en" sz="850">
                <a:solidFill>
                  <a:srgbClr val="EBDBB2"/>
                </a:solidFill>
                <a:highlight>
                  <a:srgbClr val="282828"/>
                </a:highlight>
                <a:latin typeface="Consolas"/>
                <a:ea typeface="Consolas"/>
                <a:cs typeface="Consolas"/>
                <a:sym typeface="Consolas"/>
              </a:rPr>
              <a:t> </a:t>
            </a:r>
            <a:r>
              <a:rPr lang="en" sz="850">
                <a:solidFill>
                  <a:srgbClr val="83A598"/>
                </a:solidFill>
                <a:highlight>
                  <a:srgbClr val="282828"/>
                </a:highlight>
                <a:latin typeface="Consolas"/>
                <a:ea typeface="Consolas"/>
                <a:cs typeface="Consolas"/>
                <a:sym typeface="Consolas"/>
              </a:rPr>
              <a:t>newClientes</a:t>
            </a:r>
            <a:r>
              <a:rPr lang="en" sz="850">
                <a:solidFill>
                  <a:srgbClr val="EBDBB2"/>
                </a:solidFill>
                <a:highlight>
                  <a:srgbClr val="282828"/>
                </a:highlight>
                <a:latin typeface="Consolas"/>
                <a:ea typeface="Consolas"/>
                <a:cs typeface="Consolas"/>
                <a:sym typeface="Consolas"/>
              </a:rPr>
              <a:t> </a:t>
            </a:r>
            <a:r>
              <a:rPr lang="en" sz="850">
                <a:solidFill>
                  <a:srgbClr val="8EC07C"/>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83A598"/>
                </a:solidFill>
                <a:highlight>
                  <a:srgbClr val="282828"/>
                </a:highlight>
                <a:latin typeface="Consolas"/>
                <a:ea typeface="Consolas"/>
                <a:cs typeface="Consolas"/>
                <a:sym typeface="Consolas"/>
              </a:rPr>
              <a:t>clientes</a:t>
            </a:r>
            <a:r>
              <a:rPr lang="en" sz="850">
                <a:solidFill>
                  <a:srgbClr val="A89984"/>
                </a:solidFill>
                <a:highlight>
                  <a:srgbClr val="282828"/>
                </a:highlight>
                <a:latin typeface="Consolas"/>
                <a:ea typeface="Consolas"/>
                <a:cs typeface="Consolas"/>
                <a:sym typeface="Consolas"/>
              </a:rPr>
              <a:t>.</a:t>
            </a:r>
            <a:r>
              <a:rPr lang="en" sz="850">
                <a:solidFill>
                  <a:srgbClr val="FABD2F"/>
                </a:solidFill>
                <a:highlight>
                  <a:srgbClr val="282828"/>
                </a:highlight>
                <a:latin typeface="Consolas"/>
                <a:ea typeface="Consolas"/>
                <a:cs typeface="Consolas"/>
                <a:sym typeface="Consolas"/>
              </a:rPr>
              <a:t>map</a:t>
            </a:r>
            <a:r>
              <a:rPr lang="en" sz="850">
                <a:solidFill>
                  <a:srgbClr val="EBDBB2"/>
                </a:solidFill>
                <a:highlight>
                  <a:srgbClr val="282828"/>
                </a:highlight>
                <a:latin typeface="Consolas"/>
                <a:ea typeface="Consolas"/>
                <a:cs typeface="Consolas"/>
                <a:sym typeface="Consolas"/>
              </a:rPr>
              <a:t>(</a:t>
            </a:r>
            <a:r>
              <a:rPr lang="en" sz="850">
                <a:solidFill>
                  <a:srgbClr val="A89984"/>
                </a:solidFill>
                <a:highlight>
                  <a:srgbClr val="282828"/>
                </a:highlight>
                <a:latin typeface="Consolas"/>
                <a:ea typeface="Consolas"/>
                <a:cs typeface="Consolas"/>
                <a:sym typeface="Consolas"/>
              </a:rPr>
              <a:t>(</a:t>
            </a:r>
            <a:r>
              <a:rPr lang="en" sz="850">
                <a:solidFill>
                  <a:srgbClr val="83A598"/>
                </a:solidFill>
                <a:highlight>
                  <a:srgbClr val="282828"/>
                </a:highlight>
                <a:latin typeface="Consolas"/>
                <a:ea typeface="Consolas"/>
                <a:cs typeface="Consolas"/>
                <a:sym typeface="Consolas"/>
              </a:rPr>
              <a:t>cliente</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8EC07C"/>
                </a:solidFill>
                <a:highlight>
                  <a:srgbClr val="282828"/>
                </a:highlight>
                <a:latin typeface="Consolas"/>
                <a:ea typeface="Consolas"/>
                <a:cs typeface="Consolas"/>
                <a:sym typeface="Consolas"/>
              </a:rPr>
              <a:t>=&gt;</a:t>
            </a:r>
            <a:r>
              <a:rPr lang="en" sz="850">
                <a:solidFill>
                  <a:srgbClr val="EBDBB2"/>
                </a:solidFill>
                <a:highlight>
                  <a:srgbClr val="282828"/>
                </a:highlight>
                <a:latin typeface="Consolas"/>
                <a:ea typeface="Consolas"/>
                <a:cs typeface="Consolas"/>
                <a:sym typeface="Consolas"/>
              </a:rPr>
              <a:t> </a:t>
            </a: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EBDBB2"/>
                </a:solidFill>
                <a:highlight>
                  <a:srgbClr val="282828"/>
                </a:highlight>
                <a:latin typeface="Consolas"/>
                <a:ea typeface="Consolas"/>
                <a:cs typeface="Consolas"/>
                <a:sym typeface="Consolas"/>
              </a:rPr>
              <a:t>    </a:t>
            </a:r>
            <a:r>
              <a:rPr lang="en" sz="850">
                <a:solidFill>
                  <a:srgbClr val="FB4934"/>
                </a:solidFill>
                <a:highlight>
                  <a:srgbClr val="282828"/>
                </a:highlight>
                <a:latin typeface="Consolas"/>
                <a:ea typeface="Consolas"/>
                <a:cs typeface="Consolas"/>
                <a:sym typeface="Consolas"/>
              </a:rPr>
              <a:t>if</a:t>
            </a:r>
            <a:r>
              <a:rPr lang="en" sz="850">
                <a:solidFill>
                  <a:srgbClr val="EBDBB2"/>
                </a:solidFill>
                <a:highlight>
                  <a:srgbClr val="282828"/>
                </a:highlight>
                <a:latin typeface="Consolas"/>
                <a:ea typeface="Consolas"/>
                <a:cs typeface="Consolas"/>
                <a:sym typeface="Consolas"/>
              </a:rPr>
              <a:t> (</a:t>
            </a:r>
            <a:r>
              <a:rPr lang="en" sz="850">
                <a:solidFill>
                  <a:srgbClr val="83A598"/>
                </a:solidFill>
                <a:highlight>
                  <a:srgbClr val="282828"/>
                </a:highlight>
                <a:latin typeface="Consolas"/>
                <a:ea typeface="Consolas"/>
                <a:cs typeface="Consolas"/>
                <a:sym typeface="Consolas"/>
              </a:rPr>
              <a:t>cliente</a:t>
            </a:r>
            <a:r>
              <a:rPr lang="en" sz="850">
                <a:solidFill>
                  <a:srgbClr val="A89984"/>
                </a:solidFill>
                <a:highlight>
                  <a:srgbClr val="282828"/>
                </a:highlight>
                <a:latin typeface="Consolas"/>
                <a:ea typeface="Consolas"/>
                <a:cs typeface="Consolas"/>
                <a:sym typeface="Consolas"/>
              </a:rPr>
              <a:t>.</a:t>
            </a:r>
            <a:r>
              <a:rPr lang="en" sz="850">
                <a:solidFill>
                  <a:srgbClr val="83A598"/>
                </a:solidFill>
                <a:highlight>
                  <a:srgbClr val="282828"/>
                </a:highlight>
                <a:latin typeface="Consolas"/>
                <a:ea typeface="Consolas"/>
                <a:cs typeface="Consolas"/>
                <a:sym typeface="Consolas"/>
              </a:rPr>
              <a:t>edad</a:t>
            </a:r>
            <a:r>
              <a:rPr lang="en" sz="850">
                <a:solidFill>
                  <a:srgbClr val="EBDBB2"/>
                </a:solidFill>
                <a:highlight>
                  <a:srgbClr val="282828"/>
                </a:highlight>
                <a:latin typeface="Consolas"/>
                <a:ea typeface="Consolas"/>
                <a:cs typeface="Consolas"/>
                <a:sym typeface="Consolas"/>
              </a:rPr>
              <a:t> </a:t>
            </a:r>
            <a:r>
              <a:rPr lang="en" sz="850">
                <a:solidFill>
                  <a:srgbClr val="8EC07C"/>
                </a:solidFill>
                <a:highlight>
                  <a:srgbClr val="282828"/>
                </a:highlight>
                <a:latin typeface="Consolas"/>
                <a:ea typeface="Consolas"/>
                <a:cs typeface="Consolas"/>
                <a:sym typeface="Consolas"/>
              </a:rPr>
              <a:t>&gt;=</a:t>
            </a:r>
            <a:r>
              <a:rPr lang="en" sz="850">
                <a:solidFill>
                  <a:srgbClr val="EBDBB2"/>
                </a:solidFill>
                <a:highlight>
                  <a:srgbClr val="282828"/>
                </a:highlight>
                <a:latin typeface="Consolas"/>
                <a:ea typeface="Consolas"/>
                <a:cs typeface="Consolas"/>
                <a:sym typeface="Consolas"/>
              </a:rPr>
              <a:t> </a:t>
            </a:r>
            <a:r>
              <a:rPr lang="en" sz="850">
                <a:solidFill>
                  <a:srgbClr val="D3869B"/>
                </a:solidFill>
                <a:highlight>
                  <a:srgbClr val="282828"/>
                </a:highlight>
                <a:latin typeface="Consolas"/>
                <a:ea typeface="Consolas"/>
                <a:cs typeface="Consolas"/>
                <a:sym typeface="Consolas"/>
              </a:rPr>
              <a:t>18</a:t>
            </a:r>
            <a:r>
              <a:rPr lang="en" sz="850">
                <a:solidFill>
                  <a:srgbClr val="EBDBB2"/>
                </a:solidFill>
                <a:highlight>
                  <a:srgbClr val="282828"/>
                </a:highlight>
                <a:latin typeface="Consolas"/>
                <a:ea typeface="Consolas"/>
                <a:cs typeface="Consolas"/>
                <a:sym typeface="Consolas"/>
              </a:rPr>
              <a:t>) </a:t>
            </a: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EBDBB2"/>
                </a:solidFill>
                <a:highlight>
                  <a:srgbClr val="282828"/>
                </a:highlight>
                <a:latin typeface="Consolas"/>
                <a:ea typeface="Consolas"/>
                <a:cs typeface="Consolas"/>
                <a:sym typeface="Consolas"/>
              </a:rPr>
              <a:t>        </a:t>
            </a:r>
            <a:r>
              <a:rPr lang="en" sz="850">
                <a:solidFill>
                  <a:srgbClr val="83A598"/>
                </a:solidFill>
                <a:highlight>
                  <a:srgbClr val="282828"/>
                </a:highlight>
                <a:latin typeface="Consolas"/>
                <a:ea typeface="Consolas"/>
                <a:cs typeface="Consolas"/>
                <a:sym typeface="Consolas"/>
              </a:rPr>
              <a:t>cliente</a:t>
            </a:r>
            <a:r>
              <a:rPr lang="en" sz="850">
                <a:solidFill>
                  <a:srgbClr val="A89984"/>
                </a:solidFill>
                <a:highlight>
                  <a:srgbClr val="282828"/>
                </a:highlight>
                <a:latin typeface="Consolas"/>
                <a:ea typeface="Consolas"/>
                <a:cs typeface="Consolas"/>
                <a:sym typeface="Consolas"/>
              </a:rPr>
              <a:t>.</a:t>
            </a:r>
            <a:r>
              <a:rPr lang="en" sz="850">
                <a:solidFill>
                  <a:srgbClr val="83A598"/>
                </a:solidFill>
                <a:highlight>
                  <a:srgbClr val="282828"/>
                </a:highlight>
                <a:latin typeface="Consolas"/>
                <a:ea typeface="Consolas"/>
                <a:cs typeface="Consolas"/>
                <a:sym typeface="Consolas"/>
              </a:rPr>
              <a:t>mayorEdad</a:t>
            </a:r>
            <a:r>
              <a:rPr lang="en" sz="850">
                <a:solidFill>
                  <a:srgbClr val="EBDBB2"/>
                </a:solidFill>
                <a:highlight>
                  <a:srgbClr val="282828"/>
                </a:highlight>
                <a:latin typeface="Consolas"/>
                <a:ea typeface="Consolas"/>
                <a:cs typeface="Consolas"/>
                <a:sym typeface="Consolas"/>
              </a:rPr>
              <a:t> </a:t>
            </a:r>
            <a:r>
              <a:rPr lang="en" sz="850">
                <a:solidFill>
                  <a:srgbClr val="8EC07C"/>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D3869B"/>
                </a:solidFill>
                <a:highlight>
                  <a:srgbClr val="282828"/>
                </a:highlight>
                <a:latin typeface="Consolas"/>
                <a:ea typeface="Consolas"/>
                <a:cs typeface="Consolas"/>
                <a:sym typeface="Consolas"/>
              </a:rPr>
              <a:t>true</a:t>
            </a: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EBDBB2"/>
                </a:solidFill>
                <a:highlight>
                  <a:srgbClr val="282828"/>
                </a:highlight>
                <a:latin typeface="Consolas"/>
                <a:ea typeface="Consolas"/>
                <a:cs typeface="Consolas"/>
                <a:sym typeface="Consolas"/>
              </a:rPr>
              <a:t>    </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FB4934"/>
                </a:solidFill>
                <a:highlight>
                  <a:srgbClr val="282828"/>
                </a:highlight>
                <a:latin typeface="Consolas"/>
                <a:ea typeface="Consolas"/>
                <a:cs typeface="Consolas"/>
                <a:sym typeface="Consolas"/>
              </a:rPr>
              <a:t>else</a:t>
            </a:r>
            <a:r>
              <a:rPr lang="en" sz="850">
                <a:solidFill>
                  <a:srgbClr val="EBDBB2"/>
                </a:solidFill>
                <a:highlight>
                  <a:srgbClr val="282828"/>
                </a:highlight>
                <a:latin typeface="Consolas"/>
                <a:ea typeface="Consolas"/>
                <a:cs typeface="Consolas"/>
                <a:sym typeface="Consolas"/>
              </a:rPr>
              <a:t> </a:t>
            </a: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EBDBB2"/>
                </a:solidFill>
                <a:highlight>
                  <a:srgbClr val="282828"/>
                </a:highlight>
                <a:latin typeface="Consolas"/>
                <a:ea typeface="Consolas"/>
                <a:cs typeface="Consolas"/>
                <a:sym typeface="Consolas"/>
              </a:rPr>
              <a:t>        </a:t>
            </a:r>
            <a:r>
              <a:rPr lang="en" sz="850">
                <a:solidFill>
                  <a:srgbClr val="83A598"/>
                </a:solidFill>
                <a:highlight>
                  <a:srgbClr val="282828"/>
                </a:highlight>
                <a:latin typeface="Consolas"/>
                <a:ea typeface="Consolas"/>
                <a:cs typeface="Consolas"/>
                <a:sym typeface="Consolas"/>
              </a:rPr>
              <a:t>cliente</a:t>
            </a:r>
            <a:r>
              <a:rPr lang="en" sz="850">
                <a:solidFill>
                  <a:srgbClr val="A89984"/>
                </a:solidFill>
                <a:highlight>
                  <a:srgbClr val="282828"/>
                </a:highlight>
                <a:latin typeface="Consolas"/>
                <a:ea typeface="Consolas"/>
                <a:cs typeface="Consolas"/>
                <a:sym typeface="Consolas"/>
              </a:rPr>
              <a:t>.</a:t>
            </a:r>
            <a:r>
              <a:rPr lang="en" sz="850">
                <a:solidFill>
                  <a:srgbClr val="83A598"/>
                </a:solidFill>
                <a:highlight>
                  <a:srgbClr val="282828"/>
                </a:highlight>
                <a:latin typeface="Consolas"/>
                <a:ea typeface="Consolas"/>
                <a:cs typeface="Consolas"/>
                <a:sym typeface="Consolas"/>
              </a:rPr>
              <a:t>mayorEdad</a:t>
            </a:r>
            <a:r>
              <a:rPr lang="en" sz="850">
                <a:solidFill>
                  <a:srgbClr val="EBDBB2"/>
                </a:solidFill>
                <a:highlight>
                  <a:srgbClr val="282828"/>
                </a:highlight>
                <a:latin typeface="Consolas"/>
                <a:ea typeface="Consolas"/>
                <a:cs typeface="Consolas"/>
                <a:sym typeface="Consolas"/>
              </a:rPr>
              <a:t> </a:t>
            </a:r>
            <a:r>
              <a:rPr lang="en" sz="850">
                <a:solidFill>
                  <a:srgbClr val="8EC07C"/>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D3869B"/>
                </a:solidFill>
                <a:highlight>
                  <a:srgbClr val="282828"/>
                </a:highlight>
                <a:latin typeface="Consolas"/>
                <a:ea typeface="Consolas"/>
                <a:cs typeface="Consolas"/>
                <a:sym typeface="Consolas"/>
              </a:rPr>
              <a:t>false</a:t>
            </a: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EBDBB2"/>
                </a:solidFill>
                <a:highlight>
                  <a:srgbClr val="282828"/>
                </a:highlight>
                <a:latin typeface="Consolas"/>
                <a:ea typeface="Consolas"/>
                <a:cs typeface="Consolas"/>
                <a:sym typeface="Consolas"/>
              </a:rPr>
              <a:t>    </a:t>
            </a: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EBDBB2"/>
                </a:solidFill>
                <a:highlight>
                  <a:srgbClr val="282828"/>
                </a:highlight>
                <a:latin typeface="Consolas"/>
                <a:ea typeface="Consolas"/>
                <a:cs typeface="Consolas"/>
                <a:sym typeface="Consolas"/>
              </a:rPr>
              <a:t>    </a:t>
            </a:r>
            <a:r>
              <a:rPr lang="en" sz="850">
                <a:solidFill>
                  <a:srgbClr val="FB4934"/>
                </a:solidFill>
                <a:highlight>
                  <a:srgbClr val="282828"/>
                </a:highlight>
                <a:latin typeface="Consolas"/>
                <a:ea typeface="Consolas"/>
                <a:cs typeface="Consolas"/>
                <a:sym typeface="Consolas"/>
              </a:rPr>
              <a:t>return</a:t>
            </a:r>
            <a:r>
              <a:rPr lang="en" sz="850">
                <a:solidFill>
                  <a:srgbClr val="EBDBB2"/>
                </a:solidFill>
                <a:highlight>
                  <a:srgbClr val="282828"/>
                </a:highlight>
                <a:latin typeface="Consolas"/>
                <a:ea typeface="Consolas"/>
                <a:cs typeface="Consolas"/>
                <a:sym typeface="Consolas"/>
              </a:rPr>
              <a:t> </a:t>
            </a:r>
            <a:r>
              <a:rPr lang="en" sz="850">
                <a:solidFill>
                  <a:srgbClr val="83A598"/>
                </a:solidFill>
                <a:highlight>
                  <a:srgbClr val="282828"/>
                </a:highlight>
                <a:latin typeface="Consolas"/>
                <a:ea typeface="Consolas"/>
                <a:cs typeface="Consolas"/>
                <a:sym typeface="Consolas"/>
              </a:rPr>
              <a:t>cliente</a:t>
            </a: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a:t>
            </a:r>
            <a:r>
              <a:rPr lang="en" sz="850">
                <a:solidFill>
                  <a:srgbClr val="A89984"/>
                </a:solidFill>
                <a:highlight>
                  <a:srgbClr val="282828"/>
                </a:highlight>
                <a:latin typeface="Consolas"/>
                <a:ea typeface="Consolas"/>
                <a:cs typeface="Consolas"/>
                <a:sym typeface="Consolas"/>
              </a:rPr>
              <a:t>;</a:t>
            </a:r>
            <a:endParaRPr sz="850">
              <a:solidFill>
                <a:srgbClr val="FB4934"/>
              </a:solidFill>
              <a:highlight>
                <a:srgbClr val="282828"/>
              </a:highlight>
              <a:latin typeface="Consolas"/>
              <a:ea typeface="Consolas"/>
              <a:cs typeface="Consolas"/>
              <a:sym typeface="Consolas"/>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91"/>
          <p:cNvSpPr txBox="1"/>
          <p:nvPr>
            <p:ph type="title"/>
          </p:nvPr>
        </p:nvSpPr>
        <p:spPr>
          <a:xfrm>
            <a:off x="720000" y="1071300"/>
            <a:ext cx="7704000" cy="564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lt1"/>
                </a:solidFill>
              </a:rPr>
              <a:t>#Ejercicio: </a:t>
            </a:r>
            <a:endParaRPr>
              <a:solidFill>
                <a:schemeClr val="lt1"/>
              </a:solidFill>
            </a:endParaRPr>
          </a:p>
        </p:txBody>
      </p:sp>
      <p:sp>
        <p:nvSpPr>
          <p:cNvPr id="709" name="Google Shape;709;p91"/>
          <p:cNvSpPr txBox="1"/>
          <p:nvPr>
            <p:ph idx="1" type="body"/>
          </p:nvPr>
        </p:nvSpPr>
        <p:spPr>
          <a:xfrm>
            <a:off x="1338900" y="1892625"/>
            <a:ext cx="6466200" cy="1233000"/>
          </a:xfrm>
          <a:prstGeom prst="rect">
            <a:avLst/>
          </a:prstGeom>
          <a:ln>
            <a:noFill/>
          </a:ln>
        </p:spPr>
        <p:txBody>
          <a:bodyPr anchorCtr="0" anchor="ctr" bIns="182875" lIns="274300" spcFirstLastPara="1" rIns="274300" wrap="square" tIns="182875">
            <a:spAutoFit/>
          </a:bodyPr>
          <a:lstStyle/>
          <a:p>
            <a:pPr indent="0" lvl="0" marL="0" rtl="0" algn="just">
              <a:lnSpc>
                <a:spcPct val="115000"/>
              </a:lnSpc>
              <a:spcBef>
                <a:spcPts val="0"/>
              </a:spcBef>
              <a:spcAft>
                <a:spcPts val="1600"/>
              </a:spcAft>
              <a:buNone/>
            </a:pPr>
            <a:r>
              <a:rPr lang="en" sz="1700">
                <a:solidFill>
                  <a:schemeClr val="lt1"/>
                </a:solidFill>
              </a:rPr>
              <a:t>Utilizando el método map, crea un nuevo arreglo con el cuadrado de cada elemento del arreglo original. Puedes utilizar el método Math.pow().</a:t>
            </a:r>
            <a:endParaRPr sz="1700">
              <a:solidFill>
                <a:schemeClr val="lt1"/>
              </a:solidFill>
            </a:endParaRPr>
          </a:p>
        </p:txBody>
      </p:sp>
      <p:sp>
        <p:nvSpPr>
          <p:cNvPr id="710" name="Google Shape;710;p91"/>
          <p:cNvSpPr txBox="1"/>
          <p:nvPr/>
        </p:nvSpPr>
        <p:spPr>
          <a:xfrm>
            <a:off x="2089875" y="3293725"/>
            <a:ext cx="4950600" cy="730500"/>
          </a:xfrm>
          <a:prstGeom prst="rect">
            <a:avLst/>
          </a:prstGeom>
          <a:solidFill>
            <a:srgbClr val="282828"/>
          </a:solidFill>
          <a:ln>
            <a:noFill/>
          </a:ln>
          <a:effectLst>
            <a:outerShdw rotWithShape="0" algn="bl" dir="2640000" dist="76200">
              <a:schemeClr val="lt1">
                <a:alpha val="97000"/>
              </a:schemeClr>
            </a:outerShdw>
          </a:effectLst>
        </p:spPr>
        <p:txBody>
          <a:bodyPr anchorCtr="0" anchor="t" bIns="91425" lIns="274300" spcFirstLastPara="1" rIns="274300" wrap="square" tIns="182875">
            <a:spAutoFit/>
          </a:bodyPr>
          <a:lstStyle/>
          <a:p>
            <a:pPr indent="0" lvl="0" marL="0" rtl="0" algn="l">
              <a:lnSpc>
                <a:spcPct val="135714"/>
              </a:lnSpc>
              <a:spcBef>
                <a:spcPts val="0"/>
              </a:spcBef>
              <a:spcAft>
                <a:spcPts val="0"/>
              </a:spcAft>
              <a:buNone/>
            </a:pPr>
            <a:r>
              <a:rPr lang="en" sz="1250">
                <a:solidFill>
                  <a:srgbClr val="FB4934"/>
                </a:solidFill>
                <a:highlight>
                  <a:srgbClr val="282828"/>
                </a:highlight>
                <a:latin typeface="Consolas"/>
                <a:ea typeface="Consolas"/>
                <a:cs typeface="Consolas"/>
                <a:sym typeface="Consolas"/>
              </a:rPr>
              <a:t>const</a:t>
            </a:r>
            <a:r>
              <a:rPr lang="en" sz="1250">
                <a:solidFill>
                  <a:srgbClr val="EBDBB2"/>
                </a:solidFill>
                <a:highlight>
                  <a:srgbClr val="282828"/>
                </a:highlight>
                <a:latin typeface="Consolas"/>
                <a:ea typeface="Consolas"/>
                <a:cs typeface="Consolas"/>
                <a:sym typeface="Consolas"/>
              </a:rPr>
              <a:t> </a:t>
            </a:r>
            <a:r>
              <a:rPr lang="en" sz="1250">
                <a:solidFill>
                  <a:srgbClr val="83A598"/>
                </a:solidFill>
                <a:highlight>
                  <a:srgbClr val="282828"/>
                </a:highlight>
                <a:latin typeface="Consolas"/>
                <a:ea typeface="Consolas"/>
                <a:cs typeface="Consolas"/>
                <a:sym typeface="Consolas"/>
              </a:rPr>
              <a:t>numeros</a:t>
            </a:r>
            <a:r>
              <a:rPr lang="en" sz="1250">
                <a:solidFill>
                  <a:srgbClr val="EBDBB2"/>
                </a:solidFill>
                <a:highlight>
                  <a:srgbClr val="282828"/>
                </a:highlight>
                <a:latin typeface="Consolas"/>
                <a:ea typeface="Consolas"/>
                <a:cs typeface="Consolas"/>
                <a:sym typeface="Consolas"/>
              </a:rPr>
              <a:t> </a:t>
            </a:r>
            <a:r>
              <a:rPr lang="en" sz="1250">
                <a:solidFill>
                  <a:srgbClr val="8EC07C"/>
                </a:solidFill>
                <a:highlight>
                  <a:srgbClr val="282828"/>
                </a:highlight>
                <a:latin typeface="Consolas"/>
                <a:ea typeface="Consolas"/>
                <a:cs typeface="Consolas"/>
                <a:sym typeface="Consolas"/>
              </a:rPr>
              <a:t>=</a:t>
            </a:r>
            <a:r>
              <a:rPr lang="en" sz="1250">
                <a:solidFill>
                  <a:srgbClr val="EBDBB2"/>
                </a:solidFill>
                <a:highlight>
                  <a:srgbClr val="282828"/>
                </a:highlight>
                <a:latin typeface="Consolas"/>
                <a:ea typeface="Consolas"/>
                <a:cs typeface="Consolas"/>
                <a:sym typeface="Consolas"/>
              </a:rPr>
              <a:t> [</a:t>
            </a:r>
            <a:r>
              <a:rPr lang="en" sz="1250">
                <a:solidFill>
                  <a:srgbClr val="D3869B"/>
                </a:solidFill>
                <a:highlight>
                  <a:srgbClr val="282828"/>
                </a:highlight>
                <a:latin typeface="Consolas"/>
                <a:ea typeface="Consolas"/>
                <a:cs typeface="Consolas"/>
                <a:sym typeface="Consolas"/>
              </a:rPr>
              <a:t>1</a:t>
            </a:r>
            <a:r>
              <a:rPr lang="en" sz="1250">
                <a:solidFill>
                  <a:srgbClr val="A89984"/>
                </a:solidFill>
                <a:highlight>
                  <a:srgbClr val="282828"/>
                </a:highlight>
                <a:latin typeface="Consolas"/>
                <a:ea typeface="Consolas"/>
                <a:cs typeface="Consolas"/>
                <a:sym typeface="Consolas"/>
              </a:rPr>
              <a:t>,</a:t>
            </a:r>
            <a:r>
              <a:rPr lang="en" sz="1250">
                <a:solidFill>
                  <a:srgbClr val="EBDBB2"/>
                </a:solidFill>
                <a:highlight>
                  <a:srgbClr val="282828"/>
                </a:highlight>
                <a:latin typeface="Consolas"/>
                <a:ea typeface="Consolas"/>
                <a:cs typeface="Consolas"/>
                <a:sym typeface="Consolas"/>
              </a:rPr>
              <a:t> </a:t>
            </a:r>
            <a:r>
              <a:rPr lang="en" sz="1250">
                <a:solidFill>
                  <a:srgbClr val="D3869B"/>
                </a:solidFill>
                <a:highlight>
                  <a:srgbClr val="282828"/>
                </a:highlight>
                <a:latin typeface="Consolas"/>
                <a:ea typeface="Consolas"/>
                <a:cs typeface="Consolas"/>
                <a:sym typeface="Consolas"/>
              </a:rPr>
              <a:t>2</a:t>
            </a:r>
            <a:r>
              <a:rPr lang="en" sz="1250">
                <a:solidFill>
                  <a:srgbClr val="A89984"/>
                </a:solidFill>
                <a:highlight>
                  <a:srgbClr val="282828"/>
                </a:highlight>
                <a:latin typeface="Consolas"/>
                <a:ea typeface="Consolas"/>
                <a:cs typeface="Consolas"/>
                <a:sym typeface="Consolas"/>
              </a:rPr>
              <a:t>,</a:t>
            </a:r>
            <a:r>
              <a:rPr lang="en" sz="1250">
                <a:solidFill>
                  <a:srgbClr val="EBDBB2"/>
                </a:solidFill>
                <a:highlight>
                  <a:srgbClr val="282828"/>
                </a:highlight>
                <a:latin typeface="Consolas"/>
                <a:ea typeface="Consolas"/>
                <a:cs typeface="Consolas"/>
                <a:sym typeface="Consolas"/>
              </a:rPr>
              <a:t> </a:t>
            </a:r>
            <a:r>
              <a:rPr lang="en" sz="1250">
                <a:solidFill>
                  <a:srgbClr val="D3869B"/>
                </a:solidFill>
                <a:highlight>
                  <a:srgbClr val="282828"/>
                </a:highlight>
                <a:latin typeface="Consolas"/>
                <a:ea typeface="Consolas"/>
                <a:cs typeface="Consolas"/>
                <a:sym typeface="Consolas"/>
              </a:rPr>
              <a:t>3</a:t>
            </a:r>
            <a:r>
              <a:rPr lang="en" sz="1250">
                <a:solidFill>
                  <a:srgbClr val="A89984"/>
                </a:solidFill>
                <a:highlight>
                  <a:srgbClr val="282828"/>
                </a:highlight>
                <a:latin typeface="Consolas"/>
                <a:ea typeface="Consolas"/>
                <a:cs typeface="Consolas"/>
                <a:sym typeface="Consolas"/>
              </a:rPr>
              <a:t>,</a:t>
            </a:r>
            <a:r>
              <a:rPr lang="en" sz="1250">
                <a:solidFill>
                  <a:srgbClr val="EBDBB2"/>
                </a:solidFill>
                <a:highlight>
                  <a:srgbClr val="282828"/>
                </a:highlight>
                <a:latin typeface="Consolas"/>
                <a:ea typeface="Consolas"/>
                <a:cs typeface="Consolas"/>
                <a:sym typeface="Consolas"/>
              </a:rPr>
              <a:t> </a:t>
            </a:r>
            <a:r>
              <a:rPr lang="en" sz="1250">
                <a:solidFill>
                  <a:srgbClr val="D3869B"/>
                </a:solidFill>
                <a:highlight>
                  <a:srgbClr val="282828"/>
                </a:highlight>
                <a:latin typeface="Consolas"/>
                <a:ea typeface="Consolas"/>
                <a:cs typeface="Consolas"/>
                <a:sym typeface="Consolas"/>
              </a:rPr>
              <a:t>5</a:t>
            </a:r>
            <a:r>
              <a:rPr lang="en" sz="1250">
                <a:solidFill>
                  <a:srgbClr val="A89984"/>
                </a:solidFill>
                <a:highlight>
                  <a:srgbClr val="282828"/>
                </a:highlight>
                <a:latin typeface="Consolas"/>
                <a:ea typeface="Consolas"/>
                <a:cs typeface="Consolas"/>
                <a:sym typeface="Consolas"/>
              </a:rPr>
              <a:t>,</a:t>
            </a:r>
            <a:r>
              <a:rPr lang="en" sz="1250">
                <a:solidFill>
                  <a:srgbClr val="EBDBB2"/>
                </a:solidFill>
                <a:highlight>
                  <a:srgbClr val="282828"/>
                </a:highlight>
                <a:latin typeface="Consolas"/>
                <a:ea typeface="Consolas"/>
                <a:cs typeface="Consolas"/>
                <a:sym typeface="Consolas"/>
              </a:rPr>
              <a:t> </a:t>
            </a:r>
            <a:r>
              <a:rPr lang="en" sz="1250">
                <a:solidFill>
                  <a:srgbClr val="D3869B"/>
                </a:solidFill>
                <a:highlight>
                  <a:srgbClr val="282828"/>
                </a:highlight>
                <a:latin typeface="Consolas"/>
                <a:ea typeface="Consolas"/>
                <a:cs typeface="Consolas"/>
                <a:sym typeface="Consolas"/>
              </a:rPr>
              <a:t>8</a:t>
            </a:r>
            <a:r>
              <a:rPr lang="en" sz="1250">
                <a:solidFill>
                  <a:srgbClr val="A89984"/>
                </a:solidFill>
                <a:highlight>
                  <a:srgbClr val="282828"/>
                </a:highlight>
                <a:latin typeface="Consolas"/>
                <a:ea typeface="Consolas"/>
                <a:cs typeface="Consolas"/>
                <a:sym typeface="Consolas"/>
              </a:rPr>
              <a:t>,</a:t>
            </a:r>
            <a:r>
              <a:rPr lang="en" sz="1250">
                <a:solidFill>
                  <a:srgbClr val="EBDBB2"/>
                </a:solidFill>
                <a:highlight>
                  <a:srgbClr val="282828"/>
                </a:highlight>
                <a:latin typeface="Consolas"/>
                <a:ea typeface="Consolas"/>
                <a:cs typeface="Consolas"/>
                <a:sym typeface="Consolas"/>
              </a:rPr>
              <a:t> </a:t>
            </a:r>
            <a:r>
              <a:rPr lang="en" sz="1250">
                <a:solidFill>
                  <a:srgbClr val="D3869B"/>
                </a:solidFill>
                <a:highlight>
                  <a:srgbClr val="282828"/>
                </a:highlight>
                <a:latin typeface="Consolas"/>
                <a:ea typeface="Consolas"/>
                <a:cs typeface="Consolas"/>
                <a:sym typeface="Consolas"/>
              </a:rPr>
              <a:t>13</a:t>
            </a:r>
            <a:r>
              <a:rPr lang="en" sz="1250">
                <a:solidFill>
                  <a:srgbClr val="A89984"/>
                </a:solidFill>
                <a:highlight>
                  <a:srgbClr val="282828"/>
                </a:highlight>
                <a:latin typeface="Consolas"/>
                <a:ea typeface="Consolas"/>
                <a:cs typeface="Consolas"/>
                <a:sym typeface="Consolas"/>
              </a:rPr>
              <a:t>,</a:t>
            </a:r>
            <a:r>
              <a:rPr lang="en" sz="1250">
                <a:solidFill>
                  <a:srgbClr val="EBDBB2"/>
                </a:solidFill>
                <a:highlight>
                  <a:srgbClr val="282828"/>
                </a:highlight>
                <a:latin typeface="Consolas"/>
                <a:ea typeface="Consolas"/>
                <a:cs typeface="Consolas"/>
                <a:sym typeface="Consolas"/>
              </a:rPr>
              <a:t> </a:t>
            </a:r>
            <a:r>
              <a:rPr lang="en" sz="1250">
                <a:solidFill>
                  <a:srgbClr val="D3869B"/>
                </a:solidFill>
                <a:highlight>
                  <a:srgbClr val="282828"/>
                </a:highlight>
                <a:latin typeface="Consolas"/>
                <a:ea typeface="Consolas"/>
                <a:cs typeface="Consolas"/>
                <a:sym typeface="Consolas"/>
              </a:rPr>
              <a:t>21</a:t>
            </a:r>
            <a:r>
              <a:rPr lang="en" sz="1250">
                <a:solidFill>
                  <a:srgbClr val="EBDBB2"/>
                </a:solidFill>
                <a:highlight>
                  <a:srgbClr val="282828"/>
                </a:highlight>
                <a:latin typeface="Consolas"/>
                <a:ea typeface="Consolas"/>
                <a:cs typeface="Consolas"/>
                <a:sym typeface="Consolas"/>
              </a:rPr>
              <a:t>]</a:t>
            </a:r>
            <a:r>
              <a:rPr lang="en" sz="1250">
                <a:solidFill>
                  <a:srgbClr val="A89984"/>
                </a:solidFill>
                <a:highlight>
                  <a:srgbClr val="282828"/>
                </a:highlight>
                <a:latin typeface="Consolas"/>
                <a:ea typeface="Consolas"/>
                <a:cs typeface="Consolas"/>
                <a:sym typeface="Consolas"/>
              </a:rPr>
              <a:t>;</a:t>
            </a:r>
            <a:endParaRPr sz="12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250">
              <a:solidFill>
                <a:srgbClr val="EBDBB2"/>
              </a:solidFill>
              <a:highlight>
                <a:srgbClr val="282828"/>
              </a:highlight>
              <a:latin typeface="Consolas"/>
              <a:ea typeface="Consolas"/>
              <a:cs typeface="Consolas"/>
              <a:sym typeface="Consola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92"/>
          <p:cNvSpPr txBox="1"/>
          <p:nvPr>
            <p:ph type="title"/>
          </p:nvPr>
        </p:nvSpPr>
        <p:spPr>
          <a:xfrm>
            <a:off x="2382300" y="431800"/>
            <a:ext cx="43794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Método Reduce</a:t>
            </a:r>
            <a:endParaRPr/>
          </a:p>
        </p:txBody>
      </p:sp>
      <p:sp>
        <p:nvSpPr>
          <p:cNvPr id="716" name="Google Shape;716;p92"/>
          <p:cNvSpPr txBox="1"/>
          <p:nvPr>
            <p:ph idx="1" type="body"/>
          </p:nvPr>
        </p:nvSpPr>
        <p:spPr>
          <a:xfrm>
            <a:off x="1606825" y="1128875"/>
            <a:ext cx="6817200" cy="81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900"/>
              <a:t>Reduce los elementos de un array a un valor único. La sintaxis básica de este método, es la siguiente: </a:t>
            </a:r>
            <a:endParaRPr sz="1900"/>
          </a:p>
        </p:txBody>
      </p:sp>
      <p:sp>
        <p:nvSpPr>
          <p:cNvPr id="717" name="Google Shape;717;p92"/>
          <p:cNvSpPr txBox="1"/>
          <p:nvPr/>
        </p:nvSpPr>
        <p:spPr>
          <a:xfrm>
            <a:off x="4450250" y="2608925"/>
            <a:ext cx="4058100" cy="969600"/>
          </a:xfrm>
          <a:prstGeom prst="rect">
            <a:avLst/>
          </a:prstGeom>
          <a:solidFill>
            <a:srgbClr val="282828"/>
          </a:solidFill>
          <a:ln>
            <a:noFill/>
          </a:ln>
          <a:effectLst>
            <a:outerShdw rotWithShape="0" algn="bl" dir="2640000" dist="161925">
              <a:schemeClr val="lt1">
                <a:alpha val="52999"/>
              </a:schemeClr>
            </a:outerShdw>
          </a:effectLst>
        </p:spPr>
        <p:txBody>
          <a:bodyPr anchorCtr="0" anchor="ctr"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arreglo</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reduce</a:t>
            </a:r>
            <a:r>
              <a:rPr lang="en" sz="1050">
                <a:solidFill>
                  <a:srgbClr val="EBDBB2"/>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callback</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acumulador</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valorActual</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índice</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array</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valorInicial</a:t>
            </a:r>
            <a:r>
              <a:rPr lang="en" sz="1050">
                <a:solidFill>
                  <a:srgbClr val="EBDBB2"/>
                </a:solidFill>
                <a:highlight>
                  <a:srgbClr val="282828"/>
                </a:highlight>
                <a:latin typeface="Consolas"/>
                <a:ea typeface="Consolas"/>
                <a:cs typeface="Consolas"/>
                <a:sym typeface="Consolas"/>
              </a:rPr>
              <a:t>])</a:t>
            </a:r>
            <a:endParaRPr sz="1050">
              <a:solidFill>
                <a:srgbClr val="FB4934"/>
              </a:solidFill>
              <a:highlight>
                <a:srgbClr val="282828"/>
              </a:highlight>
              <a:latin typeface="Consolas"/>
              <a:ea typeface="Consolas"/>
              <a:cs typeface="Consolas"/>
              <a:sym typeface="Consolas"/>
            </a:endParaRPr>
          </a:p>
        </p:txBody>
      </p:sp>
      <p:sp>
        <p:nvSpPr>
          <p:cNvPr id="718" name="Google Shape;718;p92"/>
          <p:cNvSpPr txBox="1"/>
          <p:nvPr/>
        </p:nvSpPr>
        <p:spPr>
          <a:xfrm>
            <a:off x="4979300" y="1940975"/>
            <a:ext cx="3000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dk1"/>
                </a:solidFill>
                <a:latin typeface="Oswald"/>
                <a:ea typeface="Oswald"/>
                <a:cs typeface="Oswald"/>
                <a:sym typeface="Oswald"/>
              </a:rPr>
              <a:t>#Sintaxis:</a:t>
            </a:r>
            <a:endParaRPr/>
          </a:p>
        </p:txBody>
      </p:sp>
      <p:pic>
        <p:nvPicPr>
          <p:cNvPr id="719" name="Google Shape;719;p92"/>
          <p:cNvPicPr preferRelativeResize="0"/>
          <p:nvPr/>
        </p:nvPicPr>
        <p:blipFill>
          <a:blip r:embed="rId3">
            <a:alphaModFix/>
          </a:blip>
          <a:stretch>
            <a:fillRect/>
          </a:stretch>
        </p:blipFill>
        <p:spPr>
          <a:xfrm>
            <a:off x="1676575" y="2172389"/>
            <a:ext cx="2050025" cy="1842675"/>
          </a:xfrm>
          <a:prstGeom prst="rect">
            <a:avLst/>
          </a:prstGeom>
          <a:noFill/>
          <a:ln cap="flat" cmpd="sng" w="28575">
            <a:solidFill>
              <a:schemeClr val="dk1"/>
            </a:solidFill>
            <a:prstDash val="solid"/>
            <a:round/>
            <a:headEnd len="sm" w="sm" type="none"/>
            <a:tailEnd len="sm" w="sm" type="none"/>
          </a:ln>
          <a:effectLst>
            <a:outerShdw blurRad="57150" rotWithShape="0" algn="bl" dir="2760000" dist="66675">
              <a:srgbClr val="000000">
                <a:alpha val="50000"/>
              </a:srgbClr>
            </a:outerShdw>
          </a:effectLst>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93"/>
          <p:cNvSpPr txBox="1"/>
          <p:nvPr>
            <p:ph type="title"/>
          </p:nvPr>
        </p:nvSpPr>
        <p:spPr>
          <a:xfrm>
            <a:off x="2382300" y="431800"/>
            <a:ext cx="43794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Método Filter</a:t>
            </a:r>
            <a:endParaRPr/>
          </a:p>
        </p:txBody>
      </p:sp>
      <p:sp>
        <p:nvSpPr>
          <p:cNvPr id="725" name="Google Shape;725;p93"/>
          <p:cNvSpPr txBox="1"/>
          <p:nvPr>
            <p:ph idx="1" type="body"/>
          </p:nvPr>
        </p:nvSpPr>
        <p:spPr>
          <a:xfrm>
            <a:off x="1606825" y="1128875"/>
            <a:ext cx="6817200" cy="81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Permite realizar un filtrado de objetos que se encuentran al interior de un arreglo y devolver el resultado en forma de arreglo mediante una iteración. </a:t>
            </a:r>
            <a:endParaRPr sz="1700"/>
          </a:p>
        </p:txBody>
      </p:sp>
      <p:sp>
        <p:nvSpPr>
          <p:cNvPr id="726" name="Google Shape;726;p93"/>
          <p:cNvSpPr txBox="1"/>
          <p:nvPr/>
        </p:nvSpPr>
        <p:spPr>
          <a:xfrm>
            <a:off x="4450250" y="2608925"/>
            <a:ext cx="4058100" cy="969600"/>
          </a:xfrm>
          <a:prstGeom prst="rect">
            <a:avLst/>
          </a:prstGeom>
          <a:solidFill>
            <a:srgbClr val="282828"/>
          </a:solidFill>
          <a:ln>
            <a:noFill/>
          </a:ln>
          <a:effectLst>
            <a:outerShdw rotWithShape="0" algn="bl" dir="2640000" dist="161925">
              <a:schemeClr val="lt1">
                <a:alpha val="52999"/>
              </a:schemeClr>
            </a:outerShdw>
          </a:effectLst>
        </p:spPr>
        <p:txBody>
          <a:bodyPr anchorCtr="0" anchor="ctr"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nuevoArreglo</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endParaRPr sz="1050">
              <a:solidFill>
                <a:srgbClr val="8EC07C"/>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arreglo</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filter</a:t>
            </a:r>
            <a:r>
              <a:rPr lang="en" sz="1050">
                <a:solidFill>
                  <a:srgbClr val="EBDBB2"/>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callback</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currentValue</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index</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array</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thisArg</a:t>
            </a:r>
            <a:r>
              <a:rPr lang="en" sz="1050">
                <a:solidFill>
                  <a:srgbClr val="EBDBB2"/>
                </a:solidFill>
                <a:highlight>
                  <a:srgbClr val="282828"/>
                </a:highlight>
                <a:latin typeface="Consolas"/>
                <a:ea typeface="Consolas"/>
                <a:cs typeface="Consolas"/>
                <a:sym typeface="Consolas"/>
              </a:rPr>
              <a:t>])</a:t>
            </a:r>
            <a:endParaRPr sz="1050">
              <a:solidFill>
                <a:srgbClr val="83A598"/>
              </a:solidFill>
              <a:highlight>
                <a:srgbClr val="282828"/>
              </a:highlight>
              <a:latin typeface="Consolas"/>
              <a:ea typeface="Consolas"/>
              <a:cs typeface="Consolas"/>
              <a:sym typeface="Consolas"/>
            </a:endParaRPr>
          </a:p>
        </p:txBody>
      </p:sp>
      <p:sp>
        <p:nvSpPr>
          <p:cNvPr id="727" name="Google Shape;727;p93"/>
          <p:cNvSpPr txBox="1"/>
          <p:nvPr/>
        </p:nvSpPr>
        <p:spPr>
          <a:xfrm>
            <a:off x="4979300" y="1940975"/>
            <a:ext cx="3000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dk1"/>
                </a:solidFill>
                <a:latin typeface="Oswald"/>
                <a:ea typeface="Oswald"/>
                <a:cs typeface="Oswald"/>
                <a:sym typeface="Oswald"/>
              </a:rPr>
              <a:t>#Sintaxis:</a:t>
            </a:r>
            <a:endParaRPr/>
          </a:p>
        </p:txBody>
      </p:sp>
      <p:pic>
        <p:nvPicPr>
          <p:cNvPr id="728" name="Google Shape;728;p93"/>
          <p:cNvPicPr preferRelativeResize="0"/>
          <p:nvPr/>
        </p:nvPicPr>
        <p:blipFill>
          <a:blip r:embed="rId3">
            <a:alphaModFix/>
          </a:blip>
          <a:stretch>
            <a:fillRect/>
          </a:stretch>
        </p:blipFill>
        <p:spPr>
          <a:xfrm>
            <a:off x="1559100" y="2188725"/>
            <a:ext cx="2314325" cy="2136300"/>
          </a:xfrm>
          <a:prstGeom prst="rect">
            <a:avLst/>
          </a:prstGeom>
          <a:noFill/>
          <a:ln cap="flat" cmpd="sng" w="28575">
            <a:solidFill>
              <a:schemeClr val="dk1"/>
            </a:solidFill>
            <a:prstDash val="solid"/>
            <a:round/>
            <a:headEnd len="sm" w="sm" type="none"/>
            <a:tailEnd len="sm" w="sm" type="none"/>
          </a:ln>
          <a:effectLst>
            <a:outerShdw blurRad="57150" rotWithShape="0" algn="bl" dir="2760000" dist="66675">
              <a:srgbClr val="000000">
                <a:alpha val="50000"/>
              </a:srgbClr>
            </a:outerShdw>
          </a:effectLst>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94"/>
          <p:cNvSpPr txBox="1"/>
          <p:nvPr>
            <p:ph type="title"/>
          </p:nvPr>
        </p:nvSpPr>
        <p:spPr>
          <a:xfrm>
            <a:off x="2382300" y="431800"/>
            <a:ext cx="43794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Método Concat</a:t>
            </a:r>
            <a:endParaRPr/>
          </a:p>
        </p:txBody>
      </p:sp>
      <p:sp>
        <p:nvSpPr>
          <p:cNvPr id="734" name="Google Shape;734;p94"/>
          <p:cNvSpPr txBox="1"/>
          <p:nvPr>
            <p:ph idx="1" type="body"/>
          </p:nvPr>
        </p:nvSpPr>
        <p:spPr>
          <a:xfrm>
            <a:off x="1606825" y="1128875"/>
            <a:ext cx="6817200" cy="81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Fusiona los elementos de dos o más arrays dentro de un solo resultado. </a:t>
            </a:r>
            <a:endParaRPr sz="1700"/>
          </a:p>
        </p:txBody>
      </p:sp>
      <p:sp>
        <p:nvSpPr>
          <p:cNvPr id="735" name="Google Shape;735;p94"/>
          <p:cNvSpPr txBox="1"/>
          <p:nvPr/>
        </p:nvSpPr>
        <p:spPr>
          <a:xfrm>
            <a:off x="4450250" y="2608925"/>
            <a:ext cx="4058100" cy="750300"/>
          </a:xfrm>
          <a:prstGeom prst="rect">
            <a:avLst/>
          </a:prstGeom>
          <a:solidFill>
            <a:srgbClr val="282828"/>
          </a:solidFill>
          <a:ln>
            <a:noFill/>
          </a:ln>
          <a:effectLst>
            <a:outerShdw rotWithShape="0" algn="bl" dir="2640000" dist="161925">
              <a:schemeClr val="lt1">
                <a:alpha val="52999"/>
              </a:schemeClr>
            </a:outerShdw>
          </a:effectLst>
        </p:spPr>
        <p:txBody>
          <a:bodyPr anchorCtr="0" anchor="ctr"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const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nuevo_arreglo</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endParaRPr sz="1050">
              <a:solidFill>
                <a:srgbClr val="8EC07C"/>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arreglo_1</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concat</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arreglo_2</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FB4934"/>
              </a:solidFill>
              <a:highlight>
                <a:srgbClr val="282828"/>
              </a:highlight>
              <a:latin typeface="Consolas"/>
              <a:ea typeface="Consolas"/>
              <a:cs typeface="Consolas"/>
              <a:sym typeface="Consolas"/>
            </a:endParaRPr>
          </a:p>
        </p:txBody>
      </p:sp>
      <p:sp>
        <p:nvSpPr>
          <p:cNvPr id="736" name="Google Shape;736;p94"/>
          <p:cNvSpPr txBox="1"/>
          <p:nvPr/>
        </p:nvSpPr>
        <p:spPr>
          <a:xfrm>
            <a:off x="4979300" y="1940975"/>
            <a:ext cx="3000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dk1"/>
                </a:solidFill>
                <a:latin typeface="Oswald"/>
                <a:ea typeface="Oswald"/>
                <a:cs typeface="Oswald"/>
                <a:sym typeface="Oswald"/>
              </a:rPr>
              <a:t>#Sintaxis:</a:t>
            </a:r>
            <a:endParaRPr/>
          </a:p>
        </p:txBody>
      </p:sp>
      <p:pic>
        <p:nvPicPr>
          <p:cNvPr id="737" name="Google Shape;737;p94"/>
          <p:cNvPicPr preferRelativeResize="0"/>
          <p:nvPr/>
        </p:nvPicPr>
        <p:blipFill>
          <a:blip r:embed="rId3">
            <a:alphaModFix/>
          </a:blip>
          <a:stretch>
            <a:fillRect/>
          </a:stretch>
        </p:blipFill>
        <p:spPr>
          <a:xfrm>
            <a:off x="1737450" y="2135925"/>
            <a:ext cx="2104100" cy="1915600"/>
          </a:xfrm>
          <a:prstGeom prst="rect">
            <a:avLst/>
          </a:prstGeom>
          <a:noFill/>
          <a:ln cap="flat" cmpd="sng" w="28575">
            <a:solidFill>
              <a:schemeClr val="dk1"/>
            </a:solidFill>
            <a:prstDash val="solid"/>
            <a:round/>
            <a:headEnd len="sm" w="sm" type="none"/>
            <a:tailEnd len="sm" w="sm" type="none"/>
          </a:ln>
          <a:effectLst>
            <a:outerShdw blurRad="57150" rotWithShape="0" algn="bl" dir="2760000" dist="66675">
              <a:srgbClr val="000000">
                <a:alpha val="50000"/>
              </a:srgbClr>
            </a:outerShdw>
          </a:effectLst>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95"/>
          <p:cNvSpPr txBox="1"/>
          <p:nvPr>
            <p:ph type="title"/>
          </p:nvPr>
        </p:nvSpPr>
        <p:spPr>
          <a:xfrm>
            <a:off x="4301475" y="1265650"/>
            <a:ext cx="4409700" cy="2529300"/>
          </a:xfrm>
          <a:prstGeom prst="rect">
            <a:avLst/>
          </a:prstGeom>
        </p:spPr>
        <p:txBody>
          <a:bodyPr anchorCtr="0" anchor="ctr" bIns="182875" lIns="274300" spcFirstLastPara="1" rIns="274300" wrap="square" tIns="182875">
            <a:noAutofit/>
          </a:bodyPr>
          <a:lstStyle/>
          <a:p>
            <a:pPr indent="0" lvl="0" marL="0" rtl="0" algn="ctr">
              <a:spcBef>
                <a:spcPts val="0"/>
              </a:spcBef>
              <a:spcAft>
                <a:spcPts val="0"/>
              </a:spcAft>
              <a:buNone/>
            </a:pPr>
            <a:r>
              <a:rPr lang="en" sz="3000"/>
              <a:t>Métodos transformadores para modificar elementos</a:t>
            </a:r>
            <a:endParaRPr sz="3000"/>
          </a:p>
        </p:txBody>
      </p:sp>
      <p:sp>
        <p:nvSpPr>
          <p:cNvPr id="743" name="Google Shape;743;p95"/>
          <p:cNvSpPr txBox="1"/>
          <p:nvPr/>
        </p:nvSpPr>
        <p:spPr>
          <a:xfrm>
            <a:off x="3400650" y="4583575"/>
            <a:ext cx="2342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900">
                <a:solidFill>
                  <a:schemeClr val="dk1"/>
                </a:solidFill>
                <a:latin typeface="Raleway Black"/>
                <a:ea typeface="Raleway Black"/>
                <a:cs typeface="Raleway Black"/>
                <a:sym typeface="Raleway Black"/>
              </a:rPr>
              <a:t>{desafío}</a:t>
            </a:r>
            <a:r>
              <a:rPr lang="en" sz="1900">
                <a:solidFill>
                  <a:srgbClr val="595959"/>
                </a:solidFill>
                <a:latin typeface="Raleway Black"/>
                <a:ea typeface="Raleway Black"/>
                <a:cs typeface="Raleway Black"/>
                <a:sym typeface="Raleway Black"/>
              </a:rPr>
              <a:t> </a:t>
            </a:r>
            <a:r>
              <a:rPr i="1" lang="en" sz="1900">
                <a:solidFill>
                  <a:srgbClr val="93C47D"/>
                </a:solidFill>
                <a:latin typeface="Raleway Black"/>
                <a:ea typeface="Raleway Black"/>
                <a:cs typeface="Raleway Black"/>
                <a:sym typeface="Raleway Black"/>
              </a:rPr>
              <a:t>latam_</a:t>
            </a:r>
            <a:endParaRPr sz="100"/>
          </a:p>
        </p:txBody>
      </p:sp>
      <p:pic>
        <p:nvPicPr>
          <p:cNvPr id="744" name="Google Shape;744;p95"/>
          <p:cNvPicPr preferRelativeResize="0"/>
          <p:nvPr/>
        </p:nvPicPr>
        <p:blipFill>
          <a:blip r:embed="rId3">
            <a:alphaModFix/>
          </a:blip>
          <a:stretch>
            <a:fillRect/>
          </a:stretch>
        </p:blipFill>
        <p:spPr>
          <a:xfrm>
            <a:off x="1130900" y="1669000"/>
            <a:ext cx="2534051" cy="18055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96"/>
          <p:cNvSpPr txBox="1"/>
          <p:nvPr>
            <p:ph type="title"/>
          </p:nvPr>
        </p:nvSpPr>
        <p:spPr>
          <a:xfrm>
            <a:off x="2382300" y="431800"/>
            <a:ext cx="43794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Método Sort</a:t>
            </a:r>
            <a:endParaRPr/>
          </a:p>
        </p:txBody>
      </p:sp>
      <p:sp>
        <p:nvSpPr>
          <p:cNvPr id="750" name="Google Shape;750;p96"/>
          <p:cNvSpPr txBox="1"/>
          <p:nvPr>
            <p:ph idx="1" type="body"/>
          </p:nvPr>
        </p:nvSpPr>
        <p:spPr>
          <a:xfrm>
            <a:off x="1606825" y="1128875"/>
            <a:ext cx="6817200" cy="81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Permite ordenar de manera alfabética en tipos de datos string.</a:t>
            </a:r>
            <a:endParaRPr sz="1700"/>
          </a:p>
        </p:txBody>
      </p:sp>
      <p:sp>
        <p:nvSpPr>
          <p:cNvPr id="751" name="Google Shape;751;p96"/>
          <p:cNvSpPr txBox="1"/>
          <p:nvPr/>
        </p:nvSpPr>
        <p:spPr>
          <a:xfrm>
            <a:off x="4450250" y="2608925"/>
            <a:ext cx="4058100" cy="969600"/>
          </a:xfrm>
          <a:prstGeom prst="rect">
            <a:avLst/>
          </a:prstGeom>
          <a:solidFill>
            <a:srgbClr val="282828"/>
          </a:solidFill>
          <a:ln>
            <a:noFill/>
          </a:ln>
          <a:effectLst>
            <a:outerShdw rotWithShape="0" algn="bl" dir="2640000" dist="161925">
              <a:schemeClr val="lt1">
                <a:alpha val="52999"/>
              </a:schemeClr>
            </a:outerShdw>
          </a:effectLst>
        </p:spPr>
        <p:txBody>
          <a:bodyPr anchorCtr="0" anchor="ctr"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const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months</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March</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Jan</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Feb</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Dec</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months</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sort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console</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log</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months</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FB4934"/>
              </a:solidFill>
              <a:highlight>
                <a:srgbClr val="282828"/>
              </a:highlight>
              <a:latin typeface="Consolas"/>
              <a:ea typeface="Consolas"/>
              <a:cs typeface="Consolas"/>
              <a:sym typeface="Consolas"/>
            </a:endParaRPr>
          </a:p>
        </p:txBody>
      </p:sp>
      <p:sp>
        <p:nvSpPr>
          <p:cNvPr id="752" name="Google Shape;752;p96"/>
          <p:cNvSpPr txBox="1"/>
          <p:nvPr/>
        </p:nvSpPr>
        <p:spPr>
          <a:xfrm>
            <a:off x="4979300" y="1940975"/>
            <a:ext cx="3000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dk1"/>
                </a:solidFill>
                <a:latin typeface="Oswald"/>
                <a:ea typeface="Oswald"/>
                <a:cs typeface="Oswald"/>
                <a:sym typeface="Oswald"/>
              </a:rPr>
              <a:t>#Sintaxis:</a:t>
            </a:r>
            <a:endParaRPr/>
          </a:p>
        </p:txBody>
      </p:sp>
      <p:pic>
        <p:nvPicPr>
          <p:cNvPr id="753" name="Google Shape;753;p96"/>
          <p:cNvPicPr preferRelativeResize="0"/>
          <p:nvPr/>
        </p:nvPicPr>
        <p:blipFill>
          <a:blip r:embed="rId3">
            <a:alphaModFix/>
          </a:blip>
          <a:stretch>
            <a:fillRect/>
          </a:stretch>
        </p:blipFill>
        <p:spPr>
          <a:xfrm>
            <a:off x="1796200" y="1958950"/>
            <a:ext cx="2260525" cy="2050250"/>
          </a:xfrm>
          <a:prstGeom prst="rect">
            <a:avLst/>
          </a:prstGeom>
          <a:noFill/>
          <a:ln cap="flat" cmpd="sng" w="28575">
            <a:solidFill>
              <a:schemeClr val="dk1"/>
            </a:solidFill>
            <a:prstDash val="solid"/>
            <a:round/>
            <a:headEnd len="sm" w="sm" type="none"/>
            <a:tailEnd len="sm" w="sm" type="none"/>
          </a:ln>
          <a:effectLst>
            <a:outerShdw blurRad="57150" rotWithShape="0" algn="bl" dir="2760000" dist="66675">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4"/>
          <p:cNvSpPr txBox="1"/>
          <p:nvPr>
            <p:ph type="title"/>
          </p:nvPr>
        </p:nvSpPr>
        <p:spPr>
          <a:xfrm>
            <a:off x="720000" y="1304250"/>
            <a:ext cx="38385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Declaración e inicialización de un objeto </a:t>
            </a:r>
            <a:endParaRPr sz="2600"/>
          </a:p>
        </p:txBody>
      </p:sp>
      <p:sp>
        <p:nvSpPr>
          <p:cNvPr id="287" name="Google Shape;287;p34"/>
          <p:cNvSpPr txBox="1"/>
          <p:nvPr>
            <p:ph idx="1" type="body"/>
          </p:nvPr>
        </p:nvSpPr>
        <p:spPr>
          <a:xfrm>
            <a:off x="638825" y="2224500"/>
            <a:ext cx="4176600" cy="1021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600"/>
              <a:t>Un objeto puede ser instanciado definiendo una variable y asignándole los valores requeridos entre llave. </a:t>
            </a:r>
            <a:endParaRPr sz="1600"/>
          </a:p>
        </p:txBody>
      </p:sp>
      <p:sp>
        <p:nvSpPr>
          <p:cNvPr id="288" name="Google Shape;288;p34"/>
          <p:cNvSpPr txBox="1"/>
          <p:nvPr/>
        </p:nvSpPr>
        <p:spPr>
          <a:xfrm>
            <a:off x="5099525" y="1224175"/>
            <a:ext cx="3550800" cy="2943900"/>
          </a:xfrm>
          <a:prstGeom prst="rect">
            <a:avLst/>
          </a:prstGeom>
          <a:solidFill>
            <a:srgbClr val="282828"/>
          </a:solidFill>
          <a:ln>
            <a:noFill/>
          </a:ln>
          <a:effectLst>
            <a:outerShdw rotWithShape="0" algn="bl" dir="3060000" dist="142875">
              <a:schemeClr val="lt1">
                <a:alpha val="50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automovil</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marca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Mazda</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modelo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3 sport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patente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LJKH63</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color</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azul</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kilometraje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15000</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usado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false</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FABD2F"/>
                </a:solidFill>
                <a:highlight>
                  <a:srgbClr val="282828"/>
                </a:highlight>
                <a:latin typeface="Consolas"/>
                <a:ea typeface="Consolas"/>
                <a:cs typeface="Consolas"/>
                <a:sym typeface="Consolas"/>
              </a:rPr>
              <a:t>encender</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function</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FABD2F"/>
                </a:solidFill>
                <a:highlight>
                  <a:srgbClr val="282828"/>
                </a:highlight>
                <a:latin typeface="Consolas"/>
                <a:ea typeface="Consolas"/>
                <a:cs typeface="Consolas"/>
                <a:sym typeface="Consolas"/>
              </a:rPr>
              <a:t>alert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automóvil encendido.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EBDBB2"/>
              </a:solidFill>
              <a:highlight>
                <a:srgbClr val="282828"/>
              </a:highlight>
              <a:latin typeface="Consolas"/>
              <a:ea typeface="Consolas"/>
              <a:cs typeface="Consolas"/>
              <a:sym typeface="Consolas"/>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97"/>
          <p:cNvSpPr txBox="1"/>
          <p:nvPr>
            <p:ph type="title"/>
          </p:nvPr>
        </p:nvSpPr>
        <p:spPr>
          <a:xfrm>
            <a:off x="2382300" y="431800"/>
            <a:ext cx="43794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Método Reverse</a:t>
            </a:r>
            <a:endParaRPr/>
          </a:p>
        </p:txBody>
      </p:sp>
      <p:sp>
        <p:nvSpPr>
          <p:cNvPr id="759" name="Google Shape;759;p97"/>
          <p:cNvSpPr txBox="1"/>
          <p:nvPr>
            <p:ph idx="1" type="body"/>
          </p:nvPr>
        </p:nvSpPr>
        <p:spPr>
          <a:xfrm>
            <a:off x="1606825" y="1128875"/>
            <a:ext cx="6817200" cy="6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Permite invertir el orden de los elementos dentro de un array.</a:t>
            </a:r>
            <a:endParaRPr sz="1700"/>
          </a:p>
        </p:txBody>
      </p:sp>
      <p:sp>
        <p:nvSpPr>
          <p:cNvPr id="760" name="Google Shape;760;p97"/>
          <p:cNvSpPr txBox="1"/>
          <p:nvPr/>
        </p:nvSpPr>
        <p:spPr>
          <a:xfrm>
            <a:off x="4450250" y="2608925"/>
            <a:ext cx="4058100" cy="969600"/>
          </a:xfrm>
          <a:prstGeom prst="rect">
            <a:avLst/>
          </a:prstGeom>
          <a:solidFill>
            <a:srgbClr val="282828"/>
          </a:solidFill>
          <a:ln>
            <a:noFill/>
          </a:ln>
          <a:effectLst>
            <a:outerShdw rotWithShape="0" algn="bl" dir="2640000" dist="161925">
              <a:schemeClr val="lt1">
                <a:alpha val="52999"/>
              </a:schemeClr>
            </a:outerShdw>
          </a:effectLst>
        </p:spPr>
        <p:txBody>
          <a:bodyPr anchorCtr="0" anchor="ctr"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const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months</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March</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Jan</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Feb</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Dec</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months</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reverse</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//["Dec", "Feb", "Jan", "March"]</a:t>
            </a:r>
            <a:endParaRPr sz="1050">
              <a:solidFill>
                <a:srgbClr val="FB4934"/>
              </a:solidFill>
              <a:highlight>
                <a:srgbClr val="282828"/>
              </a:highlight>
              <a:latin typeface="Consolas"/>
              <a:ea typeface="Consolas"/>
              <a:cs typeface="Consolas"/>
              <a:sym typeface="Consolas"/>
            </a:endParaRPr>
          </a:p>
        </p:txBody>
      </p:sp>
      <p:sp>
        <p:nvSpPr>
          <p:cNvPr id="761" name="Google Shape;761;p97"/>
          <p:cNvSpPr txBox="1"/>
          <p:nvPr/>
        </p:nvSpPr>
        <p:spPr>
          <a:xfrm>
            <a:off x="4979300" y="1940975"/>
            <a:ext cx="3000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dk1"/>
                </a:solidFill>
                <a:latin typeface="Oswald"/>
                <a:ea typeface="Oswald"/>
                <a:cs typeface="Oswald"/>
                <a:sym typeface="Oswald"/>
              </a:rPr>
              <a:t>#Sintaxis:</a:t>
            </a:r>
            <a:endParaRPr/>
          </a:p>
        </p:txBody>
      </p:sp>
      <p:pic>
        <p:nvPicPr>
          <p:cNvPr id="762" name="Google Shape;762;p97"/>
          <p:cNvPicPr preferRelativeResize="0"/>
          <p:nvPr/>
        </p:nvPicPr>
        <p:blipFill>
          <a:blip r:embed="rId3">
            <a:alphaModFix/>
          </a:blip>
          <a:stretch>
            <a:fillRect/>
          </a:stretch>
        </p:blipFill>
        <p:spPr>
          <a:xfrm>
            <a:off x="2168175" y="2226188"/>
            <a:ext cx="1903000" cy="1735075"/>
          </a:xfrm>
          <a:prstGeom prst="rect">
            <a:avLst/>
          </a:prstGeom>
          <a:noFill/>
          <a:ln cap="flat" cmpd="sng" w="28575">
            <a:solidFill>
              <a:schemeClr val="dk1"/>
            </a:solidFill>
            <a:prstDash val="solid"/>
            <a:round/>
            <a:headEnd len="sm" w="sm" type="none"/>
            <a:tailEnd len="sm" w="sm" type="none"/>
          </a:ln>
          <a:effectLst>
            <a:outerShdw blurRad="57150" rotWithShape="0" algn="bl" dir="2760000" dist="66675">
              <a:srgbClr val="000000">
                <a:alpha val="50000"/>
              </a:srgbClr>
            </a:outerShdw>
          </a:effectLst>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98"/>
          <p:cNvSpPr txBox="1"/>
          <p:nvPr>
            <p:ph type="title"/>
          </p:nvPr>
        </p:nvSpPr>
        <p:spPr>
          <a:xfrm>
            <a:off x="2382300" y="431800"/>
            <a:ext cx="43794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Método forEach</a:t>
            </a:r>
            <a:endParaRPr/>
          </a:p>
        </p:txBody>
      </p:sp>
      <p:sp>
        <p:nvSpPr>
          <p:cNvPr id="768" name="Google Shape;768;p98"/>
          <p:cNvSpPr txBox="1"/>
          <p:nvPr>
            <p:ph idx="1" type="body"/>
          </p:nvPr>
        </p:nvSpPr>
        <p:spPr>
          <a:xfrm>
            <a:off x="734350" y="1142400"/>
            <a:ext cx="6817200" cy="6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Permite recorrer cada elemento de un array y realizar alguna acción con respecto a cada uno de estos. Es equivalente a recorrer un ciclo for. </a:t>
            </a:r>
            <a:endParaRPr sz="1700"/>
          </a:p>
        </p:txBody>
      </p:sp>
      <p:sp>
        <p:nvSpPr>
          <p:cNvPr id="769" name="Google Shape;769;p98"/>
          <p:cNvSpPr txBox="1"/>
          <p:nvPr/>
        </p:nvSpPr>
        <p:spPr>
          <a:xfrm>
            <a:off x="3226100" y="2622450"/>
            <a:ext cx="4788300" cy="1189200"/>
          </a:xfrm>
          <a:prstGeom prst="rect">
            <a:avLst/>
          </a:prstGeom>
          <a:solidFill>
            <a:srgbClr val="282828"/>
          </a:solidFill>
          <a:ln>
            <a:noFill/>
          </a:ln>
          <a:effectLst>
            <a:outerShdw rotWithShape="0" algn="bl" dir="2640000" dist="161925">
              <a:schemeClr val="lt1">
                <a:alpha val="52999"/>
              </a:schemeClr>
            </a:outerShdw>
          </a:effectLst>
        </p:spPr>
        <p:txBody>
          <a:bodyPr anchorCtr="0" anchor="ctr"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arreglo</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forEach</a:t>
            </a:r>
            <a:r>
              <a:rPr lang="en" sz="1050">
                <a:solidFill>
                  <a:srgbClr val="EBDBB2"/>
                </a:solidFill>
                <a:highlight>
                  <a:srgbClr val="282828"/>
                </a:highlight>
                <a:latin typeface="Consolas"/>
                <a:ea typeface="Consolas"/>
                <a:cs typeface="Consolas"/>
                <a:sym typeface="Consolas"/>
              </a:rPr>
              <a:t>(</a:t>
            </a:r>
            <a:r>
              <a:rPr lang="en" sz="1050">
                <a:solidFill>
                  <a:srgbClr val="8EC07C"/>
                </a:solidFill>
                <a:highlight>
                  <a:srgbClr val="282828"/>
                </a:highlight>
                <a:latin typeface="Consolas"/>
                <a:ea typeface="Consolas"/>
                <a:cs typeface="Consolas"/>
                <a:sym typeface="Consolas"/>
              </a:rPr>
              <a:t>function</a:t>
            </a:r>
            <a:r>
              <a:rPr lang="en" sz="1050">
                <a:solidFill>
                  <a:srgbClr val="EBDBB2"/>
                </a:solidFill>
                <a:highlight>
                  <a:srgbClr val="282828"/>
                </a:highlight>
                <a:latin typeface="Consolas"/>
                <a:ea typeface="Consolas"/>
                <a:cs typeface="Consolas"/>
                <a:sym typeface="Consolas"/>
              </a:rPr>
              <a:t> </a:t>
            </a:r>
            <a:r>
              <a:rPr lang="en" sz="1050">
                <a:solidFill>
                  <a:srgbClr val="FABD2F"/>
                </a:solidFill>
                <a:highlight>
                  <a:srgbClr val="282828"/>
                </a:highlight>
                <a:latin typeface="Consolas"/>
                <a:ea typeface="Consolas"/>
                <a:cs typeface="Consolas"/>
                <a:sym typeface="Consolas"/>
              </a:rPr>
              <a:t>callback</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elemento</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index</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arreglo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89984"/>
                </a:solidFill>
                <a:highlight>
                  <a:srgbClr val="282828"/>
                </a:highlight>
                <a:latin typeface="Consolas"/>
                <a:ea typeface="Consolas"/>
                <a:cs typeface="Consolas"/>
                <a:sym typeface="Consolas"/>
              </a:rPr>
              <a:t>    </a:t>
            </a:r>
            <a:r>
              <a:rPr i="1" lang="en" sz="1050">
                <a:solidFill>
                  <a:srgbClr val="928374"/>
                </a:solidFill>
                <a:highlight>
                  <a:srgbClr val="282828"/>
                </a:highlight>
                <a:latin typeface="Consolas"/>
                <a:ea typeface="Consolas"/>
                <a:cs typeface="Consolas"/>
                <a:sym typeface="Consolas"/>
              </a:rPr>
              <a:t>// cuerpo de la función dentro del iterado forEach</a:t>
            </a:r>
            <a:endParaRPr i="1" sz="10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endParaRPr sz="1050">
              <a:solidFill>
                <a:srgbClr val="83A598"/>
              </a:solidFill>
              <a:highlight>
                <a:srgbClr val="282828"/>
              </a:highlight>
              <a:latin typeface="Consolas"/>
              <a:ea typeface="Consolas"/>
              <a:cs typeface="Consolas"/>
              <a:sym typeface="Consolas"/>
            </a:endParaRPr>
          </a:p>
        </p:txBody>
      </p:sp>
      <p:sp>
        <p:nvSpPr>
          <p:cNvPr id="770" name="Google Shape;770;p98"/>
          <p:cNvSpPr txBox="1"/>
          <p:nvPr/>
        </p:nvSpPr>
        <p:spPr>
          <a:xfrm>
            <a:off x="4106825" y="1954500"/>
            <a:ext cx="3000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dk1"/>
                </a:solidFill>
                <a:latin typeface="Oswald"/>
                <a:ea typeface="Oswald"/>
                <a:cs typeface="Oswald"/>
                <a:sym typeface="Oswald"/>
              </a:rPr>
              <a:t>#Estructura:</a:t>
            </a:r>
            <a:endParaRPr/>
          </a:p>
        </p:txBody>
      </p:sp>
      <p:pic>
        <p:nvPicPr>
          <p:cNvPr id="771" name="Google Shape;771;p98"/>
          <p:cNvPicPr preferRelativeResize="0"/>
          <p:nvPr/>
        </p:nvPicPr>
        <p:blipFill>
          <a:blip r:embed="rId3">
            <a:alphaModFix/>
          </a:blip>
          <a:stretch>
            <a:fillRect/>
          </a:stretch>
        </p:blipFill>
        <p:spPr>
          <a:xfrm>
            <a:off x="964000" y="2431475"/>
            <a:ext cx="1863375" cy="1679204"/>
          </a:xfrm>
          <a:prstGeom prst="rect">
            <a:avLst/>
          </a:prstGeom>
          <a:noFill/>
          <a:ln cap="flat" cmpd="sng" w="28575">
            <a:solidFill>
              <a:schemeClr val="dk1"/>
            </a:solidFill>
            <a:prstDash val="solid"/>
            <a:round/>
            <a:headEnd len="sm" w="sm" type="none"/>
            <a:tailEnd len="sm" w="sm" type="none"/>
          </a:ln>
          <a:effectLst>
            <a:outerShdw blurRad="57150" rotWithShape="0" algn="bl" dir="2760000" dist="66675">
              <a:srgbClr val="000000">
                <a:alpha val="50000"/>
              </a:srgbClr>
            </a:outerShdw>
          </a:effectLst>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99"/>
          <p:cNvSpPr txBox="1"/>
          <p:nvPr>
            <p:ph type="title"/>
          </p:nvPr>
        </p:nvSpPr>
        <p:spPr>
          <a:xfrm>
            <a:off x="2382300" y="175400"/>
            <a:ext cx="43794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Método Find</a:t>
            </a:r>
            <a:endParaRPr/>
          </a:p>
        </p:txBody>
      </p:sp>
      <p:sp>
        <p:nvSpPr>
          <p:cNvPr id="777" name="Google Shape;777;p99"/>
          <p:cNvSpPr txBox="1"/>
          <p:nvPr>
            <p:ph idx="1" type="body"/>
          </p:nvPr>
        </p:nvSpPr>
        <p:spPr>
          <a:xfrm>
            <a:off x="1065750" y="940100"/>
            <a:ext cx="6817200" cy="6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Permite obtener un objeto que cumpla alguna condición especificada. </a:t>
            </a:r>
            <a:endParaRPr sz="1700"/>
          </a:p>
        </p:txBody>
      </p:sp>
      <p:sp>
        <p:nvSpPr>
          <p:cNvPr id="778" name="Google Shape;778;p99"/>
          <p:cNvSpPr txBox="1"/>
          <p:nvPr/>
        </p:nvSpPr>
        <p:spPr>
          <a:xfrm>
            <a:off x="3536275" y="1972600"/>
            <a:ext cx="4788300" cy="2897100"/>
          </a:xfrm>
          <a:prstGeom prst="rect">
            <a:avLst/>
          </a:prstGeom>
          <a:solidFill>
            <a:srgbClr val="282828"/>
          </a:solidFill>
          <a:ln>
            <a:noFill/>
          </a:ln>
          <a:effectLst>
            <a:outerShdw rotWithShape="0" algn="bl" dir="2640000" dist="161925">
              <a:schemeClr val="lt1">
                <a:alpha val="52999"/>
              </a:schemeClr>
            </a:outerShdw>
          </a:effectLst>
        </p:spPr>
        <p:txBody>
          <a:bodyPr anchorCtr="0" anchor="ctr" bIns="182875" lIns="274300" spcFirstLastPara="1" rIns="274300" wrap="square" tIns="182875">
            <a:spAutoFit/>
          </a:bodyPr>
          <a:lstStyle/>
          <a:p>
            <a:pPr indent="0" lvl="0" marL="0" rtl="0" algn="l">
              <a:lnSpc>
                <a:spcPct val="135714"/>
              </a:lnSpc>
              <a:spcBef>
                <a:spcPts val="0"/>
              </a:spcBef>
              <a:spcAft>
                <a:spcPts val="0"/>
              </a:spcAft>
              <a:buNone/>
            </a:pPr>
            <a:r>
              <a:rPr lang="en" sz="950">
                <a:solidFill>
                  <a:srgbClr val="FB4934"/>
                </a:solidFill>
                <a:highlight>
                  <a:srgbClr val="282828"/>
                </a:highlight>
                <a:latin typeface="Consolas"/>
                <a:ea typeface="Consolas"/>
                <a:cs typeface="Consolas"/>
                <a:sym typeface="Consolas"/>
              </a:rPr>
              <a:t>const</a:t>
            </a:r>
            <a:r>
              <a:rPr lang="en" sz="950">
                <a:solidFill>
                  <a:srgbClr val="EBDBB2"/>
                </a:solidFill>
                <a:highlight>
                  <a:srgbClr val="282828"/>
                </a:highlight>
                <a:latin typeface="Consolas"/>
                <a:ea typeface="Consolas"/>
                <a:cs typeface="Consolas"/>
                <a:sym typeface="Consolas"/>
              </a:rPr>
              <a:t> </a:t>
            </a:r>
            <a:r>
              <a:rPr lang="en" sz="950">
                <a:solidFill>
                  <a:srgbClr val="83A598"/>
                </a:solidFill>
                <a:highlight>
                  <a:srgbClr val="282828"/>
                </a:highlight>
                <a:latin typeface="Consolas"/>
                <a:ea typeface="Consolas"/>
                <a:cs typeface="Consolas"/>
                <a:sym typeface="Consolas"/>
              </a:rPr>
              <a:t>inventory</a:t>
            </a:r>
            <a:r>
              <a:rPr lang="en" sz="950">
                <a:solidFill>
                  <a:srgbClr val="EBDBB2"/>
                </a:solidFill>
                <a:highlight>
                  <a:srgbClr val="282828"/>
                </a:highlight>
                <a:latin typeface="Consolas"/>
                <a:ea typeface="Consolas"/>
                <a:cs typeface="Consolas"/>
                <a:sym typeface="Consolas"/>
              </a:rPr>
              <a:t> </a:t>
            </a:r>
            <a:r>
              <a:rPr lang="en" sz="950">
                <a:solidFill>
                  <a:srgbClr val="8EC07C"/>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endParaRPr sz="9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name</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B8BB26"/>
                </a:solidFill>
                <a:highlight>
                  <a:srgbClr val="282828"/>
                </a:highlight>
                <a:latin typeface="Consolas"/>
                <a:ea typeface="Consolas"/>
                <a:cs typeface="Consolas"/>
                <a:sym typeface="Consolas"/>
              </a:rPr>
              <a:t>apples</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quantity</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D3869B"/>
                </a:solidFill>
                <a:highlight>
                  <a:srgbClr val="282828"/>
                </a:highlight>
                <a:latin typeface="Consolas"/>
                <a:ea typeface="Consolas"/>
                <a:cs typeface="Consolas"/>
                <a:sym typeface="Consolas"/>
              </a:rPr>
              <a:t>2</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name</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B8BB26"/>
                </a:solidFill>
                <a:highlight>
                  <a:srgbClr val="282828"/>
                </a:highlight>
                <a:latin typeface="Consolas"/>
                <a:ea typeface="Consolas"/>
                <a:cs typeface="Consolas"/>
                <a:sym typeface="Consolas"/>
              </a:rPr>
              <a:t>bananas</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quantity</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D3869B"/>
                </a:solidFill>
                <a:highlight>
                  <a:srgbClr val="282828"/>
                </a:highlight>
                <a:latin typeface="Consolas"/>
                <a:ea typeface="Consolas"/>
                <a:cs typeface="Consolas"/>
                <a:sym typeface="Consolas"/>
              </a:rPr>
              <a:t>0</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name</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B8BB26"/>
                </a:solidFill>
                <a:highlight>
                  <a:srgbClr val="282828"/>
                </a:highlight>
                <a:latin typeface="Consolas"/>
                <a:ea typeface="Consolas"/>
                <a:cs typeface="Consolas"/>
                <a:sym typeface="Consolas"/>
              </a:rPr>
              <a:t>cherries</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quantity</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D3869B"/>
                </a:solidFill>
                <a:highlight>
                  <a:srgbClr val="282828"/>
                </a:highlight>
                <a:latin typeface="Consolas"/>
                <a:ea typeface="Consolas"/>
                <a:cs typeface="Consolas"/>
                <a:sym typeface="Consolas"/>
              </a:rPr>
              <a:t>5</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t>
            </a:r>
            <a:endParaRPr sz="9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t>
            </a:r>
            <a:r>
              <a:rPr lang="en" sz="950">
                <a:solidFill>
                  <a:srgbClr val="8EC07C"/>
                </a:solidFill>
                <a:highlight>
                  <a:srgbClr val="282828"/>
                </a:highlight>
                <a:latin typeface="Consolas"/>
                <a:ea typeface="Consolas"/>
                <a:cs typeface="Consolas"/>
                <a:sym typeface="Consolas"/>
              </a:rPr>
              <a:t>function</a:t>
            </a:r>
            <a:r>
              <a:rPr lang="en" sz="950">
                <a:solidFill>
                  <a:srgbClr val="EBDBB2"/>
                </a:solidFill>
                <a:highlight>
                  <a:srgbClr val="282828"/>
                </a:highlight>
                <a:latin typeface="Consolas"/>
                <a:ea typeface="Consolas"/>
                <a:cs typeface="Consolas"/>
                <a:sym typeface="Consolas"/>
              </a:rPr>
              <a:t> </a:t>
            </a:r>
            <a:r>
              <a:rPr lang="en" sz="950">
                <a:solidFill>
                  <a:srgbClr val="FABD2F"/>
                </a:solidFill>
                <a:highlight>
                  <a:srgbClr val="282828"/>
                </a:highlight>
                <a:latin typeface="Consolas"/>
                <a:ea typeface="Consolas"/>
                <a:cs typeface="Consolas"/>
                <a:sym typeface="Consolas"/>
              </a:rPr>
              <a:t>isCherries</a:t>
            </a:r>
            <a:r>
              <a:rPr lang="en" sz="950">
                <a:solidFill>
                  <a:srgbClr val="A89984"/>
                </a:solidFill>
                <a:highlight>
                  <a:srgbClr val="282828"/>
                </a:highlight>
                <a:latin typeface="Consolas"/>
                <a:ea typeface="Consolas"/>
                <a:cs typeface="Consolas"/>
                <a:sym typeface="Consolas"/>
              </a:rPr>
              <a:t>(</a:t>
            </a:r>
            <a:r>
              <a:rPr lang="en" sz="950">
                <a:solidFill>
                  <a:srgbClr val="83A598"/>
                </a:solidFill>
                <a:highlight>
                  <a:srgbClr val="282828"/>
                </a:highlight>
                <a:latin typeface="Consolas"/>
                <a:ea typeface="Consolas"/>
                <a:cs typeface="Consolas"/>
                <a:sym typeface="Consolas"/>
              </a:rPr>
              <a:t>fruit</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t>
            </a:r>
            <a:r>
              <a:rPr lang="en" sz="950">
                <a:solidFill>
                  <a:srgbClr val="FB4934"/>
                </a:solidFill>
                <a:highlight>
                  <a:srgbClr val="282828"/>
                </a:highlight>
                <a:latin typeface="Consolas"/>
                <a:ea typeface="Consolas"/>
                <a:cs typeface="Consolas"/>
                <a:sym typeface="Consolas"/>
              </a:rPr>
              <a:t>return</a:t>
            </a:r>
            <a:r>
              <a:rPr lang="en" sz="950">
                <a:solidFill>
                  <a:srgbClr val="EBDBB2"/>
                </a:solidFill>
                <a:highlight>
                  <a:srgbClr val="282828"/>
                </a:highlight>
                <a:latin typeface="Consolas"/>
                <a:ea typeface="Consolas"/>
                <a:cs typeface="Consolas"/>
                <a:sym typeface="Consolas"/>
              </a:rPr>
              <a:t> </a:t>
            </a:r>
            <a:r>
              <a:rPr lang="en" sz="950">
                <a:solidFill>
                  <a:srgbClr val="83A598"/>
                </a:solidFill>
                <a:highlight>
                  <a:srgbClr val="282828"/>
                </a:highlight>
                <a:latin typeface="Consolas"/>
                <a:ea typeface="Consolas"/>
                <a:cs typeface="Consolas"/>
                <a:sym typeface="Consolas"/>
              </a:rPr>
              <a:t>fruit</a:t>
            </a:r>
            <a:r>
              <a:rPr lang="en" sz="950">
                <a:solidFill>
                  <a:srgbClr val="A89984"/>
                </a:solidFill>
                <a:highlight>
                  <a:srgbClr val="282828"/>
                </a:highlight>
                <a:latin typeface="Consolas"/>
                <a:ea typeface="Consolas"/>
                <a:cs typeface="Consolas"/>
                <a:sym typeface="Consolas"/>
              </a:rPr>
              <a:t>.</a:t>
            </a:r>
            <a:r>
              <a:rPr lang="en" sz="950">
                <a:solidFill>
                  <a:srgbClr val="83A598"/>
                </a:solidFill>
                <a:highlight>
                  <a:srgbClr val="282828"/>
                </a:highlight>
                <a:latin typeface="Consolas"/>
                <a:ea typeface="Consolas"/>
                <a:cs typeface="Consolas"/>
                <a:sym typeface="Consolas"/>
              </a:rPr>
              <a:t>name</a:t>
            </a:r>
            <a:r>
              <a:rPr lang="en" sz="950">
                <a:solidFill>
                  <a:srgbClr val="EBDBB2"/>
                </a:solidFill>
                <a:highlight>
                  <a:srgbClr val="282828"/>
                </a:highlight>
                <a:latin typeface="Consolas"/>
                <a:ea typeface="Consolas"/>
                <a:cs typeface="Consolas"/>
                <a:sym typeface="Consolas"/>
              </a:rPr>
              <a:t> </a:t>
            </a:r>
            <a:r>
              <a:rPr lang="en" sz="950">
                <a:solidFill>
                  <a:srgbClr val="8EC07C"/>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B8BB26"/>
                </a:solidFill>
                <a:highlight>
                  <a:srgbClr val="282828"/>
                </a:highlight>
                <a:latin typeface="Consolas"/>
                <a:ea typeface="Consolas"/>
                <a:cs typeface="Consolas"/>
                <a:sym typeface="Consolas"/>
              </a:rPr>
              <a:t>cherries</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t>
            </a:r>
            <a:endParaRPr sz="9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t>
            </a:r>
            <a:r>
              <a:rPr lang="en" sz="950">
                <a:solidFill>
                  <a:srgbClr val="83A598"/>
                </a:solidFill>
                <a:highlight>
                  <a:srgbClr val="282828"/>
                </a:highlight>
                <a:latin typeface="Consolas"/>
                <a:ea typeface="Consolas"/>
                <a:cs typeface="Consolas"/>
                <a:sym typeface="Consolas"/>
              </a:rPr>
              <a:t>console</a:t>
            </a:r>
            <a:r>
              <a:rPr lang="en" sz="950">
                <a:solidFill>
                  <a:srgbClr val="A89984"/>
                </a:solidFill>
                <a:highlight>
                  <a:srgbClr val="282828"/>
                </a:highlight>
                <a:latin typeface="Consolas"/>
                <a:ea typeface="Consolas"/>
                <a:cs typeface="Consolas"/>
                <a:sym typeface="Consolas"/>
              </a:rPr>
              <a:t>.</a:t>
            </a:r>
            <a:r>
              <a:rPr lang="en" sz="950">
                <a:solidFill>
                  <a:srgbClr val="FABD2F"/>
                </a:solidFill>
                <a:highlight>
                  <a:srgbClr val="282828"/>
                </a:highlight>
                <a:latin typeface="Consolas"/>
                <a:ea typeface="Consolas"/>
                <a:cs typeface="Consolas"/>
                <a:sym typeface="Consolas"/>
              </a:rPr>
              <a:t>log</a:t>
            </a:r>
            <a:r>
              <a:rPr lang="en" sz="950">
                <a:solidFill>
                  <a:srgbClr val="EBDBB2"/>
                </a:solidFill>
                <a:highlight>
                  <a:srgbClr val="282828"/>
                </a:highlight>
                <a:latin typeface="Consolas"/>
                <a:ea typeface="Consolas"/>
                <a:cs typeface="Consolas"/>
                <a:sym typeface="Consolas"/>
              </a:rPr>
              <a:t>(</a:t>
            </a:r>
            <a:r>
              <a:rPr lang="en" sz="950">
                <a:solidFill>
                  <a:srgbClr val="83A598"/>
                </a:solidFill>
                <a:highlight>
                  <a:srgbClr val="282828"/>
                </a:highlight>
                <a:latin typeface="Consolas"/>
                <a:ea typeface="Consolas"/>
                <a:cs typeface="Consolas"/>
                <a:sym typeface="Consolas"/>
              </a:rPr>
              <a:t>inventory</a:t>
            </a:r>
            <a:r>
              <a:rPr lang="en" sz="950">
                <a:solidFill>
                  <a:srgbClr val="A89984"/>
                </a:solidFill>
                <a:highlight>
                  <a:srgbClr val="282828"/>
                </a:highlight>
                <a:latin typeface="Consolas"/>
                <a:ea typeface="Consolas"/>
                <a:cs typeface="Consolas"/>
                <a:sym typeface="Consolas"/>
              </a:rPr>
              <a:t>.</a:t>
            </a:r>
            <a:r>
              <a:rPr lang="en" sz="950">
                <a:solidFill>
                  <a:srgbClr val="FABD2F"/>
                </a:solidFill>
                <a:highlight>
                  <a:srgbClr val="282828"/>
                </a:highlight>
                <a:latin typeface="Consolas"/>
                <a:ea typeface="Consolas"/>
                <a:cs typeface="Consolas"/>
                <a:sym typeface="Consolas"/>
              </a:rPr>
              <a:t>find</a:t>
            </a:r>
            <a:r>
              <a:rPr lang="en" sz="950">
                <a:solidFill>
                  <a:srgbClr val="EBDBB2"/>
                </a:solidFill>
                <a:highlight>
                  <a:srgbClr val="282828"/>
                </a:highlight>
                <a:latin typeface="Consolas"/>
                <a:ea typeface="Consolas"/>
                <a:cs typeface="Consolas"/>
                <a:sym typeface="Consolas"/>
              </a:rPr>
              <a:t>(</a:t>
            </a:r>
            <a:r>
              <a:rPr lang="en" sz="950">
                <a:solidFill>
                  <a:srgbClr val="83A598"/>
                </a:solidFill>
                <a:highlight>
                  <a:srgbClr val="282828"/>
                </a:highlight>
                <a:latin typeface="Consolas"/>
                <a:ea typeface="Consolas"/>
                <a:cs typeface="Consolas"/>
                <a:sym typeface="Consolas"/>
              </a:rPr>
              <a:t>isCherries</a:t>
            </a:r>
            <a:r>
              <a:rPr lang="en" sz="950">
                <a:solidFill>
                  <a:srgbClr val="EBDBB2"/>
                </a:solidFill>
                <a:highlight>
                  <a:srgbClr val="282828"/>
                </a:highlight>
                <a:latin typeface="Consolas"/>
                <a:ea typeface="Consolas"/>
                <a:cs typeface="Consolas"/>
                <a:sym typeface="Consolas"/>
              </a:rPr>
              <a:t>))</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A89984"/>
                </a:solidFill>
                <a:highlight>
                  <a:srgbClr val="282828"/>
                </a:highlight>
                <a:latin typeface="Consolas"/>
                <a:ea typeface="Consolas"/>
                <a:cs typeface="Consolas"/>
                <a:sym typeface="Consolas"/>
              </a:rPr>
              <a:t>  </a:t>
            </a:r>
            <a:r>
              <a:rPr i="1" lang="en" sz="950">
                <a:solidFill>
                  <a:srgbClr val="928374"/>
                </a:solidFill>
                <a:highlight>
                  <a:srgbClr val="282828"/>
                </a:highlight>
                <a:latin typeface="Consolas"/>
                <a:ea typeface="Consolas"/>
                <a:cs typeface="Consolas"/>
                <a:sym typeface="Consolas"/>
              </a:rPr>
              <a:t>// { name: 'cherries', quantity: 5 }</a:t>
            </a:r>
            <a:endParaRPr i="1" sz="9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t/>
            </a:r>
            <a:endParaRPr sz="950">
              <a:solidFill>
                <a:srgbClr val="FB4934"/>
              </a:solidFill>
              <a:highlight>
                <a:srgbClr val="282828"/>
              </a:highlight>
              <a:latin typeface="Consolas"/>
              <a:ea typeface="Consolas"/>
              <a:cs typeface="Consolas"/>
              <a:sym typeface="Consolas"/>
            </a:endParaRPr>
          </a:p>
        </p:txBody>
      </p:sp>
      <p:sp>
        <p:nvSpPr>
          <p:cNvPr id="779" name="Google Shape;779;p99"/>
          <p:cNvSpPr txBox="1"/>
          <p:nvPr/>
        </p:nvSpPr>
        <p:spPr>
          <a:xfrm>
            <a:off x="4430425" y="1327075"/>
            <a:ext cx="3000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dk1"/>
                </a:solidFill>
                <a:latin typeface="Oswald"/>
                <a:ea typeface="Oswald"/>
                <a:cs typeface="Oswald"/>
                <a:sym typeface="Oswald"/>
              </a:rPr>
              <a:t>#Ejemplo:</a:t>
            </a:r>
            <a:endParaRPr/>
          </a:p>
        </p:txBody>
      </p:sp>
      <p:pic>
        <p:nvPicPr>
          <p:cNvPr id="780" name="Google Shape;780;p99"/>
          <p:cNvPicPr preferRelativeResize="0"/>
          <p:nvPr/>
        </p:nvPicPr>
        <p:blipFill>
          <a:blip r:embed="rId3">
            <a:alphaModFix/>
          </a:blip>
          <a:stretch>
            <a:fillRect/>
          </a:stretch>
        </p:blipFill>
        <p:spPr>
          <a:xfrm>
            <a:off x="819425" y="1755363"/>
            <a:ext cx="2195500" cy="1991275"/>
          </a:xfrm>
          <a:prstGeom prst="rect">
            <a:avLst/>
          </a:prstGeom>
          <a:noFill/>
          <a:ln cap="flat" cmpd="sng" w="28575">
            <a:solidFill>
              <a:schemeClr val="dk1"/>
            </a:solidFill>
            <a:prstDash val="solid"/>
            <a:round/>
            <a:headEnd len="sm" w="sm" type="none"/>
            <a:tailEnd len="sm" w="sm" type="none"/>
          </a:ln>
          <a:effectLst>
            <a:outerShdw blurRad="57150" rotWithShape="0" algn="bl" dir="2760000" dist="66675">
              <a:srgbClr val="000000">
                <a:alpha val="50000"/>
              </a:srgbClr>
            </a:outerShdw>
          </a:effectLst>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100"/>
          <p:cNvSpPr txBox="1"/>
          <p:nvPr>
            <p:ph type="title"/>
          </p:nvPr>
        </p:nvSpPr>
        <p:spPr>
          <a:xfrm>
            <a:off x="2416125" y="276250"/>
            <a:ext cx="43794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Método findIndex</a:t>
            </a:r>
            <a:endParaRPr/>
          </a:p>
        </p:txBody>
      </p:sp>
      <p:sp>
        <p:nvSpPr>
          <p:cNvPr id="786" name="Google Shape;786;p100"/>
          <p:cNvSpPr txBox="1"/>
          <p:nvPr>
            <p:ph idx="1" type="body"/>
          </p:nvPr>
        </p:nvSpPr>
        <p:spPr>
          <a:xfrm>
            <a:off x="1099575" y="1040950"/>
            <a:ext cx="6817200" cy="6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Permite obtener el índice del objeto que cumpla en primera instancia con alguna condición que declaramos.</a:t>
            </a:r>
            <a:endParaRPr sz="1700"/>
          </a:p>
        </p:txBody>
      </p:sp>
      <p:sp>
        <p:nvSpPr>
          <p:cNvPr id="787" name="Google Shape;787;p100"/>
          <p:cNvSpPr txBox="1"/>
          <p:nvPr/>
        </p:nvSpPr>
        <p:spPr>
          <a:xfrm>
            <a:off x="3536275" y="2841213"/>
            <a:ext cx="4788300" cy="1408500"/>
          </a:xfrm>
          <a:prstGeom prst="rect">
            <a:avLst/>
          </a:prstGeom>
          <a:solidFill>
            <a:srgbClr val="282828"/>
          </a:solidFill>
          <a:ln>
            <a:noFill/>
          </a:ln>
          <a:effectLst>
            <a:outerShdw rotWithShape="0" algn="bl" dir="2640000" dist="161925">
              <a:schemeClr val="lt1">
                <a:alpha val="52999"/>
              </a:schemeClr>
            </a:outerShdw>
          </a:effectLst>
        </p:spPr>
        <p:txBody>
          <a:bodyPr anchorCtr="0" anchor="ctr"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const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array1</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5</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12</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8</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130</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44</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const</a:t>
            </a:r>
            <a:r>
              <a:rPr lang="en" sz="1050">
                <a:solidFill>
                  <a:srgbClr val="EBDBB2"/>
                </a:solidFill>
                <a:highlight>
                  <a:srgbClr val="282828"/>
                </a:highlight>
                <a:latin typeface="Consolas"/>
                <a:ea typeface="Consolas"/>
                <a:cs typeface="Consolas"/>
                <a:sym typeface="Consolas"/>
              </a:rPr>
              <a:t> </a:t>
            </a:r>
            <a:r>
              <a:rPr lang="en" sz="1050">
                <a:solidFill>
                  <a:srgbClr val="FABD2F"/>
                </a:solidFill>
                <a:highlight>
                  <a:srgbClr val="282828"/>
                </a:highlight>
                <a:latin typeface="Consolas"/>
                <a:ea typeface="Consolas"/>
                <a:cs typeface="Consolas"/>
                <a:sym typeface="Consolas"/>
              </a:rPr>
              <a:t>isLargeNumber</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element</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=&gt;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element</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&gt;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13</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console</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log</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array1</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findIndex</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isLargeNumber</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FB4934"/>
              </a:solidFill>
              <a:highlight>
                <a:srgbClr val="282828"/>
              </a:highlight>
              <a:latin typeface="Consolas"/>
              <a:ea typeface="Consolas"/>
              <a:cs typeface="Consolas"/>
              <a:sym typeface="Consolas"/>
            </a:endParaRPr>
          </a:p>
        </p:txBody>
      </p:sp>
      <p:sp>
        <p:nvSpPr>
          <p:cNvPr id="788" name="Google Shape;788;p100"/>
          <p:cNvSpPr txBox="1"/>
          <p:nvPr/>
        </p:nvSpPr>
        <p:spPr>
          <a:xfrm>
            <a:off x="4417000" y="2173263"/>
            <a:ext cx="3000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dk1"/>
                </a:solidFill>
                <a:latin typeface="Oswald"/>
                <a:ea typeface="Oswald"/>
                <a:cs typeface="Oswald"/>
                <a:sym typeface="Oswald"/>
              </a:rPr>
              <a:t>#Ejemplo:</a:t>
            </a:r>
            <a:endParaRPr/>
          </a:p>
        </p:txBody>
      </p:sp>
      <p:pic>
        <p:nvPicPr>
          <p:cNvPr id="789" name="Google Shape;789;p100"/>
          <p:cNvPicPr preferRelativeResize="0"/>
          <p:nvPr/>
        </p:nvPicPr>
        <p:blipFill>
          <a:blip r:embed="rId3">
            <a:alphaModFix/>
          </a:blip>
          <a:stretch>
            <a:fillRect/>
          </a:stretch>
        </p:blipFill>
        <p:spPr>
          <a:xfrm>
            <a:off x="791250" y="2145647"/>
            <a:ext cx="2346925" cy="2131675"/>
          </a:xfrm>
          <a:prstGeom prst="rect">
            <a:avLst/>
          </a:prstGeom>
          <a:noFill/>
          <a:ln cap="flat" cmpd="sng" w="28575">
            <a:solidFill>
              <a:schemeClr val="dk1"/>
            </a:solidFill>
            <a:prstDash val="solid"/>
            <a:round/>
            <a:headEnd len="sm" w="sm" type="none"/>
            <a:tailEnd len="sm" w="sm" type="none"/>
          </a:ln>
          <a:effectLst>
            <a:outerShdw blurRad="57150" rotWithShape="0" algn="bl" dir="2760000" dist="66675">
              <a:srgbClr val="000000">
                <a:alpha val="50000"/>
              </a:srgbClr>
            </a:outerShdw>
          </a:effectLst>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101"/>
          <p:cNvSpPr txBox="1"/>
          <p:nvPr>
            <p:ph type="title"/>
          </p:nvPr>
        </p:nvSpPr>
        <p:spPr>
          <a:xfrm>
            <a:off x="2416125" y="276250"/>
            <a:ext cx="43794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Método Some</a:t>
            </a:r>
            <a:endParaRPr/>
          </a:p>
        </p:txBody>
      </p:sp>
      <p:sp>
        <p:nvSpPr>
          <p:cNvPr id="795" name="Google Shape;795;p101"/>
          <p:cNvSpPr txBox="1"/>
          <p:nvPr>
            <p:ph idx="1" type="body"/>
          </p:nvPr>
        </p:nvSpPr>
        <p:spPr>
          <a:xfrm>
            <a:off x="1099575" y="1040950"/>
            <a:ext cx="6817200" cy="6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Permite obtener el índice del objeto que cumpla en primera instancia con alguna condición que declaramos.</a:t>
            </a:r>
            <a:endParaRPr sz="1700"/>
          </a:p>
        </p:txBody>
      </p:sp>
      <p:sp>
        <p:nvSpPr>
          <p:cNvPr id="796" name="Google Shape;796;p101"/>
          <p:cNvSpPr txBox="1"/>
          <p:nvPr/>
        </p:nvSpPr>
        <p:spPr>
          <a:xfrm>
            <a:off x="3610675" y="2590988"/>
            <a:ext cx="4788300" cy="1627800"/>
          </a:xfrm>
          <a:prstGeom prst="rect">
            <a:avLst/>
          </a:prstGeom>
          <a:solidFill>
            <a:srgbClr val="282828"/>
          </a:solidFill>
          <a:ln>
            <a:noFill/>
          </a:ln>
          <a:effectLst>
            <a:outerShdw rotWithShape="0" algn="bl" dir="2640000" dist="161925">
              <a:schemeClr val="lt1">
                <a:alpha val="52999"/>
              </a:schemeClr>
            </a:outerShdw>
          </a:effectLst>
        </p:spPr>
        <p:txBody>
          <a:bodyPr anchorCtr="0" anchor="ctr"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const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array</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1</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2</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3</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4</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5</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i="1" lang="en" sz="1050">
                <a:solidFill>
                  <a:srgbClr val="928374"/>
                </a:solidFill>
                <a:highlight>
                  <a:srgbClr val="282828"/>
                </a:highlight>
                <a:latin typeface="Consolas"/>
                <a:ea typeface="Consolas"/>
                <a:cs typeface="Consolas"/>
                <a:sym typeface="Consolas"/>
              </a:rPr>
              <a:t>// checks whether an element is even</a:t>
            </a:r>
            <a:endParaRPr i="1" sz="10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const</a:t>
            </a:r>
            <a:r>
              <a:rPr lang="en" sz="1050">
                <a:solidFill>
                  <a:srgbClr val="EBDBB2"/>
                </a:solidFill>
                <a:highlight>
                  <a:srgbClr val="282828"/>
                </a:highlight>
                <a:latin typeface="Consolas"/>
                <a:ea typeface="Consolas"/>
                <a:cs typeface="Consolas"/>
                <a:sym typeface="Consolas"/>
              </a:rPr>
              <a:t> </a:t>
            </a:r>
            <a:r>
              <a:rPr lang="en" sz="1050">
                <a:solidFill>
                  <a:srgbClr val="FABD2F"/>
                </a:solidFill>
                <a:highlight>
                  <a:srgbClr val="282828"/>
                </a:highlight>
                <a:latin typeface="Consolas"/>
                <a:ea typeface="Consolas"/>
                <a:cs typeface="Consolas"/>
                <a:sym typeface="Consolas"/>
              </a:rPr>
              <a:t>even</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element</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=&gt;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element</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2</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0</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console</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log</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array</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some</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even</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FB4934"/>
              </a:solidFill>
              <a:highlight>
                <a:srgbClr val="282828"/>
              </a:highlight>
              <a:latin typeface="Consolas"/>
              <a:ea typeface="Consolas"/>
              <a:cs typeface="Consolas"/>
              <a:sym typeface="Consolas"/>
            </a:endParaRPr>
          </a:p>
        </p:txBody>
      </p:sp>
      <p:sp>
        <p:nvSpPr>
          <p:cNvPr id="797" name="Google Shape;797;p101"/>
          <p:cNvSpPr txBox="1"/>
          <p:nvPr/>
        </p:nvSpPr>
        <p:spPr>
          <a:xfrm>
            <a:off x="4491400" y="1923038"/>
            <a:ext cx="3000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dk1"/>
                </a:solidFill>
                <a:latin typeface="Oswald"/>
                <a:ea typeface="Oswald"/>
                <a:cs typeface="Oswald"/>
                <a:sym typeface="Oswald"/>
              </a:rPr>
              <a:t>#Ejemplo:</a:t>
            </a:r>
            <a:endParaRPr/>
          </a:p>
        </p:txBody>
      </p:sp>
      <p:pic>
        <p:nvPicPr>
          <p:cNvPr id="798" name="Google Shape;798;p101"/>
          <p:cNvPicPr preferRelativeResize="0"/>
          <p:nvPr/>
        </p:nvPicPr>
        <p:blipFill>
          <a:blip r:embed="rId3">
            <a:alphaModFix/>
          </a:blip>
          <a:stretch>
            <a:fillRect/>
          </a:stretch>
        </p:blipFill>
        <p:spPr>
          <a:xfrm>
            <a:off x="1099572" y="2281172"/>
            <a:ext cx="2270850" cy="2036200"/>
          </a:xfrm>
          <a:prstGeom prst="rect">
            <a:avLst/>
          </a:prstGeom>
          <a:noFill/>
          <a:ln cap="flat" cmpd="sng" w="28575">
            <a:solidFill>
              <a:schemeClr val="dk1"/>
            </a:solidFill>
            <a:prstDash val="solid"/>
            <a:round/>
            <a:headEnd len="sm" w="sm" type="none"/>
            <a:tailEnd len="sm" w="sm" type="none"/>
          </a:ln>
          <a:effectLst>
            <a:outerShdw blurRad="57150" rotWithShape="0" algn="bl" dir="2760000" dist="66675">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35"/>
          <p:cNvPicPr preferRelativeResize="0"/>
          <p:nvPr/>
        </p:nvPicPr>
        <p:blipFill>
          <a:blip r:embed="rId3">
            <a:alphaModFix/>
          </a:blip>
          <a:stretch>
            <a:fillRect/>
          </a:stretch>
        </p:blipFill>
        <p:spPr>
          <a:xfrm>
            <a:off x="1219200" y="885825"/>
            <a:ext cx="6705600" cy="3371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6"/>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#Ejemplo: </a:t>
            </a:r>
            <a:r>
              <a:rPr lang="en" sz="2600"/>
              <a:t>Accediendo a las propiedades de un objeto</a:t>
            </a:r>
            <a:endParaRPr sz="2600"/>
          </a:p>
        </p:txBody>
      </p:sp>
      <p:sp>
        <p:nvSpPr>
          <p:cNvPr id="299" name="Google Shape;299;p36"/>
          <p:cNvSpPr txBox="1"/>
          <p:nvPr>
            <p:ph idx="1" type="body"/>
          </p:nvPr>
        </p:nvSpPr>
        <p:spPr>
          <a:xfrm>
            <a:off x="844425" y="1677300"/>
            <a:ext cx="3930600" cy="2179500"/>
          </a:xfrm>
          <a:prstGeom prst="rect">
            <a:avLst/>
          </a:prstGeom>
          <a:ln cap="flat" cmpd="sng" w="28575">
            <a:solidFill>
              <a:srgbClr val="282828"/>
            </a:solidFill>
            <a:prstDash val="solid"/>
            <a:round/>
            <a:headEnd len="sm" w="sm" type="none"/>
            <a:tailEnd len="sm" w="sm" type="none"/>
          </a:ln>
        </p:spPr>
        <p:txBody>
          <a:bodyPr anchorCtr="0" anchor="ctr" bIns="182875" lIns="274300" spcFirstLastPara="1" rIns="274300" wrap="square" tIns="182875">
            <a:noAutofit/>
          </a:bodyPr>
          <a:lstStyle/>
          <a:p>
            <a:pPr indent="0" lvl="0" marL="0" rtl="0" algn="just">
              <a:spcBef>
                <a:spcPts val="0"/>
              </a:spcBef>
              <a:spcAft>
                <a:spcPts val="1600"/>
              </a:spcAft>
              <a:buNone/>
            </a:pPr>
            <a:r>
              <a:rPr lang="en" sz="1700"/>
              <a:t>Se solicita mostrar los valores de raza, peso y amigable existentes en el objeto, implementando las notaciones de acceso: </a:t>
            </a:r>
            <a:endParaRPr sz="1700"/>
          </a:p>
        </p:txBody>
      </p:sp>
      <p:sp>
        <p:nvSpPr>
          <p:cNvPr id="300" name="Google Shape;300;p36"/>
          <p:cNvSpPr txBox="1"/>
          <p:nvPr/>
        </p:nvSpPr>
        <p:spPr>
          <a:xfrm>
            <a:off x="5045425" y="1295100"/>
            <a:ext cx="3625200" cy="2943900"/>
          </a:xfrm>
          <a:prstGeom prst="rect">
            <a:avLst/>
          </a:prstGeom>
          <a:solidFill>
            <a:srgbClr val="282828"/>
          </a:solidFill>
          <a:ln>
            <a:noFill/>
          </a:ln>
          <a:effectLst>
            <a:outerShdw rotWithShape="0" algn="bl" dir="2640000" dist="85725">
              <a:schemeClr val="lt1">
                <a:alpha val="50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perro</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raza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Pastor Alemán</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origen</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Alemania</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pelaje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Lanudo</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peso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33kg</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edad</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12</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amigable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true</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FABD2F"/>
                </a:solidFill>
                <a:highlight>
                  <a:srgbClr val="282828"/>
                </a:highlight>
                <a:latin typeface="Consolas"/>
                <a:ea typeface="Consolas"/>
                <a:cs typeface="Consolas"/>
                <a:sym typeface="Consolas"/>
              </a:rPr>
              <a:t>sonidos</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function</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console</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log</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El perro ladra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B4934"/>
              </a:solidFill>
              <a:highlight>
                <a:srgbClr val="282828"/>
              </a:highlight>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Bundle by Slidesgo">
  <a:themeElements>
    <a:clrScheme name="Simple Light">
      <a:dk1>
        <a:srgbClr val="202237"/>
      </a:dk1>
      <a:lt1>
        <a:srgbClr val="FFFFFF"/>
      </a:lt1>
      <a:dk2>
        <a:srgbClr val="252A51"/>
      </a:dk2>
      <a:lt2>
        <a:srgbClr val="F1E0DA"/>
      </a:lt2>
      <a:accent1>
        <a:srgbClr val="D6C3BD"/>
      </a:accent1>
      <a:accent2>
        <a:srgbClr val="EFEFEF"/>
      </a:accent2>
      <a:accent3>
        <a:srgbClr val="E8A19D"/>
      </a:accent3>
      <a:accent4>
        <a:srgbClr val="FF2C58"/>
      </a:accent4>
      <a:accent5>
        <a:srgbClr val="A00A35"/>
      </a:accent5>
      <a:accent6>
        <a:srgbClr val="630216"/>
      </a:accent6>
      <a:hlink>
        <a:srgbClr val="20223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F9F35E55D2BD43AB0BF46A7F7C7208" ma:contentTypeVersion="12" ma:contentTypeDescription="Create a new document." ma:contentTypeScope="" ma:versionID="b586d549c08fb2c5ccac13ec35ca28f5">
  <xsd:schema xmlns:xsd="http://www.w3.org/2001/XMLSchema" xmlns:xs="http://www.w3.org/2001/XMLSchema" xmlns:p="http://schemas.microsoft.com/office/2006/metadata/properties" xmlns:ns2="3065d16d-8c0f-4d78-a5b7-1a85ab13f5a1" xmlns:ns3="68de436f-caba-42f4-9d44-8dd240517248" targetNamespace="http://schemas.microsoft.com/office/2006/metadata/properties" ma:root="true" ma:fieldsID="9aa87f6448cae2aec7bb63aa18e454f7" ns2:_="" ns3:_="">
    <xsd:import namespace="3065d16d-8c0f-4d78-a5b7-1a85ab13f5a1"/>
    <xsd:import namespace="68de436f-caba-42f4-9d44-8dd24051724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65d16d-8c0f-4d78-a5b7-1a85ab13f5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35f420e-76a7-4267-a51a-d48cf00ef83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de436f-caba-42f4-9d44-8dd24051724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c9dcf2c-7d30-4277-860b-d180506e4ce4}" ma:internalName="TaxCatchAll" ma:showField="CatchAllData" ma:web="68de436f-caba-42f4-9d44-8dd24051724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8de436f-caba-42f4-9d44-8dd240517248" xsi:nil="true"/>
    <lcf76f155ced4ddcb4097134ff3c332f xmlns="3065d16d-8c0f-4d78-a5b7-1a85ab13f5a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A3E5C99-1BE0-4B31-967C-95F3D98671A0}"/>
</file>

<file path=customXml/itemProps2.xml><?xml version="1.0" encoding="utf-8"?>
<ds:datastoreItem xmlns:ds="http://schemas.openxmlformats.org/officeDocument/2006/customXml" ds:itemID="{403BAD6F-6EA7-40E0-8413-0354FF232D0E}"/>
</file>

<file path=customXml/itemProps3.xml><?xml version="1.0" encoding="utf-8"?>
<ds:datastoreItem xmlns:ds="http://schemas.openxmlformats.org/officeDocument/2006/customXml" ds:itemID="{A76C1AAE-9013-4E5E-9C94-A61C8440251B}"/>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0x0101002BF9F35E55D2BD43AB0BF46A7F7C7208</vt:lpwstr>
  </property>
</Properties>
</file>