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Hepta Slab Medium"/>
      <p:regular r:id="rId41"/>
      <p:bold r:id="rId42"/>
    </p:embeddedFont>
    <p:embeddedFont>
      <p:font typeface="Hepta Slab"/>
      <p:regular r:id="rId43"/>
      <p:bold r:id="rId44"/>
    </p:embeddedFont>
    <p:embeddedFont>
      <p:font typeface="Fira Sans Extra Condensed Medium"/>
      <p:regular r:id="rId45"/>
      <p:bold r:id="rId46"/>
      <p:italic r:id="rId47"/>
      <p:boldItalic r:id="rId48"/>
    </p:embeddedFont>
    <p:embeddedFont>
      <p:font typeface="Hepta Slab SemiBold"/>
      <p:regular r:id="rId49"/>
      <p:bold r:id="rId50"/>
    </p:embeddedFont>
    <p:embeddedFont>
      <p:font typeface="Abel"/>
      <p:regular r:id="rId51"/>
    </p:embeddedFont>
    <p:embeddedFont>
      <p:font typeface="Bahiana"/>
      <p:regular r:id="rId52"/>
    </p:embeddedFont>
    <p:embeddedFont>
      <p:font typeface="Oswald SemiBold"/>
      <p:regular r:id="rId53"/>
      <p:bold r:id="rId54"/>
    </p:embeddedFont>
    <p:embeddedFont>
      <p:font typeface="Sansit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823349-2AD8-4928-AEB1-35837518C496}">
  <a:tblStyle styleId="{94823349-2AD8-4928-AEB1-35837518C4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HeptaSlabMedium-bold.fntdata"/><Relationship Id="rId47" Type="http://schemas.openxmlformats.org/officeDocument/2006/relationships/font" Target="fonts/FiraSansExtraCondensedMedium-italic.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HeptaSlabSemiBold-bold.fntdata"/><Relationship Id="rId55" Type="http://schemas.openxmlformats.org/officeDocument/2006/relationships/font" Target="fonts/Sansita-regular.fntdata"/><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font" Target="fonts/FiraSansExtraCondensedMedium-regular.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OswaldSemiBold-regular.fntdata"/><Relationship Id="rId11" Type="http://schemas.openxmlformats.org/officeDocument/2006/relationships/slide" Target="slides/slide6.xml"/><Relationship Id="rId58" Type="http://schemas.openxmlformats.org/officeDocument/2006/relationships/font" Target="fonts/Sansita-boldItalic.fntdata"/><Relationship Id="rId5" Type="http://schemas.openxmlformats.org/officeDocument/2006/relationships/notesMaster" Target="notesMasters/notesMaster1.xml"/><Relationship Id="rId61" Type="http://schemas.openxmlformats.org/officeDocument/2006/relationships/customXml" Target="../customXml/item3.xml"/><Relationship Id="rId19" Type="http://schemas.openxmlformats.org/officeDocument/2006/relationships/slide" Target="slides/slide14.xml"/><Relationship Id="rId43" Type="http://schemas.openxmlformats.org/officeDocument/2006/relationships/font" Target="fonts/HeptaSlab-regular.fntdata"/><Relationship Id="rId48" Type="http://schemas.openxmlformats.org/officeDocument/2006/relationships/font" Target="fonts/FiraSansExtraCondensedMedium-bold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Sansita-bold.fntdata"/><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Abel-regular.fntdata"/><Relationship Id="rId3" Type="http://schemas.openxmlformats.org/officeDocument/2006/relationships/tableStyles" Target="tableStyles.xml"/><Relationship Id="rId46" Type="http://schemas.openxmlformats.org/officeDocument/2006/relationships/font" Target="fonts/FiraSansExtraCondensedMedium-bold.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59" Type="http://schemas.openxmlformats.org/officeDocument/2006/relationships/customXml" Target="../customXml/item1.xml"/><Relationship Id="rId41" Type="http://schemas.openxmlformats.org/officeDocument/2006/relationships/font" Target="fonts/HeptaSlabMedium-regular.fntdata"/><Relationship Id="rId20" Type="http://schemas.openxmlformats.org/officeDocument/2006/relationships/slide" Target="slides/slide15.xml"/><Relationship Id="rId54" Type="http://schemas.openxmlformats.org/officeDocument/2006/relationships/font" Target="fonts/OswaldSemiBold-bold.fntdata"/><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font" Target="fonts/HeptaSlabSemiBold-regular.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Sansita-italic.fntdata"/><Relationship Id="rId15" Type="http://schemas.openxmlformats.org/officeDocument/2006/relationships/slide" Target="slides/slide10.xml"/><Relationship Id="rId44" Type="http://schemas.openxmlformats.org/officeDocument/2006/relationships/font" Target="fonts/HeptaSlab-bold.fntdata"/><Relationship Id="rId31" Type="http://schemas.openxmlformats.org/officeDocument/2006/relationships/slide" Target="slides/slide26.xml"/><Relationship Id="rId52" Type="http://schemas.openxmlformats.org/officeDocument/2006/relationships/font" Target="fonts/Bahiana-regular.fntdata"/><Relationship Id="rId10" Type="http://schemas.openxmlformats.org/officeDocument/2006/relationships/slide" Target="slides/slide5.xml"/><Relationship Id="rId60"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354f388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54f388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5e192d133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5e192d133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5e192d133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5e192d133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5e192d13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5e192d13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5e192d133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5e192d133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5e192d13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5e192d13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5e192d13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e5e192d1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5e192d13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5e192d13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e5e192d133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e5e192d133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e5e192d13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e5e192d13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e5e192d133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e5e192d133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5e192d13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5e192d13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e5e192d133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e5e192d133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e5e192d13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e5e192d13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5e192d133_2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e5e192d133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e5e192d133_2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e5e192d133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e5e192d133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e5e192d133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e5e192d133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e5e192d133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e5e192d133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e5e192d133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e5e192d133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e5e192d133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e5e192d133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e5e192d133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e5e192d133_3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e5e192d133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5e192d13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5e192d13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e5e192d133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e5e192d133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e5e192d133_3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e5e192d133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e5e192d133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e5e192d133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e5fbb93527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e5fbb93527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e5e192d133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e5e192d133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e5fbb9352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e5fbb9352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5e192d133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5e192d133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5e192d13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5e192d13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5e192d13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5e192d13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5c983c4d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5c983c4d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5e192d13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5e192d13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5e192d133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5e192d133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2720175" y="2687200"/>
            <a:ext cx="3703800" cy="89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7" name="Google Shape;17;p2"/>
          <p:cNvSpPr txBox="1"/>
          <p:nvPr>
            <p:ph idx="1" type="subTitle"/>
          </p:nvPr>
        </p:nvSpPr>
        <p:spPr>
          <a:xfrm>
            <a:off x="3933800" y="3850938"/>
            <a:ext cx="1276200" cy="2721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rgbClr val="6AA84F"/>
        </a:solidFill>
      </p:bgPr>
    </p:bg>
    <p:spTree>
      <p:nvGrpSpPr>
        <p:cNvPr id="59" name="Shape 59"/>
        <p:cNvGrpSpPr/>
        <p:nvPr/>
      </p:nvGrpSpPr>
      <p:grpSpPr>
        <a:xfrm>
          <a:off x="0" y="0"/>
          <a:ext cx="0" cy="0"/>
          <a:chOff x="0" y="0"/>
          <a:chExt cx="0" cy="0"/>
        </a:xfrm>
      </p:grpSpPr>
      <p:grpSp>
        <p:nvGrpSpPr>
          <p:cNvPr id="60" name="Google Shape;60;p11"/>
          <p:cNvGrpSpPr/>
          <p:nvPr/>
        </p:nvGrpSpPr>
        <p:grpSpPr>
          <a:xfrm>
            <a:off x="445050" y="757163"/>
            <a:ext cx="8253900" cy="3871737"/>
            <a:chOff x="445050" y="349737"/>
            <a:chExt cx="8253900" cy="3871737"/>
          </a:xfrm>
        </p:grpSpPr>
        <p:sp>
          <p:nvSpPr>
            <p:cNvPr id="61" name="Google Shape;61;p1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1"/>
            <p:cNvGrpSpPr/>
            <p:nvPr/>
          </p:nvGrpSpPr>
          <p:grpSpPr>
            <a:xfrm>
              <a:off x="445050" y="349737"/>
              <a:ext cx="8253900" cy="392400"/>
              <a:chOff x="-8550475" y="393000"/>
              <a:chExt cx="8253900" cy="392400"/>
            </a:xfrm>
          </p:grpSpPr>
          <p:sp>
            <p:nvSpPr>
              <p:cNvPr id="63" name="Google Shape;63;p1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1">
  <p:cSld name="CAPTION_ONLY_1_1">
    <p:bg>
      <p:bgPr>
        <a:solidFill>
          <a:srgbClr val="674EA7"/>
        </a:solidFill>
      </p:bgPr>
    </p:bg>
    <p:spTree>
      <p:nvGrpSpPr>
        <p:cNvPr id="68" name="Shape 68"/>
        <p:cNvGrpSpPr/>
        <p:nvPr/>
      </p:nvGrpSpPr>
      <p:grpSpPr>
        <a:xfrm>
          <a:off x="0" y="0"/>
          <a:ext cx="0" cy="0"/>
          <a:chOff x="0" y="0"/>
          <a:chExt cx="0" cy="0"/>
        </a:xfrm>
      </p:grpSpPr>
      <p:grpSp>
        <p:nvGrpSpPr>
          <p:cNvPr id="69" name="Google Shape;69;p12"/>
          <p:cNvGrpSpPr/>
          <p:nvPr/>
        </p:nvGrpSpPr>
        <p:grpSpPr>
          <a:xfrm>
            <a:off x="445050" y="757163"/>
            <a:ext cx="8253900" cy="3871737"/>
            <a:chOff x="445050" y="349737"/>
            <a:chExt cx="8253900" cy="3871737"/>
          </a:xfrm>
        </p:grpSpPr>
        <p:sp>
          <p:nvSpPr>
            <p:cNvPr id="70" name="Google Shape;70;p1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2"/>
            <p:cNvGrpSpPr/>
            <p:nvPr/>
          </p:nvGrpSpPr>
          <p:grpSpPr>
            <a:xfrm>
              <a:off x="445050" y="349737"/>
              <a:ext cx="8253900" cy="392400"/>
              <a:chOff x="-8550475" y="393000"/>
              <a:chExt cx="8253900" cy="392400"/>
            </a:xfrm>
          </p:grpSpPr>
          <p:sp>
            <p:nvSpPr>
              <p:cNvPr id="72" name="Google Shape;72;p1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77" name="Shape 77"/>
        <p:cNvGrpSpPr/>
        <p:nvPr/>
      </p:nvGrpSpPr>
      <p:grpSpPr>
        <a:xfrm>
          <a:off x="0" y="0"/>
          <a:ext cx="0" cy="0"/>
          <a:chOff x="0" y="0"/>
          <a:chExt cx="0" cy="0"/>
        </a:xfrm>
      </p:grpSpPr>
      <p:grpSp>
        <p:nvGrpSpPr>
          <p:cNvPr id="78" name="Google Shape;78;p13"/>
          <p:cNvGrpSpPr/>
          <p:nvPr/>
        </p:nvGrpSpPr>
        <p:grpSpPr>
          <a:xfrm>
            <a:off x="445050" y="757163"/>
            <a:ext cx="8253900" cy="3871737"/>
            <a:chOff x="445050" y="349737"/>
            <a:chExt cx="8253900" cy="3871737"/>
          </a:xfrm>
        </p:grpSpPr>
        <p:sp>
          <p:nvSpPr>
            <p:cNvPr id="79" name="Google Shape;79;p13"/>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445050" y="349737"/>
              <a:ext cx="8253900" cy="392400"/>
              <a:chOff x="-8550475" y="393000"/>
              <a:chExt cx="8253900" cy="392400"/>
            </a:xfrm>
          </p:grpSpPr>
          <p:sp>
            <p:nvSpPr>
              <p:cNvPr id="81" name="Google Shape;81;p13"/>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 name="Google Shape;85;p13"/>
          <p:cNvSpPr txBox="1"/>
          <p:nvPr>
            <p:ph idx="1" type="subTitle"/>
          </p:nvPr>
        </p:nvSpPr>
        <p:spPr>
          <a:xfrm>
            <a:off x="1722750" y="3233675"/>
            <a:ext cx="5698500" cy="418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3"/>
          <p:cNvSpPr txBox="1"/>
          <p:nvPr>
            <p:ph hasCustomPrompt="1" type="title"/>
          </p:nvPr>
        </p:nvSpPr>
        <p:spPr>
          <a:xfrm>
            <a:off x="1722750" y="2083325"/>
            <a:ext cx="56985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87" name="Shape 87"/>
        <p:cNvGrpSpPr/>
        <p:nvPr/>
      </p:nvGrpSpPr>
      <p:grpSpPr>
        <a:xfrm>
          <a:off x="0" y="0"/>
          <a:ext cx="0" cy="0"/>
          <a:chOff x="0" y="0"/>
          <a:chExt cx="0" cy="0"/>
        </a:xfrm>
      </p:grpSpPr>
      <p:sp>
        <p:nvSpPr>
          <p:cNvPr id="88" name="Google Shape;88;p14"/>
          <p:cNvSpPr txBox="1"/>
          <p:nvPr>
            <p:ph idx="1" type="subTitle"/>
          </p:nvPr>
        </p:nvSpPr>
        <p:spPr>
          <a:xfrm flipH="1">
            <a:off x="1249387"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4"/>
          <p:cNvSpPr txBox="1"/>
          <p:nvPr>
            <p:ph idx="2" type="subTitle"/>
          </p:nvPr>
        </p:nvSpPr>
        <p:spPr>
          <a:xfrm flipH="1">
            <a:off x="1249387"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4"/>
          <p:cNvSpPr txBox="1"/>
          <p:nvPr>
            <p:ph idx="3" type="subTitle"/>
          </p:nvPr>
        </p:nvSpPr>
        <p:spPr>
          <a:xfrm flipH="1">
            <a:off x="5234863"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 name="Google Shape;91;p14"/>
          <p:cNvSpPr txBox="1"/>
          <p:nvPr>
            <p:ph idx="4" type="subTitle"/>
          </p:nvPr>
        </p:nvSpPr>
        <p:spPr>
          <a:xfrm flipH="1">
            <a:off x="5234863"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p:cNvSpPr txBox="1"/>
          <p:nvPr>
            <p:ph idx="5" type="subTitle"/>
          </p:nvPr>
        </p:nvSpPr>
        <p:spPr>
          <a:xfrm flipH="1">
            <a:off x="865638"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3" name="Google Shape;93;p14"/>
          <p:cNvSpPr txBox="1"/>
          <p:nvPr>
            <p:ph idx="6" type="subTitle"/>
          </p:nvPr>
        </p:nvSpPr>
        <p:spPr>
          <a:xfrm flipH="1">
            <a:off x="865637"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4" name="Google Shape;94;p14"/>
          <p:cNvSpPr txBox="1"/>
          <p:nvPr>
            <p:ph idx="7" type="subTitle"/>
          </p:nvPr>
        </p:nvSpPr>
        <p:spPr>
          <a:xfrm flipH="1">
            <a:off x="4851163"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5" name="Google Shape;95;p14"/>
          <p:cNvSpPr txBox="1"/>
          <p:nvPr>
            <p:ph idx="8" type="subTitle"/>
          </p:nvPr>
        </p:nvSpPr>
        <p:spPr>
          <a:xfrm flipH="1">
            <a:off x="4851163"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lt2"/>
        </a:solidFill>
      </p:bgPr>
    </p:bg>
    <p:spTree>
      <p:nvGrpSpPr>
        <p:cNvPr id="96" name="Shape 96"/>
        <p:cNvGrpSpPr/>
        <p:nvPr/>
      </p:nvGrpSpPr>
      <p:grpSpPr>
        <a:xfrm>
          <a:off x="0" y="0"/>
          <a:ext cx="0" cy="0"/>
          <a:chOff x="0" y="0"/>
          <a:chExt cx="0" cy="0"/>
        </a:xfrm>
      </p:grpSpPr>
      <p:sp>
        <p:nvSpPr>
          <p:cNvPr id="97" name="Google Shape;97;p15"/>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98" name="Google Shape;98;p15"/>
          <p:cNvSpPr txBox="1"/>
          <p:nvPr>
            <p:ph idx="1" type="subTitle"/>
          </p:nvPr>
        </p:nvSpPr>
        <p:spPr>
          <a:xfrm>
            <a:off x="1839300" y="1650813"/>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2"/>
        </a:solidFill>
      </p:bgPr>
    </p:bg>
    <p:spTree>
      <p:nvGrpSpPr>
        <p:cNvPr id="99" name="Shape 99"/>
        <p:cNvGrpSpPr/>
        <p:nvPr/>
      </p:nvGrpSpPr>
      <p:grpSpPr>
        <a:xfrm>
          <a:off x="0" y="0"/>
          <a:ext cx="0" cy="0"/>
          <a:chOff x="0" y="0"/>
          <a:chExt cx="0" cy="0"/>
        </a:xfrm>
      </p:grpSpPr>
      <p:sp>
        <p:nvSpPr>
          <p:cNvPr id="100" name="Google Shape;100;p16"/>
          <p:cNvSpPr txBox="1"/>
          <p:nvPr>
            <p:ph idx="1" type="body"/>
          </p:nvPr>
        </p:nvSpPr>
        <p:spPr>
          <a:xfrm>
            <a:off x="732525" y="1371800"/>
            <a:ext cx="7674600" cy="3257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300">
                <a:solidFill>
                  <a:schemeClr val="dk1"/>
                </a:solidFill>
              </a:defRPr>
            </a:lvl1pPr>
            <a:lvl2pPr indent="-298450" lvl="1" marL="914400" rtl="0">
              <a:lnSpc>
                <a:spcPct val="100000"/>
              </a:lnSpc>
              <a:spcBef>
                <a:spcPts val="1600"/>
              </a:spcBef>
              <a:spcAft>
                <a:spcPts val="0"/>
              </a:spcAft>
              <a:buClr>
                <a:schemeClr val="dk1"/>
              </a:buClr>
              <a:buSzPts val="1100"/>
              <a:buAutoNum type="alphaLcPeriod"/>
              <a:defRPr>
                <a:solidFill>
                  <a:schemeClr val="dk1"/>
                </a:solidFill>
              </a:defRPr>
            </a:lvl2pPr>
            <a:lvl3pPr indent="-298450" lvl="2" marL="1371600" rtl="0">
              <a:lnSpc>
                <a:spcPct val="100000"/>
              </a:lnSpc>
              <a:spcBef>
                <a:spcPts val="1600"/>
              </a:spcBef>
              <a:spcAft>
                <a:spcPts val="0"/>
              </a:spcAft>
              <a:buClr>
                <a:schemeClr val="dk1"/>
              </a:buClr>
              <a:buSzPts val="1100"/>
              <a:buAutoNum type="romanLcPeriod"/>
              <a:defRPr>
                <a:solidFill>
                  <a:schemeClr val="dk1"/>
                </a:solidFill>
              </a:defRPr>
            </a:lvl3pPr>
            <a:lvl4pPr indent="-298450" lvl="3" marL="1828800" rtl="0">
              <a:lnSpc>
                <a:spcPct val="100000"/>
              </a:lnSpc>
              <a:spcBef>
                <a:spcPts val="1600"/>
              </a:spcBef>
              <a:spcAft>
                <a:spcPts val="0"/>
              </a:spcAft>
              <a:buClr>
                <a:schemeClr val="dk1"/>
              </a:buClr>
              <a:buSzPts val="1100"/>
              <a:buAutoNum type="arabicPeriod"/>
              <a:defRPr>
                <a:solidFill>
                  <a:schemeClr val="dk1"/>
                </a:solidFill>
              </a:defRPr>
            </a:lvl4pPr>
            <a:lvl5pPr indent="-298450" lvl="4" marL="2286000" rtl="0">
              <a:lnSpc>
                <a:spcPct val="100000"/>
              </a:lnSpc>
              <a:spcBef>
                <a:spcPts val="1600"/>
              </a:spcBef>
              <a:spcAft>
                <a:spcPts val="0"/>
              </a:spcAft>
              <a:buClr>
                <a:schemeClr val="dk1"/>
              </a:buClr>
              <a:buSzPts val="1100"/>
              <a:buAutoNum type="alphaLcPeriod"/>
              <a:defRPr>
                <a:solidFill>
                  <a:schemeClr val="dk1"/>
                </a:solidFill>
              </a:defRPr>
            </a:lvl5pPr>
            <a:lvl6pPr indent="-298450" lvl="5" marL="2743200" rtl="0">
              <a:lnSpc>
                <a:spcPct val="100000"/>
              </a:lnSpc>
              <a:spcBef>
                <a:spcPts val="1600"/>
              </a:spcBef>
              <a:spcAft>
                <a:spcPts val="0"/>
              </a:spcAft>
              <a:buClr>
                <a:schemeClr val="dk1"/>
              </a:buClr>
              <a:buSzPts val="1100"/>
              <a:buAutoNum type="romanLcPeriod"/>
              <a:defRPr>
                <a:solidFill>
                  <a:schemeClr val="dk1"/>
                </a:solidFill>
              </a:defRPr>
            </a:lvl6pPr>
            <a:lvl7pPr indent="-298450" lvl="6" marL="3200400" rtl="0">
              <a:lnSpc>
                <a:spcPct val="100000"/>
              </a:lnSpc>
              <a:spcBef>
                <a:spcPts val="1600"/>
              </a:spcBef>
              <a:spcAft>
                <a:spcPts val="0"/>
              </a:spcAft>
              <a:buClr>
                <a:schemeClr val="dk1"/>
              </a:buClr>
              <a:buSzPts val="1100"/>
              <a:buAutoNum type="arabicPeriod"/>
              <a:defRPr>
                <a:solidFill>
                  <a:schemeClr val="dk1"/>
                </a:solidFill>
              </a:defRPr>
            </a:lvl7pPr>
            <a:lvl8pPr indent="-298450" lvl="7" marL="3657600" rtl="0">
              <a:lnSpc>
                <a:spcPct val="100000"/>
              </a:lnSpc>
              <a:spcBef>
                <a:spcPts val="1600"/>
              </a:spcBef>
              <a:spcAft>
                <a:spcPts val="0"/>
              </a:spcAft>
              <a:buClr>
                <a:schemeClr val="dk1"/>
              </a:buClr>
              <a:buSzPts val="1100"/>
              <a:buAutoNum type="alphaLcPeriod"/>
              <a:defRPr>
                <a:solidFill>
                  <a:schemeClr val="dk1"/>
                </a:solidFill>
              </a:defRPr>
            </a:lvl8pPr>
            <a:lvl9pPr indent="-298450" lvl="8" marL="4114800" rtl="0">
              <a:lnSpc>
                <a:spcPct val="100000"/>
              </a:lnSpc>
              <a:spcBef>
                <a:spcPts val="1600"/>
              </a:spcBef>
              <a:spcAft>
                <a:spcPts val="1600"/>
              </a:spcAft>
              <a:buClr>
                <a:schemeClr val="dk1"/>
              </a:buClr>
              <a:buSzPts val="1100"/>
              <a:buAutoNum type="romanLcPeriod"/>
              <a:defRPr>
                <a:solidFill>
                  <a:schemeClr val="dk1"/>
                </a:solidFill>
              </a:defRPr>
            </a:lvl9pPr>
          </a:lstStyle>
          <a:p/>
        </p:txBody>
      </p:sp>
      <p:sp>
        <p:nvSpPr>
          <p:cNvPr id="101" name="Google Shape;101;p16"/>
          <p:cNvSpPr txBox="1"/>
          <p:nvPr>
            <p:ph type="ctrTitle"/>
          </p:nvPr>
        </p:nvSpPr>
        <p:spPr>
          <a:xfrm>
            <a:off x="4379400" y="817880"/>
            <a:ext cx="40515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lt2"/>
        </a:solidFill>
      </p:bgPr>
    </p:bg>
    <p:spTree>
      <p:nvGrpSpPr>
        <p:cNvPr id="102" name="Shape 102"/>
        <p:cNvGrpSpPr/>
        <p:nvPr/>
      </p:nvGrpSpPr>
      <p:grpSpPr>
        <a:xfrm>
          <a:off x="0" y="0"/>
          <a:ext cx="0" cy="0"/>
          <a:chOff x="0" y="0"/>
          <a:chExt cx="0" cy="0"/>
        </a:xfrm>
      </p:grpSpPr>
      <p:grpSp>
        <p:nvGrpSpPr>
          <p:cNvPr id="103" name="Google Shape;103;p17"/>
          <p:cNvGrpSpPr/>
          <p:nvPr/>
        </p:nvGrpSpPr>
        <p:grpSpPr>
          <a:xfrm>
            <a:off x="445050" y="757163"/>
            <a:ext cx="8253900" cy="3871737"/>
            <a:chOff x="445050" y="349737"/>
            <a:chExt cx="8253900" cy="3871737"/>
          </a:xfrm>
        </p:grpSpPr>
        <p:sp>
          <p:nvSpPr>
            <p:cNvPr id="104" name="Google Shape;104;p17"/>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7"/>
            <p:cNvGrpSpPr/>
            <p:nvPr/>
          </p:nvGrpSpPr>
          <p:grpSpPr>
            <a:xfrm>
              <a:off x="445050" y="349737"/>
              <a:ext cx="8253900" cy="392400"/>
              <a:chOff x="-8550475" y="393000"/>
              <a:chExt cx="8253900" cy="392400"/>
            </a:xfrm>
          </p:grpSpPr>
          <p:sp>
            <p:nvSpPr>
              <p:cNvPr id="106" name="Google Shape;106;p17"/>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17"/>
          <p:cNvSpPr txBox="1"/>
          <p:nvPr>
            <p:ph idx="1" type="subTitle"/>
          </p:nvPr>
        </p:nvSpPr>
        <p:spPr>
          <a:xfrm>
            <a:off x="713229"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1" name="Google Shape;111;p17"/>
          <p:cNvSpPr txBox="1"/>
          <p:nvPr>
            <p:ph idx="2" type="subTitle"/>
          </p:nvPr>
        </p:nvSpPr>
        <p:spPr>
          <a:xfrm>
            <a:off x="713229"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2" name="Google Shape;112;p17"/>
          <p:cNvSpPr txBox="1"/>
          <p:nvPr>
            <p:ph idx="3" type="subTitle"/>
          </p:nvPr>
        </p:nvSpPr>
        <p:spPr>
          <a:xfrm>
            <a:off x="3517325"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3" name="Google Shape;113;p17"/>
          <p:cNvSpPr txBox="1"/>
          <p:nvPr>
            <p:ph idx="4" type="subTitle"/>
          </p:nvPr>
        </p:nvSpPr>
        <p:spPr>
          <a:xfrm>
            <a:off x="3517325"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4" name="Google Shape;114;p17"/>
          <p:cNvSpPr txBox="1"/>
          <p:nvPr>
            <p:ph idx="5" type="subTitle"/>
          </p:nvPr>
        </p:nvSpPr>
        <p:spPr>
          <a:xfrm>
            <a:off x="6277192"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5" name="Google Shape;115;p17"/>
          <p:cNvSpPr txBox="1"/>
          <p:nvPr>
            <p:ph idx="6" type="subTitle"/>
          </p:nvPr>
        </p:nvSpPr>
        <p:spPr>
          <a:xfrm>
            <a:off x="6277192"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6" name="Google Shape;116;p17"/>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2"/>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445050" y="1698150"/>
            <a:ext cx="3529200" cy="1747200"/>
          </a:xfrm>
          <a:prstGeom prst="rect">
            <a:avLst/>
          </a:prstGeom>
          <a:noFill/>
        </p:spPr>
        <p:txBody>
          <a:bodyPr anchorCtr="0" anchor="ctr" bIns="91425" lIns="91425" spcFirstLastPara="1" rIns="91425" wrap="square" tIns="91425">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lt2"/>
        </a:solidFill>
      </p:bgPr>
    </p:bg>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3963471"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1" name="Google Shape;121;p19"/>
          <p:cNvSpPr txBox="1"/>
          <p:nvPr>
            <p:ph idx="2" type="subTitle"/>
          </p:nvPr>
        </p:nvSpPr>
        <p:spPr>
          <a:xfrm>
            <a:off x="6578344"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2" name="Google Shape;122;p19"/>
          <p:cNvSpPr txBox="1"/>
          <p:nvPr>
            <p:ph idx="3" type="subTitle"/>
          </p:nvPr>
        </p:nvSpPr>
        <p:spPr>
          <a:xfrm>
            <a:off x="3963471" y="31782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3" name="Google Shape;123;p19"/>
          <p:cNvSpPr txBox="1"/>
          <p:nvPr>
            <p:ph idx="4" type="subTitle"/>
          </p:nvPr>
        </p:nvSpPr>
        <p:spPr>
          <a:xfrm>
            <a:off x="6578346" y="3178275"/>
            <a:ext cx="18426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4" name="Google Shape;124;p19"/>
          <p:cNvSpPr txBox="1"/>
          <p:nvPr>
            <p:ph idx="5" type="subTitle"/>
          </p:nvPr>
        </p:nvSpPr>
        <p:spPr>
          <a:xfrm>
            <a:off x="3428912"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5" name="Google Shape;125;p19"/>
          <p:cNvSpPr txBox="1"/>
          <p:nvPr>
            <p:ph idx="6" type="subTitle"/>
          </p:nvPr>
        </p:nvSpPr>
        <p:spPr>
          <a:xfrm>
            <a:off x="6043938"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6" name="Google Shape;126;p19"/>
          <p:cNvSpPr txBox="1"/>
          <p:nvPr>
            <p:ph idx="7" type="subTitle"/>
          </p:nvPr>
        </p:nvSpPr>
        <p:spPr>
          <a:xfrm>
            <a:off x="3428912" y="33222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7" name="Google Shape;127;p19"/>
          <p:cNvSpPr txBox="1"/>
          <p:nvPr>
            <p:ph idx="8" type="subTitle"/>
          </p:nvPr>
        </p:nvSpPr>
        <p:spPr>
          <a:xfrm>
            <a:off x="6043938" y="3322275"/>
            <a:ext cx="4680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8" name="Google Shape;128;p19"/>
          <p:cNvSpPr txBox="1"/>
          <p:nvPr>
            <p:ph type="ctrTitle"/>
          </p:nvPr>
        </p:nvSpPr>
        <p:spPr>
          <a:xfrm>
            <a:off x="4572000" y="81256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
    <p:bg>
      <p:bgPr>
        <a:solidFill>
          <a:schemeClr val="lt2"/>
        </a:solidFill>
      </p:bgPr>
    </p:bg>
    <p:spTree>
      <p:nvGrpSpPr>
        <p:cNvPr id="129" name="Shape 129"/>
        <p:cNvGrpSpPr/>
        <p:nvPr/>
      </p:nvGrpSpPr>
      <p:grpSpPr>
        <a:xfrm>
          <a:off x="0" y="0"/>
          <a:ext cx="0" cy="0"/>
          <a:chOff x="0" y="0"/>
          <a:chExt cx="0" cy="0"/>
        </a:xfrm>
      </p:grpSpPr>
      <p:grpSp>
        <p:nvGrpSpPr>
          <p:cNvPr id="130" name="Google Shape;130;p20"/>
          <p:cNvGrpSpPr/>
          <p:nvPr/>
        </p:nvGrpSpPr>
        <p:grpSpPr>
          <a:xfrm>
            <a:off x="445050" y="757163"/>
            <a:ext cx="8253900" cy="3871737"/>
            <a:chOff x="445050" y="349737"/>
            <a:chExt cx="8253900" cy="3871737"/>
          </a:xfrm>
        </p:grpSpPr>
        <p:sp>
          <p:nvSpPr>
            <p:cNvPr id="131" name="Google Shape;131;p2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20"/>
            <p:cNvGrpSpPr/>
            <p:nvPr/>
          </p:nvGrpSpPr>
          <p:grpSpPr>
            <a:xfrm>
              <a:off x="445050" y="349737"/>
              <a:ext cx="8253900" cy="392400"/>
              <a:chOff x="-8550475" y="393000"/>
              <a:chExt cx="8253900" cy="392400"/>
            </a:xfrm>
          </p:grpSpPr>
          <p:sp>
            <p:nvSpPr>
              <p:cNvPr id="133" name="Google Shape;133;p2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 name="Google Shape;137;p2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38" name="Google Shape;138;p20"/>
          <p:cNvSpPr txBox="1"/>
          <p:nvPr>
            <p:ph idx="1" type="subTitle"/>
          </p:nvPr>
        </p:nvSpPr>
        <p:spPr>
          <a:xfrm>
            <a:off x="1493613" y="2243000"/>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39" name="Google Shape;139;p20"/>
          <p:cNvSpPr txBox="1"/>
          <p:nvPr>
            <p:ph idx="2" type="subTitle"/>
          </p:nvPr>
        </p:nvSpPr>
        <p:spPr>
          <a:xfrm>
            <a:off x="5249788" y="2243000"/>
            <a:ext cx="23451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0" name="Google Shape;140;p20"/>
          <p:cNvSpPr txBox="1"/>
          <p:nvPr>
            <p:ph idx="3" type="subTitle"/>
          </p:nvPr>
        </p:nvSpPr>
        <p:spPr>
          <a:xfrm>
            <a:off x="1493613" y="3837023"/>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1" name="Google Shape;141;p20"/>
          <p:cNvSpPr txBox="1"/>
          <p:nvPr>
            <p:ph idx="4" type="subTitle"/>
          </p:nvPr>
        </p:nvSpPr>
        <p:spPr>
          <a:xfrm>
            <a:off x="5305299" y="3837023"/>
            <a:ext cx="2345100" cy="4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latin typeface="Abel"/>
                <a:ea typeface="Abel"/>
                <a:cs typeface="Abel"/>
                <a:sym typeface="Abel"/>
              </a:defRPr>
            </a:lvl1pPr>
            <a:lvl2pPr lvl="1" rtl="0" algn="ctr">
              <a:lnSpc>
                <a:spcPct val="100000"/>
              </a:lnSpc>
              <a:spcBef>
                <a:spcPts val="1600"/>
              </a:spcBef>
              <a:spcAft>
                <a:spcPts val="0"/>
              </a:spcAft>
              <a:buNone/>
              <a:defRPr>
                <a:solidFill>
                  <a:schemeClr val="lt1"/>
                </a:solidFill>
                <a:latin typeface="Abel"/>
                <a:ea typeface="Abel"/>
                <a:cs typeface="Abel"/>
                <a:sym typeface="Abel"/>
              </a:defRPr>
            </a:lvl2pPr>
            <a:lvl3pPr lvl="2" rtl="0" algn="ctr">
              <a:lnSpc>
                <a:spcPct val="100000"/>
              </a:lnSpc>
              <a:spcBef>
                <a:spcPts val="1600"/>
              </a:spcBef>
              <a:spcAft>
                <a:spcPts val="0"/>
              </a:spcAft>
              <a:buNone/>
              <a:defRPr>
                <a:solidFill>
                  <a:schemeClr val="lt1"/>
                </a:solidFill>
                <a:latin typeface="Abel"/>
                <a:ea typeface="Abel"/>
                <a:cs typeface="Abel"/>
                <a:sym typeface="Abel"/>
              </a:defRPr>
            </a:lvl3pPr>
            <a:lvl4pPr lvl="3" rtl="0" algn="ctr">
              <a:lnSpc>
                <a:spcPct val="100000"/>
              </a:lnSpc>
              <a:spcBef>
                <a:spcPts val="1600"/>
              </a:spcBef>
              <a:spcAft>
                <a:spcPts val="0"/>
              </a:spcAft>
              <a:buNone/>
              <a:defRPr>
                <a:solidFill>
                  <a:schemeClr val="lt1"/>
                </a:solidFill>
                <a:latin typeface="Abel"/>
                <a:ea typeface="Abel"/>
                <a:cs typeface="Abel"/>
                <a:sym typeface="Abel"/>
              </a:defRPr>
            </a:lvl4pPr>
            <a:lvl5pPr lvl="4" rtl="0" algn="ctr">
              <a:lnSpc>
                <a:spcPct val="100000"/>
              </a:lnSpc>
              <a:spcBef>
                <a:spcPts val="1600"/>
              </a:spcBef>
              <a:spcAft>
                <a:spcPts val="0"/>
              </a:spcAft>
              <a:buNone/>
              <a:defRPr>
                <a:solidFill>
                  <a:schemeClr val="lt1"/>
                </a:solidFill>
                <a:latin typeface="Abel"/>
                <a:ea typeface="Abel"/>
                <a:cs typeface="Abel"/>
                <a:sym typeface="Abel"/>
              </a:defRPr>
            </a:lvl5pPr>
            <a:lvl6pPr lvl="5" rtl="0" algn="ctr">
              <a:lnSpc>
                <a:spcPct val="100000"/>
              </a:lnSpc>
              <a:spcBef>
                <a:spcPts val="1600"/>
              </a:spcBef>
              <a:spcAft>
                <a:spcPts val="0"/>
              </a:spcAft>
              <a:buNone/>
              <a:defRPr>
                <a:solidFill>
                  <a:schemeClr val="lt1"/>
                </a:solidFill>
                <a:latin typeface="Abel"/>
                <a:ea typeface="Abel"/>
                <a:cs typeface="Abel"/>
                <a:sym typeface="Abel"/>
              </a:defRPr>
            </a:lvl6pPr>
            <a:lvl7pPr lvl="6" rtl="0" algn="ctr">
              <a:lnSpc>
                <a:spcPct val="100000"/>
              </a:lnSpc>
              <a:spcBef>
                <a:spcPts val="1600"/>
              </a:spcBef>
              <a:spcAft>
                <a:spcPts val="0"/>
              </a:spcAft>
              <a:buNone/>
              <a:defRPr>
                <a:solidFill>
                  <a:schemeClr val="lt1"/>
                </a:solidFill>
                <a:latin typeface="Abel"/>
                <a:ea typeface="Abel"/>
                <a:cs typeface="Abel"/>
                <a:sym typeface="Abel"/>
              </a:defRPr>
            </a:lvl7pPr>
            <a:lvl8pPr lvl="7" rtl="0" algn="ctr">
              <a:lnSpc>
                <a:spcPct val="100000"/>
              </a:lnSpc>
              <a:spcBef>
                <a:spcPts val="1600"/>
              </a:spcBef>
              <a:spcAft>
                <a:spcPts val="0"/>
              </a:spcAft>
              <a:buNone/>
              <a:defRPr>
                <a:solidFill>
                  <a:schemeClr val="lt1"/>
                </a:solidFill>
                <a:latin typeface="Abel"/>
                <a:ea typeface="Abel"/>
                <a:cs typeface="Abel"/>
                <a:sym typeface="Abel"/>
              </a:defRPr>
            </a:lvl8pPr>
            <a:lvl9pPr lvl="8"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flipH="1">
            <a:off x="2474500" y="3214700"/>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20" name="Google Shape;20;p3"/>
          <p:cNvSpPr txBox="1"/>
          <p:nvPr>
            <p:ph idx="1" type="subTitle"/>
          </p:nvPr>
        </p:nvSpPr>
        <p:spPr>
          <a:xfrm flipH="1">
            <a:off x="2474500" y="3744825"/>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21" name="Google Shape;21;p3"/>
          <p:cNvSpPr txBox="1"/>
          <p:nvPr>
            <p:ph hasCustomPrompt="1" idx="2" type="title"/>
          </p:nvPr>
        </p:nvSpPr>
        <p:spPr>
          <a:xfrm flipH="1">
            <a:off x="4041613" y="17901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lt2"/>
        </a:solidFill>
      </p:bgPr>
    </p:bg>
    <p:spTree>
      <p:nvGrpSpPr>
        <p:cNvPr id="142" name="Shape 142"/>
        <p:cNvGrpSpPr/>
        <p:nvPr/>
      </p:nvGrpSpPr>
      <p:grpSpPr>
        <a:xfrm>
          <a:off x="0" y="0"/>
          <a:ext cx="0" cy="0"/>
          <a:chOff x="0" y="0"/>
          <a:chExt cx="0" cy="0"/>
        </a:xfrm>
      </p:grpSpPr>
      <p:grpSp>
        <p:nvGrpSpPr>
          <p:cNvPr id="143" name="Google Shape;143;p21"/>
          <p:cNvGrpSpPr/>
          <p:nvPr/>
        </p:nvGrpSpPr>
        <p:grpSpPr>
          <a:xfrm>
            <a:off x="445050" y="757163"/>
            <a:ext cx="8253900" cy="3871737"/>
            <a:chOff x="445050" y="349737"/>
            <a:chExt cx="8253900" cy="3871737"/>
          </a:xfrm>
        </p:grpSpPr>
        <p:sp>
          <p:nvSpPr>
            <p:cNvPr id="144" name="Google Shape;144;p2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445050" y="349737"/>
              <a:ext cx="8253900" cy="392400"/>
              <a:chOff x="-8550475" y="393000"/>
              <a:chExt cx="8253900" cy="392400"/>
            </a:xfrm>
          </p:grpSpPr>
          <p:sp>
            <p:nvSpPr>
              <p:cNvPr id="146" name="Google Shape;146;p2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2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1" name="Google Shape;151;p21"/>
          <p:cNvSpPr txBox="1"/>
          <p:nvPr>
            <p:ph idx="1" type="subTitle"/>
          </p:nvPr>
        </p:nvSpPr>
        <p:spPr>
          <a:xfrm>
            <a:off x="1422938"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2" name="Google Shape;152;p21"/>
          <p:cNvSpPr txBox="1"/>
          <p:nvPr>
            <p:ph hasCustomPrompt="1" idx="2" type="title"/>
          </p:nvPr>
        </p:nvSpPr>
        <p:spPr>
          <a:xfrm>
            <a:off x="838838"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3" name="Google Shape;153;p21"/>
          <p:cNvSpPr txBox="1"/>
          <p:nvPr>
            <p:ph idx="3" type="subTitle"/>
          </p:nvPr>
        </p:nvSpPr>
        <p:spPr>
          <a:xfrm>
            <a:off x="1422938"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4" name="Google Shape;154;p21"/>
          <p:cNvSpPr txBox="1"/>
          <p:nvPr>
            <p:ph hasCustomPrompt="1" idx="4" type="title"/>
          </p:nvPr>
        </p:nvSpPr>
        <p:spPr>
          <a:xfrm>
            <a:off x="838838"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5" name="Google Shape;155;p21"/>
          <p:cNvSpPr txBox="1"/>
          <p:nvPr>
            <p:ph idx="5" type="subTitle"/>
          </p:nvPr>
        </p:nvSpPr>
        <p:spPr>
          <a:xfrm>
            <a:off x="5465650"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6" name="Google Shape;156;p21"/>
          <p:cNvSpPr txBox="1"/>
          <p:nvPr>
            <p:ph hasCustomPrompt="1" idx="6" type="title"/>
          </p:nvPr>
        </p:nvSpPr>
        <p:spPr>
          <a:xfrm>
            <a:off x="4881550"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7" name="Google Shape;157;p21"/>
          <p:cNvSpPr txBox="1"/>
          <p:nvPr>
            <p:ph idx="7" type="subTitle"/>
          </p:nvPr>
        </p:nvSpPr>
        <p:spPr>
          <a:xfrm>
            <a:off x="5465650"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8" name="Google Shape;158;p21"/>
          <p:cNvSpPr txBox="1"/>
          <p:nvPr>
            <p:ph hasCustomPrompt="1" idx="8" type="title"/>
          </p:nvPr>
        </p:nvSpPr>
        <p:spPr>
          <a:xfrm>
            <a:off x="4881550"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2"/>
        </a:solidFill>
      </p:bgPr>
    </p:bg>
    <p:spTree>
      <p:nvGrpSpPr>
        <p:cNvPr id="159" name="Shape 159"/>
        <p:cNvGrpSpPr/>
        <p:nvPr/>
      </p:nvGrpSpPr>
      <p:grpSpPr>
        <a:xfrm>
          <a:off x="0" y="0"/>
          <a:ext cx="0" cy="0"/>
          <a:chOff x="0" y="0"/>
          <a:chExt cx="0" cy="0"/>
        </a:xfrm>
      </p:grpSpPr>
      <p:grpSp>
        <p:nvGrpSpPr>
          <p:cNvPr id="160" name="Google Shape;160;p22"/>
          <p:cNvGrpSpPr/>
          <p:nvPr/>
        </p:nvGrpSpPr>
        <p:grpSpPr>
          <a:xfrm>
            <a:off x="445050" y="757163"/>
            <a:ext cx="8253900" cy="3871737"/>
            <a:chOff x="445050" y="349737"/>
            <a:chExt cx="8253900" cy="3871737"/>
          </a:xfrm>
        </p:grpSpPr>
        <p:sp>
          <p:nvSpPr>
            <p:cNvPr id="161" name="Google Shape;161;p2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445050" y="349737"/>
              <a:ext cx="8253900" cy="392400"/>
              <a:chOff x="-8550475" y="393000"/>
              <a:chExt cx="8253900" cy="392400"/>
            </a:xfrm>
          </p:grpSpPr>
          <p:sp>
            <p:nvSpPr>
              <p:cNvPr id="163" name="Google Shape;163;p2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2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68" name="Google Shape;168;p22"/>
          <p:cNvSpPr txBox="1"/>
          <p:nvPr>
            <p:ph idx="1" type="subTitle"/>
          </p:nvPr>
        </p:nvSpPr>
        <p:spPr>
          <a:xfrm>
            <a:off x="7202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69" name="Google Shape;169;p22"/>
          <p:cNvSpPr txBox="1"/>
          <p:nvPr>
            <p:ph idx="2" type="subTitle"/>
          </p:nvPr>
        </p:nvSpPr>
        <p:spPr>
          <a:xfrm>
            <a:off x="3428875" y="3701052"/>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0" name="Google Shape;170;p22"/>
          <p:cNvSpPr txBox="1"/>
          <p:nvPr>
            <p:ph idx="3" type="subTitle"/>
          </p:nvPr>
        </p:nvSpPr>
        <p:spPr>
          <a:xfrm>
            <a:off x="62725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1" name="Google Shape;171;p22"/>
          <p:cNvSpPr txBox="1"/>
          <p:nvPr>
            <p:ph idx="4" type="subTitle"/>
          </p:nvPr>
        </p:nvSpPr>
        <p:spPr>
          <a:xfrm>
            <a:off x="720200" y="2148679"/>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2" name="Google Shape;172;p22"/>
          <p:cNvSpPr txBox="1"/>
          <p:nvPr>
            <p:ph idx="5" type="subTitle"/>
          </p:nvPr>
        </p:nvSpPr>
        <p:spPr>
          <a:xfrm>
            <a:off x="3428875" y="2148679"/>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3" name="Google Shape;173;p22"/>
          <p:cNvSpPr txBox="1"/>
          <p:nvPr>
            <p:ph idx="6" type="subTitle"/>
          </p:nvPr>
        </p:nvSpPr>
        <p:spPr>
          <a:xfrm>
            <a:off x="6272500" y="2148675"/>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174" name="Shape 174"/>
        <p:cNvGrpSpPr/>
        <p:nvPr/>
      </p:nvGrpSpPr>
      <p:grpSpPr>
        <a:xfrm>
          <a:off x="0" y="0"/>
          <a:ext cx="0" cy="0"/>
          <a:chOff x="0" y="0"/>
          <a:chExt cx="0" cy="0"/>
        </a:xfrm>
      </p:grpSpPr>
      <p:grpSp>
        <p:nvGrpSpPr>
          <p:cNvPr id="175" name="Google Shape;175;p23"/>
          <p:cNvGrpSpPr/>
          <p:nvPr/>
        </p:nvGrpSpPr>
        <p:grpSpPr>
          <a:xfrm>
            <a:off x="445050" y="393000"/>
            <a:ext cx="8254054" cy="4266544"/>
            <a:chOff x="279122" y="532095"/>
            <a:chExt cx="8585452" cy="4437845"/>
          </a:xfrm>
        </p:grpSpPr>
        <p:sp>
          <p:nvSpPr>
            <p:cNvPr id="176" name="Google Shape;176;p23"/>
            <p:cNvSpPr/>
            <p:nvPr/>
          </p:nvSpPr>
          <p:spPr>
            <a:xfrm>
              <a:off x="279174" y="537140"/>
              <a:ext cx="8585400" cy="44328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279122" y="532095"/>
              <a:ext cx="8585400" cy="414300"/>
              <a:chOff x="279122" y="532095"/>
              <a:chExt cx="8585400" cy="414300"/>
            </a:xfrm>
          </p:grpSpPr>
          <p:sp>
            <p:nvSpPr>
              <p:cNvPr id="178" name="Google Shape;178;p23"/>
              <p:cNvSpPr/>
              <p:nvPr/>
            </p:nvSpPr>
            <p:spPr>
              <a:xfrm>
                <a:off x="279122" y="532095"/>
                <a:ext cx="8585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23"/>
          <p:cNvSpPr txBox="1"/>
          <p:nvPr>
            <p:ph type="title"/>
          </p:nvPr>
        </p:nvSpPr>
        <p:spPr>
          <a:xfrm>
            <a:off x="2204275" y="1004250"/>
            <a:ext cx="47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83" name="Google Shape;183;p23"/>
          <p:cNvSpPr txBox="1"/>
          <p:nvPr>
            <p:ph idx="1" type="subTitle"/>
          </p:nvPr>
        </p:nvSpPr>
        <p:spPr>
          <a:xfrm flipH="1">
            <a:off x="2204275" y="215537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84" name="Google Shape;184;p23"/>
          <p:cNvSpPr txBox="1"/>
          <p:nvPr/>
        </p:nvSpPr>
        <p:spPr>
          <a:xfrm>
            <a:off x="2194350" y="36893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endParaRPr sz="1200">
              <a:solidFill>
                <a:schemeClr val="lt1"/>
              </a:solidFill>
              <a:latin typeface="Abel"/>
              <a:ea typeface="Abel"/>
              <a:cs typeface="Abel"/>
              <a:sym typeface="Abel"/>
            </a:endParaRPr>
          </a:p>
          <a:p>
            <a:pPr indent="0" lvl="0" marL="0" rtl="0" algn="ctr">
              <a:lnSpc>
                <a:spcPct val="100000"/>
              </a:lnSpc>
              <a:spcBef>
                <a:spcPts val="0"/>
              </a:spcBef>
              <a:spcAft>
                <a:spcPts val="0"/>
              </a:spcAft>
              <a:buNone/>
            </a:pPr>
            <a:r>
              <a:t/>
            </a:r>
            <a:endParaRPr sz="1200">
              <a:solidFill>
                <a:schemeClr val="lt1"/>
              </a:solidFill>
              <a:latin typeface="Abel"/>
              <a:ea typeface="Abel"/>
              <a:cs typeface="Abel"/>
              <a:sym typeface="Abel"/>
            </a:endParaRPr>
          </a:p>
          <a:p>
            <a:pPr indent="0" lvl="0" marL="0" rtl="0" algn="ctr">
              <a:lnSpc>
                <a:spcPct val="100000"/>
              </a:lnSpc>
              <a:spcBef>
                <a:spcPts val="300"/>
              </a:spcBef>
              <a:spcAft>
                <a:spcPts val="0"/>
              </a:spcAft>
              <a:buNone/>
            </a:pPr>
            <a:r>
              <a:t/>
            </a:r>
            <a:endParaRPr sz="1200">
              <a:solidFill>
                <a:schemeClr val="lt1"/>
              </a:solidFill>
              <a:latin typeface="Abel"/>
              <a:ea typeface="Abel"/>
              <a:cs typeface="Abel"/>
              <a:sym typeface="A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lt2"/>
        </a:solidFill>
      </p:bgPr>
    </p:bg>
    <p:spTree>
      <p:nvGrpSpPr>
        <p:cNvPr id="185" name="Shape 18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6" name="Shape 1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827400" y="1491650"/>
            <a:ext cx="2861400" cy="1131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 name="Google Shape;24;p4"/>
          <p:cNvSpPr txBox="1"/>
          <p:nvPr>
            <p:ph idx="1" type="subTitle"/>
          </p:nvPr>
        </p:nvSpPr>
        <p:spPr>
          <a:xfrm>
            <a:off x="1402950" y="2977050"/>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25" name="Google Shape;25;p4"/>
          <p:cNvSpPr txBox="1"/>
          <p:nvPr>
            <p:ph idx="2" type="subTitle"/>
          </p:nvPr>
        </p:nvSpPr>
        <p:spPr>
          <a:xfrm>
            <a:off x="1402950" y="3642075"/>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5" name="Google Shape;35;p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6" name="Google Shape;36;p5"/>
          <p:cNvSpPr txBox="1"/>
          <p:nvPr>
            <p:ph idx="3" type="subTitle"/>
          </p:nvPr>
        </p:nvSpPr>
        <p:spPr>
          <a:xfrm>
            <a:off x="1209300"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7" name="Google Shape;37;p5"/>
          <p:cNvSpPr txBox="1"/>
          <p:nvPr>
            <p:ph idx="4" type="subTitle"/>
          </p:nvPr>
        </p:nvSpPr>
        <p:spPr>
          <a:xfrm>
            <a:off x="4796051"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8" name="Google Shape;38;p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1" name="Shape 41"/>
        <p:cNvGrpSpPr/>
        <p:nvPr/>
      </p:nvGrpSpPr>
      <p:grpSpPr>
        <a:xfrm>
          <a:off x="0" y="0"/>
          <a:ext cx="0" cy="0"/>
          <a:chOff x="0" y="0"/>
          <a:chExt cx="0" cy="0"/>
        </a:xfrm>
      </p:grpSpPr>
      <p:sp>
        <p:nvSpPr>
          <p:cNvPr id="42" name="Google Shape;42;p7"/>
          <p:cNvSpPr txBox="1"/>
          <p:nvPr>
            <p:ph type="ctrTitle"/>
          </p:nvPr>
        </p:nvSpPr>
        <p:spPr>
          <a:xfrm>
            <a:off x="6448075" y="1586063"/>
            <a:ext cx="1982700" cy="11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 name="Google Shape;43;p7"/>
          <p:cNvSpPr txBox="1"/>
          <p:nvPr>
            <p:ph idx="1" type="subTitle"/>
          </p:nvPr>
        </p:nvSpPr>
        <p:spPr>
          <a:xfrm>
            <a:off x="5633875" y="3099163"/>
            <a:ext cx="2796900" cy="1206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1"/>
                </a:solidFill>
                <a:latin typeface="Abel"/>
                <a:ea typeface="Abel"/>
                <a:cs typeface="Abel"/>
                <a:sym typeface="Abel"/>
              </a:defRPr>
            </a:lvl1pPr>
            <a:lvl2pPr lvl="1" rtl="0" algn="r">
              <a:lnSpc>
                <a:spcPct val="100000"/>
              </a:lnSpc>
              <a:spcBef>
                <a:spcPts val="1600"/>
              </a:spcBef>
              <a:spcAft>
                <a:spcPts val="0"/>
              </a:spcAft>
              <a:buNone/>
              <a:defRPr sz="1600">
                <a:solidFill>
                  <a:schemeClr val="lt1"/>
                </a:solidFill>
                <a:latin typeface="Abel"/>
                <a:ea typeface="Abel"/>
                <a:cs typeface="Abel"/>
                <a:sym typeface="Abel"/>
              </a:defRPr>
            </a:lvl2pPr>
            <a:lvl3pPr lvl="2" rtl="0" algn="r">
              <a:lnSpc>
                <a:spcPct val="100000"/>
              </a:lnSpc>
              <a:spcBef>
                <a:spcPts val="1600"/>
              </a:spcBef>
              <a:spcAft>
                <a:spcPts val="0"/>
              </a:spcAft>
              <a:buNone/>
              <a:defRPr sz="1600">
                <a:solidFill>
                  <a:schemeClr val="lt1"/>
                </a:solidFill>
                <a:latin typeface="Abel"/>
                <a:ea typeface="Abel"/>
                <a:cs typeface="Abel"/>
                <a:sym typeface="Abel"/>
              </a:defRPr>
            </a:lvl3pPr>
            <a:lvl4pPr lvl="3" rtl="0" algn="r">
              <a:lnSpc>
                <a:spcPct val="100000"/>
              </a:lnSpc>
              <a:spcBef>
                <a:spcPts val="1600"/>
              </a:spcBef>
              <a:spcAft>
                <a:spcPts val="0"/>
              </a:spcAft>
              <a:buNone/>
              <a:defRPr sz="1600">
                <a:solidFill>
                  <a:schemeClr val="lt1"/>
                </a:solidFill>
                <a:latin typeface="Abel"/>
                <a:ea typeface="Abel"/>
                <a:cs typeface="Abel"/>
                <a:sym typeface="Abel"/>
              </a:defRPr>
            </a:lvl4pPr>
            <a:lvl5pPr lvl="4" rtl="0" algn="r">
              <a:lnSpc>
                <a:spcPct val="100000"/>
              </a:lnSpc>
              <a:spcBef>
                <a:spcPts val="1600"/>
              </a:spcBef>
              <a:spcAft>
                <a:spcPts val="0"/>
              </a:spcAft>
              <a:buNone/>
              <a:defRPr sz="1600">
                <a:solidFill>
                  <a:schemeClr val="lt1"/>
                </a:solidFill>
                <a:latin typeface="Abel"/>
                <a:ea typeface="Abel"/>
                <a:cs typeface="Abel"/>
                <a:sym typeface="Abel"/>
              </a:defRPr>
            </a:lvl5pPr>
            <a:lvl6pPr lvl="5" rtl="0" algn="r">
              <a:lnSpc>
                <a:spcPct val="100000"/>
              </a:lnSpc>
              <a:spcBef>
                <a:spcPts val="1600"/>
              </a:spcBef>
              <a:spcAft>
                <a:spcPts val="0"/>
              </a:spcAft>
              <a:buNone/>
              <a:defRPr sz="1600">
                <a:solidFill>
                  <a:schemeClr val="lt1"/>
                </a:solidFill>
                <a:latin typeface="Abel"/>
                <a:ea typeface="Abel"/>
                <a:cs typeface="Abel"/>
                <a:sym typeface="Abel"/>
              </a:defRPr>
            </a:lvl6pPr>
            <a:lvl7pPr lvl="6" rtl="0" algn="r">
              <a:lnSpc>
                <a:spcPct val="100000"/>
              </a:lnSpc>
              <a:spcBef>
                <a:spcPts val="1600"/>
              </a:spcBef>
              <a:spcAft>
                <a:spcPts val="0"/>
              </a:spcAft>
              <a:buNone/>
              <a:defRPr sz="1600">
                <a:solidFill>
                  <a:schemeClr val="lt1"/>
                </a:solidFill>
                <a:latin typeface="Abel"/>
                <a:ea typeface="Abel"/>
                <a:cs typeface="Abel"/>
                <a:sym typeface="Abel"/>
              </a:defRPr>
            </a:lvl7pPr>
            <a:lvl8pPr lvl="7" rtl="0" algn="r">
              <a:lnSpc>
                <a:spcPct val="100000"/>
              </a:lnSpc>
              <a:spcBef>
                <a:spcPts val="1600"/>
              </a:spcBef>
              <a:spcAft>
                <a:spcPts val="0"/>
              </a:spcAft>
              <a:buNone/>
              <a:defRPr sz="1600">
                <a:solidFill>
                  <a:schemeClr val="lt1"/>
                </a:solidFill>
                <a:latin typeface="Abel"/>
                <a:ea typeface="Abel"/>
                <a:cs typeface="Abel"/>
                <a:sym typeface="Abel"/>
              </a:defRPr>
            </a:lvl8pPr>
            <a:lvl9pPr lvl="8" rtl="0" algn="r">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144500" y="2240775"/>
            <a:ext cx="4854900" cy="1125600"/>
          </a:xfrm>
          <a:prstGeom prst="rect">
            <a:avLst/>
          </a:prstGeom>
        </p:spPr>
        <p:txBody>
          <a:bodyPr anchorCtr="0" anchor="ctr" bIns="91425" lIns="91425" spcFirstLastPara="1" rIns="91425" wrap="square" tIns="91425">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flipH="1">
            <a:off x="2474500" y="2849525"/>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48" name="Google Shape;48;p9"/>
          <p:cNvSpPr txBox="1"/>
          <p:nvPr>
            <p:ph idx="1" type="subTitle"/>
          </p:nvPr>
        </p:nvSpPr>
        <p:spPr>
          <a:xfrm flipH="1">
            <a:off x="2474500" y="3379650"/>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49" name="Google Shape;49;p9"/>
          <p:cNvSpPr txBox="1"/>
          <p:nvPr>
            <p:ph hasCustomPrompt="1" idx="2" type="title"/>
          </p:nvPr>
        </p:nvSpPr>
        <p:spPr>
          <a:xfrm flipH="1">
            <a:off x="4041613" y="15239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1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replit.com/join/pcpbwwevob-tomasmolin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babelj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nodejs.org/en/download/" TargetMode="External"/><Relationship Id="rId7"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hyperlink" Target="https://replit.com/join/snslsylynp-tomasmolina" TargetMode="Externa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hyperlink" Target="https://replit.com/join/nzwlgxngbf-tomasmolin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hyperlink" Target="https://codesandbox.io/s/js-modular-es6-u022f?file=/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codesandbox.io/s/js-funcion-flecha-bvxk2?file=/assets/js/script.j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caniuse.com/?search=es6" TargetMode="External"/><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26"/>
          <p:cNvSpPr txBox="1"/>
          <p:nvPr>
            <p:ph type="ctrTitle"/>
          </p:nvPr>
        </p:nvSpPr>
        <p:spPr>
          <a:xfrm>
            <a:off x="2720175" y="3032300"/>
            <a:ext cx="3703800" cy="55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ES6 y POO</a:t>
            </a:r>
            <a:endParaRPr/>
          </a:p>
        </p:txBody>
      </p:sp>
      <p:sp>
        <p:nvSpPr>
          <p:cNvPr id="192" name="Google Shape;192;p26">
            <a:hlinkClick action="ppaction://hlinkshowjump?jump=nextslide"/>
          </p:cNvPr>
          <p:cNvSpPr/>
          <p:nvPr/>
        </p:nvSpPr>
        <p:spPr>
          <a:xfrm>
            <a:off x="2978950" y="3820475"/>
            <a:ext cx="3186000" cy="333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idx="1" type="subTitle"/>
          </p:nvPr>
        </p:nvSpPr>
        <p:spPr>
          <a:xfrm>
            <a:off x="3347200" y="3857450"/>
            <a:ext cx="2367300" cy="169800"/>
          </a:xfrm>
          <a:prstGeom prst="rect">
            <a:avLst/>
          </a:prstGeom>
        </p:spPr>
        <p:txBody>
          <a:bodyPr anchorCtr="0" anchor="t" bIns="0" lIns="91425" spcFirstLastPara="1" rIns="91425" wrap="square" tIns="0">
            <a:noAutofit/>
          </a:bodyPr>
          <a:lstStyle/>
          <a:p>
            <a:pPr indent="0" lvl="0" marL="0" rtl="0" algn="ctr">
              <a:spcBef>
                <a:spcPts val="0"/>
              </a:spcBef>
              <a:spcAft>
                <a:spcPts val="1600"/>
              </a:spcAft>
              <a:buNone/>
            </a:pPr>
            <a:r>
              <a:rPr lang="en"/>
              <a:t>Angeri Martinez</a:t>
            </a:r>
            <a:endParaRPr/>
          </a:p>
        </p:txBody>
      </p:sp>
      <p:sp>
        <p:nvSpPr>
          <p:cNvPr id="194" name="Google Shape;194;p26"/>
          <p:cNvSpPr txBox="1"/>
          <p:nvPr/>
        </p:nvSpPr>
        <p:spPr>
          <a:xfrm>
            <a:off x="7000000" y="1392875"/>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pic>
        <p:nvPicPr>
          <p:cNvPr id="195" name="Google Shape;195;p26"/>
          <p:cNvPicPr preferRelativeResize="0"/>
          <p:nvPr/>
        </p:nvPicPr>
        <p:blipFill>
          <a:blip r:embed="rId3">
            <a:alphaModFix/>
          </a:blip>
          <a:stretch>
            <a:fillRect/>
          </a:stretch>
        </p:blipFill>
        <p:spPr>
          <a:xfrm>
            <a:off x="2978950" y="1680800"/>
            <a:ext cx="1007900" cy="1007900"/>
          </a:xfrm>
          <a:prstGeom prst="rect">
            <a:avLst/>
          </a:prstGeom>
          <a:noFill/>
          <a:ln>
            <a:noFill/>
          </a:ln>
        </p:spPr>
      </p:pic>
      <p:pic>
        <p:nvPicPr>
          <p:cNvPr id="196" name="Google Shape;196;p26"/>
          <p:cNvPicPr preferRelativeResize="0"/>
          <p:nvPr/>
        </p:nvPicPr>
        <p:blipFill rotWithShape="1">
          <a:blip r:embed="rId4">
            <a:alphaModFix/>
          </a:blip>
          <a:srcRect b="20854" l="23090" r="22048" t="26148"/>
          <a:stretch/>
        </p:blipFill>
        <p:spPr>
          <a:xfrm>
            <a:off x="4379425" y="1714825"/>
            <a:ext cx="1881925" cy="97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8" name="Shape 438"/>
        <p:cNvGrpSpPr/>
        <p:nvPr/>
      </p:nvGrpSpPr>
      <p:grpSpPr>
        <a:xfrm>
          <a:off x="0" y="0"/>
          <a:ext cx="0" cy="0"/>
          <a:chOff x="0" y="0"/>
          <a:chExt cx="0" cy="0"/>
        </a:xfrm>
      </p:grpSpPr>
      <p:sp>
        <p:nvSpPr>
          <p:cNvPr id="439" name="Google Shape;439;p3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35"/>
          <p:cNvGrpSpPr/>
          <p:nvPr/>
        </p:nvGrpSpPr>
        <p:grpSpPr>
          <a:xfrm>
            <a:off x="238515" y="90242"/>
            <a:ext cx="216784" cy="199039"/>
            <a:chOff x="285677" y="4429254"/>
            <a:chExt cx="216784" cy="199039"/>
          </a:xfrm>
        </p:grpSpPr>
        <p:sp>
          <p:nvSpPr>
            <p:cNvPr id="448" name="Google Shape;448;p3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5"/>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458" name="Google Shape;458;p35"/>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459" name="Google Shape;459;p35"/>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460" name="Google Shape;460;p35">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462" name="Google Shape;462;p35"/>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463" name="Google Shape;463;p35"/>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464" name="Google Shape;464;p35"/>
          <p:cNvSpPr txBox="1"/>
          <p:nvPr/>
        </p:nvSpPr>
        <p:spPr>
          <a:xfrm>
            <a:off x="1119600" y="1365475"/>
            <a:ext cx="69048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Es un fenómeno que ocurre al declarar cualquier variable con var o función con function, que separa la declaración y la instanciación en dos, y mueve la declaración al principio del bloque</a:t>
            </a:r>
            <a:endParaRPr>
              <a:latin typeface="Abel"/>
              <a:ea typeface="Abel"/>
              <a:cs typeface="Abel"/>
              <a:sym typeface="Abel"/>
            </a:endParaRPr>
          </a:p>
        </p:txBody>
      </p:sp>
      <p:sp>
        <p:nvSpPr>
          <p:cNvPr id="465" name="Google Shape;465;p35"/>
          <p:cNvSpPr txBox="1"/>
          <p:nvPr/>
        </p:nvSpPr>
        <p:spPr>
          <a:xfrm>
            <a:off x="1512050" y="2186175"/>
            <a:ext cx="6718200" cy="24897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 bar ===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{a:2}, bar ===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{a:2,b:3}, bar ===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2, bar === 2</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sumar</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return</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ABD2F"/>
                </a:solidFill>
                <a:highlight>
                  <a:srgbClr val="282828"/>
                </a:highlight>
                <a:latin typeface="Consolas"/>
                <a:ea typeface="Consolas"/>
                <a:cs typeface="Consolas"/>
                <a:sym typeface="Consolas"/>
              </a:rPr>
              <a:t>sumar</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foo.a === 2, bar === 2</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FB4934"/>
              </a:solidFill>
              <a:highlight>
                <a:srgbClr val="282828"/>
              </a:highlight>
              <a:latin typeface="Consolas"/>
              <a:ea typeface="Consolas"/>
              <a:cs typeface="Consolas"/>
              <a:sym typeface="Consolas"/>
            </a:endParaRPr>
          </a:p>
        </p:txBody>
      </p:sp>
      <p:sp>
        <p:nvSpPr>
          <p:cNvPr id="466" name="Google Shape;466;p35"/>
          <p:cNvSpPr txBox="1"/>
          <p:nvPr>
            <p:ph type="ctrTitle"/>
          </p:nvPr>
        </p:nvSpPr>
        <p:spPr>
          <a:xfrm>
            <a:off x="3153275" y="991888"/>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Hoisting part. 1</a:t>
            </a:r>
            <a:endParaRPr sz="2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0" name="Shape 470"/>
        <p:cNvGrpSpPr/>
        <p:nvPr/>
      </p:nvGrpSpPr>
      <p:grpSpPr>
        <a:xfrm>
          <a:off x="0" y="0"/>
          <a:ext cx="0" cy="0"/>
          <a:chOff x="0" y="0"/>
          <a:chExt cx="0" cy="0"/>
        </a:xfrm>
      </p:grpSpPr>
      <p:sp>
        <p:nvSpPr>
          <p:cNvPr id="471" name="Google Shape;471;p36"/>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6"/>
          <p:cNvGrpSpPr/>
          <p:nvPr/>
        </p:nvGrpSpPr>
        <p:grpSpPr>
          <a:xfrm>
            <a:off x="238515" y="90242"/>
            <a:ext cx="216784" cy="199039"/>
            <a:chOff x="285677" y="4429254"/>
            <a:chExt cx="216784" cy="199039"/>
          </a:xfrm>
        </p:grpSpPr>
        <p:sp>
          <p:nvSpPr>
            <p:cNvPr id="480" name="Google Shape;480;p3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6"/>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490" name="Google Shape;490;p36"/>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491" name="Google Shape;491;p36"/>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492" name="Google Shape;492;p36">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494" name="Google Shape;494;p36"/>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495" name="Google Shape;495;p36"/>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496" name="Google Shape;496;p36"/>
          <p:cNvSpPr txBox="1"/>
          <p:nvPr/>
        </p:nvSpPr>
        <p:spPr>
          <a:xfrm>
            <a:off x="1119600" y="1365475"/>
            <a:ext cx="69048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Es extraño el comportamiento de las primeras tres líneas y la cuarta debería arrojar un error referencial. No lo hace porque hoisting automáticamente hace lo siguiente:</a:t>
            </a:r>
            <a:endParaRPr>
              <a:latin typeface="Abel"/>
              <a:ea typeface="Abel"/>
              <a:cs typeface="Abel"/>
              <a:sym typeface="Abel"/>
            </a:endParaRPr>
          </a:p>
        </p:txBody>
      </p:sp>
      <p:sp>
        <p:nvSpPr>
          <p:cNvPr id="497" name="Google Shape;497;p36"/>
          <p:cNvSpPr txBox="1"/>
          <p:nvPr/>
        </p:nvSpPr>
        <p:spPr>
          <a:xfrm>
            <a:off x="1512050" y="2186175"/>
            <a:ext cx="6718200" cy="20664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sumar</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sumar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sumar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return</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var</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 bar ===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undefined</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{a:2,b:3}, bar === 2</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ABD2F"/>
                </a:solidFill>
                <a:highlight>
                  <a:srgbClr val="282828"/>
                </a:highlight>
                <a:latin typeface="Consolas"/>
                <a:ea typeface="Consolas"/>
                <a:cs typeface="Consolas"/>
                <a:sym typeface="Consolas"/>
              </a:rPr>
              <a:t>sumar</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498" name="Google Shape;498;p36"/>
          <p:cNvSpPr txBox="1"/>
          <p:nvPr>
            <p:ph type="ctrTitle"/>
          </p:nvPr>
        </p:nvSpPr>
        <p:spPr>
          <a:xfrm>
            <a:off x="3153275" y="991888"/>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Hoisting part. 2</a:t>
            </a:r>
            <a:endParaRPr sz="2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2" name="Shape 502"/>
        <p:cNvGrpSpPr/>
        <p:nvPr/>
      </p:nvGrpSpPr>
      <p:grpSpPr>
        <a:xfrm>
          <a:off x="0" y="0"/>
          <a:ext cx="0" cy="0"/>
          <a:chOff x="0" y="0"/>
          <a:chExt cx="0" cy="0"/>
        </a:xfrm>
      </p:grpSpPr>
      <p:sp>
        <p:nvSpPr>
          <p:cNvPr id="503" name="Google Shape;503;p3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37"/>
          <p:cNvGrpSpPr/>
          <p:nvPr/>
        </p:nvGrpSpPr>
        <p:grpSpPr>
          <a:xfrm>
            <a:off x="238515" y="90242"/>
            <a:ext cx="216784" cy="199039"/>
            <a:chOff x="285677" y="4429254"/>
            <a:chExt cx="216784" cy="199039"/>
          </a:xfrm>
        </p:grpSpPr>
        <p:sp>
          <p:nvSpPr>
            <p:cNvPr id="512" name="Google Shape;512;p3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37"/>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522" name="Google Shape;522;p37"/>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523" name="Google Shape;523;p37"/>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524" name="Google Shape;524;p3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526" name="Google Shape;526;p37"/>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527" name="Google Shape;527;p37"/>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528" name="Google Shape;528;p37"/>
          <p:cNvSpPr txBox="1"/>
          <p:nvPr/>
        </p:nvSpPr>
        <p:spPr>
          <a:xfrm>
            <a:off x="1119600" y="1365475"/>
            <a:ext cx="69048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Se recomienda siempre declarar todas las variables en </a:t>
            </a:r>
            <a:r>
              <a:rPr b="1" lang="en">
                <a:latin typeface="Abel"/>
                <a:ea typeface="Abel"/>
                <a:cs typeface="Abel"/>
                <a:sym typeface="Abel"/>
              </a:rPr>
              <a:t>ES5 </a:t>
            </a:r>
            <a:r>
              <a:rPr lang="en">
                <a:latin typeface="Abel"/>
                <a:ea typeface="Abel"/>
                <a:cs typeface="Abel"/>
                <a:sym typeface="Abel"/>
              </a:rPr>
              <a:t>al principio de cada función. Pero en el caso de </a:t>
            </a:r>
            <a:r>
              <a:rPr b="1" lang="en">
                <a:latin typeface="Abel"/>
                <a:ea typeface="Abel"/>
                <a:cs typeface="Abel"/>
                <a:sym typeface="Abel"/>
              </a:rPr>
              <a:t>let </a:t>
            </a:r>
            <a:r>
              <a:rPr lang="en">
                <a:latin typeface="Abel"/>
                <a:ea typeface="Abel"/>
                <a:cs typeface="Abel"/>
                <a:sym typeface="Abel"/>
              </a:rPr>
              <a:t>y </a:t>
            </a:r>
            <a:r>
              <a:rPr b="1" lang="en">
                <a:latin typeface="Abel"/>
                <a:ea typeface="Abel"/>
                <a:cs typeface="Abel"/>
                <a:sym typeface="Abel"/>
              </a:rPr>
              <a:t>const</a:t>
            </a:r>
            <a:r>
              <a:rPr lang="en">
                <a:latin typeface="Abel"/>
                <a:ea typeface="Abel"/>
                <a:cs typeface="Abel"/>
                <a:sym typeface="Abel"/>
              </a:rPr>
              <a:t>, no hacen hoisting, </a:t>
            </a:r>
            <a:r>
              <a:rPr b="1" lang="en">
                <a:solidFill>
                  <a:schemeClr val="dk2"/>
                </a:solidFill>
                <a:latin typeface="Abel"/>
                <a:ea typeface="Abel"/>
                <a:cs typeface="Abel"/>
                <a:sym typeface="Abel"/>
              </a:rPr>
              <a:t>la variable permanece en el bloque que fue declarada</a:t>
            </a:r>
            <a:r>
              <a:rPr lang="en">
                <a:latin typeface="Abel"/>
                <a:ea typeface="Abel"/>
                <a:cs typeface="Abel"/>
                <a:sym typeface="Abel"/>
              </a:rPr>
              <a:t>, lo que hace que el bloque de código anterior no </a:t>
            </a:r>
            <a:r>
              <a:rPr lang="en">
                <a:latin typeface="Abel"/>
                <a:ea typeface="Abel"/>
                <a:cs typeface="Abel"/>
                <a:sym typeface="Abel"/>
              </a:rPr>
              <a:t>funciona</a:t>
            </a:r>
            <a:r>
              <a:rPr lang="en">
                <a:latin typeface="Abel"/>
                <a:ea typeface="Abel"/>
                <a:cs typeface="Abel"/>
                <a:sym typeface="Abel"/>
              </a:rPr>
              <a:t>: </a:t>
            </a:r>
            <a:endParaRPr>
              <a:latin typeface="Abel"/>
              <a:ea typeface="Abel"/>
              <a:cs typeface="Abel"/>
              <a:sym typeface="Abel"/>
            </a:endParaRPr>
          </a:p>
        </p:txBody>
      </p:sp>
      <p:sp>
        <p:nvSpPr>
          <p:cNvPr id="529" name="Google Shape;529;p37"/>
          <p:cNvSpPr txBox="1"/>
          <p:nvPr/>
        </p:nvSpPr>
        <p:spPr>
          <a:xfrm>
            <a:off x="1384700" y="2497450"/>
            <a:ext cx="3348600" cy="22857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{a:2}</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foo === {a:2,b:3}</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 error</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sumar</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return</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ABD2F"/>
                </a:solidFill>
                <a:highlight>
                  <a:srgbClr val="282828"/>
                </a:highlight>
                <a:latin typeface="Consolas"/>
                <a:ea typeface="Consolas"/>
                <a:cs typeface="Consolas"/>
                <a:sym typeface="Consolas"/>
              </a:rPr>
              <a:t>sumar</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bar</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FB4934"/>
              </a:solidFill>
              <a:highlight>
                <a:srgbClr val="282828"/>
              </a:highlight>
              <a:latin typeface="Consolas"/>
              <a:ea typeface="Consolas"/>
              <a:cs typeface="Consolas"/>
              <a:sym typeface="Consolas"/>
            </a:endParaRPr>
          </a:p>
        </p:txBody>
      </p:sp>
      <p:sp>
        <p:nvSpPr>
          <p:cNvPr id="530" name="Google Shape;530;p37"/>
          <p:cNvSpPr txBox="1"/>
          <p:nvPr>
            <p:ph type="ctrTitle"/>
          </p:nvPr>
        </p:nvSpPr>
        <p:spPr>
          <a:xfrm>
            <a:off x="3153275" y="991888"/>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Hoisting part. 3</a:t>
            </a:r>
            <a:endParaRPr sz="2200">
              <a:solidFill>
                <a:schemeClr val="lt1"/>
              </a:solidFill>
            </a:endParaRPr>
          </a:p>
        </p:txBody>
      </p:sp>
      <p:sp>
        <p:nvSpPr>
          <p:cNvPr id="531" name="Google Shape;531;p37"/>
          <p:cNvSpPr txBox="1"/>
          <p:nvPr/>
        </p:nvSpPr>
        <p:spPr>
          <a:xfrm>
            <a:off x="4954325" y="2497450"/>
            <a:ext cx="3348600" cy="2285700"/>
          </a:xfrm>
          <a:prstGeom prst="rect">
            <a:avLst/>
          </a:prstGeom>
          <a:solidFill>
            <a:srgbClr val="282828"/>
          </a:solidFill>
          <a:ln>
            <a:noFill/>
          </a:ln>
        </p:spPr>
        <p:txBody>
          <a:bodyPr anchorCtr="0" anchor="ctr" bIns="182875" lIns="274300" spcFirstLastPara="1" rIns="274300" wrap="square" tIns="182875">
            <a:no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Uncaught ReferenceError: can't access lexical declaration 'bar' before initialization</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5" name="Shape 535"/>
        <p:cNvGrpSpPr/>
        <p:nvPr/>
      </p:nvGrpSpPr>
      <p:grpSpPr>
        <a:xfrm>
          <a:off x="0" y="0"/>
          <a:ext cx="0" cy="0"/>
          <a:chOff x="0" y="0"/>
          <a:chExt cx="0" cy="0"/>
        </a:xfrm>
      </p:grpSpPr>
      <p:sp>
        <p:nvSpPr>
          <p:cNvPr id="536" name="Google Shape;536;p3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38"/>
          <p:cNvGrpSpPr/>
          <p:nvPr/>
        </p:nvGrpSpPr>
        <p:grpSpPr>
          <a:xfrm>
            <a:off x="238515" y="90242"/>
            <a:ext cx="216784" cy="199039"/>
            <a:chOff x="285677" y="4429254"/>
            <a:chExt cx="216784" cy="199039"/>
          </a:xfrm>
        </p:grpSpPr>
        <p:sp>
          <p:nvSpPr>
            <p:cNvPr id="545" name="Google Shape;545;p3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8"/>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555" name="Google Shape;555;p38"/>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556" name="Google Shape;556;p38"/>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557" name="Google Shape;557;p3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559" name="Google Shape;559;p38"/>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560" name="Google Shape;560;p38"/>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561" name="Google Shape;561;p38"/>
          <p:cNvSpPr txBox="1"/>
          <p:nvPr/>
        </p:nvSpPr>
        <p:spPr>
          <a:xfrm>
            <a:off x="846144" y="2311810"/>
            <a:ext cx="33657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La diferencia con let es que congela de manera poco profunda la variable, transformándola en una especie de constante superficial. La última variable hace que el navegador web arroje un error</a:t>
            </a:r>
            <a:endParaRPr sz="1500">
              <a:latin typeface="Abel"/>
              <a:ea typeface="Abel"/>
              <a:cs typeface="Abel"/>
              <a:sym typeface="Abel"/>
            </a:endParaRPr>
          </a:p>
        </p:txBody>
      </p:sp>
      <p:sp>
        <p:nvSpPr>
          <p:cNvPr id="562" name="Google Shape;562;p38"/>
          <p:cNvSpPr txBox="1"/>
          <p:nvPr/>
        </p:nvSpPr>
        <p:spPr>
          <a:xfrm>
            <a:off x="5010163" y="908000"/>
            <a:ext cx="3348600" cy="36954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250">
                <a:solidFill>
                  <a:srgbClr val="FB4934"/>
                </a:solidFill>
                <a:highlight>
                  <a:srgbClr val="282828"/>
                </a:highlight>
                <a:latin typeface="Consolas"/>
                <a:ea typeface="Consolas"/>
                <a:cs typeface="Consolas"/>
                <a:sym typeface="Consolas"/>
              </a:rPr>
              <a:t>let</a:t>
            </a:r>
            <a:r>
              <a:rPr lang="en" sz="1250">
                <a:solidFill>
                  <a:srgbClr val="EBDBB2"/>
                </a:solidFill>
                <a:highlight>
                  <a:srgbClr val="282828"/>
                </a:highlight>
                <a:latin typeface="Consolas"/>
                <a:ea typeface="Consolas"/>
                <a:cs typeface="Consolas"/>
                <a:sym typeface="Consolas"/>
              </a:rPr>
              <a:t> </a:t>
            </a:r>
            <a:r>
              <a:rPr lang="en" sz="1250">
                <a:solidFill>
                  <a:srgbClr val="83A598"/>
                </a:solidFill>
                <a:highlight>
                  <a:srgbClr val="282828"/>
                </a:highlight>
                <a:latin typeface="Consolas"/>
                <a:ea typeface="Consolas"/>
                <a:cs typeface="Consolas"/>
                <a:sym typeface="Consolas"/>
              </a:rPr>
              <a:t>a</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EBDBB2"/>
                </a:solidFill>
                <a:highlight>
                  <a:srgbClr val="282828"/>
                </a:highlight>
                <a:latin typeface="Consolas"/>
                <a:ea typeface="Consolas"/>
                <a:cs typeface="Consolas"/>
                <a:sym typeface="Consolas"/>
              </a:rPr>
              <a:t>    foo</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i</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4</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x</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D3869B"/>
                </a:solidFill>
                <a:highlight>
                  <a:srgbClr val="282828"/>
                </a:highlight>
                <a:latin typeface="Consolas"/>
                <a:ea typeface="Consolas"/>
                <a:cs typeface="Consolas"/>
                <a:sym typeface="Consolas"/>
              </a:rPr>
              <a:t>5</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EBDBB2"/>
                </a:solidFill>
                <a:highlight>
                  <a:srgbClr val="282828"/>
                </a:highlight>
                <a:latin typeface="Consolas"/>
                <a:ea typeface="Consolas"/>
                <a:cs typeface="Consolas"/>
                <a:sym typeface="Consolas"/>
              </a:rPr>
              <a:t>    bar</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B8BB26"/>
                </a:solidFill>
                <a:highlight>
                  <a:srgbClr val="282828"/>
                </a:highlight>
                <a:latin typeface="Consolas"/>
                <a:ea typeface="Consolas"/>
                <a:cs typeface="Consolas"/>
                <a:sym typeface="Consolas"/>
              </a:rPr>
              <a:t>valor cambiable</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FB4934"/>
                </a:solidFill>
                <a:highlight>
                  <a:srgbClr val="282828"/>
                </a:highlight>
                <a:latin typeface="Consolas"/>
                <a:ea typeface="Consolas"/>
                <a:cs typeface="Consolas"/>
                <a:sym typeface="Consolas"/>
              </a:rPr>
              <a:t>const</a:t>
            </a:r>
            <a:r>
              <a:rPr lang="en" sz="1250">
                <a:solidFill>
                  <a:srgbClr val="EBDBB2"/>
                </a:solidFill>
                <a:highlight>
                  <a:srgbClr val="282828"/>
                </a:highlight>
                <a:latin typeface="Consolas"/>
                <a:ea typeface="Consolas"/>
                <a:cs typeface="Consolas"/>
                <a:sym typeface="Consolas"/>
              </a:rPr>
              <a:t> </a:t>
            </a:r>
            <a:r>
              <a:rPr lang="en" sz="1250">
                <a:solidFill>
                  <a:srgbClr val="83A598"/>
                </a:solidFill>
                <a:highlight>
                  <a:srgbClr val="282828"/>
                </a:highlight>
                <a:latin typeface="Consolas"/>
                <a:ea typeface="Consolas"/>
                <a:cs typeface="Consolas"/>
                <a:sym typeface="Consolas"/>
              </a:rPr>
              <a:t>b</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83A598"/>
                </a:solidFill>
                <a:highlight>
                  <a:srgbClr val="282828"/>
                </a:highlight>
                <a:latin typeface="Consolas"/>
                <a:ea typeface="Consolas"/>
                <a:cs typeface="Consolas"/>
                <a:sym typeface="Consolas"/>
              </a:rPr>
              <a:t>a</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a</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B8BB26"/>
                </a:solidFill>
                <a:highlight>
                  <a:srgbClr val="282828"/>
                </a:highlight>
                <a:latin typeface="Consolas"/>
                <a:ea typeface="Consolas"/>
                <a:cs typeface="Consolas"/>
                <a:sym typeface="Consolas"/>
              </a:rPr>
              <a:t>valor cambiado</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console</a:t>
            </a:r>
            <a:r>
              <a:rPr lang="en" sz="1250">
                <a:solidFill>
                  <a:srgbClr val="A89984"/>
                </a:solidFill>
                <a:highlight>
                  <a:srgbClr val="282828"/>
                </a:highlight>
                <a:latin typeface="Consolas"/>
                <a:ea typeface="Consolas"/>
                <a:cs typeface="Consolas"/>
                <a:sym typeface="Consolas"/>
              </a:rPr>
              <a:t>.</a:t>
            </a:r>
            <a:r>
              <a:rPr lang="en" sz="1250">
                <a:solidFill>
                  <a:srgbClr val="FABD2F"/>
                </a:solidFill>
                <a:highlight>
                  <a:srgbClr val="282828"/>
                </a:highlight>
                <a:latin typeface="Consolas"/>
                <a:ea typeface="Consolas"/>
                <a:cs typeface="Consolas"/>
                <a:sym typeface="Consolas"/>
              </a:rPr>
              <a:t>log</a:t>
            </a:r>
            <a:r>
              <a:rPr lang="en" sz="1250">
                <a:solidFill>
                  <a:srgbClr val="EBDBB2"/>
                </a:solidFill>
                <a:highlight>
                  <a:srgbClr val="282828"/>
                </a:highlight>
                <a:latin typeface="Consolas"/>
                <a:ea typeface="Consolas"/>
                <a:cs typeface="Consolas"/>
                <a:sym typeface="Consolas"/>
              </a:rPr>
              <a:t>(</a:t>
            </a:r>
            <a:r>
              <a:rPr lang="en" sz="1250">
                <a:solidFill>
                  <a:srgbClr val="83A598"/>
                </a:solidFill>
                <a:highlight>
                  <a:srgbClr val="282828"/>
                </a:highlight>
                <a:latin typeface="Consolas"/>
                <a:ea typeface="Consolas"/>
                <a:cs typeface="Consolas"/>
                <a:sym typeface="Consolas"/>
              </a:rPr>
              <a:t>a</a:t>
            </a:r>
            <a:r>
              <a:rPr lang="en" sz="1250">
                <a:solidFill>
                  <a:srgbClr val="EBDBB2"/>
                </a:solidFill>
                <a:highlight>
                  <a:srgbClr val="282828"/>
                </a:highlight>
                <a:latin typeface="Consolas"/>
                <a:ea typeface="Consolas"/>
                <a:cs typeface="Consolas"/>
                <a:sym typeface="Consolas"/>
              </a:rPr>
              <a:t>)</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i="1" lang="en" sz="1250">
                <a:solidFill>
                  <a:srgbClr val="928374"/>
                </a:solidFill>
                <a:highlight>
                  <a:srgbClr val="282828"/>
                </a:highlight>
                <a:latin typeface="Consolas"/>
                <a:ea typeface="Consolas"/>
                <a:cs typeface="Consolas"/>
                <a:sym typeface="Consolas"/>
              </a:rPr>
              <a:t>// 'valor cambiado'</a:t>
            </a:r>
            <a:endParaRPr i="1" sz="12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console</a:t>
            </a:r>
            <a:r>
              <a:rPr lang="en" sz="1250">
                <a:solidFill>
                  <a:srgbClr val="A89984"/>
                </a:solidFill>
                <a:highlight>
                  <a:srgbClr val="282828"/>
                </a:highlight>
                <a:latin typeface="Consolas"/>
                <a:ea typeface="Consolas"/>
                <a:cs typeface="Consolas"/>
                <a:sym typeface="Consolas"/>
              </a:rPr>
              <a:t>.</a:t>
            </a:r>
            <a:r>
              <a:rPr lang="en" sz="1250">
                <a:solidFill>
                  <a:srgbClr val="FABD2F"/>
                </a:solidFill>
                <a:highlight>
                  <a:srgbClr val="282828"/>
                </a:highlight>
                <a:latin typeface="Consolas"/>
                <a:ea typeface="Consolas"/>
                <a:cs typeface="Consolas"/>
                <a:sym typeface="Consolas"/>
              </a:rPr>
              <a:t>log</a:t>
            </a:r>
            <a:r>
              <a:rPr lang="en" sz="1250">
                <a:solidFill>
                  <a:srgbClr val="EBDBB2"/>
                </a:solidFill>
                <a:highlight>
                  <a:srgbClr val="282828"/>
                </a:highlight>
                <a:latin typeface="Consolas"/>
                <a:ea typeface="Consolas"/>
                <a:cs typeface="Consolas"/>
                <a:sym typeface="Consolas"/>
              </a:rPr>
              <a:t>(</a:t>
            </a:r>
            <a:r>
              <a:rPr lang="en" sz="1250">
                <a:solidFill>
                  <a:srgbClr val="83A598"/>
                </a:solidFill>
                <a:highlight>
                  <a:srgbClr val="282828"/>
                </a:highlight>
                <a:latin typeface="Consolas"/>
                <a:ea typeface="Consolas"/>
                <a:cs typeface="Consolas"/>
                <a:sym typeface="Consolas"/>
              </a:rPr>
              <a:t>b</a:t>
            </a:r>
            <a:r>
              <a:rPr lang="en" sz="1250">
                <a:solidFill>
                  <a:srgbClr val="EBDBB2"/>
                </a:solidFill>
                <a:highlight>
                  <a:srgbClr val="282828"/>
                </a:highlight>
                <a:latin typeface="Consolas"/>
                <a:ea typeface="Consolas"/>
                <a:cs typeface="Consolas"/>
                <a:sym typeface="Consolas"/>
              </a:rPr>
              <a:t>)</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b</a:t>
            </a:r>
            <a:r>
              <a:rPr lang="en" sz="1250">
                <a:solidFill>
                  <a:srgbClr val="A89984"/>
                </a:solidFill>
                <a:highlight>
                  <a:srgbClr val="282828"/>
                </a:highlight>
                <a:latin typeface="Consolas"/>
                <a:ea typeface="Consolas"/>
                <a:cs typeface="Consolas"/>
                <a:sym typeface="Consolas"/>
              </a:rPr>
              <a:t>.</a:t>
            </a:r>
            <a:r>
              <a:rPr lang="en" sz="1250">
                <a:solidFill>
                  <a:srgbClr val="83A598"/>
                </a:solidFill>
                <a:highlight>
                  <a:srgbClr val="282828"/>
                </a:highlight>
                <a:latin typeface="Consolas"/>
                <a:ea typeface="Consolas"/>
                <a:cs typeface="Consolas"/>
                <a:sym typeface="Consolas"/>
              </a:rPr>
              <a:t>bar</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B8BB26"/>
                </a:solidFill>
                <a:highlight>
                  <a:srgbClr val="282828"/>
                </a:highlight>
                <a:latin typeface="Consolas"/>
                <a:ea typeface="Consolas"/>
                <a:cs typeface="Consolas"/>
                <a:sym typeface="Consolas"/>
              </a:rPr>
              <a:t>otro valor</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console</a:t>
            </a:r>
            <a:r>
              <a:rPr lang="en" sz="1250">
                <a:solidFill>
                  <a:srgbClr val="A89984"/>
                </a:solidFill>
                <a:highlight>
                  <a:srgbClr val="282828"/>
                </a:highlight>
                <a:latin typeface="Consolas"/>
                <a:ea typeface="Consolas"/>
                <a:cs typeface="Consolas"/>
                <a:sym typeface="Consolas"/>
              </a:rPr>
              <a:t>.</a:t>
            </a:r>
            <a:r>
              <a:rPr lang="en" sz="1250">
                <a:solidFill>
                  <a:srgbClr val="FABD2F"/>
                </a:solidFill>
                <a:highlight>
                  <a:srgbClr val="282828"/>
                </a:highlight>
                <a:latin typeface="Consolas"/>
                <a:ea typeface="Consolas"/>
                <a:cs typeface="Consolas"/>
                <a:sym typeface="Consolas"/>
              </a:rPr>
              <a:t>log</a:t>
            </a:r>
            <a:r>
              <a:rPr lang="en" sz="1250">
                <a:solidFill>
                  <a:srgbClr val="EBDBB2"/>
                </a:solidFill>
                <a:highlight>
                  <a:srgbClr val="282828"/>
                </a:highlight>
                <a:latin typeface="Consolas"/>
                <a:ea typeface="Consolas"/>
                <a:cs typeface="Consolas"/>
                <a:sym typeface="Consolas"/>
              </a:rPr>
              <a:t>(</a:t>
            </a:r>
            <a:r>
              <a:rPr lang="en" sz="1250">
                <a:solidFill>
                  <a:srgbClr val="83A598"/>
                </a:solidFill>
                <a:highlight>
                  <a:srgbClr val="282828"/>
                </a:highlight>
                <a:latin typeface="Consolas"/>
                <a:ea typeface="Consolas"/>
                <a:cs typeface="Consolas"/>
                <a:sym typeface="Consolas"/>
              </a:rPr>
              <a:t>b</a:t>
            </a:r>
            <a:r>
              <a:rPr lang="en" sz="1250">
                <a:solidFill>
                  <a:srgbClr val="EBDBB2"/>
                </a:solidFill>
                <a:highlight>
                  <a:srgbClr val="282828"/>
                </a:highlight>
                <a:latin typeface="Consolas"/>
                <a:ea typeface="Consolas"/>
                <a:cs typeface="Consolas"/>
                <a:sym typeface="Consolas"/>
              </a:rPr>
              <a:t>)</a:t>
            </a:r>
            <a:r>
              <a:rPr lang="en" sz="1250">
                <a:solidFill>
                  <a:srgbClr val="A89984"/>
                </a:solidFill>
                <a:highlight>
                  <a:srgbClr val="282828"/>
                </a:highlight>
                <a:latin typeface="Consolas"/>
                <a:ea typeface="Consolas"/>
                <a:cs typeface="Consolas"/>
                <a:sym typeface="Consolas"/>
              </a:rPr>
              <a:t>;</a:t>
            </a:r>
            <a:endParaRPr sz="12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83A598"/>
                </a:solidFill>
                <a:highlight>
                  <a:srgbClr val="282828"/>
                </a:highlight>
                <a:latin typeface="Consolas"/>
                <a:ea typeface="Consolas"/>
                <a:cs typeface="Consolas"/>
                <a:sym typeface="Consolas"/>
              </a:rPr>
              <a:t>b</a:t>
            </a:r>
            <a:r>
              <a:rPr lang="en" sz="1250">
                <a:solidFill>
                  <a:srgbClr val="EBDBB2"/>
                </a:solidFill>
                <a:highlight>
                  <a:srgbClr val="282828"/>
                </a:highlight>
                <a:latin typeface="Consolas"/>
                <a:ea typeface="Consolas"/>
                <a:cs typeface="Consolas"/>
                <a:sym typeface="Consolas"/>
              </a:rPr>
              <a:t> </a:t>
            </a:r>
            <a:r>
              <a:rPr lang="en" sz="1250">
                <a:solidFill>
                  <a:srgbClr val="8EC07C"/>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lang="en" sz="1250">
                <a:solidFill>
                  <a:srgbClr val="A89984"/>
                </a:solidFill>
                <a:highlight>
                  <a:srgbClr val="282828"/>
                </a:highlight>
                <a:latin typeface="Consolas"/>
                <a:ea typeface="Consolas"/>
                <a:cs typeface="Consolas"/>
                <a:sym typeface="Consolas"/>
              </a:rPr>
              <a:t>"</a:t>
            </a:r>
            <a:r>
              <a:rPr lang="en" sz="1250">
                <a:solidFill>
                  <a:srgbClr val="B8BB26"/>
                </a:solidFill>
                <a:highlight>
                  <a:srgbClr val="282828"/>
                </a:highlight>
                <a:latin typeface="Consolas"/>
                <a:ea typeface="Consolas"/>
                <a:cs typeface="Consolas"/>
                <a:sym typeface="Consolas"/>
              </a:rPr>
              <a:t>esto causa un error</a:t>
            </a:r>
            <a:r>
              <a:rPr lang="en" sz="1250">
                <a:solidFill>
                  <a:srgbClr val="A89984"/>
                </a:solidFill>
                <a:highlight>
                  <a:srgbClr val="282828"/>
                </a:highlight>
                <a:latin typeface="Consolas"/>
                <a:ea typeface="Consolas"/>
                <a:cs typeface="Consolas"/>
                <a:sym typeface="Consolas"/>
              </a:rPr>
              <a:t>";</a:t>
            </a:r>
            <a:r>
              <a:rPr lang="en" sz="1250">
                <a:solidFill>
                  <a:srgbClr val="EBDBB2"/>
                </a:solidFill>
                <a:highlight>
                  <a:srgbClr val="282828"/>
                </a:highlight>
                <a:latin typeface="Consolas"/>
                <a:ea typeface="Consolas"/>
                <a:cs typeface="Consolas"/>
                <a:sym typeface="Consolas"/>
              </a:rPr>
              <a:t> </a:t>
            </a:r>
            <a:r>
              <a:rPr i="1" lang="en" sz="1250">
                <a:solidFill>
                  <a:srgbClr val="928374"/>
                </a:solidFill>
                <a:highlight>
                  <a:srgbClr val="282828"/>
                </a:highlight>
                <a:latin typeface="Consolas"/>
                <a:ea typeface="Consolas"/>
                <a:cs typeface="Consolas"/>
                <a:sym typeface="Consolas"/>
              </a:rPr>
              <a:t>// Error</a:t>
            </a:r>
            <a:endParaRPr sz="1250">
              <a:solidFill>
                <a:srgbClr val="FB4934"/>
              </a:solidFill>
              <a:highlight>
                <a:srgbClr val="282828"/>
              </a:highlight>
              <a:latin typeface="Consolas"/>
              <a:ea typeface="Consolas"/>
              <a:cs typeface="Consolas"/>
              <a:sym typeface="Consolas"/>
            </a:endParaRPr>
          </a:p>
        </p:txBody>
      </p:sp>
      <p:sp>
        <p:nvSpPr>
          <p:cNvPr id="563" name="Google Shape;563;p38"/>
          <p:cNvSpPr txBox="1"/>
          <p:nvPr>
            <p:ph type="ctrTitle"/>
          </p:nvPr>
        </p:nvSpPr>
        <p:spPr>
          <a:xfrm>
            <a:off x="785238" y="1860400"/>
            <a:ext cx="34266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rPr>
              <a:t>Ventajas de const</a:t>
            </a:r>
            <a:endParaRPr sz="23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7" name="Shape 567"/>
        <p:cNvGrpSpPr/>
        <p:nvPr/>
      </p:nvGrpSpPr>
      <p:grpSpPr>
        <a:xfrm>
          <a:off x="0" y="0"/>
          <a:ext cx="0" cy="0"/>
          <a:chOff x="0" y="0"/>
          <a:chExt cx="0" cy="0"/>
        </a:xfrm>
      </p:grpSpPr>
      <p:sp>
        <p:nvSpPr>
          <p:cNvPr id="568" name="Google Shape;568;p3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9"/>
          <p:cNvGrpSpPr/>
          <p:nvPr/>
        </p:nvGrpSpPr>
        <p:grpSpPr>
          <a:xfrm>
            <a:off x="238515" y="90242"/>
            <a:ext cx="216784" cy="199039"/>
            <a:chOff x="285677" y="4429254"/>
            <a:chExt cx="216784" cy="199039"/>
          </a:xfrm>
        </p:grpSpPr>
        <p:sp>
          <p:nvSpPr>
            <p:cNvPr id="577" name="Google Shape;577;p3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39"/>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587" name="Google Shape;587;p39"/>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588" name="Google Shape;588;p39"/>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589" name="Google Shape;589;p3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591" name="Google Shape;591;p39"/>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592" name="Google Shape;592;p39"/>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593" name="Google Shape;593;p39"/>
          <p:cNvSpPr txBox="1"/>
          <p:nvPr>
            <p:ph type="ctrTitle"/>
          </p:nvPr>
        </p:nvSpPr>
        <p:spPr>
          <a:xfrm>
            <a:off x="1839500" y="991900"/>
            <a:ext cx="59997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Alcance de las variables en ES6</a:t>
            </a:r>
            <a:endParaRPr sz="2200">
              <a:solidFill>
                <a:schemeClr val="lt1"/>
              </a:solidFill>
            </a:endParaRPr>
          </a:p>
        </p:txBody>
      </p:sp>
      <p:graphicFrame>
        <p:nvGraphicFramePr>
          <p:cNvPr id="594" name="Google Shape;594;p39"/>
          <p:cNvGraphicFramePr/>
          <p:nvPr/>
        </p:nvGraphicFramePr>
        <p:xfrm>
          <a:off x="952500" y="1914050"/>
          <a:ext cx="3000000" cy="3000000"/>
        </p:xfrm>
        <a:graphic>
          <a:graphicData uri="http://schemas.openxmlformats.org/drawingml/2006/table">
            <a:tbl>
              <a:tblPr>
                <a:noFill/>
                <a:tableStyleId>{94823349-2AD8-4928-AEB1-35837518C496}</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Alcance </a:t>
                      </a:r>
                      <a:endParaRPr b="1"/>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a:t>const </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a:t>let</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a:t>var</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Alcance Global </a:t>
                      </a:r>
                      <a:endParaRPr b="1"/>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Alcance Funcional </a:t>
                      </a:r>
                      <a:endParaRPr b="1"/>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Alcance de Bloque</a:t>
                      </a:r>
                      <a:endParaRPr b="1"/>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Hoisting</a:t>
                      </a:r>
                      <a:endParaRPr b="1"/>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0"/>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var, let y const</a:t>
            </a:r>
            <a:r>
              <a:rPr lang="en" sz="1500"/>
              <a:t> </a:t>
            </a:r>
            <a:endParaRPr i="1" sz="1500"/>
          </a:p>
        </p:txBody>
      </p:sp>
      <p:sp>
        <p:nvSpPr>
          <p:cNvPr id="600" name="Google Shape;600;p40"/>
          <p:cNvSpPr txBox="1"/>
          <p:nvPr/>
        </p:nvSpPr>
        <p:spPr>
          <a:xfrm>
            <a:off x="1167000" y="1851675"/>
            <a:ext cx="68100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Abel"/>
                <a:ea typeface="Abel"/>
                <a:cs typeface="Abel"/>
                <a:sym typeface="Abel"/>
              </a:rPr>
              <a:t>Se solicita, dentro de tres funciones por separado, declarar una variable con el mismo nombre y distintos valores: una función denominada “pruebaVar” para declarar las variables con “var”, otra “pruebaLet” para declarar las variables con “let” y una “pruebaConst” para declarar las variables con “const”</a:t>
            </a:r>
            <a:endParaRPr sz="1600">
              <a:latin typeface="Abel"/>
              <a:ea typeface="Abel"/>
              <a:cs typeface="Abel"/>
              <a:sym typeface="Abel"/>
            </a:endParaRPr>
          </a:p>
          <a:p>
            <a:pPr indent="0" lvl="0" marL="0" rtl="0" algn="just">
              <a:spcBef>
                <a:spcPts val="0"/>
              </a:spcBef>
              <a:spcAft>
                <a:spcPts val="0"/>
              </a:spcAft>
              <a:buNone/>
            </a:pPr>
            <a:r>
              <a:t/>
            </a:r>
            <a:endParaRPr sz="1600">
              <a:latin typeface="Abel"/>
              <a:ea typeface="Abel"/>
              <a:cs typeface="Abel"/>
              <a:sym typeface="Abel"/>
            </a:endParaRPr>
          </a:p>
          <a:p>
            <a:pPr indent="0" lvl="0" marL="0" rtl="0" algn="ctr">
              <a:spcBef>
                <a:spcPts val="0"/>
              </a:spcBef>
              <a:spcAft>
                <a:spcPts val="0"/>
              </a:spcAft>
              <a:buNone/>
            </a:pPr>
            <a:r>
              <a:rPr lang="en" sz="1600">
                <a:latin typeface="Abel"/>
                <a:ea typeface="Abel"/>
                <a:cs typeface="Abel"/>
                <a:sym typeface="Abel"/>
              </a:rPr>
              <a:t>Replit: </a:t>
            </a:r>
            <a:r>
              <a:rPr lang="en" sz="1600" u="sng">
                <a:solidFill>
                  <a:schemeClr val="dk2"/>
                </a:solidFill>
                <a:latin typeface="Abel"/>
                <a:ea typeface="Abel"/>
                <a:cs typeface="Abel"/>
                <a:sym typeface="Abel"/>
                <a:hlinkClick r:id="rId3">
                  <a:extLst>
                    <a:ext uri="{A12FA001-AC4F-418D-AE19-62706E023703}">
                      <ahyp:hlinkClr val="tx"/>
                    </a:ext>
                  </a:extLst>
                </a:hlinkClick>
              </a:rPr>
              <a:t>js-ejemplo-varletconst</a:t>
            </a:r>
            <a:r>
              <a:rPr lang="en" sz="1600">
                <a:solidFill>
                  <a:schemeClr val="dk2"/>
                </a:solidFill>
                <a:latin typeface="Abel"/>
                <a:ea typeface="Abel"/>
                <a:cs typeface="Abel"/>
                <a:sym typeface="Abel"/>
              </a:rPr>
              <a:t> </a:t>
            </a:r>
            <a:endParaRPr sz="1600">
              <a:solidFill>
                <a:schemeClr val="dk2"/>
              </a:solidFill>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4" name="Shape 604"/>
        <p:cNvGrpSpPr/>
        <p:nvPr/>
      </p:nvGrpSpPr>
      <p:grpSpPr>
        <a:xfrm>
          <a:off x="0" y="0"/>
          <a:ext cx="0" cy="0"/>
          <a:chOff x="0" y="0"/>
          <a:chExt cx="0" cy="0"/>
        </a:xfrm>
      </p:grpSpPr>
      <p:grpSp>
        <p:nvGrpSpPr>
          <p:cNvPr id="605" name="Google Shape;605;p41"/>
          <p:cNvGrpSpPr/>
          <p:nvPr/>
        </p:nvGrpSpPr>
        <p:grpSpPr>
          <a:xfrm>
            <a:off x="445050" y="749900"/>
            <a:ext cx="4127100" cy="3883275"/>
            <a:chOff x="445050" y="343300"/>
            <a:chExt cx="4127100" cy="3883275"/>
          </a:xfrm>
        </p:grpSpPr>
        <p:sp>
          <p:nvSpPr>
            <p:cNvPr id="606" name="Google Shape;606;p41"/>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41"/>
            <p:cNvGrpSpPr/>
            <p:nvPr/>
          </p:nvGrpSpPr>
          <p:grpSpPr>
            <a:xfrm>
              <a:off x="445050" y="343300"/>
              <a:ext cx="4127100" cy="392400"/>
              <a:chOff x="-8550475" y="393000"/>
              <a:chExt cx="4127100" cy="392400"/>
            </a:xfrm>
          </p:grpSpPr>
          <p:sp>
            <p:nvSpPr>
              <p:cNvPr id="608" name="Google Shape;608;p41"/>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41"/>
          <p:cNvGrpSpPr/>
          <p:nvPr/>
        </p:nvGrpSpPr>
        <p:grpSpPr>
          <a:xfrm>
            <a:off x="4200175" y="1455325"/>
            <a:ext cx="4498200" cy="2330700"/>
            <a:chOff x="4200175" y="1139900"/>
            <a:chExt cx="4498200" cy="2330700"/>
          </a:xfrm>
        </p:grpSpPr>
        <p:sp>
          <p:nvSpPr>
            <p:cNvPr id="613" name="Google Shape;613;p41"/>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41"/>
            <p:cNvGrpSpPr/>
            <p:nvPr/>
          </p:nvGrpSpPr>
          <p:grpSpPr>
            <a:xfrm>
              <a:off x="4200175" y="1139900"/>
              <a:ext cx="4498200" cy="392400"/>
              <a:chOff x="-8550475" y="393000"/>
              <a:chExt cx="4498200" cy="392400"/>
            </a:xfrm>
          </p:grpSpPr>
          <p:sp>
            <p:nvSpPr>
              <p:cNvPr id="615" name="Google Shape;615;p41"/>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9" name="Google Shape;619;p41"/>
          <p:cNvSpPr txBox="1"/>
          <p:nvPr>
            <p:ph type="ctrTitle"/>
          </p:nvPr>
        </p:nvSpPr>
        <p:spPr>
          <a:xfrm>
            <a:off x="5009625" y="22009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Transformando ES6 a ES5</a:t>
            </a:r>
            <a:endParaRPr sz="2200"/>
          </a:p>
        </p:txBody>
      </p:sp>
      <p:sp>
        <p:nvSpPr>
          <p:cNvPr id="620" name="Google Shape;620;p4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1"/>
          <p:cNvGrpSpPr/>
          <p:nvPr/>
        </p:nvGrpSpPr>
        <p:grpSpPr>
          <a:xfrm>
            <a:off x="238515" y="90242"/>
            <a:ext cx="216784" cy="199039"/>
            <a:chOff x="285677" y="4429254"/>
            <a:chExt cx="216784" cy="199039"/>
          </a:xfrm>
        </p:grpSpPr>
        <p:sp>
          <p:nvSpPr>
            <p:cNvPr id="628" name="Google Shape;628;p4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41">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640" name="Google Shape;640;p41"/>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641" name="Google Shape;641;p41"/>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642" name="Google Shape;642;p41"/>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643" name="Google Shape;643;p41"/>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644" name="Google Shape;644;p41"/>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645" name="Google Shape;645;p41"/>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1000"/>
                                        <p:tgtEl>
                                          <p:spTgt spid="61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1000"/>
                                        <p:tgtEl>
                                          <p:spTgt spid="612"/>
                                        </p:tgtEl>
                                        <p:attrNameLst>
                                          <p:attrName>ppt_w</p:attrName>
                                        </p:attrNameLst>
                                      </p:cBhvr>
                                      <p:tavLst>
                                        <p:tav fmla="" tm="0">
                                          <p:val>
                                            <p:strVal val="0"/>
                                          </p:val>
                                        </p:tav>
                                        <p:tav fmla="" tm="100000">
                                          <p:val>
                                            <p:strVal val="#ppt_w"/>
                                          </p:val>
                                        </p:tav>
                                      </p:tavLst>
                                    </p:anim>
                                    <p:anim calcmode="lin" valueType="num">
                                      <p:cBhvr additive="base">
                                        <p:cTn dur="1000"/>
                                        <p:tgtEl>
                                          <p:spTgt spid="6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9" name="Shape 649"/>
        <p:cNvGrpSpPr/>
        <p:nvPr/>
      </p:nvGrpSpPr>
      <p:grpSpPr>
        <a:xfrm>
          <a:off x="0" y="0"/>
          <a:ext cx="0" cy="0"/>
          <a:chOff x="0" y="0"/>
          <a:chExt cx="0" cy="0"/>
        </a:xfrm>
      </p:grpSpPr>
      <p:sp>
        <p:nvSpPr>
          <p:cNvPr id="650" name="Google Shape;650;p4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42"/>
          <p:cNvGrpSpPr/>
          <p:nvPr/>
        </p:nvGrpSpPr>
        <p:grpSpPr>
          <a:xfrm>
            <a:off x="238515" y="90242"/>
            <a:ext cx="216784" cy="199039"/>
            <a:chOff x="285677" y="4429254"/>
            <a:chExt cx="216784" cy="199039"/>
          </a:xfrm>
        </p:grpSpPr>
        <p:sp>
          <p:nvSpPr>
            <p:cNvPr id="659" name="Google Shape;659;p4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42"/>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669" name="Google Shape;669;p42"/>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670" name="Google Shape;670;p42"/>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671" name="Google Shape;671;p4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673" name="Google Shape;673;p42"/>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674" name="Google Shape;674;p42"/>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675" name="Google Shape;675;p42"/>
          <p:cNvSpPr txBox="1"/>
          <p:nvPr/>
        </p:nvSpPr>
        <p:spPr>
          <a:xfrm>
            <a:off x="1119600" y="2058800"/>
            <a:ext cx="69048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Un </a:t>
            </a:r>
            <a:r>
              <a:rPr b="1" lang="en" sz="1500">
                <a:latin typeface="Abel"/>
                <a:ea typeface="Abel"/>
                <a:cs typeface="Abel"/>
                <a:sym typeface="Abel"/>
              </a:rPr>
              <a:t>transpilador </a:t>
            </a:r>
            <a:r>
              <a:rPr lang="en" sz="1500">
                <a:latin typeface="Abel"/>
                <a:ea typeface="Abel"/>
                <a:cs typeface="Abel"/>
                <a:sym typeface="Abel"/>
              </a:rPr>
              <a:t>es básicamente lo mismo que un compilador, con la diferencia que en vez de producir lenguaje binario para su ejecución directa por un CPU, produce código fuente que hace lo mismo, pero escrito en otro lenguaje (o en este caso, otra versión).</a:t>
            </a:r>
            <a:endParaRPr sz="1500">
              <a:latin typeface="Abel"/>
              <a:ea typeface="Abel"/>
              <a:cs typeface="Abel"/>
              <a:sym typeface="Abel"/>
            </a:endParaRPr>
          </a:p>
        </p:txBody>
      </p:sp>
      <p:sp>
        <p:nvSpPr>
          <p:cNvPr id="676" name="Google Shape;676;p42"/>
          <p:cNvSpPr txBox="1"/>
          <p:nvPr>
            <p:ph type="ctrTitle"/>
          </p:nvPr>
        </p:nvSpPr>
        <p:spPr>
          <a:xfrm>
            <a:off x="2416313" y="13739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Babel, el transpilador que habla todos los lenguajes</a:t>
            </a:r>
            <a:endParaRPr>
              <a:solidFill>
                <a:schemeClr val="lt1"/>
              </a:solidFill>
            </a:endParaRPr>
          </a:p>
        </p:txBody>
      </p:sp>
      <p:pic>
        <p:nvPicPr>
          <p:cNvPr id="677" name="Google Shape;677;p42"/>
          <p:cNvPicPr preferRelativeResize="0"/>
          <p:nvPr/>
        </p:nvPicPr>
        <p:blipFill>
          <a:blip r:embed="rId6">
            <a:alphaModFix/>
          </a:blip>
          <a:stretch>
            <a:fillRect/>
          </a:stretch>
        </p:blipFill>
        <p:spPr>
          <a:xfrm>
            <a:off x="2243266" y="3153325"/>
            <a:ext cx="4795975" cy="88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1" name="Shape 681"/>
        <p:cNvGrpSpPr/>
        <p:nvPr/>
      </p:nvGrpSpPr>
      <p:grpSpPr>
        <a:xfrm>
          <a:off x="0" y="0"/>
          <a:ext cx="0" cy="0"/>
          <a:chOff x="0" y="0"/>
          <a:chExt cx="0" cy="0"/>
        </a:xfrm>
      </p:grpSpPr>
      <p:sp>
        <p:nvSpPr>
          <p:cNvPr id="682" name="Google Shape;682;p4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43"/>
          <p:cNvGrpSpPr/>
          <p:nvPr/>
        </p:nvGrpSpPr>
        <p:grpSpPr>
          <a:xfrm>
            <a:off x="238515" y="90242"/>
            <a:ext cx="216784" cy="199039"/>
            <a:chOff x="285677" y="4429254"/>
            <a:chExt cx="216784" cy="199039"/>
          </a:xfrm>
        </p:grpSpPr>
        <p:sp>
          <p:nvSpPr>
            <p:cNvPr id="691" name="Google Shape;691;p4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43"/>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701" name="Google Shape;701;p43"/>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702" name="Google Shape;702;p43"/>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703" name="Google Shape;703;p4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705" name="Google Shape;705;p43"/>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706" name="Google Shape;706;p43"/>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707" name="Google Shape;707;p43"/>
          <p:cNvSpPr txBox="1"/>
          <p:nvPr/>
        </p:nvSpPr>
        <p:spPr>
          <a:xfrm>
            <a:off x="1119600" y="2058800"/>
            <a:ext cx="6904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En la siguiente imagen un código que contiene algunas interpolaciones. Babel toma este formato y lo reescribe en estándar ES5:</a:t>
            </a:r>
            <a:endParaRPr sz="1500">
              <a:latin typeface="Abel"/>
              <a:ea typeface="Abel"/>
              <a:cs typeface="Abel"/>
              <a:sym typeface="Abel"/>
            </a:endParaRPr>
          </a:p>
        </p:txBody>
      </p:sp>
      <p:sp>
        <p:nvSpPr>
          <p:cNvPr id="708" name="Google Shape;708;p43"/>
          <p:cNvSpPr txBox="1"/>
          <p:nvPr>
            <p:ph type="ctrTitle"/>
          </p:nvPr>
        </p:nvSpPr>
        <p:spPr>
          <a:xfrm>
            <a:off x="2416313" y="13739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Babel, el transpilador que habla todos los lenguajes</a:t>
            </a:r>
            <a:endParaRPr>
              <a:solidFill>
                <a:schemeClr val="lt1"/>
              </a:solidFill>
            </a:endParaRPr>
          </a:p>
        </p:txBody>
      </p:sp>
      <p:pic>
        <p:nvPicPr>
          <p:cNvPr id="709" name="Google Shape;709;p43"/>
          <p:cNvPicPr preferRelativeResize="0"/>
          <p:nvPr/>
        </p:nvPicPr>
        <p:blipFill>
          <a:blip r:embed="rId6">
            <a:alphaModFix/>
          </a:blip>
          <a:stretch>
            <a:fillRect/>
          </a:stretch>
        </p:blipFill>
        <p:spPr>
          <a:xfrm>
            <a:off x="1542038" y="2913200"/>
            <a:ext cx="6059913" cy="168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sp>
        <p:nvSpPr>
          <p:cNvPr id="714" name="Google Shape;714;p4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44"/>
          <p:cNvGrpSpPr/>
          <p:nvPr/>
        </p:nvGrpSpPr>
        <p:grpSpPr>
          <a:xfrm>
            <a:off x="238515" y="90242"/>
            <a:ext cx="216784" cy="199039"/>
            <a:chOff x="285677" y="4429254"/>
            <a:chExt cx="216784" cy="199039"/>
          </a:xfrm>
        </p:grpSpPr>
        <p:sp>
          <p:nvSpPr>
            <p:cNvPr id="723" name="Google Shape;723;p4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44"/>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733" name="Google Shape;733;p44"/>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734" name="Google Shape;734;p44"/>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735" name="Google Shape;735;p44">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737" name="Google Shape;737;p44"/>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738" name="Google Shape;738;p44"/>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739" name="Google Shape;739;p44"/>
          <p:cNvSpPr txBox="1"/>
          <p:nvPr/>
        </p:nvSpPr>
        <p:spPr>
          <a:xfrm>
            <a:off x="846144" y="2311810"/>
            <a:ext cx="33657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Transforma el siguiente fragmento de código utilizando la herramienta en línea que nos ofrece la página web de</a:t>
            </a:r>
            <a:r>
              <a:rPr lang="en" sz="1500">
                <a:solidFill>
                  <a:schemeClr val="dk2"/>
                </a:solidFill>
                <a:latin typeface="Abel"/>
                <a:ea typeface="Abel"/>
                <a:cs typeface="Abel"/>
                <a:sym typeface="Abel"/>
              </a:rPr>
              <a:t> </a:t>
            </a:r>
            <a:r>
              <a:rPr lang="en" sz="1500" u="sng">
                <a:solidFill>
                  <a:schemeClr val="dk2"/>
                </a:solidFill>
                <a:latin typeface="Abel"/>
                <a:ea typeface="Abel"/>
                <a:cs typeface="Abel"/>
                <a:sym typeface="Abel"/>
                <a:hlinkClick r:id="rId6">
                  <a:extLst>
                    <a:ext uri="{A12FA001-AC4F-418D-AE19-62706E023703}">
                      <ahyp:hlinkClr val="tx"/>
                    </a:ext>
                  </a:extLst>
                </a:hlinkClick>
              </a:rPr>
              <a:t>Babel</a:t>
            </a:r>
            <a:r>
              <a:rPr lang="en" sz="1500">
                <a:latin typeface="Abel"/>
                <a:ea typeface="Abel"/>
                <a:cs typeface="Abel"/>
                <a:sym typeface="Abel"/>
              </a:rPr>
              <a:t>.</a:t>
            </a:r>
            <a:endParaRPr sz="1500">
              <a:latin typeface="Abel"/>
              <a:ea typeface="Abel"/>
              <a:cs typeface="Abel"/>
              <a:sym typeface="Abel"/>
            </a:endParaRPr>
          </a:p>
        </p:txBody>
      </p:sp>
      <p:sp>
        <p:nvSpPr>
          <p:cNvPr id="740" name="Google Shape;740;p44"/>
          <p:cNvSpPr txBox="1"/>
          <p:nvPr/>
        </p:nvSpPr>
        <p:spPr>
          <a:xfrm>
            <a:off x="5024313" y="1155625"/>
            <a:ext cx="3348600" cy="29487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150">
                <a:solidFill>
                  <a:srgbClr val="FB4934"/>
                </a:solidFill>
                <a:highlight>
                  <a:srgbClr val="282828"/>
                </a:highlight>
                <a:latin typeface="Consolas"/>
                <a:ea typeface="Consolas"/>
                <a:cs typeface="Consolas"/>
                <a:sym typeface="Consolas"/>
              </a:rPr>
              <a:t>for</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let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0</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&lt;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3</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console</a:t>
            </a:r>
            <a:r>
              <a:rPr lang="en" sz="1150">
                <a:solidFill>
                  <a:srgbClr val="A89984"/>
                </a:solidFill>
                <a:highlight>
                  <a:srgbClr val="282828"/>
                </a:highlight>
                <a:latin typeface="Consolas"/>
                <a:ea typeface="Consolas"/>
                <a:cs typeface="Consolas"/>
                <a:sym typeface="Consolas"/>
              </a:rPr>
              <a:t>.</a:t>
            </a:r>
            <a:r>
              <a:rPr lang="en" sz="1150">
                <a:solidFill>
                  <a:srgbClr val="FABD2F"/>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let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for</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let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0</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&lt;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3</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console</a:t>
            </a:r>
            <a:r>
              <a:rPr lang="en" sz="1150">
                <a:solidFill>
                  <a:srgbClr val="A89984"/>
                </a:solidFill>
                <a:highlight>
                  <a:srgbClr val="282828"/>
                </a:highlight>
                <a:latin typeface="Consolas"/>
                <a:ea typeface="Consolas"/>
                <a:cs typeface="Consolas"/>
                <a:sym typeface="Consolas"/>
              </a:rPr>
              <a:t>.</a:t>
            </a:r>
            <a:r>
              <a:rPr lang="en" sz="1150">
                <a:solidFill>
                  <a:srgbClr val="FABD2F"/>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FB4934"/>
                </a:solidFill>
                <a:highlight>
                  <a:srgbClr val="282828"/>
                </a:highlight>
                <a:latin typeface="Consolas"/>
                <a:ea typeface="Consolas"/>
                <a:cs typeface="Consolas"/>
                <a:sym typeface="Consolas"/>
              </a:rPr>
              <a:t>for</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let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of</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1</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2</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3</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4</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5</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console</a:t>
            </a:r>
            <a:r>
              <a:rPr lang="en" sz="1150">
                <a:solidFill>
                  <a:srgbClr val="A89984"/>
                </a:solidFill>
                <a:highlight>
                  <a:srgbClr val="282828"/>
                </a:highlight>
                <a:latin typeface="Consolas"/>
                <a:ea typeface="Consolas"/>
                <a:cs typeface="Consolas"/>
                <a:sym typeface="Consolas"/>
              </a:rPr>
              <a:t>.</a:t>
            </a:r>
            <a:r>
              <a:rPr lang="en" sz="1150">
                <a:solidFill>
                  <a:srgbClr val="FABD2F"/>
                </a:solidFill>
                <a:highlight>
                  <a:srgbClr val="282828"/>
                </a:highlight>
                <a:latin typeface="Consolas"/>
                <a:ea typeface="Consolas"/>
                <a:cs typeface="Consolas"/>
                <a:sym typeface="Consolas"/>
              </a:rPr>
              <a:t>log</a:t>
            </a:r>
            <a:r>
              <a:rPr lang="en" sz="1150">
                <a:solidFill>
                  <a:srgbClr val="EBDBB2"/>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i</a:t>
            </a:r>
            <a:r>
              <a:rPr lang="en" sz="1150">
                <a:solidFill>
                  <a:srgbClr val="EBDBB2"/>
                </a:solidFill>
                <a:highlight>
                  <a:srgbClr val="282828"/>
                </a:highlight>
                <a:latin typeface="Consolas"/>
                <a:ea typeface="Consolas"/>
                <a:cs typeface="Consolas"/>
                <a:sym typeface="Consolas"/>
              </a:rPr>
              <a:t>)</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a:t>
            </a:r>
            <a:endParaRPr sz="1350">
              <a:solidFill>
                <a:srgbClr val="FB4934"/>
              </a:solidFill>
              <a:highlight>
                <a:srgbClr val="282828"/>
              </a:highlight>
              <a:latin typeface="Consolas"/>
              <a:ea typeface="Consolas"/>
              <a:cs typeface="Consolas"/>
              <a:sym typeface="Consolas"/>
            </a:endParaRPr>
          </a:p>
        </p:txBody>
      </p:sp>
      <p:sp>
        <p:nvSpPr>
          <p:cNvPr id="741" name="Google Shape;741;p44"/>
          <p:cNvSpPr txBox="1"/>
          <p:nvPr>
            <p:ph type="ctrTitle"/>
          </p:nvPr>
        </p:nvSpPr>
        <p:spPr>
          <a:xfrm>
            <a:off x="785238" y="1860400"/>
            <a:ext cx="34266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Try out con Babeljs.io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0" name="Shape 200"/>
        <p:cNvGrpSpPr/>
        <p:nvPr/>
      </p:nvGrpSpPr>
      <p:grpSpPr>
        <a:xfrm>
          <a:off x="0" y="0"/>
          <a:ext cx="0" cy="0"/>
          <a:chOff x="0" y="0"/>
          <a:chExt cx="0" cy="0"/>
        </a:xfrm>
      </p:grpSpPr>
      <p:grpSp>
        <p:nvGrpSpPr>
          <p:cNvPr id="201" name="Google Shape;201;p27"/>
          <p:cNvGrpSpPr/>
          <p:nvPr/>
        </p:nvGrpSpPr>
        <p:grpSpPr>
          <a:xfrm>
            <a:off x="445050" y="749900"/>
            <a:ext cx="4127100" cy="3883275"/>
            <a:chOff x="445050" y="343300"/>
            <a:chExt cx="4127100" cy="3883275"/>
          </a:xfrm>
        </p:grpSpPr>
        <p:sp>
          <p:nvSpPr>
            <p:cNvPr id="202" name="Google Shape;202;p27"/>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7"/>
            <p:cNvGrpSpPr/>
            <p:nvPr/>
          </p:nvGrpSpPr>
          <p:grpSpPr>
            <a:xfrm>
              <a:off x="445050" y="343300"/>
              <a:ext cx="4127100" cy="392400"/>
              <a:chOff x="-8550475" y="393000"/>
              <a:chExt cx="4127100" cy="392400"/>
            </a:xfrm>
          </p:grpSpPr>
          <p:sp>
            <p:nvSpPr>
              <p:cNvPr id="204" name="Google Shape;204;p27"/>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8" name="Google Shape;208;p27"/>
          <p:cNvGrpSpPr/>
          <p:nvPr/>
        </p:nvGrpSpPr>
        <p:grpSpPr>
          <a:xfrm>
            <a:off x="4200175" y="1455325"/>
            <a:ext cx="4498200" cy="2330700"/>
            <a:chOff x="4200175" y="1139900"/>
            <a:chExt cx="4498200" cy="2330700"/>
          </a:xfrm>
        </p:grpSpPr>
        <p:sp>
          <p:nvSpPr>
            <p:cNvPr id="209" name="Google Shape;209;p27"/>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7"/>
            <p:cNvGrpSpPr/>
            <p:nvPr/>
          </p:nvGrpSpPr>
          <p:grpSpPr>
            <a:xfrm>
              <a:off x="4200175" y="1139900"/>
              <a:ext cx="4498200" cy="392400"/>
              <a:chOff x="-8550475" y="393000"/>
              <a:chExt cx="4498200" cy="392400"/>
            </a:xfrm>
          </p:grpSpPr>
          <p:sp>
            <p:nvSpPr>
              <p:cNvPr id="211" name="Google Shape;211;p27"/>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 name="Google Shape;215;p27"/>
          <p:cNvSpPr txBox="1"/>
          <p:nvPr>
            <p:ph type="ctrTitle"/>
          </p:nvPr>
        </p:nvSpPr>
        <p:spPr>
          <a:xfrm>
            <a:off x="5009625" y="22009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ES6</a:t>
            </a:r>
            <a:endParaRPr sz="2200"/>
          </a:p>
          <a:p>
            <a:pPr indent="0" lvl="0" marL="0" rtl="0" algn="ctr">
              <a:spcBef>
                <a:spcPts val="0"/>
              </a:spcBef>
              <a:spcAft>
                <a:spcPts val="0"/>
              </a:spcAft>
              <a:buNone/>
            </a:pPr>
            <a:r>
              <a:rPr lang="en" sz="2200"/>
              <a:t>EcmaScript 6</a:t>
            </a:r>
            <a:endParaRPr sz="2200"/>
          </a:p>
        </p:txBody>
      </p:sp>
      <p:sp>
        <p:nvSpPr>
          <p:cNvPr id="216" name="Google Shape;216;p2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7"/>
          <p:cNvGrpSpPr/>
          <p:nvPr/>
        </p:nvGrpSpPr>
        <p:grpSpPr>
          <a:xfrm>
            <a:off x="238515" y="90242"/>
            <a:ext cx="216784" cy="199039"/>
            <a:chOff x="285677" y="4429254"/>
            <a:chExt cx="216784" cy="199039"/>
          </a:xfrm>
        </p:grpSpPr>
        <p:sp>
          <p:nvSpPr>
            <p:cNvPr id="224" name="Google Shape;224;p2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236" name="Google Shape;236;p27"/>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237" name="Google Shape;237;p27"/>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238" name="Google Shape;238;p27"/>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239" name="Google Shape;239;p27"/>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240" name="Google Shape;240;p27"/>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241" name="Google Shape;241;p27"/>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ppt_w</p:attrName>
                                        </p:attrNameLst>
                                      </p:cBhvr>
                                      <p:tavLst>
                                        <p:tav fmla="" tm="0">
                                          <p:val>
                                            <p:strVal val="0"/>
                                          </p:val>
                                        </p:tav>
                                        <p:tav fmla="" tm="100000">
                                          <p:val>
                                            <p:strVal val="#ppt_w"/>
                                          </p:val>
                                        </p:tav>
                                      </p:tavLst>
                                    </p:anim>
                                    <p:anim calcmode="lin" valueType="num">
                                      <p:cBhvr additive="base">
                                        <p:cTn dur="1000"/>
                                        <p:tgtEl>
                                          <p:spTgt spid="2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sp>
        <p:nvSpPr>
          <p:cNvPr id="746" name="Google Shape;746;p45"/>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5"/>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5">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5">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5">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5">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5">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5">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45"/>
          <p:cNvGrpSpPr/>
          <p:nvPr/>
        </p:nvGrpSpPr>
        <p:grpSpPr>
          <a:xfrm>
            <a:off x="238515" y="90242"/>
            <a:ext cx="216784" cy="199039"/>
            <a:chOff x="285677" y="4429254"/>
            <a:chExt cx="216784" cy="199039"/>
          </a:xfrm>
        </p:grpSpPr>
        <p:sp>
          <p:nvSpPr>
            <p:cNvPr id="755" name="Google Shape;755;p45"/>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5"/>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5"/>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5"/>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5"/>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5"/>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5"/>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5"/>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45"/>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765" name="Google Shape;765;p45"/>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766" name="Google Shape;766;p45"/>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767" name="Google Shape;767;p45">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5"/>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769" name="Google Shape;769;p45"/>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770" name="Google Shape;770;p45"/>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771" name="Google Shape;771;p45"/>
          <p:cNvSpPr txBox="1"/>
          <p:nvPr>
            <p:ph type="ctrTitle"/>
          </p:nvPr>
        </p:nvSpPr>
        <p:spPr>
          <a:xfrm>
            <a:off x="980088" y="765513"/>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Node y NPM</a:t>
            </a:r>
            <a:endParaRPr>
              <a:solidFill>
                <a:schemeClr val="lt1"/>
              </a:solidFill>
            </a:endParaRPr>
          </a:p>
        </p:txBody>
      </p:sp>
      <p:pic>
        <p:nvPicPr>
          <p:cNvPr id="772" name="Google Shape;772;p45"/>
          <p:cNvPicPr preferRelativeResize="0"/>
          <p:nvPr/>
        </p:nvPicPr>
        <p:blipFill>
          <a:blip r:embed="rId6">
            <a:alphaModFix/>
          </a:blip>
          <a:stretch>
            <a:fillRect/>
          </a:stretch>
        </p:blipFill>
        <p:spPr>
          <a:xfrm>
            <a:off x="5756204" y="3102675"/>
            <a:ext cx="3140575" cy="1771975"/>
          </a:xfrm>
          <a:prstGeom prst="rect">
            <a:avLst/>
          </a:prstGeom>
          <a:noFill/>
          <a:ln>
            <a:noFill/>
          </a:ln>
        </p:spPr>
      </p:pic>
      <p:sp>
        <p:nvSpPr>
          <p:cNvPr id="773" name="Google Shape;773;p45"/>
          <p:cNvSpPr txBox="1"/>
          <p:nvPr/>
        </p:nvSpPr>
        <p:spPr>
          <a:xfrm>
            <a:off x="238525" y="1086825"/>
            <a:ext cx="30000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Abel"/>
                <a:ea typeface="Abel"/>
                <a:cs typeface="Abel"/>
                <a:sym typeface="Abel"/>
              </a:rPr>
              <a:t>NPM (Node Package Manager)</a:t>
            </a:r>
            <a:r>
              <a:rPr lang="en">
                <a:latin typeface="Abel"/>
                <a:ea typeface="Abel"/>
                <a:cs typeface="Abel"/>
                <a:sym typeface="Abel"/>
              </a:rPr>
              <a:t> </a:t>
            </a:r>
            <a:endParaRPr>
              <a:latin typeface="Abel"/>
              <a:ea typeface="Abel"/>
              <a:cs typeface="Abel"/>
              <a:sym typeface="Abel"/>
            </a:endParaRPr>
          </a:p>
          <a:p>
            <a:pPr indent="0" lvl="0" marL="0" rtl="0" algn="just">
              <a:spcBef>
                <a:spcPts val="0"/>
              </a:spcBef>
              <a:spcAft>
                <a:spcPts val="0"/>
              </a:spcAft>
              <a:buNone/>
            </a:pPr>
            <a:r>
              <a:rPr lang="en">
                <a:latin typeface="Abel"/>
                <a:ea typeface="Abel"/>
                <a:cs typeface="Abel"/>
                <a:sym typeface="Abel"/>
              </a:rPr>
              <a:t>Es un gestor de paquetes desarrollado en su totalidad bajo el lenguaje JavaScript por Isaac Schlueter, a través del cual podemos obtener cualquier librería con tan solo una sencilla línea de código, lo cual nos permitirá agregar dependencias de forma simple, distribuir paquetes y administrar eficazmente tanto los módulos como el proyecto a desarrollar en general.</a:t>
            </a:r>
            <a:endParaRPr>
              <a:latin typeface="Abel"/>
              <a:ea typeface="Abel"/>
              <a:cs typeface="Abel"/>
              <a:sym typeface="Abel"/>
            </a:endParaRPr>
          </a:p>
        </p:txBody>
      </p:sp>
      <p:sp>
        <p:nvSpPr>
          <p:cNvPr id="774" name="Google Shape;774;p45"/>
          <p:cNvSpPr txBox="1"/>
          <p:nvPr/>
        </p:nvSpPr>
        <p:spPr>
          <a:xfrm>
            <a:off x="3371475" y="1284925"/>
            <a:ext cx="30000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Abel"/>
                <a:ea typeface="Abel"/>
                <a:cs typeface="Abel"/>
                <a:sym typeface="Abel"/>
              </a:rPr>
              <a:t>Node.js </a:t>
            </a:r>
            <a:endParaRPr b="1">
              <a:latin typeface="Abel"/>
              <a:ea typeface="Abel"/>
              <a:cs typeface="Abel"/>
              <a:sym typeface="Abel"/>
            </a:endParaRPr>
          </a:p>
          <a:p>
            <a:pPr indent="0" lvl="0" marL="0" rtl="0" algn="just">
              <a:spcBef>
                <a:spcPts val="0"/>
              </a:spcBef>
              <a:spcAft>
                <a:spcPts val="0"/>
              </a:spcAft>
              <a:buNone/>
            </a:pPr>
            <a:r>
              <a:rPr lang="en">
                <a:latin typeface="Abel"/>
                <a:ea typeface="Abel"/>
                <a:cs typeface="Abel"/>
                <a:sym typeface="Abel"/>
              </a:rPr>
              <a:t>Es un entorno de tiempo de ejecución de JavaScript (de ahí su terminación en .js haciendo alusión al lenguaje JavaScript). Este entorno de tiempo de ejecución en tiempo real incluye todo lo que se necesita para ejecutar un programa escrito en JavaScript.</a:t>
            </a:r>
            <a:endParaRPr>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8" name="Shape 778"/>
        <p:cNvGrpSpPr/>
        <p:nvPr/>
      </p:nvGrpSpPr>
      <p:grpSpPr>
        <a:xfrm>
          <a:off x="0" y="0"/>
          <a:ext cx="0" cy="0"/>
          <a:chOff x="0" y="0"/>
          <a:chExt cx="0" cy="0"/>
        </a:xfrm>
      </p:grpSpPr>
      <p:sp>
        <p:nvSpPr>
          <p:cNvPr id="779" name="Google Shape;779;p46"/>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6">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6">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6">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6">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6">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46"/>
          <p:cNvGrpSpPr/>
          <p:nvPr/>
        </p:nvGrpSpPr>
        <p:grpSpPr>
          <a:xfrm>
            <a:off x="238515" y="90242"/>
            <a:ext cx="216784" cy="199039"/>
            <a:chOff x="285677" y="4429254"/>
            <a:chExt cx="216784" cy="199039"/>
          </a:xfrm>
        </p:grpSpPr>
        <p:sp>
          <p:nvSpPr>
            <p:cNvPr id="788" name="Google Shape;788;p46"/>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6"/>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6"/>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6"/>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6"/>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6"/>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6"/>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6"/>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6"/>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46"/>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798" name="Google Shape;798;p46"/>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799" name="Google Shape;799;p46"/>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800" name="Google Shape;800;p46">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802" name="Google Shape;802;p46"/>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803" name="Google Shape;803;p46"/>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804" name="Google Shape;804;p46"/>
          <p:cNvSpPr txBox="1"/>
          <p:nvPr>
            <p:ph type="ctrTitle"/>
          </p:nvPr>
        </p:nvSpPr>
        <p:spPr>
          <a:xfrm>
            <a:off x="-123587" y="2018838"/>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Descargar Node</a:t>
            </a:r>
            <a:endParaRPr>
              <a:solidFill>
                <a:schemeClr val="lt1"/>
              </a:solidFill>
            </a:endParaRPr>
          </a:p>
        </p:txBody>
      </p:sp>
      <p:sp>
        <p:nvSpPr>
          <p:cNvPr id="805" name="Google Shape;805;p46"/>
          <p:cNvSpPr txBox="1"/>
          <p:nvPr/>
        </p:nvSpPr>
        <p:spPr>
          <a:xfrm>
            <a:off x="670100" y="2524100"/>
            <a:ext cx="3000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bel"/>
                <a:ea typeface="Abel"/>
                <a:cs typeface="Abel"/>
                <a:sym typeface="Abel"/>
              </a:rPr>
              <a:t>La descarga de Node incluye NPM, para esto, vamos a la página oficial </a:t>
            </a:r>
            <a:r>
              <a:rPr lang="en" u="sng">
                <a:solidFill>
                  <a:schemeClr val="dk2"/>
                </a:solidFill>
                <a:latin typeface="Abel"/>
                <a:ea typeface="Abel"/>
                <a:cs typeface="Abel"/>
                <a:sym typeface="Abel"/>
                <a:hlinkClick r:id="rId6">
                  <a:extLst>
                    <a:ext uri="{A12FA001-AC4F-418D-AE19-62706E023703}">
                      <ahyp:hlinkClr val="tx"/>
                    </a:ext>
                  </a:extLst>
                </a:hlinkClick>
              </a:rPr>
              <a:t>https://nodejs.org/en/download/</a:t>
            </a:r>
            <a:endParaRPr>
              <a:solidFill>
                <a:schemeClr val="dk2"/>
              </a:solidFill>
              <a:latin typeface="Abel"/>
              <a:ea typeface="Abel"/>
              <a:cs typeface="Abel"/>
              <a:sym typeface="Abel"/>
            </a:endParaRPr>
          </a:p>
        </p:txBody>
      </p:sp>
      <p:pic>
        <p:nvPicPr>
          <p:cNvPr id="806" name="Google Shape;806;p46"/>
          <p:cNvPicPr preferRelativeResize="0"/>
          <p:nvPr/>
        </p:nvPicPr>
        <p:blipFill>
          <a:blip r:embed="rId7">
            <a:alphaModFix/>
          </a:blip>
          <a:stretch>
            <a:fillRect/>
          </a:stretch>
        </p:blipFill>
        <p:spPr>
          <a:xfrm>
            <a:off x="4027650" y="998663"/>
            <a:ext cx="4350360" cy="33769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7"/>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Babel y la terminal. Hagamos la lecura Juntos!</a:t>
            </a:r>
            <a:r>
              <a:rPr lang="en" sz="1500"/>
              <a:t> </a:t>
            </a:r>
            <a:endParaRPr i="1" sz="1500"/>
          </a:p>
        </p:txBody>
      </p:sp>
      <p:sp>
        <p:nvSpPr>
          <p:cNvPr id="812" name="Google Shape;812;p47"/>
          <p:cNvSpPr txBox="1"/>
          <p:nvPr/>
        </p:nvSpPr>
        <p:spPr>
          <a:xfrm>
            <a:off x="1301425" y="1370575"/>
            <a:ext cx="68100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Abel"/>
                <a:ea typeface="Abel"/>
                <a:cs typeface="Abel"/>
                <a:sym typeface="Abel"/>
              </a:rPr>
              <a:t>El primer código consistirá en una serie de ciclos for y for...of para mostrar una secuencia de números, mientras que el segundo código construirá un objeto mediante una función cuando se le pasan los valores. </a:t>
            </a:r>
            <a:endParaRPr sz="1300">
              <a:solidFill>
                <a:schemeClr val="dk2"/>
              </a:solidFill>
              <a:latin typeface="Abel"/>
              <a:ea typeface="Abel"/>
              <a:cs typeface="Abel"/>
              <a:sym typeface="Abel"/>
            </a:endParaRPr>
          </a:p>
        </p:txBody>
      </p:sp>
      <p:sp>
        <p:nvSpPr>
          <p:cNvPr id="813" name="Google Shape;813;p47"/>
          <p:cNvSpPr txBox="1"/>
          <p:nvPr/>
        </p:nvSpPr>
        <p:spPr>
          <a:xfrm>
            <a:off x="1648450" y="2155675"/>
            <a:ext cx="3226200" cy="22686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50">
                <a:solidFill>
                  <a:srgbClr val="928374"/>
                </a:solidFill>
                <a:highlight>
                  <a:srgbClr val="282828"/>
                </a:highlight>
                <a:latin typeface="Consolas"/>
                <a:ea typeface="Consolas"/>
                <a:cs typeface="Consolas"/>
                <a:sym typeface="Consolas"/>
              </a:rPr>
              <a:t>/*** archivo src/for-anidados.js ***/</a:t>
            </a:r>
            <a:endParaRPr i="1" sz="8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for</a:t>
            </a: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let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0</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&lt;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3</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console</a:t>
            </a:r>
            <a:r>
              <a:rPr lang="en" sz="850">
                <a:solidFill>
                  <a:srgbClr val="A89984"/>
                </a:solidFill>
                <a:highlight>
                  <a:srgbClr val="282828"/>
                </a:highlight>
                <a:latin typeface="Consolas"/>
                <a:ea typeface="Consolas"/>
                <a:cs typeface="Consolas"/>
                <a:sym typeface="Consolas"/>
              </a:rPr>
              <a:t>.</a:t>
            </a:r>
            <a:r>
              <a:rPr lang="en" sz="850">
                <a:solidFill>
                  <a:srgbClr val="FABD2F"/>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let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for</a:t>
            </a: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let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0</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&lt;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3</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console</a:t>
            </a:r>
            <a:r>
              <a:rPr lang="en" sz="850">
                <a:solidFill>
                  <a:srgbClr val="A89984"/>
                </a:solidFill>
                <a:highlight>
                  <a:srgbClr val="282828"/>
                </a:highlight>
                <a:latin typeface="Consolas"/>
                <a:ea typeface="Consolas"/>
                <a:cs typeface="Consolas"/>
                <a:sym typeface="Consolas"/>
              </a:rPr>
              <a:t>.</a:t>
            </a:r>
            <a:r>
              <a:rPr lang="en" sz="850">
                <a:solidFill>
                  <a:srgbClr val="FABD2F"/>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for</a:t>
            </a: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let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of</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1</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2</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3</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4</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D3869B"/>
                </a:solidFill>
                <a:highlight>
                  <a:srgbClr val="282828"/>
                </a:highlight>
                <a:latin typeface="Consolas"/>
                <a:ea typeface="Consolas"/>
                <a:cs typeface="Consolas"/>
                <a:sym typeface="Consolas"/>
              </a:rPr>
              <a:t>5</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console</a:t>
            </a:r>
            <a:r>
              <a:rPr lang="en" sz="850">
                <a:solidFill>
                  <a:srgbClr val="A89984"/>
                </a:solidFill>
                <a:highlight>
                  <a:srgbClr val="282828"/>
                </a:highlight>
                <a:latin typeface="Consolas"/>
                <a:ea typeface="Consolas"/>
                <a:cs typeface="Consolas"/>
                <a:sym typeface="Consolas"/>
              </a:rPr>
              <a:t>.</a:t>
            </a:r>
            <a:r>
              <a:rPr lang="en" sz="850">
                <a:solidFill>
                  <a:srgbClr val="FABD2F"/>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i</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p:txBody>
      </p:sp>
      <p:sp>
        <p:nvSpPr>
          <p:cNvPr id="814" name="Google Shape;814;p47"/>
          <p:cNvSpPr txBox="1"/>
          <p:nvPr/>
        </p:nvSpPr>
        <p:spPr>
          <a:xfrm>
            <a:off x="5079825" y="2155675"/>
            <a:ext cx="3000000" cy="17361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50">
                <a:solidFill>
                  <a:srgbClr val="928374"/>
                </a:solidFill>
                <a:highlight>
                  <a:srgbClr val="282828"/>
                </a:highlight>
                <a:latin typeface="Consolas"/>
                <a:ea typeface="Consolas"/>
                <a:cs typeface="Consolas"/>
                <a:sym typeface="Consolas"/>
              </a:rPr>
              <a:t>/*** archivo src/rest-spread-objetos.js</a:t>
            </a:r>
            <a:endParaRPr i="1" sz="8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i="1" lang="en" sz="850">
                <a:solidFill>
                  <a:srgbClr val="928374"/>
                </a:solidFill>
                <a:highlight>
                  <a:srgbClr val="282828"/>
                </a:highlight>
                <a:latin typeface="Consolas"/>
                <a:ea typeface="Consolas"/>
                <a:cs typeface="Consolas"/>
                <a:sym typeface="Consolas"/>
              </a:rPr>
              <a:t> ***/</a:t>
            </a:r>
            <a:endParaRPr i="1" sz="8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8EC07C"/>
                </a:solidFill>
                <a:highlight>
                  <a:srgbClr val="282828"/>
                </a:highlight>
                <a:latin typeface="Consolas"/>
                <a:ea typeface="Consolas"/>
                <a:cs typeface="Consolas"/>
                <a:sym typeface="Consolas"/>
              </a:rPr>
              <a:t>function</a:t>
            </a:r>
            <a:r>
              <a:rPr lang="en" sz="850">
                <a:solidFill>
                  <a:srgbClr val="EBDBB2"/>
                </a:solidFill>
                <a:highlight>
                  <a:srgbClr val="282828"/>
                </a:highlight>
                <a:latin typeface="Consolas"/>
                <a:ea typeface="Consolas"/>
                <a:cs typeface="Consolas"/>
                <a:sym typeface="Consolas"/>
              </a:rPr>
              <a:t> </a:t>
            </a:r>
            <a:r>
              <a:rPr lang="en" sz="850">
                <a:solidFill>
                  <a:srgbClr val="FABD2F"/>
                </a:solidFill>
                <a:highlight>
                  <a:srgbClr val="282828"/>
                </a:highlight>
                <a:latin typeface="Consolas"/>
                <a:ea typeface="Consolas"/>
                <a:cs typeface="Consolas"/>
                <a:sym typeface="Consolas"/>
              </a:rPr>
              <a:t>combinarObjetos</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a</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b</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return</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a</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b</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let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a</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unaLlave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un valor</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b</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otraLlave</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otro valor</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combo</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FABD2F"/>
                </a:solidFill>
                <a:highlight>
                  <a:srgbClr val="282828"/>
                </a:highlight>
                <a:latin typeface="Consolas"/>
                <a:ea typeface="Consolas"/>
                <a:cs typeface="Consolas"/>
                <a:sym typeface="Consolas"/>
              </a:rPr>
              <a:t>combinarObjetos</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a</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b</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83A598"/>
                </a:solidFill>
                <a:highlight>
                  <a:srgbClr val="282828"/>
                </a:highlight>
                <a:latin typeface="Consolas"/>
                <a:ea typeface="Consolas"/>
                <a:cs typeface="Consolas"/>
                <a:sym typeface="Consolas"/>
              </a:rPr>
              <a:t>console</a:t>
            </a:r>
            <a:r>
              <a:rPr lang="en" sz="850">
                <a:solidFill>
                  <a:srgbClr val="A89984"/>
                </a:solidFill>
                <a:highlight>
                  <a:srgbClr val="282828"/>
                </a:highlight>
                <a:latin typeface="Consolas"/>
                <a:ea typeface="Consolas"/>
                <a:cs typeface="Consolas"/>
                <a:sym typeface="Consolas"/>
              </a:rPr>
              <a:t>.</a:t>
            </a:r>
            <a:r>
              <a:rPr lang="en" sz="850">
                <a:solidFill>
                  <a:srgbClr val="FABD2F"/>
                </a:solidFill>
                <a:highlight>
                  <a:srgbClr val="282828"/>
                </a:highlight>
                <a:latin typeface="Consolas"/>
                <a:ea typeface="Consolas"/>
                <a:cs typeface="Consolas"/>
                <a:sym typeface="Consolas"/>
              </a:rPr>
              <a:t>log</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combo</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8" name="Shape 818"/>
        <p:cNvGrpSpPr/>
        <p:nvPr/>
      </p:nvGrpSpPr>
      <p:grpSpPr>
        <a:xfrm>
          <a:off x="0" y="0"/>
          <a:ext cx="0" cy="0"/>
          <a:chOff x="0" y="0"/>
          <a:chExt cx="0" cy="0"/>
        </a:xfrm>
      </p:grpSpPr>
      <p:grpSp>
        <p:nvGrpSpPr>
          <p:cNvPr id="819" name="Google Shape;819;p48"/>
          <p:cNvGrpSpPr/>
          <p:nvPr/>
        </p:nvGrpSpPr>
        <p:grpSpPr>
          <a:xfrm>
            <a:off x="445050" y="749900"/>
            <a:ext cx="4127100" cy="3883275"/>
            <a:chOff x="445050" y="343300"/>
            <a:chExt cx="4127100" cy="3883275"/>
          </a:xfrm>
        </p:grpSpPr>
        <p:sp>
          <p:nvSpPr>
            <p:cNvPr id="820" name="Google Shape;820;p48"/>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48"/>
            <p:cNvGrpSpPr/>
            <p:nvPr/>
          </p:nvGrpSpPr>
          <p:grpSpPr>
            <a:xfrm>
              <a:off x="445050" y="343300"/>
              <a:ext cx="4127100" cy="392400"/>
              <a:chOff x="-8550475" y="393000"/>
              <a:chExt cx="4127100" cy="392400"/>
            </a:xfrm>
          </p:grpSpPr>
          <p:sp>
            <p:nvSpPr>
              <p:cNvPr id="822" name="Google Shape;822;p48"/>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6" name="Google Shape;826;p48"/>
          <p:cNvGrpSpPr/>
          <p:nvPr/>
        </p:nvGrpSpPr>
        <p:grpSpPr>
          <a:xfrm>
            <a:off x="4200175" y="1455325"/>
            <a:ext cx="4498200" cy="2330700"/>
            <a:chOff x="4200175" y="1139900"/>
            <a:chExt cx="4498200" cy="2330700"/>
          </a:xfrm>
        </p:grpSpPr>
        <p:sp>
          <p:nvSpPr>
            <p:cNvPr id="827" name="Google Shape;827;p48"/>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48"/>
            <p:cNvGrpSpPr/>
            <p:nvPr/>
          </p:nvGrpSpPr>
          <p:grpSpPr>
            <a:xfrm>
              <a:off x="4200175" y="1139900"/>
              <a:ext cx="4498200" cy="392400"/>
              <a:chOff x="-8550475" y="393000"/>
              <a:chExt cx="4498200" cy="392400"/>
            </a:xfrm>
          </p:grpSpPr>
          <p:sp>
            <p:nvSpPr>
              <p:cNvPr id="829" name="Google Shape;829;p48"/>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3" name="Google Shape;833;p48"/>
          <p:cNvSpPr txBox="1"/>
          <p:nvPr>
            <p:ph type="ctrTitle"/>
          </p:nvPr>
        </p:nvSpPr>
        <p:spPr>
          <a:xfrm>
            <a:off x="5009625" y="22009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Objetos en ES6</a:t>
            </a:r>
            <a:endParaRPr sz="2700"/>
          </a:p>
        </p:txBody>
      </p:sp>
      <p:sp>
        <p:nvSpPr>
          <p:cNvPr id="834" name="Google Shape;834;p4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48"/>
          <p:cNvGrpSpPr/>
          <p:nvPr/>
        </p:nvGrpSpPr>
        <p:grpSpPr>
          <a:xfrm>
            <a:off x="238515" y="90242"/>
            <a:ext cx="216784" cy="199039"/>
            <a:chOff x="285677" y="4429254"/>
            <a:chExt cx="216784" cy="199039"/>
          </a:xfrm>
        </p:grpSpPr>
        <p:sp>
          <p:nvSpPr>
            <p:cNvPr id="842" name="Google Shape;842;p4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854" name="Google Shape;854;p48"/>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855" name="Google Shape;855;p48"/>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856" name="Google Shape;856;p48"/>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857" name="Google Shape;857;p48"/>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858" name="Google Shape;858;p48"/>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859" name="Google Shape;859;p48"/>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26"/>
                                        </p:tgtEl>
                                        <p:attrNameLst>
                                          <p:attrName>style.visibility</p:attrName>
                                        </p:attrNameLst>
                                      </p:cBhvr>
                                      <p:to>
                                        <p:strVal val="visible"/>
                                      </p:to>
                                    </p:set>
                                    <p:anim calcmode="lin" valueType="num">
                                      <p:cBhvr additive="base">
                                        <p:cTn dur="1000"/>
                                        <p:tgtEl>
                                          <p:spTgt spid="826"/>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826"/>
                                        </p:tgtEl>
                                        <p:attrNameLst>
                                          <p:attrName>style.visibility</p:attrName>
                                        </p:attrNameLst>
                                      </p:cBhvr>
                                      <p:to>
                                        <p:strVal val="visible"/>
                                      </p:to>
                                    </p:set>
                                    <p:anim calcmode="lin" valueType="num">
                                      <p:cBhvr additive="base">
                                        <p:cTn dur="1000"/>
                                        <p:tgtEl>
                                          <p:spTgt spid="826"/>
                                        </p:tgtEl>
                                        <p:attrNameLst>
                                          <p:attrName>ppt_w</p:attrName>
                                        </p:attrNameLst>
                                      </p:cBhvr>
                                      <p:tavLst>
                                        <p:tav fmla="" tm="0">
                                          <p:val>
                                            <p:strVal val="0"/>
                                          </p:val>
                                        </p:tav>
                                        <p:tav fmla="" tm="100000">
                                          <p:val>
                                            <p:strVal val="#ppt_w"/>
                                          </p:val>
                                        </p:tav>
                                      </p:tavLst>
                                    </p:anim>
                                    <p:anim calcmode="lin" valueType="num">
                                      <p:cBhvr additive="base">
                                        <p:cTn dur="1000"/>
                                        <p:tgtEl>
                                          <p:spTgt spid="8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3" name="Shape 863"/>
        <p:cNvGrpSpPr/>
        <p:nvPr/>
      </p:nvGrpSpPr>
      <p:grpSpPr>
        <a:xfrm>
          <a:off x="0" y="0"/>
          <a:ext cx="0" cy="0"/>
          <a:chOff x="0" y="0"/>
          <a:chExt cx="0" cy="0"/>
        </a:xfrm>
      </p:grpSpPr>
      <p:sp>
        <p:nvSpPr>
          <p:cNvPr id="864" name="Google Shape;864;p4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9">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9">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9">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9">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9">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49"/>
          <p:cNvGrpSpPr/>
          <p:nvPr/>
        </p:nvGrpSpPr>
        <p:grpSpPr>
          <a:xfrm>
            <a:off x="238515" y="90242"/>
            <a:ext cx="216784" cy="199039"/>
            <a:chOff x="285677" y="4429254"/>
            <a:chExt cx="216784" cy="199039"/>
          </a:xfrm>
        </p:grpSpPr>
        <p:sp>
          <p:nvSpPr>
            <p:cNvPr id="873" name="Google Shape;873;p4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49"/>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883" name="Google Shape;883;p49"/>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884" name="Google Shape;884;p49"/>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885" name="Google Shape;885;p4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9"/>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887" name="Google Shape;887;p49"/>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888" name="Google Shape;888;p49"/>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889" name="Google Shape;889;p49"/>
          <p:cNvSpPr txBox="1"/>
          <p:nvPr/>
        </p:nvSpPr>
        <p:spPr>
          <a:xfrm>
            <a:off x="1119600" y="1393750"/>
            <a:ext cx="6904800" cy="12366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2"/>
              </a:buClr>
              <a:buSzPts val="1500"/>
              <a:buFont typeface="Abel"/>
              <a:buChar char="➔"/>
            </a:pPr>
            <a:r>
              <a:rPr lang="en" sz="1500">
                <a:latin typeface="Abel"/>
                <a:ea typeface="Abel"/>
                <a:cs typeface="Abel"/>
                <a:sym typeface="Abel"/>
              </a:rPr>
              <a:t>Son el bloque de construcción fundamental de todos los lenguajes que implementan el Paradigma Orientado a Objetos. </a:t>
            </a:r>
            <a:endParaRPr sz="1500">
              <a:latin typeface="Abel"/>
              <a:ea typeface="Abel"/>
              <a:cs typeface="Abel"/>
              <a:sym typeface="Abel"/>
            </a:endParaRPr>
          </a:p>
          <a:p>
            <a:pPr indent="-323850" lvl="0" marL="457200" rtl="0" algn="just">
              <a:spcBef>
                <a:spcPts val="1000"/>
              </a:spcBef>
              <a:spcAft>
                <a:spcPts val="1000"/>
              </a:spcAft>
              <a:buClr>
                <a:schemeClr val="dk2"/>
              </a:buClr>
              <a:buSzPts val="1500"/>
              <a:buFont typeface="Abel"/>
              <a:buChar char="➔"/>
            </a:pPr>
            <a:r>
              <a:rPr lang="en" sz="1500">
                <a:latin typeface="Abel"/>
                <a:ea typeface="Abel"/>
                <a:cs typeface="Abel"/>
                <a:sym typeface="Abel"/>
              </a:rPr>
              <a:t>En ES6 se agregó “class” como azúcar sintáctico, es decir, una forma más abreviada y sucinta de definir funciones constructoras y sus prototipos</a:t>
            </a:r>
            <a:endParaRPr sz="1500">
              <a:latin typeface="Abel"/>
              <a:ea typeface="Abel"/>
              <a:cs typeface="Abel"/>
              <a:sym typeface="Abel"/>
            </a:endParaRPr>
          </a:p>
        </p:txBody>
      </p:sp>
      <p:sp>
        <p:nvSpPr>
          <p:cNvPr id="890" name="Google Shape;890;p49"/>
          <p:cNvSpPr txBox="1"/>
          <p:nvPr>
            <p:ph type="ctrTitle"/>
          </p:nvPr>
        </p:nvSpPr>
        <p:spPr>
          <a:xfrm>
            <a:off x="2459363" y="7796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Clases</a:t>
            </a:r>
            <a:endParaRPr>
              <a:solidFill>
                <a:schemeClr val="lt1"/>
              </a:solidFill>
            </a:endParaRPr>
          </a:p>
        </p:txBody>
      </p:sp>
      <p:pic>
        <p:nvPicPr>
          <p:cNvPr id="891" name="Google Shape;891;p49"/>
          <p:cNvPicPr preferRelativeResize="0"/>
          <p:nvPr/>
        </p:nvPicPr>
        <p:blipFill>
          <a:blip r:embed="rId6">
            <a:alphaModFix/>
          </a:blip>
          <a:stretch>
            <a:fillRect/>
          </a:stretch>
        </p:blipFill>
        <p:spPr>
          <a:xfrm>
            <a:off x="2734903" y="2923150"/>
            <a:ext cx="4120750" cy="1380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5" name="Shape 895"/>
        <p:cNvGrpSpPr/>
        <p:nvPr/>
      </p:nvGrpSpPr>
      <p:grpSpPr>
        <a:xfrm>
          <a:off x="0" y="0"/>
          <a:ext cx="0" cy="0"/>
          <a:chOff x="0" y="0"/>
          <a:chExt cx="0" cy="0"/>
        </a:xfrm>
      </p:grpSpPr>
      <p:sp>
        <p:nvSpPr>
          <p:cNvPr id="896" name="Google Shape;896;p5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0">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0">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4" name="Google Shape;904;p50"/>
          <p:cNvGrpSpPr/>
          <p:nvPr/>
        </p:nvGrpSpPr>
        <p:grpSpPr>
          <a:xfrm>
            <a:off x="238515" y="90242"/>
            <a:ext cx="216784" cy="199039"/>
            <a:chOff x="285677" y="4429254"/>
            <a:chExt cx="216784" cy="199039"/>
          </a:xfrm>
        </p:grpSpPr>
        <p:sp>
          <p:nvSpPr>
            <p:cNvPr id="905" name="Google Shape;905;p5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50"/>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915" name="Google Shape;915;p50"/>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916" name="Google Shape;916;p50"/>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917" name="Google Shape;917;p50">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919" name="Google Shape;919;p50"/>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920" name="Google Shape;920;p50"/>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921" name="Google Shape;921;p50"/>
          <p:cNvSpPr txBox="1"/>
          <p:nvPr/>
        </p:nvSpPr>
        <p:spPr>
          <a:xfrm>
            <a:off x="1119600" y="1393750"/>
            <a:ext cx="6904800" cy="12366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2"/>
              </a:buClr>
              <a:buSzPts val="1500"/>
              <a:buFont typeface="Abel"/>
              <a:buChar char="➔"/>
            </a:pPr>
            <a:r>
              <a:rPr lang="en" sz="1500">
                <a:latin typeface="Abel"/>
                <a:ea typeface="Abel"/>
                <a:cs typeface="Abel"/>
                <a:sym typeface="Abel"/>
              </a:rPr>
              <a:t>Cuando se habla de azúcar sintáctico, nos referimos a que si bien ES6 implementa clases y otros aspectos del paradigma orientado a objetos, es sólo a nivel de sintaxis, ya que como sabemos JavaScript está orientado a prototipos. </a:t>
            </a:r>
            <a:endParaRPr sz="1500">
              <a:latin typeface="Abel"/>
              <a:ea typeface="Abel"/>
              <a:cs typeface="Abel"/>
              <a:sym typeface="Abel"/>
            </a:endParaRPr>
          </a:p>
          <a:p>
            <a:pPr indent="-323850" lvl="0" marL="457200" rtl="0" algn="just">
              <a:spcBef>
                <a:spcPts val="1000"/>
              </a:spcBef>
              <a:spcAft>
                <a:spcPts val="1000"/>
              </a:spcAft>
              <a:buClr>
                <a:schemeClr val="dk2"/>
              </a:buClr>
              <a:buSzPts val="1500"/>
              <a:buFont typeface="Abel"/>
              <a:buChar char="➔"/>
            </a:pPr>
            <a:r>
              <a:rPr lang="en" sz="1500">
                <a:latin typeface="Abel"/>
                <a:ea typeface="Abel"/>
                <a:cs typeface="Abel"/>
                <a:sym typeface="Abel"/>
              </a:rPr>
              <a:t>Sintaxis de ES6:</a:t>
            </a:r>
            <a:endParaRPr sz="1500">
              <a:latin typeface="Abel"/>
              <a:ea typeface="Abel"/>
              <a:cs typeface="Abel"/>
              <a:sym typeface="Abel"/>
            </a:endParaRPr>
          </a:p>
        </p:txBody>
      </p:sp>
      <p:sp>
        <p:nvSpPr>
          <p:cNvPr id="922" name="Google Shape;922;p50"/>
          <p:cNvSpPr txBox="1"/>
          <p:nvPr>
            <p:ph type="ctrTitle"/>
          </p:nvPr>
        </p:nvSpPr>
        <p:spPr>
          <a:xfrm>
            <a:off x="2459363" y="7796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Clases</a:t>
            </a:r>
            <a:endParaRPr>
              <a:solidFill>
                <a:schemeClr val="lt1"/>
              </a:solidFill>
            </a:endParaRPr>
          </a:p>
        </p:txBody>
      </p:sp>
      <p:sp>
        <p:nvSpPr>
          <p:cNvPr id="923" name="Google Shape;923;p50"/>
          <p:cNvSpPr txBox="1"/>
          <p:nvPr/>
        </p:nvSpPr>
        <p:spPr>
          <a:xfrm>
            <a:off x="3447425" y="2923150"/>
            <a:ext cx="3000000" cy="14430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class</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Cuadrado</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constructor</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lado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this</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lado</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lado</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c1</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new</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Cuadrado</a:t>
            </a:r>
            <a:r>
              <a:rPr lang="en" sz="1050">
                <a:solidFill>
                  <a:srgbClr val="EBDBB2"/>
                </a:solidFill>
                <a:highlight>
                  <a:srgbClr val="282828"/>
                </a:highlight>
                <a:latin typeface="Consolas"/>
                <a:ea typeface="Consolas"/>
                <a:cs typeface="Consolas"/>
                <a:sym typeface="Consolas"/>
              </a:rPr>
              <a:t>(</a:t>
            </a:r>
            <a:r>
              <a:rPr lang="en" sz="1050">
                <a:solidFill>
                  <a:srgbClr val="D3869B"/>
                </a:solidFill>
                <a:highlight>
                  <a:srgbClr val="282828"/>
                </a:highlight>
                <a:latin typeface="Consolas"/>
                <a:ea typeface="Consolas"/>
                <a:cs typeface="Consolas"/>
                <a:sym typeface="Consolas"/>
              </a:rPr>
              <a:t>10</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1"/>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Hagamos una clase</a:t>
            </a:r>
            <a:r>
              <a:rPr lang="en" sz="1500"/>
              <a:t> </a:t>
            </a:r>
            <a:endParaRPr i="1" sz="1500"/>
          </a:p>
        </p:txBody>
      </p:sp>
      <p:sp>
        <p:nvSpPr>
          <p:cNvPr id="929" name="Google Shape;929;p51"/>
          <p:cNvSpPr txBox="1"/>
          <p:nvPr/>
        </p:nvSpPr>
        <p:spPr>
          <a:xfrm>
            <a:off x="1032575" y="1809225"/>
            <a:ext cx="33327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bel"/>
                <a:ea typeface="Abel"/>
                <a:cs typeface="Abel"/>
                <a:sym typeface="Abel"/>
              </a:rPr>
              <a:t>Crear un objeto mediante el uso de clases con ES6, bajo el nombre de “Estudiante” y que tenga como atributo el nombre de ese estudiante y la edad. Para luego instanciar el objeto enviando los valores “Juan” y “35”, respectivamente, mostrando por la terminal mediante el uso de Node el objeto.</a:t>
            </a:r>
            <a:endParaRPr>
              <a:solidFill>
                <a:schemeClr val="dk2"/>
              </a:solidFill>
              <a:latin typeface="Abel"/>
              <a:ea typeface="Abel"/>
              <a:cs typeface="Abel"/>
              <a:sym typeface="Abel"/>
            </a:endParaRPr>
          </a:p>
        </p:txBody>
      </p:sp>
      <p:sp>
        <p:nvSpPr>
          <p:cNvPr id="930" name="Google Shape;930;p51"/>
          <p:cNvSpPr txBox="1"/>
          <p:nvPr/>
        </p:nvSpPr>
        <p:spPr>
          <a:xfrm>
            <a:off x="4506750" y="1740450"/>
            <a:ext cx="3509100" cy="20664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class</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Estudiante</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constructor</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edad</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this</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nombre</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nombre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this</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edad</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edad</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e1</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FE8019"/>
                </a:solidFill>
                <a:highlight>
                  <a:srgbClr val="282828"/>
                </a:highlight>
                <a:latin typeface="Consolas"/>
                <a:ea typeface="Consolas"/>
                <a:cs typeface="Consolas"/>
                <a:sym typeface="Consolas"/>
              </a:rPr>
              <a:t>new</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Estudiante</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Juan</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35</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e1</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4" name="Shape 934"/>
        <p:cNvGrpSpPr/>
        <p:nvPr/>
      </p:nvGrpSpPr>
      <p:grpSpPr>
        <a:xfrm>
          <a:off x="0" y="0"/>
          <a:ext cx="0" cy="0"/>
          <a:chOff x="0" y="0"/>
          <a:chExt cx="0" cy="0"/>
        </a:xfrm>
      </p:grpSpPr>
      <p:grpSp>
        <p:nvGrpSpPr>
          <p:cNvPr id="935" name="Google Shape;935;p52"/>
          <p:cNvGrpSpPr/>
          <p:nvPr/>
        </p:nvGrpSpPr>
        <p:grpSpPr>
          <a:xfrm>
            <a:off x="445050" y="749900"/>
            <a:ext cx="4127100" cy="3883275"/>
            <a:chOff x="445050" y="343300"/>
            <a:chExt cx="4127100" cy="3883275"/>
          </a:xfrm>
        </p:grpSpPr>
        <p:sp>
          <p:nvSpPr>
            <p:cNvPr id="936" name="Google Shape;936;p52"/>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52"/>
            <p:cNvGrpSpPr/>
            <p:nvPr/>
          </p:nvGrpSpPr>
          <p:grpSpPr>
            <a:xfrm>
              <a:off x="445050" y="343300"/>
              <a:ext cx="4127100" cy="392400"/>
              <a:chOff x="-8550475" y="393000"/>
              <a:chExt cx="4127100" cy="392400"/>
            </a:xfrm>
          </p:grpSpPr>
          <p:sp>
            <p:nvSpPr>
              <p:cNvPr id="938" name="Google Shape;938;p52"/>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2" name="Google Shape;942;p52"/>
          <p:cNvGrpSpPr/>
          <p:nvPr/>
        </p:nvGrpSpPr>
        <p:grpSpPr>
          <a:xfrm>
            <a:off x="4200175" y="1455325"/>
            <a:ext cx="4498200" cy="2330700"/>
            <a:chOff x="4200175" y="1139900"/>
            <a:chExt cx="4498200" cy="2330700"/>
          </a:xfrm>
        </p:grpSpPr>
        <p:sp>
          <p:nvSpPr>
            <p:cNvPr id="943" name="Google Shape;943;p52"/>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52"/>
            <p:cNvGrpSpPr/>
            <p:nvPr/>
          </p:nvGrpSpPr>
          <p:grpSpPr>
            <a:xfrm>
              <a:off x="4200175" y="1139900"/>
              <a:ext cx="4498200" cy="392400"/>
              <a:chOff x="-8550475" y="393000"/>
              <a:chExt cx="4498200" cy="392400"/>
            </a:xfrm>
          </p:grpSpPr>
          <p:sp>
            <p:nvSpPr>
              <p:cNvPr id="945" name="Google Shape;945;p52"/>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9" name="Google Shape;949;p52"/>
          <p:cNvSpPr txBox="1"/>
          <p:nvPr>
            <p:ph type="ctrTitle"/>
          </p:nvPr>
        </p:nvSpPr>
        <p:spPr>
          <a:xfrm>
            <a:off x="5009625" y="22009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Clases a partir de un diagrama UML</a:t>
            </a:r>
            <a:endParaRPr sz="2500"/>
          </a:p>
        </p:txBody>
      </p:sp>
      <p:sp>
        <p:nvSpPr>
          <p:cNvPr id="950" name="Google Shape;950;p5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2">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52"/>
          <p:cNvGrpSpPr/>
          <p:nvPr/>
        </p:nvGrpSpPr>
        <p:grpSpPr>
          <a:xfrm>
            <a:off x="238515" y="90242"/>
            <a:ext cx="216784" cy="199039"/>
            <a:chOff x="285677" y="4429254"/>
            <a:chExt cx="216784" cy="199039"/>
          </a:xfrm>
        </p:grpSpPr>
        <p:sp>
          <p:nvSpPr>
            <p:cNvPr id="958" name="Google Shape;958;p5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5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2">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970" name="Google Shape;970;p52"/>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971" name="Google Shape;971;p52"/>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972" name="Google Shape;972;p52"/>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973" name="Google Shape;973;p52"/>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974" name="Google Shape;974;p52"/>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975" name="Google Shape;975;p52"/>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2"/>
                                        </p:tgtEl>
                                        <p:attrNameLst>
                                          <p:attrName>style.visibility</p:attrName>
                                        </p:attrNameLst>
                                      </p:cBhvr>
                                      <p:to>
                                        <p:strVal val="visible"/>
                                      </p:to>
                                    </p:set>
                                    <p:anim calcmode="lin" valueType="num">
                                      <p:cBhvr additive="base">
                                        <p:cTn dur="1000"/>
                                        <p:tgtEl>
                                          <p:spTgt spid="94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942"/>
                                        </p:tgtEl>
                                        <p:attrNameLst>
                                          <p:attrName>style.visibility</p:attrName>
                                        </p:attrNameLst>
                                      </p:cBhvr>
                                      <p:to>
                                        <p:strVal val="visible"/>
                                      </p:to>
                                    </p:set>
                                    <p:anim calcmode="lin" valueType="num">
                                      <p:cBhvr additive="base">
                                        <p:cTn dur="1000"/>
                                        <p:tgtEl>
                                          <p:spTgt spid="942"/>
                                        </p:tgtEl>
                                        <p:attrNameLst>
                                          <p:attrName>ppt_w</p:attrName>
                                        </p:attrNameLst>
                                      </p:cBhvr>
                                      <p:tavLst>
                                        <p:tav fmla="" tm="0">
                                          <p:val>
                                            <p:strVal val="0"/>
                                          </p:val>
                                        </p:tav>
                                        <p:tav fmla="" tm="100000">
                                          <p:val>
                                            <p:strVal val="#ppt_w"/>
                                          </p:val>
                                        </p:tav>
                                      </p:tavLst>
                                    </p:anim>
                                    <p:anim calcmode="lin" valueType="num">
                                      <p:cBhvr additive="base">
                                        <p:cTn dur="1000"/>
                                        <p:tgtEl>
                                          <p:spTgt spid="9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9" name="Shape 979"/>
        <p:cNvGrpSpPr/>
        <p:nvPr/>
      </p:nvGrpSpPr>
      <p:grpSpPr>
        <a:xfrm>
          <a:off x="0" y="0"/>
          <a:ext cx="0" cy="0"/>
          <a:chOff x="0" y="0"/>
          <a:chExt cx="0" cy="0"/>
        </a:xfrm>
      </p:grpSpPr>
      <p:sp>
        <p:nvSpPr>
          <p:cNvPr id="980" name="Google Shape;980;p5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3"/>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3">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3">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3">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3">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3">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53"/>
          <p:cNvGrpSpPr/>
          <p:nvPr/>
        </p:nvGrpSpPr>
        <p:grpSpPr>
          <a:xfrm>
            <a:off x="238515" y="90242"/>
            <a:ext cx="216784" cy="199039"/>
            <a:chOff x="285677" y="4429254"/>
            <a:chExt cx="216784" cy="199039"/>
          </a:xfrm>
        </p:grpSpPr>
        <p:sp>
          <p:nvSpPr>
            <p:cNvPr id="989" name="Google Shape;989;p5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53"/>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999" name="Google Shape;999;p53"/>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1000" name="Google Shape;1000;p53"/>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1001" name="Google Shape;1001;p5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3"/>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1003" name="Google Shape;1003;p53"/>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1004" name="Google Shape;1004;p53"/>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1005" name="Google Shape;1005;p53"/>
          <p:cNvSpPr txBox="1"/>
          <p:nvPr/>
        </p:nvSpPr>
        <p:spPr>
          <a:xfrm>
            <a:off x="1119600" y="1393750"/>
            <a:ext cx="6904800" cy="1698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2"/>
              </a:buClr>
              <a:buSzPts val="1500"/>
              <a:buFont typeface="Abel"/>
              <a:buChar char="➔"/>
            </a:pPr>
            <a:r>
              <a:rPr lang="en" sz="1500">
                <a:latin typeface="Abel"/>
                <a:ea typeface="Abel"/>
                <a:cs typeface="Abel"/>
                <a:sym typeface="Abel"/>
              </a:rPr>
              <a:t>Representan las clases dentro del sistema, así como los atributos, operaciones y la relación entre clases. </a:t>
            </a:r>
            <a:endParaRPr sz="1500">
              <a:latin typeface="Abel"/>
              <a:ea typeface="Abel"/>
              <a:cs typeface="Abel"/>
              <a:sym typeface="Abel"/>
            </a:endParaRPr>
          </a:p>
          <a:p>
            <a:pPr indent="-323850" lvl="0" marL="457200" rtl="0" algn="just">
              <a:spcBef>
                <a:spcPts val="1000"/>
              </a:spcBef>
              <a:spcAft>
                <a:spcPts val="1000"/>
              </a:spcAft>
              <a:buClr>
                <a:schemeClr val="dk2"/>
              </a:buClr>
              <a:buSzPts val="1500"/>
              <a:buFont typeface="Abel"/>
              <a:buChar char="➔"/>
            </a:pPr>
            <a:r>
              <a:rPr lang="en" sz="1500">
                <a:latin typeface="Abel"/>
                <a:ea typeface="Abel"/>
                <a:cs typeface="Abel"/>
                <a:sym typeface="Abel"/>
              </a:rPr>
              <a:t>Un diagrama de clases en Lenguaje Unificado de Modelado (UML) es un tipo de diagrama de estructura estática que describe la estructura de un sistema mostrando las clases del sistema, sus atributos, operaciones (o métodos), y las relaciones entre los objetos.</a:t>
            </a:r>
            <a:endParaRPr sz="1500">
              <a:latin typeface="Abel"/>
              <a:ea typeface="Abel"/>
              <a:cs typeface="Abel"/>
              <a:sym typeface="Abel"/>
            </a:endParaRPr>
          </a:p>
        </p:txBody>
      </p:sp>
      <p:sp>
        <p:nvSpPr>
          <p:cNvPr id="1006" name="Google Shape;1006;p53"/>
          <p:cNvSpPr txBox="1"/>
          <p:nvPr>
            <p:ph type="ctrTitle"/>
          </p:nvPr>
        </p:nvSpPr>
        <p:spPr>
          <a:xfrm>
            <a:off x="2459363" y="7796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Diagrama de clases</a:t>
            </a:r>
            <a:endParaRPr>
              <a:solidFill>
                <a:schemeClr val="lt1"/>
              </a:solidFill>
            </a:endParaRPr>
          </a:p>
        </p:txBody>
      </p:sp>
      <p:graphicFrame>
        <p:nvGraphicFramePr>
          <p:cNvPr id="1007" name="Google Shape;1007;p53"/>
          <p:cNvGraphicFramePr/>
          <p:nvPr/>
        </p:nvGraphicFramePr>
        <p:xfrm>
          <a:off x="5470338" y="3092045"/>
          <a:ext cx="3000000" cy="3000000"/>
        </p:xfrm>
        <a:graphic>
          <a:graphicData uri="http://schemas.openxmlformats.org/drawingml/2006/table">
            <a:tbl>
              <a:tblPr>
                <a:noFill/>
                <a:tableStyleId>{94823349-2AD8-4928-AEB1-35837518C496}</a:tableStyleId>
              </a:tblPr>
              <a:tblGrid>
                <a:gridCol w="2389075"/>
              </a:tblGrid>
              <a:tr h="480475">
                <a:tc>
                  <a:txBody>
                    <a:bodyPr/>
                    <a:lstStyle/>
                    <a:p>
                      <a:pPr indent="0" lvl="0" marL="0" rtl="0" algn="ctr">
                        <a:spcBef>
                          <a:spcPts val="0"/>
                        </a:spcBef>
                        <a:spcAft>
                          <a:spcPts val="0"/>
                        </a:spcAft>
                        <a:buNone/>
                      </a:pPr>
                      <a:r>
                        <a:rPr b="1" lang="en" sz="1300">
                          <a:latin typeface="Abel"/>
                          <a:ea typeface="Abel"/>
                          <a:cs typeface="Abel"/>
                          <a:sym typeface="Abel"/>
                        </a:rPr>
                        <a:t>Cuadrado</a:t>
                      </a:r>
                      <a:endParaRPr b="1"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r h="480475">
                <a:tc>
                  <a:txBody>
                    <a:bodyPr/>
                    <a:lstStyle/>
                    <a:p>
                      <a:pPr indent="0" lvl="0" marL="0" rtl="0" algn="l">
                        <a:spcBef>
                          <a:spcPts val="0"/>
                        </a:spcBef>
                        <a:spcAft>
                          <a:spcPts val="0"/>
                        </a:spcAft>
                        <a:buNone/>
                      </a:pPr>
                      <a:r>
                        <a:rPr lang="en" sz="1300">
                          <a:latin typeface="Abel"/>
                          <a:ea typeface="Abel"/>
                          <a:cs typeface="Abel"/>
                          <a:sym typeface="Abel"/>
                        </a:rPr>
                        <a:t>lado: Number</a:t>
                      </a:r>
                      <a:endParaRPr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r h="649300">
                <a:tc>
                  <a:txBody>
                    <a:bodyPr/>
                    <a:lstStyle/>
                    <a:p>
                      <a:pPr indent="0" lvl="0" marL="0" rtl="0" algn="l">
                        <a:spcBef>
                          <a:spcPts val="0"/>
                        </a:spcBef>
                        <a:spcAft>
                          <a:spcPts val="0"/>
                        </a:spcAft>
                        <a:buNone/>
                      </a:pPr>
                      <a:r>
                        <a:rPr lang="en" sz="1300">
                          <a:latin typeface="Abel"/>
                          <a:ea typeface="Abel"/>
                          <a:cs typeface="Abel"/>
                          <a:sym typeface="Abel"/>
                        </a:rPr>
                        <a:t>calcularArea(): Number</a:t>
                      </a:r>
                      <a:endParaRPr sz="1300">
                        <a:latin typeface="Abel"/>
                        <a:ea typeface="Abel"/>
                        <a:cs typeface="Abel"/>
                        <a:sym typeface="Abel"/>
                      </a:endParaRPr>
                    </a:p>
                    <a:p>
                      <a:pPr indent="0" lvl="0" marL="0" rtl="0" algn="l">
                        <a:spcBef>
                          <a:spcPts val="0"/>
                        </a:spcBef>
                        <a:spcAft>
                          <a:spcPts val="0"/>
                        </a:spcAft>
                        <a:buNone/>
                      </a:pPr>
                      <a:r>
                        <a:rPr lang="en" sz="1300">
                          <a:latin typeface="Abel"/>
                          <a:ea typeface="Abel"/>
                          <a:cs typeface="Abel"/>
                          <a:sym typeface="Abel"/>
                        </a:rPr>
                        <a:t>calcularPerimetro(): Number</a:t>
                      </a:r>
                      <a:endParaRPr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1" name="Shape 1011"/>
        <p:cNvGrpSpPr/>
        <p:nvPr/>
      </p:nvGrpSpPr>
      <p:grpSpPr>
        <a:xfrm>
          <a:off x="0" y="0"/>
          <a:ext cx="0" cy="0"/>
          <a:chOff x="0" y="0"/>
          <a:chExt cx="0" cy="0"/>
        </a:xfrm>
      </p:grpSpPr>
      <p:sp>
        <p:nvSpPr>
          <p:cNvPr id="1012" name="Google Shape;1012;p54"/>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4"/>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4">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4">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4">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4">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4">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4">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54"/>
          <p:cNvGrpSpPr/>
          <p:nvPr/>
        </p:nvGrpSpPr>
        <p:grpSpPr>
          <a:xfrm>
            <a:off x="238515" y="90242"/>
            <a:ext cx="216784" cy="199039"/>
            <a:chOff x="285677" y="4429254"/>
            <a:chExt cx="216784" cy="199039"/>
          </a:xfrm>
        </p:grpSpPr>
        <p:sp>
          <p:nvSpPr>
            <p:cNvPr id="1021" name="Google Shape;1021;p54"/>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4"/>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4"/>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4"/>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4"/>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4"/>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54"/>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1031" name="Google Shape;1031;p54"/>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1032" name="Google Shape;1032;p54"/>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1033" name="Google Shape;1033;p54">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1035" name="Google Shape;1035;p54"/>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1036" name="Google Shape;1036;p54"/>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1037" name="Google Shape;1037;p54"/>
          <p:cNvSpPr txBox="1"/>
          <p:nvPr/>
        </p:nvSpPr>
        <p:spPr>
          <a:xfrm>
            <a:off x="567750" y="1528175"/>
            <a:ext cx="4809300" cy="27501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2"/>
              </a:buClr>
              <a:buSzPts val="1500"/>
              <a:buFont typeface="Abel"/>
              <a:buAutoNum type="arabicPeriod"/>
            </a:pPr>
            <a:r>
              <a:rPr lang="en" sz="1500">
                <a:latin typeface="Abel"/>
                <a:ea typeface="Abel"/>
                <a:cs typeface="Abel"/>
                <a:sym typeface="Abel"/>
              </a:rPr>
              <a:t>La parte superior, indica el nombre de la clase. En este caso,</a:t>
            </a:r>
            <a:r>
              <a:rPr b="1" lang="en" sz="1500">
                <a:latin typeface="Abel"/>
                <a:ea typeface="Abel"/>
                <a:cs typeface="Abel"/>
                <a:sym typeface="Abel"/>
              </a:rPr>
              <a:t> Cuadrado</a:t>
            </a:r>
            <a:r>
              <a:rPr lang="en" sz="1500">
                <a:latin typeface="Abel"/>
                <a:ea typeface="Abel"/>
                <a:cs typeface="Abel"/>
                <a:sym typeface="Abel"/>
              </a:rPr>
              <a:t>. </a:t>
            </a:r>
            <a:endParaRPr sz="1500">
              <a:latin typeface="Abel"/>
              <a:ea typeface="Abel"/>
              <a:cs typeface="Abel"/>
              <a:sym typeface="Abel"/>
            </a:endParaRPr>
          </a:p>
          <a:p>
            <a:pPr indent="-323850" lvl="0" marL="457200" rtl="0" algn="just">
              <a:spcBef>
                <a:spcPts val="1000"/>
              </a:spcBef>
              <a:spcAft>
                <a:spcPts val="0"/>
              </a:spcAft>
              <a:buClr>
                <a:schemeClr val="dk2"/>
              </a:buClr>
              <a:buSzPts val="1500"/>
              <a:buFont typeface="Abel"/>
              <a:buAutoNum type="arabicPeriod"/>
            </a:pPr>
            <a:r>
              <a:rPr lang="en" sz="1500">
                <a:latin typeface="Abel"/>
                <a:ea typeface="Abel"/>
                <a:cs typeface="Abel"/>
                <a:sym typeface="Abel"/>
              </a:rPr>
              <a:t>La división central, se refiere a los atributos de la clase. Se indica el nombre del atributo y su tipo de dato, separado por dos puntos “:”. Para el ejemplo, lado es el atributo y number el tipo de dato. </a:t>
            </a:r>
            <a:endParaRPr sz="1500">
              <a:latin typeface="Abel"/>
              <a:ea typeface="Abel"/>
              <a:cs typeface="Abel"/>
              <a:sym typeface="Abel"/>
            </a:endParaRPr>
          </a:p>
          <a:p>
            <a:pPr indent="-323850" lvl="0" marL="457200" rtl="0" algn="just">
              <a:spcBef>
                <a:spcPts val="1000"/>
              </a:spcBef>
              <a:spcAft>
                <a:spcPts val="1000"/>
              </a:spcAft>
              <a:buClr>
                <a:schemeClr val="dk2"/>
              </a:buClr>
              <a:buSzPts val="1500"/>
              <a:buFont typeface="Abel"/>
              <a:buAutoNum type="arabicPeriod"/>
            </a:pPr>
            <a:r>
              <a:rPr lang="en" sz="1500">
                <a:latin typeface="Abel"/>
                <a:ea typeface="Abel"/>
                <a:cs typeface="Abel"/>
                <a:sym typeface="Abel"/>
              </a:rPr>
              <a:t>Finalmente, se describen los métodos de la clase y el tipo de dato que retornan. En el cuadrado, </a:t>
            </a:r>
            <a:r>
              <a:rPr b="1" lang="en" sz="1500">
                <a:latin typeface="Abel"/>
                <a:ea typeface="Abel"/>
                <a:cs typeface="Abel"/>
                <a:sym typeface="Abel"/>
              </a:rPr>
              <a:t>calcularArea()</a:t>
            </a:r>
            <a:r>
              <a:rPr lang="en" sz="1500">
                <a:latin typeface="Abel"/>
                <a:ea typeface="Abel"/>
                <a:cs typeface="Abel"/>
                <a:sym typeface="Abel"/>
              </a:rPr>
              <a:t> y </a:t>
            </a:r>
            <a:r>
              <a:rPr b="1" lang="en" sz="1500">
                <a:latin typeface="Abel"/>
                <a:ea typeface="Abel"/>
                <a:cs typeface="Abel"/>
                <a:sym typeface="Abel"/>
              </a:rPr>
              <a:t>calcularPerimetro()</a:t>
            </a:r>
            <a:r>
              <a:rPr lang="en" sz="1500">
                <a:latin typeface="Abel"/>
                <a:ea typeface="Abel"/>
                <a:cs typeface="Abel"/>
                <a:sym typeface="Abel"/>
              </a:rPr>
              <a:t> son los métodos de la clase Cuadrado y ambos retornan un dato de tipo numérico.</a:t>
            </a:r>
            <a:endParaRPr sz="1500">
              <a:latin typeface="Abel"/>
              <a:ea typeface="Abel"/>
              <a:cs typeface="Abel"/>
              <a:sym typeface="Abel"/>
            </a:endParaRPr>
          </a:p>
        </p:txBody>
      </p:sp>
      <p:sp>
        <p:nvSpPr>
          <p:cNvPr id="1038" name="Google Shape;1038;p54"/>
          <p:cNvSpPr txBox="1"/>
          <p:nvPr>
            <p:ph type="ctrTitle"/>
          </p:nvPr>
        </p:nvSpPr>
        <p:spPr>
          <a:xfrm>
            <a:off x="2459363" y="779650"/>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Diagrama de clases</a:t>
            </a:r>
            <a:endParaRPr>
              <a:solidFill>
                <a:schemeClr val="lt1"/>
              </a:solidFill>
            </a:endParaRPr>
          </a:p>
        </p:txBody>
      </p:sp>
      <p:graphicFrame>
        <p:nvGraphicFramePr>
          <p:cNvPr id="1039" name="Google Shape;1039;p54"/>
          <p:cNvGraphicFramePr/>
          <p:nvPr/>
        </p:nvGraphicFramePr>
        <p:xfrm>
          <a:off x="5836850" y="1889320"/>
          <a:ext cx="3000000" cy="3000000"/>
        </p:xfrm>
        <a:graphic>
          <a:graphicData uri="http://schemas.openxmlformats.org/drawingml/2006/table">
            <a:tbl>
              <a:tblPr>
                <a:noFill/>
                <a:tableStyleId>{94823349-2AD8-4928-AEB1-35837518C496}</a:tableStyleId>
              </a:tblPr>
              <a:tblGrid>
                <a:gridCol w="2389075"/>
              </a:tblGrid>
              <a:tr h="480475">
                <a:tc>
                  <a:txBody>
                    <a:bodyPr/>
                    <a:lstStyle/>
                    <a:p>
                      <a:pPr indent="0" lvl="0" marL="0" rtl="0" algn="ctr">
                        <a:spcBef>
                          <a:spcPts val="0"/>
                        </a:spcBef>
                        <a:spcAft>
                          <a:spcPts val="0"/>
                        </a:spcAft>
                        <a:buNone/>
                      </a:pPr>
                      <a:r>
                        <a:rPr b="1" lang="en" sz="1300">
                          <a:latin typeface="Abel"/>
                          <a:ea typeface="Abel"/>
                          <a:cs typeface="Abel"/>
                          <a:sym typeface="Abel"/>
                        </a:rPr>
                        <a:t>Cuadrado</a:t>
                      </a:r>
                      <a:endParaRPr b="1"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r h="480475">
                <a:tc>
                  <a:txBody>
                    <a:bodyPr/>
                    <a:lstStyle/>
                    <a:p>
                      <a:pPr indent="0" lvl="0" marL="0" rtl="0" algn="l">
                        <a:spcBef>
                          <a:spcPts val="0"/>
                        </a:spcBef>
                        <a:spcAft>
                          <a:spcPts val="0"/>
                        </a:spcAft>
                        <a:buNone/>
                      </a:pPr>
                      <a:r>
                        <a:rPr lang="en" sz="1300">
                          <a:latin typeface="Abel"/>
                          <a:ea typeface="Abel"/>
                          <a:cs typeface="Abel"/>
                          <a:sym typeface="Abel"/>
                        </a:rPr>
                        <a:t>lado: Number</a:t>
                      </a:r>
                      <a:endParaRPr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r h="649300">
                <a:tc>
                  <a:txBody>
                    <a:bodyPr/>
                    <a:lstStyle/>
                    <a:p>
                      <a:pPr indent="0" lvl="0" marL="0" rtl="0" algn="l">
                        <a:spcBef>
                          <a:spcPts val="0"/>
                        </a:spcBef>
                        <a:spcAft>
                          <a:spcPts val="0"/>
                        </a:spcAft>
                        <a:buNone/>
                      </a:pPr>
                      <a:r>
                        <a:rPr lang="en" sz="1300">
                          <a:latin typeface="Abel"/>
                          <a:ea typeface="Abel"/>
                          <a:cs typeface="Abel"/>
                          <a:sym typeface="Abel"/>
                        </a:rPr>
                        <a:t>calcularArea(): Number</a:t>
                      </a:r>
                      <a:endParaRPr sz="1300">
                        <a:latin typeface="Abel"/>
                        <a:ea typeface="Abel"/>
                        <a:cs typeface="Abel"/>
                        <a:sym typeface="Abel"/>
                      </a:endParaRPr>
                    </a:p>
                    <a:p>
                      <a:pPr indent="0" lvl="0" marL="0" rtl="0" algn="l">
                        <a:spcBef>
                          <a:spcPts val="0"/>
                        </a:spcBef>
                        <a:spcAft>
                          <a:spcPts val="0"/>
                        </a:spcAft>
                        <a:buNone/>
                      </a:pPr>
                      <a:r>
                        <a:rPr lang="en" sz="1300">
                          <a:latin typeface="Abel"/>
                          <a:ea typeface="Abel"/>
                          <a:cs typeface="Abel"/>
                          <a:sym typeface="Abel"/>
                        </a:rPr>
                        <a:t>calcularPerimetro(): Number</a:t>
                      </a:r>
                      <a:endParaRPr sz="1300">
                        <a:latin typeface="Abel"/>
                        <a:ea typeface="Abel"/>
                        <a:cs typeface="Abel"/>
                        <a:sym typeface="Abel"/>
                      </a:endParaRPr>
                    </a:p>
                  </a:txBody>
                  <a:tcPr marT="182875" marB="182875" marR="274300" marL="274300">
                    <a:lnL cap="flat" cmpd="sng" w="19050">
                      <a:solidFill>
                        <a:schemeClr val="dk2"/>
                      </a:solidFill>
                      <a:prstDash val="dash"/>
                      <a:round/>
                      <a:headEnd len="sm" w="sm" type="none"/>
                      <a:tailEnd len="sm" w="sm" type="none"/>
                    </a:lnL>
                    <a:lnR cap="flat" cmpd="sng" w="19050">
                      <a:solidFill>
                        <a:schemeClr val="dk2"/>
                      </a:solidFill>
                      <a:prstDash val="dash"/>
                      <a:round/>
                      <a:headEnd len="sm" w="sm" type="none"/>
                      <a:tailEnd len="sm" w="sm" type="none"/>
                    </a:lnR>
                    <a:lnT cap="flat" cmpd="sng" w="19050">
                      <a:solidFill>
                        <a:schemeClr val="dk2"/>
                      </a:solidFill>
                      <a:prstDash val="dash"/>
                      <a:round/>
                      <a:headEnd len="sm" w="sm" type="none"/>
                      <a:tailEnd len="sm" w="sm" type="none"/>
                    </a:lnT>
                    <a:lnB cap="flat" cmpd="sng" w="19050">
                      <a:solidFill>
                        <a:schemeClr val="dk2"/>
                      </a:solidFill>
                      <a:prstDash val="dash"/>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2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8"/>
          <p:cNvGrpSpPr/>
          <p:nvPr/>
        </p:nvGrpSpPr>
        <p:grpSpPr>
          <a:xfrm>
            <a:off x="238515" y="90242"/>
            <a:ext cx="216784" cy="199039"/>
            <a:chOff x="285677" y="4429254"/>
            <a:chExt cx="216784" cy="199039"/>
          </a:xfrm>
        </p:grpSpPr>
        <p:sp>
          <p:nvSpPr>
            <p:cNvPr id="255" name="Google Shape;255;p2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8"/>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265" name="Google Shape;265;p28"/>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266" name="Google Shape;266;p28"/>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267" name="Google Shape;267;p28"/>
          <p:cNvSpPr txBox="1"/>
          <p:nvPr>
            <p:ph type="ctrTitle"/>
          </p:nvPr>
        </p:nvSpPr>
        <p:spPr>
          <a:xfrm>
            <a:off x="1269950" y="1135775"/>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Funciones Arrow </a:t>
            </a:r>
            <a:endParaRPr sz="2200">
              <a:solidFill>
                <a:schemeClr val="lt1"/>
              </a:solidFill>
            </a:endParaRPr>
          </a:p>
        </p:txBody>
      </p:sp>
      <p:sp>
        <p:nvSpPr>
          <p:cNvPr id="268" name="Google Shape;268;p2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270" name="Google Shape;270;p28"/>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271" name="Google Shape;271;p28"/>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272" name="Google Shape;272;p28"/>
          <p:cNvSpPr txBox="1"/>
          <p:nvPr/>
        </p:nvSpPr>
        <p:spPr>
          <a:xfrm>
            <a:off x="629650" y="1598950"/>
            <a:ext cx="3863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Las flechas son una función abreviada que utiliza la sintaxis =&gt;. La función arrow posee una sintaxis más corta que una función regular y nos permite escribir un código más conciso: </a:t>
            </a:r>
            <a:endParaRPr>
              <a:latin typeface="Abel"/>
              <a:ea typeface="Abel"/>
              <a:cs typeface="Abel"/>
              <a:sym typeface="Abel"/>
            </a:endParaRPr>
          </a:p>
        </p:txBody>
      </p:sp>
      <p:sp>
        <p:nvSpPr>
          <p:cNvPr id="273" name="Google Shape;273;p28"/>
          <p:cNvSpPr txBox="1"/>
          <p:nvPr/>
        </p:nvSpPr>
        <p:spPr>
          <a:xfrm>
            <a:off x="1269950" y="2872425"/>
            <a:ext cx="3000000" cy="12672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argumento1</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argumento2</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argumentoN</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=&gt;</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endParaRPr sz="11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        </a:t>
            </a:r>
            <a:r>
              <a:rPr i="1" lang="en" sz="1150">
                <a:solidFill>
                  <a:srgbClr val="928374"/>
                </a:solidFill>
                <a:highlight>
                  <a:srgbClr val="282828"/>
                </a:highlight>
                <a:latin typeface="Consolas"/>
                <a:ea typeface="Consolas"/>
                <a:cs typeface="Consolas"/>
                <a:sym typeface="Consolas"/>
              </a:rPr>
              <a:t>//Cuerpo de la función</a:t>
            </a:r>
            <a:endParaRPr i="1" sz="11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p:txBody>
      </p:sp>
      <p:sp>
        <p:nvSpPr>
          <p:cNvPr id="274" name="Google Shape;274;p28"/>
          <p:cNvSpPr txBox="1"/>
          <p:nvPr>
            <p:ph type="ctrTitle"/>
          </p:nvPr>
        </p:nvSpPr>
        <p:spPr>
          <a:xfrm>
            <a:off x="5497100" y="1135775"/>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Módulos</a:t>
            </a:r>
            <a:endParaRPr sz="2200">
              <a:solidFill>
                <a:schemeClr val="lt1"/>
              </a:solidFill>
            </a:endParaRPr>
          </a:p>
        </p:txBody>
      </p:sp>
      <p:sp>
        <p:nvSpPr>
          <p:cNvPr id="275" name="Google Shape;275;p28"/>
          <p:cNvSpPr txBox="1"/>
          <p:nvPr/>
        </p:nvSpPr>
        <p:spPr>
          <a:xfrm>
            <a:off x="4856800" y="1598950"/>
            <a:ext cx="3863100" cy="139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Transforman cada archivo en un módulo y eliminan el espacio global. </a:t>
            </a:r>
            <a:endParaRPr>
              <a:latin typeface="Abel"/>
              <a:ea typeface="Abel"/>
              <a:cs typeface="Abel"/>
              <a:sym typeface="Abel"/>
            </a:endParaRPr>
          </a:p>
          <a:p>
            <a:pPr indent="-317500" lvl="0" marL="457200" rtl="0" algn="just">
              <a:spcBef>
                <a:spcPts val="1000"/>
              </a:spcBef>
              <a:spcAft>
                <a:spcPts val="1000"/>
              </a:spcAft>
              <a:buClr>
                <a:schemeClr val="dk2"/>
              </a:buClr>
              <a:buSzPts val="1400"/>
              <a:buFont typeface="Abel"/>
              <a:buChar char="➔"/>
            </a:pPr>
            <a:r>
              <a:rPr lang="en">
                <a:latin typeface="Abel"/>
                <a:ea typeface="Abel"/>
                <a:cs typeface="Abel"/>
                <a:sym typeface="Abel"/>
              </a:rPr>
              <a:t>Lo que hace mucho más limpio el entorno en que se ejecuta tu aplicación y esclarece cuál archivo depende de cuál. </a:t>
            </a:r>
            <a:endParaRPr>
              <a:latin typeface="Abel"/>
              <a:ea typeface="Abel"/>
              <a:cs typeface="Abel"/>
              <a:sym typeface="Abe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55"/>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Hagamos una clase</a:t>
            </a:r>
            <a:r>
              <a:rPr lang="en" sz="1500"/>
              <a:t> </a:t>
            </a:r>
            <a:endParaRPr i="1" sz="1500"/>
          </a:p>
        </p:txBody>
      </p:sp>
      <p:sp>
        <p:nvSpPr>
          <p:cNvPr id="1045" name="Google Shape;1045;p55"/>
          <p:cNvSpPr txBox="1"/>
          <p:nvPr/>
        </p:nvSpPr>
        <p:spPr>
          <a:xfrm>
            <a:off x="1230675" y="1809225"/>
            <a:ext cx="33327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bel"/>
                <a:ea typeface="Abel"/>
                <a:cs typeface="Abel"/>
                <a:sym typeface="Abel"/>
              </a:rPr>
              <a:t>En el siguiente diagrama se presentan dos clases por separado que se deben trabajar dentro de un solo programa en JavaScript, implementando la nomenclatura de ES6. Siendo una clase para la figura geométrica “círculo” y otra clase para la figura geométrica “Rectángulo”. Por consiguiente, vamos a llevar el diagrama a código en JavaScript. </a:t>
            </a:r>
            <a:endParaRPr>
              <a:latin typeface="Abel"/>
              <a:ea typeface="Abel"/>
              <a:cs typeface="Abel"/>
              <a:sym typeface="Abel"/>
            </a:endParaRPr>
          </a:p>
          <a:p>
            <a:pPr indent="0" lvl="0" marL="0" rtl="0" algn="just">
              <a:spcBef>
                <a:spcPts val="0"/>
              </a:spcBef>
              <a:spcAft>
                <a:spcPts val="0"/>
              </a:spcAft>
              <a:buNone/>
            </a:pPr>
            <a:r>
              <a:t/>
            </a:r>
            <a:endParaRPr>
              <a:latin typeface="Abel"/>
              <a:ea typeface="Abel"/>
              <a:cs typeface="Abel"/>
              <a:sym typeface="Abel"/>
            </a:endParaRPr>
          </a:p>
          <a:p>
            <a:pPr indent="0" lvl="0" marL="0" rtl="0" algn="just">
              <a:spcBef>
                <a:spcPts val="0"/>
              </a:spcBef>
              <a:spcAft>
                <a:spcPts val="0"/>
              </a:spcAft>
              <a:buNone/>
            </a:pPr>
            <a:r>
              <a:rPr lang="en">
                <a:latin typeface="Abel"/>
                <a:ea typeface="Abel"/>
                <a:cs typeface="Abel"/>
                <a:sym typeface="Abel"/>
              </a:rPr>
              <a:t>Replit:</a:t>
            </a:r>
            <a:r>
              <a:rPr lang="en">
                <a:solidFill>
                  <a:schemeClr val="dk2"/>
                </a:solidFill>
                <a:latin typeface="Abel"/>
                <a:ea typeface="Abel"/>
                <a:cs typeface="Abel"/>
                <a:sym typeface="Abel"/>
              </a:rPr>
              <a:t> </a:t>
            </a:r>
            <a:r>
              <a:rPr lang="en" u="sng">
                <a:solidFill>
                  <a:schemeClr val="dk2"/>
                </a:solidFill>
                <a:latin typeface="Abel"/>
                <a:ea typeface="Abel"/>
                <a:cs typeface="Abel"/>
                <a:sym typeface="Abel"/>
                <a:hlinkClick r:id="rId3">
                  <a:extLst>
                    <a:ext uri="{A12FA001-AC4F-418D-AE19-62706E023703}">
                      <ahyp:hlinkClr val="tx"/>
                    </a:ext>
                  </a:extLst>
                </a:hlinkClick>
              </a:rPr>
              <a:t>js-ejemplo-class-diagram</a:t>
            </a:r>
            <a:endParaRPr>
              <a:solidFill>
                <a:schemeClr val="dk2"/>
              </a:solidFill>
              <a:latin typeface="Abel"/>
              <a:ea typeface="Abel"/>
              <a:cs typeface="Abel"/>
              <a:sym typeface="Abel"/>
            </a:endParaRPr>
          </a:p>
        </p:txBody>
      </p:sp>
      <p:pic>
        <p:nvPicPr>
          <p:cNvPr id="1046" name="Google Shape;1046;p55"/>
          <p:cNvPicPr preferRelativeResize="0"/>
          <p:nvPr/>
        </p:nvPicPr>
        <p:blipFill>
          <a:blip r:embed="rId4">
            <a:alphaModFix/>
          </a:blip>
          <a:stretch>
            <a:fillRect/>
          </a:stretch>
        </p:blipFill>
        <p:spPr>
          <a:xfrm>
            <a:off x="5119050" y="1941650"/>
            <a:ext cx="2691725" cy="1643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56"/>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a:t>
            </a:r>
            <a:r>
              <a:rPr b="1" lang="en" sz="1500">
                <a:latin typeface="Hepta Slab"/>
                <a:ea typeface="Hepta Slab"/>
                <a:cs typeface="Hepta Slab"/>
                <a:sym typeface="Hepta Slab"/>
              </a:rPr>
              <a:t>Getters y setters con ES6</a:t>
            </a:r>
            <a:r>
              <a:rPr lang="en" sz="1500"/>
              <a:t> </a:t>
            </a:r>
            <a:endParaRPr i="1" sz="1500"/>
          </a:p>
        </p:txBody>
      </p:sp>
      <p:sp>
        <p:nvSpPr>
          <p:cNvPr id="1052" name="Google Shape;1052;p56"/>
          <p:cNvSpPr txBox="1"/>
          <p:nvPr/>
        </p:nvSpPr>
        <p:spPr>
          <a:xfrm>
            <a:off x="1200600" y="1788000"/>
            <a:ext cx="67428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Abel"/>
                <a:ea typeface="Abel"/>
                <a:cs typeface="Abel"/>
                <a:sym typeface="Abel"/>
              </a:rPr>
              <a:t>Generar un programa que permita crear una clase para un animal, específicamente un perro, con la propiedad de raza, luego se debe mostrar la raza mediante un método get y, posteriormente, modificarla mediante el uso de un método set. </a:t>
            </a:r>
            <a:endParaRPr sz="1700">
              <a:latin typeface="Abel"/>
              <a:ea typeface="Abel"/>
              <a:cs typeface="Abel"/>
              <a:sym typeface="Abel"/>
            </a:endParaRPr>
          </a:p>
          <a:p>
            <a:pPr indent="0" lvl="0" marL="0" rtl="0" algn="just">
              <a:spcBef>
                <a:spcPts val="0"/>
              </a:spcBef>
              <a:spcAft>
                <a:spcPts val="0"/>
              </a:spcAft>
              <a:buNone/>
            </a:pPr>
            <a:r>
              <a:t/>
            </a:r>
            <a:endParaRPr sz="1700">
              <a:latin typeface="Abel"/>
              <a:ea typeface="Abel"/>
              <a:cs typeface="Abel"/>
              <a:sym typeface="Abel"/>
            </a:endParaRPr>
          </a:p>
          <a:p>
            <a:pPr indent="0" lvl="0" marL="0" rtl="0" algn="ctr">
              <a:spcBef>
                <a:spcPts val="0"/>
              </a:spcBef>
              <a:spcAft>
                <a:spcPts val="0"/>
              </a:spcAft>
              <a:buNone/>
            </a:pPr>
            <a:r>
              <a:rPr lang="en" sz="1700">
                <a:latin typeface="Abel"/>
                <a:ea typeface="Abel"/>
                <a:cs typeface="Abel"/>
                <a:sym typeface="Abel"/>
              </a:rPr>
              <a:t>Replit: </a:t>
            </a:r>
            <a:r>
              <a:rPr lang="en" sz="1700" u="sng">
                <a:solidFill>
                  <a:schemeClr val="dk2"/>
                </a:solidFill>
                <a:latin typeface="Abel"/>
                <a:ea typeface="Abel"/>
                <a:cs typeface="Abel"/>
                <a:sym typeface="Abel"/>
                <a:hlinkClick r:id="rId3">
                  <a:extLst>
                    <a:ext uri="{A12FA001-AC4F-418D-AE19-62706E023703}">
                      <ahyp:hlinkClr val="tx"/>
                    </a:ext>
                  </a:extLst>
                </a:hlinkClick>
              </a:rPr>
              <a:t>js-ejemplo-class</a:t>
            </a:r>
            <a:endParaRPr sz="1700">
              <a:solidFill>
                <a:schemeClr val="dk2"/>
              </a:solidFill>
              <a:latin typeface="Abel"/>
              <a:ea typeface="Abel"/>
              <a:cs typeface="Abel"/>
              <a:sym typeface="Abe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6" name="Shape 1056"/>
        <p:cNvGrpSpPr/>
        <p:nvPr/>
      </p:nvGrpSpPr>
      <p:grpSpPr>
        <a:xfrm>
          <a:off x="0" y="0"/>
          <a:ext cx="0" cy="0"/>
          <a:chOff x="0" y="0"/>
          <a:chExt cx="0" cy="0"/>
        </a:xfrm>
      </p:grpSpPr>
      <p:grpSp>
        <p:nvGrpSpPr>
          <p:cNvPr id="1057" name="Google Shape;1057;p57"/>
          <p:cNvGrpSpPr/>
          <p:nvPr/>
        </p:nvGrpSpPr>
        <p:grpSpPr>
          <a:xfrm>
            <a:off x="445050" y="749900"/>
            <a:ext cx="4127100" cy="3883275"/>
            <a:chOff x="445050" y="343300"/>
            <a:chExt cx="4127100" cy="3883275"/>
          </a:xfrm>
        </p:grpSpPr>
        <p:sp>
          <p:nvSpPr>
            <p:cNvPr id="1058" name="Google Shape;1058;p57"/>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57"/>
            <p:cNvGrpSpPr/>
            <p:nvPr/>
          </p:nvGrpSpPr>
          <p:grpSpPr>
            <a:xfrm>
              <a:off x="445050" y="343300"/>
              <a:ext cx="4127100" cy="392400"/>
              <a:chOff x="-8550475" y="393000"/>
              <a:chExt cx="4127100" cy="392400"/>
            </a:xfrm>
          </p:grpSpPr>
          <p:sp>
            <p:nvSpPr>
              <p:cNvPr id="1060" name="Google Shape;1060;p57"/>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4" name="Google Shape;1064;p57"/>
          <p:cNvGrpSpPr/>
          <p:nvPr/>
        </p:nvGrpSpPr>
        <p:grpSpPr>
          <a:xfrm>
            <a:off x="4200175" y="1455325"/>
            <a:ext cx="4498200" cy="2330700"/>
            <a:chOff x="4200175" y="1139900"/>
            <a:chExt cx="4498200" cy="2330700"/>
          </a:xfrm>
        </p:grpSpPr>
        <p:sp>
          <p:nvSpPr>
            <p:cNvPr id="1065" name="Google Shape;1065;p57"/>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57"/>
            <p:cNvGrpSpPr/>
            <p:nvPr/>
          </p:nvGrpSpPr>
          <p:grpSpPr>
            <a:xfrm>
              <a:off x="4200175" y="1139900"/>
              <a:ext cx="4498200" cy="392400"/>
              <a:chOff x="-8550475" y="393000"/>
              <a:chExt cx="4498200" cy="392400"/>
            </a:xfrm>
          </p:grpSpPr>
          <p:sp>
            <p:nvSpPr>
              <p:cNvPr id="1067" name="Google Shape;1067;p57"/>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1" name="Google Shape;1071;p57"/>
          <p:cNvSpPr txBox="1"/>
          <p:nvPr>
            <p:ph type="ctrTitle"/>
          </p:nvPr>
        </p:nvSpPr>
        <p:spPr>
          <a:xfrm>
            <a:off x="5009625" y="2125725"/>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Implementar la modularidad de ES6</a:t>
            </a:r>
            <a:endParaRPr sz="2500"/>
          </a:p>
        </p:txBody>
      </p:sp>
      <p:sp>
        <p:nvSpPr>
          <p:cNvPr id="1072" name="Google Shape;1072;p5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57"/>
          <p:cNvGrpSpPr/>
          <p:nvPr/>
        </p:nvGrpSpPr>
        <p:grpSpPr>
          <a:xfrm>
            <a:off x="238515" y="90242"/>
            <a:ext cx="216784" cy="199039"/>
            <a:chOff x="285677" y="4429254"/>
            <a:chExt cx="216784" cy="199039"/>
          </a:xfrm>
        </p:grpSpPr>
        <p:sp>
          <p:nvSpPr>
            <p:cNvPr id="1080" name="Google Shape;1080;p5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5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1092" name="Google Shape;1092;p57"/>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1093" name="Google Shape;1093;p57"/>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1094" name="Google Shape;1094;p57"/>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1095" name="Google Shape;1095;p57"/>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1096" name="Google Shape;1096;p57"/>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1097" name="Google Shape;1097;p57"/>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1000"/>
                                        <p:tgtEl>
                                          <p:spTgt spid="1064"/>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1000"/>
                                        <p:tgtEl>
                                          <p:spTgt spid="1064"/>
                                        </p:tgtEl>
                                        <p:attrNameLst>
                                          <p:attrName>ppt_w</p:attrName>
                                        </p:attrNameLst>
                                      </p:cBhvr>
                                      <p:tavLst>
                                        <p:tav fmla="" tm="0">
                                          <p:val>
                                            <p:strVal val="0"/>
                                          </p:val>
                                        </p:tav>
                                        <p:tav fmla="" tm="100000">
                                          <p:val>
                                            <p:strVal val="#ppt_w"/>
                                          </p:val>
                                        </p:tav>
                                      </p:tavLst>
                                    </p:anim>
                                    <p:anim calcmode="lin" valueType="num">
                                      <p:cBhvr additive="base">
                                        <p:cTn dur="1000"/>
                                        <p:tgtEl>
                                          <p:spTgt spid="10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1" name="Shape 1101"/>
        <p:cNvGrpSpPr/>
        <p:nvPr/>
      </p:nvGrpSpPr>
      <p:grpSpPr>
        <a:xfrm>
          <a:off x="0" y="0"/>
          <a:ext cx="0" cy="0"/>
          <a:chOff x="0" y="0"/>
          <a:chExt cx="0" cy="0"/>
        </a:xfrm>
      </p:grpSpPr>
      <p:sp>
        <p:nvSpPr>
          <p:cNvPr id="1102" name="Google Shape;1102;p5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8">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8">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8">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0" name="Google Shape;1110;p58"/>
          <p:cNvGrpSpPr/>
          <p:nvPr/>
        </p:nvGrpSpPr>
        <p:grpSpPr>
          <a:xfrm>
            <a:off x="238515" y="90242"/>
            <a:ext cx="216784" cy="199039"/>
            <a:chOff x="285677" y="4429254"/>
            <a:chExt cx="216784" cy="199039"/>
          </a:xfrm>
        </p:grpSpPr>
        <p:sp>
          <p:nvSpPr>
            <p:cNvPr id="1111" name="Google Shape;1111;p5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58"/>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1121" name="Google Shape;1121;p58"/>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1122" name="Google Shape;1122;p58"/>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1123" name="Google Shape;1123;p5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8"/>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1125" name="Google Shape;1125;p58"/>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1126" name="Google Shape;1126;p58"/>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1127" name="Google Shape;1127;p58"/>
          <p:cNvSpPr txBox="1"/>
          <p:nvPr/>
        </p:nvSpPr>
        <p:spPr>
          <a:xfrm>
            <a:off x="1119600" y="1018775"/>
            <a:ext cx="6904800" cy="2370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2"/>
              </a:buClr>
              <a:buSzPts val="1300"/>
              <a:buFont typeface="Abel"/>
              <a:buChar char="➔"/>
            </a:pPr>
            <a:r>
              <a:rPr lang="en" sz="1300">
                <a:latin typeface="Abel"/>
                <a:ea typeface="Abel"/>
                <a:cs typeface="Abel"/>
                <a:sym typeface="Abel"/>
              </a:rPr>
              <a:t>A medida que nuestra aplicación crece, queremos dividirla en múltiples archivos, llamados “módulos”. Un módulo puede contener una clase o una biblioteca de funciones para un propósito específico.</a:t>
            </a:r>
            <a:endParaRPr sz="1300">
              <a:latin typeface="Abel"/>
              <a:ea typeface="Abel"/>
              <a:cs typeface="Abel"/>
              <a:sym typeface="Abel"/>
            </a:endParaRPr>
          </a:p>
          <a:p>
            <a:pPr indent="-311150" lvl="0" marL="457200" rtl="0" algn="just">
              <a:spcBef>
                <a:spcPts val="1000"/>
              </a:spcBef>
              <a:spcAft>
                <a:spcPts val="0"/>
              </a:spcAft>
              <a:buClr>
                <a:schemeClr val="dk2"/>
              </a:buClr>
              <a:buSzPts val="1300"/>
              <a:buFont typeface="Abel"/>
              <a:buChar char="➔"/>
            </a:pPr>
            <a:r>
              <a:rPr lang="en" sz="1300">
                <a:latin typeface="Abel"/>
                <a:ea typeface="Abel"/>
                <a:cs typeface="Abel"/>
                <a:sym typeface="Abel"/>
              </a:rPr>
              <a:t>Un módulo es solo un archivo. Un script es un módulo. Los módulos pueden cargarse entre sí y usar directivas especiales export e import para intercambiar funcionalidad, llamar a funciones de un módulo de otro:</a:t>
            </a:r>
            <a:endParaRPr sz="1300">
              <a:latin typeface="Abel"/>
              <a:ea typeface="Abel"/>
              <a:cs typeface="Abel"/>
              <a:sym typeface="Abel"/>
            </a:endParaRPr>
          </a:p>
          <a:p>
            <a:pPr indent="-311150" lvl="1" marL="914400" rtl="0" algn="just">
              <a:spcBef>
                <a:spcPts val="1000"/>
              </a:spcBef>
              <a:spcAft>
                <a:spcPts val="0"/>
              </a:spcAft>
              <a:buSzPts val="1300"/>
              <a:buFont typeface="Abel"/>
              <a:buChar char="◆"/>
            </a:pPr>
            <a:r>
              <a:rPr lang="en" sz="1300">
                <a:latin typeface="Abel"/>
                <a:ea typeface="Abel"/>
                <a:cs typeface="Abel"/>
                <a:sym typeface="Abel"/>
              </a:rPr>
              <a:t>La palabra clave export etiqueta las variables y funciones que deberían ser accesibles desde fuera del módulo actual.</a:t>
            </a:r>
            <a:endParaRPr sz="1300">
              <a:latin typeface="Abel"/>
              <a:ea typeface="Abel"/>
              <a:cs typeface="Abel"/>
              <a:sym typeface="Abel"/>
            </a:endParaRPr>
          </a:p>
          <a:p>
            <a:pPr indent="-311150" lvl="1" marL="914400" rtl="0" algn="just">
              <a:spcBef>
                <a:spcPts val="1000"/>
              </a:spcBef>
              <a:spcAft>
                <a:spcPts val="1000"/>
              </a:spcAft>
              <a:buSzPts val="1300"/>
              <a:buFont typeface="Abel"/>
              <a:buChar char="◆"/>
            </a:pPr>
            <a:r>
              <a:rPr lang="en" sz="1300">
                <a:latin typeface="Abel"/>
                <a:ea typeface="Abel"/>
                <a:cs typeface="Abel"/>
                <a:sym typeface="Abel"/>
              </a:rPr>
              <a:t>Import permite importar funcionalidades desde otros módulos.</a:t>
            </a:r>
            <a:endParaRPr sz="1300">
              <a:latin typeface="Abel"/>
              <a:ea typeface="Abel"/>
              <a:cs typeface="Abel"/>
              <a:sym typeface="Abel"/>
            </a:endParaRPr>
          </a:p>
        </p:txBody>
      </p:sp>
      <p:sp>
        <p:nvSpPr>
          <p:cNvPr id="1128" name="Google Shape;1128;p58"/>
          <p:cNvSpPr txBox="1"/>
          <p:nvPr>
            <p:ph type="ctrTitle"/>
          </p:nvPr>
        </p:nvSpPr>
        <p:spPr>
          <a:xfrm>
            <a:off x="2459363" y="613625"/>
            <a:ext cx="4449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Módulos</a:t>
            </a:r>
            <a:endParaRPr>
              <a:solidFill>
                <a:schemeClr val="lt1"/>
              </a:solidFill>
            </a:endParaRPr>
          </a:p>
        </p:txBody>
      </p:sp>
      <p:sp>
        <p:nvSpPr>
          <p:cNvPr id="1129" name="Google Shape;1129;p58"/>
          <p:cNvSpPr txBox="1"/>
          <p:nvPr/>
        </p:nvSpPr>
        <p:spPr>
          <a:xfrm>
            <a:off x="1380250" y="3704150"/>
            <a:ext cx="3000000" cy="6705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export</a:t>
            </a:r>
            <a:r>
              <a:rPr lang="en" sz="850">
                <a:solidFill>
                  <a:srgbClr val="EBDBB2"/>
                </a:solidFill>
                <a:highlight>
                  <a:srgbClr val="282828"/>
                </a:highlight>
                <a:latin typeface="Consolas"/>
                <a:ea typeface="Consolas"/>
                <a:cs typeface="Consolas"/>
                <a:sym typeface="Consolas"/>
              </a:rPr>
              <a:t> </a:t>
            </a:r>
            <a:r>
              <a:rPr lang="en" sz="850">
                <a:solidFill>
                  <a:srgbClr val="8EC07C"/>
                </a:solidFill>
                <a:highlight>
                  <a:srgbClr val="282828"/>
                </a:highlight>
                <a:latin typeface="Consolas"/>
                <a:ea typeface="Consolas"/>
                <a:cs typeface="Consolas"/>
                <a:sym typeface="Consolas"/>
              </a:rPr>
              <a:t>function</a:t>
            </a:r>
            <a:r>
              <a:rPr lang="en" sz="850">
                <a:solidFill>
                  <a:srgbClr val="EBDBB2"/>
                </a:solidFill>
                <a:highlight>
                  <a:srgbClr val="282828"/>
                </a:highlight>
                <a:latin typeface="Consolas"/>
                <a:ea typeface="Consolas"/>
                <a:cs typeface="Consolas"/>
                <a:sym typeface="Consolas"/>
              </a:rPr>
              <a:t> </a:t>
            </a:r>
            <a:r>
              <a:rPr lang="en" sz="850">
                <a:solidFill>
                  <a:srgbClr val="FABD2F"/>
                </a:solidFill>
                <a:highlight>
                  <a:srgbClr val="282828"/>
                </a:highlight>
                <a:latin typeface="Consolas"/>
                <a:ea typeface="Consolas"/>
                <a:cs typeface="Consolas"/>
                <a:sym typeface="Consolas"/>
              </a:rPr>
              <a:t>sayHi</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user</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EBDBB2"/>
                </a:solidFill>
                <a:highlight>
                  <a:srgbClr val="282828"/>
                </a:highlight>
                <a:latin typeface="Consolas"/>
                <a:ea typeface="Consolas"/>
                <a:cs typeface="Consolas"/>
                <a:sym typeface="Consolas"/>
              </a:rPr>
              <a:t>    </a:t>
            </a:r>
            <a:r>
              <a:rPr lang="en" sz="850">
                <a:solidFill>
                  <a:srgbClr val="FABD2F"/>
                </a:solidFill>
                <a:highlight>
                  <a:srgbClr val="282828"/>
                </a:highlight>
                <a:latin typeface="Consolas"/>
                <a:ea typeface="Consolas"/>
                <a:cs typeface="Consolas"/>
                <a:sym typeface="Consolas"/>
              </a:rPr>
              <a:t>alert</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Hello, </a:t>
            </a:r>
            <a:r>
              <a:rPr lang="en" sz="850">
                <a:solidFill>
                  <a:srgbClr val="A89984"/>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user</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p:txBody>
      </p:sp>
      <p:sp>
        <p:nvSpPr>
          <p:cNvPr id="1130" name="Google Shape;1130;p58"/>
          <p:cNvSpPr txBox="1"/>
          <p:nvPr/>
        </p:nvSpPr>
        <p:spPr>
          <a:xfrm>
            <a:off x="4646350" y="3636525"/>
            <a:ext cx="3652500" cy="10257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50">
                <a:solidFill>
                  <a:srgbClr val="928374"/>
                </a:solidFill>
                <a:highlight>
                  <a:srgbClr val="282828"/>
                </a:highlight>
                <a:latin typeface="Consolas"/>
                <a:ea typeface="Consolas"/>
                <a:cs typeface="Consolas"/>
                <a:sym typeface="Consolas"/>
              </a:rPr>
              <a:t>// 📁 main.js</a:t>
            </a:r>
            <a:endParaRPr i="1" sz="8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B4934"/>
                </a:solidFill>
                <a:highlight>
                  <a:srgbClr val="282828"/>
                </a:highlight>
                <a:latin typeface="Consolas"/>
                <a:ea typeface="Consolas"/>
                <a:cs typeface="Consolas"/>
                <a:sym typeface="Consolas"/>
              </a:rPr>
              <a:t>import</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83A598"/>
                </a:solidFill>
                <a:highlight>
                  <a:srgbClr val="282828"/>
                </a:highlight>
                <a:latin typeface="Consolas"/>
                <a:ea typeface="Consolas"/>
                <a:cs typeface="Consolas"/>
                <a:sym typeface="Consolas"/>
              </a:rPr>
              <a:t>sayHi</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lang="en" sz="850">
                <a:solidFill>
                  <a:srgbClr val="FB4934"/>
                </a:solidFill>
                <a:highlight>
                  <a:srgbClr val="282828"/>
                </a:highlight>
                <a:latin typeface="Consolas"/>
                <a:ea typeface="Consolas"/>
                <a:cs typeface="Consolas"/>
                <a:sym typeface="Consolas"/>
              </a:rPr>
              <a:t>from</a:t>
            </a:r>
            <a:r>
              <a:rPr lang="en" sz="850">
                <a:solidFill>
                  <a:srgbClr val="EBDBB2"/>
                </a:solidFill>
                <a:highlight>
                  <a:srgbClr val="282828"/>
                </a:highlight>
                <a:latin typeface="Consolas"/>
                <a:ea typeface="Consolas"/>
                <a:cs typeface="Consolas"/>
                <a:sym typeface="Consolas"/>
              </a:rPr>
              <a:t> </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./sayHi.js</a:t>
            </a:r>
            <a:r>
              <a:rPr lang="en" sz="850">
                <a:solidFill>
                  <a:srgbClr val="A89984"/>
                </a:solidFill>
                <a:highlight>
                  <a:srgbClr val="282828"/>
                </a:highlight>
                <a:latin typeface="Consolas"/>
                <a:ea typeface="Consolas"/>
                <a:cs typeface="Consolas"/>
                <a:sym typeface="Consolas"/>
              </a:rPr>
              <a:t>";</a:t>
            </a:r>
            <a:endParaRPr sz="8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ABD2F"/>
                </a:solidFill>
                <a:highlight>
                  <a:srgbClr val="282828"/>
                </a:highlight>
                <a:latin typeface="Consolas"/>
                <a:ea typeface="Consolas"/>
                <a:cs typeface="Consolas"/>
                <a:sym typeface="Consolas"/>
              </a:rPr>
              <a:t>alert</a:t>
            </a:r>
            <a:r>
              <a:rPr lang="en" sz="850">
                <a:solidFill>
                  <a:srgbClr val="EBDBB2"/>
                </a:solidFill>
                <a:highlight>
                  <a:srgbClr val="282828"/>
                </a:highlight>
                <a:latin typeface="Consolas"/>
                <a:ea typeface="Consolas"/>
                <a:cs typeface="Consolas"/>
                <a:sym typeface="Consolas"/>
              </a:rPr>
              <a:t>(</a:t>
            </a:r>
            <a:r>
              <a:rPr lang="en" sz="850">
                <a:solidFill>
                  <a:srgbClr val="83A598"/>
                </a:solidFill>
                <a:highlight>
                  <a:srgbClr val="282828"/>
                </a:highlight>
                <a:latin typeface="Consolas"/>
                <a:ea typeface="Consolas"/>
                <a:cs typeface="Consolas"/>
                <a:sym typeface="Consolas"/>
              </a:rPr>
              <a:t>sayHi</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i="1" lang="en" sz="850">
                <a:solidFill>
                  <a:srgbClr val="928374"/>
                </a:solidFill>
                <a:highlight>
                  <a:srgbClr val="282828"/>
                </a:highlight>
                <a:latin typeface="Consolas"/>
                <a:ea typeface="Consolas"/>
                <a:cs typeface="Consolas"/>
                <a:sym typeface="Consolas"/>
              </a:rPr>
              <a:t>// function...</a:t>
            </a:r>
            <a:endParaRPr i="1" sz="8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FABD2F"/>
                </a:solidFill>
                <a:highlight>
                  <a:srgbClr val="282828"/>
                </a:highlight>
                <a:latin typeface="Consolas"/>
                <a:ea typeface="Consolas"/>
                <a:cs typeface="Consolas"/>
                <a:sym typeface="Consolas"/>
              </a:rPr>
              <a:t>sayHi</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B8BB26"/>
                </a:solidFill>
                <a:highlight>
                  <a:srgbClr val="282828"/>
                </a:highlight>
                <a:latin typeface="Consolas"/>
                <a:ea typeface="Consolas"/>
                <a:cs typeface="Consolas"/>
                <a:sym typeface="Consolas"/>
              </a:rPr>
              <a:t>John</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a:t>
            </a:r>
            <a:r>
              <a:rPr lang="en" sz="850">
                <a:solidFill>
                  <a:srgbClr val="A89984"/>
                </a:solidFill>
                <a:highlight>
                  <a:srgbClr val="282828"/>
                </a:highlight>
                <a:latin typeface="Consolas"/>
                <a:ea typeface="Consolas"/>
                <a:cs typeface="Consolas"/>
                <a:sym typeface="Consolas"/>
              </a:rPr>
              <a:t>;</a:t>
            </a:r>
            <a:r>
              <a:rPr lang="en" sz="850">
                <a:solidFill>
                  <a:srgbClr val="EBDBB2"/>
                </a:solidFill>
                <a:highlight>
                  <a:srgbClr val="282828"/>
                </a:highlight>
                <a:latin typeface="Consolas"/>
                <a:ea typeface="Consolas"/>
                <a:cs typeface="Consolas"/>
                <a:sym typeface="Consolas"/>
              </a:rPr>
              <a:t> </a:t>
            </a:r>
            <a:r>
              <a:rPr i="1" lang="en" sz="850">
                <a:solidFill>
                  <a:srgbClr val="928374"/>
                </a:solidFill>
                <a:highlight>
                  <a:srgbClr val="282828"/>
                </a:highlight>
                <a:latin typeface="Consolas"/>
                <a:ea typeface="Consolas"/>
                <a:cs typeface="Consolas"/>
                <a:sym typeface="Consolas"/>
              </a:rPr>
              <a:t>// Hello, John!</a:t>
            </a:r>
            <a:endParaRPr i="1" sz="850">
              <a:solidFill>
                <a:srgbClr val="928374"/>
              </a:solidFill>
              <a:highlight>
                <a:srgbClr val="282828"/>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4" name="Shape 1134"/>
        <p:cNvGrpSpPr/>
        <p:nvPr/>
      </p:nvGrpSpPr>
      <p:grpSpPr>
        <a:xfrm>
          <a:off x="0" y="0"/>
          <a:ext cx="0" cy="0"/>
          <a:chOff x="0" y="0"/>
          <a:chExt cx="0" cy="0"/>
        </a:xfrm>
      </p:grpSpPr>
      <p:sp>
        <p:nvSpPr>
          <p:cNvPr id="1135" name="Google Shape;1135;p5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9">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9">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9">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9">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9">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9">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59"/>
          <p:cNvGrpSpPr/>
          <p:nvPr/>
        </p:nvGrpSpPr>
        <p:grpSpPr>
          <a:xfrm>
            <a:off x="238515" y="90242"/>
            <a:ext cx="216784" cy="199039"/>
            <a:chOff x="285677" y="4429254"/>
            <a:chExt cx="216784" cy="199039"/>
          </a:xfrm>
        </p:grpSpPr>
        <p:sp>
          <p:nvSpPr>
            <p:cNvPr id="1144" name="Google Shape;1144;p5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59"/>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1154" name="Google Shape;1154;p59"/>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1155" name="Google Shape;1155;p59"/>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1156" name="Google Shape;1156;p5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1158" name="Google Shape;1158;p59"/>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1159" name="Google Shape;1159;p59"/>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1160" name="Google Shape;1160;p59"/>
          <p:cNvSpPr txBox="1"/>
          <p:nvPr/>
        </p:nvSpPr>
        <p:spPr>
          <a:xfrm>
            <a:off x="2577050" y="2200300"/>
            <a:ext cx="4809300" cy="1544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2"/>
              </a:buClr>
              <a:buSzPts val="1600"/>
              <a:buFont typeface="Abel"/>
              <a:buChar char="●"/>
            </a:pPr>
            <a:r>
              <a:rPr lang="en" sz="1600">
                <a:latin typeface="Abel"/>
                <a:ea typeface="Abel"/>
                <a:cs typeface="Abel"/>
                <a:sym typeface="Abel"/>
              </a:rPr>
              <a:t>La razón de esto es que no todos los scripts son tan cortos, como los vistos hasta ahora.</a:t>
            </a:r>
            <a:endParaRPr sz="1600">
              <a:latin typeface="Abel"/>
              <a:ea typeface="Abel"/>
              <a:cs typeface="Abel"/>
              <a:sym typeface="Abel"/>
            </a:endParaRPr>
          </a:p>
          <a:p>
            <a:pPr indent="-330200" lvl="0" marL="457200" rtl="0" algn="just">
              <a:spcBef>
                <a:spcPts val="1000"/>
              </a:spcBef>
              <a:spcAft>
                <a:spcPts val="1000"/>
              </a:spcAft>
              <a:buClr>
                <a:schemeClr val="dk2"/>
              </a:buClr>
              <a:buSzPts val="1600"/>
              <a:buFont typeface="Abel"/>
              <a:buChar char="●"/>
            </a:pPr>
            <a:r>
              <a:rPr lang="en" sz="1600">
                <a:latin typeface="Abel"/>
                <a:ea typeface="Abel"/>
                <a:cs typeface="Abel"/>
                <a:sym typeface="Abel"/>
              </a:rPr>
              <a:t>Separar las funciones en módulos ayuda a reducir la complejidad de los programas y a reutilizar las funciones creadas. </a:t>
            </a:r>
            <a:endParaRPr sz="1600">
              <a:latin typeface="Abel"/>
              <a:ea typeface="Abel"/>
              <a:cs typeface="Abel"/>
              <a:sym typeface="Abel"/>
            </a:endParaRPr>
          </a:p>
        </p:txBody>
      </p:sp>
      <p:sp>
        <p:nvSpPr>
          <p:cNvPr id="1161" name="Google Shape;1161;p59"/>
          <p:cNvSpPr txBox="1"/>
          <p:nvPr>
            <p:ph type="ctrTitle"/>
          </p:nvPr>
        </p:nvSpPr>
        <p:spPr>
          <a:xfrm>
            <a:off x="2964400" y="1345650"/>
            <a:ext cx="41814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¿Por qué ocupar un módulo en lugar de agregar las funciones directamente en el HTML?</a:t>
            </a:r>
            <a:endParaRPr sz="18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60"/>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a:t>
            </a:r>
            <a:r>
              <a:rPr b="1" lang="en" sz="1500">
                <a:latin typeface="Hepta Slab"/>
                <a:ea typeface="Hepta Slab"/>
                <a:cs typeface="Hepta Slab"/>
                <a:sym typeface="Hepta Slab"/>
              </a:rPr>
              <a:t>Implementar clases de manera modular con ES6</a:t>
            </a:r>
            <a:r>
              <a:rPr lang="en" sz="1500"/>
              <a:t> </a:t>
            </a:r>
            <a:endParaRPr i="1" sz="1500"/>
          </a:p>
        </p:txBody>
      </p:sp>
      <p:sp>
        <p:nvSpPr>
          <p:cNvPr id="1167" name="Google Shape;1167;p60"/>
          <p:cNvSpPr txBox="1"/>
          <p:nvPr/>
        </p:nvSpPr>
        <p:spPr>
          <a:xfrm>
            <a:off x="670900" y="1772625"/>
            <a:ext cx="39123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La calculadora se debe crear implementado ES6 con la utilización de módulos, por lo tanto, el ejemplo solicita crear dos archivos de JavaScript (main.js y calculadora.js.) y un archivo index.html donde se implementa la estructura HTML:</a:t>
            </a:r>
            <a:endParaRPr sz="1500">
              <a:latin typeface="Abel"/>
              <a:ea typeface="Abel"/>
              <a:cs typeface="Abel"/>
              <a:sym typeface="Abel"/>
            </a:endParaRPr>
          </a:p>
          <a:p>
            <a:pPr indent="0" lvl="0" marL="0" rtl="0" algn="just">
              <a:spcBef>
                <a:spcPts val="0"/>
              </a:spcBef>
              <a:spcAft>
                <a:spcPts val="0"/>
              </a:spcAft>
              <a:buNone/>
            </a:pPr>
            <a:r>
              <a:t/>
            </a:r>
            <a:endParaRPr sz="1500">
              <a:latin typeface="Abel"/>
              <a:ea typeface="Abel"/>
              <a:cs typeface="Abel"/>
              <a:sym typeface="Abel"/>
            </a:endParaRPr>
          </a:p>
          <a:p>
            <a:pPr indent="0" lvl="0" marL="0" rtl="0" algn="just">
              <a:spcBef>
                <a:spcPts val="0"/>
              </a:spcBef>
              <a:spcAft>
                <a:spcPts val="0"/>
              </a:spcAft>
              <a:buNone/>
            </a:pPr>
            <a:r>
              <a:rPr lang="en" sz="1500">
                <a:latin typeface="Abel"/>
                <a:ea typeface="Abel"/>
                <a:cs typeface="Abel"/>
                <a:sym typeface="Abel"/>
              </a:rPr>
              <a:t>CodeSandBox: </a:t>
            </a:r>
            <a:endParaRPr sz="1500">
              <a:latin typeface="Abel"/>
              <a:ea typeface="Abel"/>
              <a:cs typeface="Abel"/>
              <a:sym typeface="Abel"/>
            </a:endParaRPr>
          </a:p>
          <a:p>
            <a:pPr indent="0" lvl="0" marL="0" rtl="0" algn="just">
              <a:spcBef>
                <a:spcPts val="0"/>
              </a:spcBef>
              <a:spcAft>
                <a:spcPts val="0"/>
              </a:spcAft>
              <a:buNone/>
            </a:pPr>
            <a:r>
              <a:rPr lang="en" sz="1500" u="sng">
                <a:solidFill>
                  <a:schemeClr val="dk2"/>
                </a:solidFill>
                <a:latin typeface="Abel"/>
                <a:ea typeface="Abel"/>
                <a:cs typeface="Abel"/>
                <a:sym typeface="Abel"/>
                <a:hlinkClick r:id="rId3">
                  <a:extLst>
                    <a:ext uri="{A12FA001-AC4F-418D-AE19-62706E023703}">
                      <ahyp:hlinkClr val="tx"/>
                    </a:ext>
                  </a:extLst>
                </a:hlinkClick>
              </a:rPr>
              <a:t>js-modular-es6</a:t>
            </a:r>
            <a:endParaRPr sz="1500">
              <a:solidFill>
                <a:schemeClr val="dk2"/>
              </a:solidFill>
              <a:latin typeface="Abel"/>
              <a:ea typeface="Abel"/>
              <a:cs typeface="Abel"/>
              <a:sym typeface="Abel"/>
            </a:endParaRPr>
          </a:p>
        </p:txBody>
      </p:sp>
      <p:sp>
        <p:nvSpPr>
          <p:cNvPr id="1168" name="Google Shape;1168;p60"/>
          <p:cNvSpPr txBox="1"/>
          <p:nvPr/>
        </p:nvSpPr>
        <p:spPr>
          <a:xfrm>
            <a:off x="4746025" y="1381825"/>
            <a:ext cx="3684900" cy="28647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h4</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Calculadora ES6</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h4</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Ingrese la operación a realizar: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input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type</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text</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id</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opera</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br</a:t>
            </a: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small</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Las operaciones son: sumar, restar, multiplicar o dividir</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small</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Valor 1: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input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type</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text</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id</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a</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Valor 2: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label</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input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type</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text</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id</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b</a:t>
            </a:r>
            <a:r>
              <a:rPr lang="en" sz="650">
                <a:solidFill>
                  <a:srgbClr val="A89984"/>
                </a:solidFill>
                <a:highlight>
                  <a:srgbClr val="282828"/>
                </a:highlight>
                <a:latin typeface="Consolas"/>
                <a:ea typeface="Consolas"/>
                <a:cs typeface="Consolas"/>
                <a:sym typeface="Consolas"/>
              </a:rPr>
              <a:t>"</a:t>
            </a: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button</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id</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calcular</a:t>
            </a:r>
            <a:r>
              <a:rPr lang="en" sz="650">
                <a:solidFill>
                  <a:srgbClr val="A89984"/>
                </a:solidFill>
                <a:highlight>
                  <a:srgbClr val="282828"/>
                </a:highlight>
                <a:latin typeface="Consolas"/>
                <a:ea typeface="Consolas"/>
                <a:cs typeface="Consolas"/>
                <a:sym typeface="Consolas"/>
              </a:rPr>
              <a:t>"</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Calcular</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button</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div</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EBDBB2"/>
                </a:solidFill>
                <a:highlight>
                  <a:srgbClr val="282828"/>
                </a:highlight>
                <a:latin typeface="Consolas"/>
                <a:ea typeface="Consolas"/>
                <a:cs typeface="Consolas"/>
                <a:sym typeface="Consolas"/>
              </a:rPr>
              <a:t>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r>
              <a:rPr lang="en" sz="650">
                <a:solidFill>
                  <a:srgbClr val="EBDBB2"/>
                </a:solidFill>
                <a:highlight>
                  <a:srgbClr val="282828"/>
                </a:highlight>
                <a:latin typeface="Consolas"/>
                <a:ea typeface="Consolas"/>
                <a:cs typeface="Consolas"/>
                <a:sym typeface="Consolas"/>
              </a:rPr>
              <a:t>El resultado es: </a:t>
            </a: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span</a:t>
            </a:r>
            <a:r>
              <a:rPr lang="en" sz="650">
                <a:solidFill>
                  <a:srgbClr val="EBDBB2"/>
                </a:solidFill>
                <a:highlight>
                  <a:srgbClr val="282828"/>
                </a:highlight>
                <a:latin typeface="Consolas"/>
                <a:ea typeface="Consolas"/>
                <a:cs typeface="Consolas"/>
                <a:sym typeface="Consolas"/>
              </a:rPr>
              <a:t> </a:t>
            </a:r>
            <a:r>
              <a:rPr lang="en" sz="650">
                <a:solidFill>
                  <a:srgbClr val="FABD2F"/>
                </a:solidFill>
                <a:highlight>
                  <a:srgbClr val="282828"/>
                </a:highlight>
                <a:latin typeface="Consolas"/>
                <a:ea typeface="Consolas"/>
                <a:cs typeface="Consolas"/>
                <a:sym typeface="Consolas"/>
              </a:rPr>
              <a:t>id</a:t>
            </a:r>
            <a:r>
              <a:rPr lang="en" sz="650">
                <a:solidFill>
                  <a:srgbClr val="A89984"/>
                </a:solidFill>
                <a:highlight>
                  <a:srgbClr val="282828"/>
                </a:highlight>
                <a:latin typeface="Consolas"/>
                <a:ea typeface="Consolas"/>
                <a:cs typeface="Consolas"/>
                <a:sym typeface="Consolas"/>
              </a:rPr>
              <a:t>="</a:t>
            </a:r>
            <a:r>
              <a:rPr lang="en" sz="650">
                <a:solidFill>
                  <a:srgbClr val="B8BB26"/>
                </a:solidFill>
                <a:highlight>
                  <a:srgbClr val="282828"/>
                </a:highlight>
                <a:latin typeface="Consolas"/>
                <a:ea typeface="Consolas"/>
                <a:cs typeface="Consolas"/>
                <a:sym typeface="Consolas"/>
              </a:rPr>
              <a:t>resultado</a:t>
            </a:r>
            <a:r>
              <a:rPr lang="en" sz="650">
                <a:solidFill>
                  <a:srgbClr val="A89984"/>
                </a:solidFill>
                <a:highlight>
                  <a:srgbClr val="282828"/>
                </a:highlight>
                <a:latin typeface="Consolas"/>
                <a:ea typeface="Consolas"/>
                <a:cs typeface="Consolas"/>
                <a:sym typeface="Consolas"/>
              </a:rPr>
              <a:t>"</a:t>
            </a:r>
            <a:r>
              <a:rPr lang="en" sz="650">
                <a:solidFill>
                  <a:srgbClr val="83A598"/>
                </a:solidFill>
                <a:highlight>
                  <a:srgbClr val="282828"/>
                </a:highlight>
                <a:latin typeface="Consolas"/>
                <a:ea typeface="Consolas"/>
                <a:cs typeface="Consolas"/>
                <a:sym typeface="Consolas"/>
              </a:rPr>
              <a:t>&gt;&lt;/</a:t>
            </a:r>
            <a:r>
              <a:rPr b="1" lang="en" sz="650">
                <a:solidFill>
                  <a:srgbClr val="8EC07C"/>
                </a:solidFill>
                <a:highlight>
                  <a:srgbClr val="282828"/>
                </a:highlight>
                <a:latin typeface="Consolas"/>
                <a:ea typeface="Consolas"/>
                <a:cs typeface="Consolas"/>
                <a:sym typeface="Consolas"/>
              </a:rPr>
              <a:t>span</a:t>
            </a:r>
            <a:r>
              <a:rPr lang="en" sz="650">
                <a:solidFill>
                  <a:srgbClr val="83A598"/>
                </a:solidFill>
                <a:highlight>
                  <a:srgbClr val="282828"/>
                </a:highlight>
                <a:latin typeface="Consolas"/>
                <a:ea typeface="Consolas"/>
                <a:cs typeface="Consolas"/>
                <a:sym typeface="Consolas"/>
              </a:rPr>
              <a:t>&gt;&lt;/</a:t>
            </a:r>
            <a:r>
              <a:rPr b="1" lang="en" sz="650">
                <a:solidFill>
                  <a:srgbClr val="8EC07C"/>
                </a:solidFill>
                <a:highlight>
                  <a:srgbClr val="282828"/>
                </a:highlight>
                <a:latin typeface="Consolas"/>
                <a:ea typeface="Consolas"/>
                <a:cs typeface="Consolas"/>
                <a:sym typeface="Consolas"/>
              </a:rPr>
              <a:t>p</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650">
                <a:solidFill>
                  <a:srgbClr val="83A598"/>
                </a:solidFill>
                <a:highlight>
                  <a:srgbClr val="282828"/>
                </a:highlight>
                <a:latin typeface="Consolas"/>
                <a:ea typeface="Consolas"/>
                <a:cs typeface="Consolas"/>
                <a:sym typeface="Consolas"/>
              </a:rPr>
              <a:t>&lt;/</a:t>
            </a:r>
            <a:r>
              <a:rPr b="1" lang="en" sz="650">
                <a:solidFill>
                  <a:srgbClr val="8EC07C"/>
                </a:solidFill>
                <a:highlight>
                  <a:srgbClr val="282828"/>
                </a:highlight>
                <a:latin typeface="Consolas"/>
                <a:ea typeface="Consolas"/>
                <a:cs typeface="Consolas"/>
                <a:sym typeface="Consolas"/>
              </a:rPr>
              <a:t>div</a:t>
            </a:r>
            <a:r>
              <a:rPr lang="en" sz="650">
                <a:solidFill>
                  <a:srgbClr val="83A598"/>
                </a:solidFill>
                <a:highlight>
                  <a:srgbClr val="282828"/>
                </a:highlight>
                <a:latin typeface="Consolas"/>
                <a:ea typeface="Consolas"/>
                <a:cs typeface="Consolas"/>
                <a:sym typeface="Consolas"/>
              </a:rPr>
              <a:t>&gt;</a:t>
            </a:r>
            <a:endParaRPr sz="6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6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29"/>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9"/>
          <p:cNvGrpSpPr/>
          <p:nvPr/>
        </p:nvGrpSpPr>
        <p:grpSpPr>
          <a:xfrm>
            <a:off x="238515" y="90242"/>
            <a:ext cx="216784" cy="199039"/>
            <a:chOff x="285677" y="4429254"/>
            <a:chExt cx="216784" cy="199039"/>
          </a:xfrm>
        </p:grpSpPr>
        <p:sp>
          <p:nvSpPr>
            <p:cNvPr id="289" name="Google Shape;289;p29"/>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9"/>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299" name="Google Shape;299;p29"/>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00" name="Google Shape;300;p29"/>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01" name="Google Shape;301;p29"/>
          <p:cNvSpPr txBox="1"/>
          <p:nvPr>
            <p:ph idx="1" type="body"/>
          </p:nvPr>
        </p:nvSpPr>
        <p:spPr>
          <a:xfrm>
            <a:off x="815400" y="1627250"/>
            <a:ext cx="7513200" cy="6297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n" sz="1600">
                <a:solidFill>
                  <a:schemeClr val="lt1"/>
                </a:solidFill>
              </a:rPr>
              <a:t>Los parámetros pueden tener valores por defecto, esta es otra de las ventajas de ES6 con respecto al JavaScript tradicional. Valores predefinidos pasados por </a:t>
            </a:r>
            <a:r>
              <a:rPr lang="en" sz="1600">
                <a:solidFill>
                  <a:schemeClr val="lt1"/>
                </a:solidFill>
              </a:rPr>
              <a:t>parámetros</a:t>
            </a:r>
            <a:r>
              <a:rPr lang="en" sz="1600">
                <a:solidFill>
                  <a:schemeClr val="lt1"/>
                </a:solidFill>
              </a:rPr>
              <a:t> en caso de no estar presentes al momento de invocar la función.</a:t>
            </a:r>
            <a:endParaRPr sz="1600">
              <a:solidFill>
                <a:schemeClr val="lt1"/>
              </a:solidFill>
            </a:endParaRPr>
          </a:p>
        </p:txBody>
      </p:sp>
      <p:sp>
        <p:nvSpPr>
          <p:cNvPr id="302" name="Google Shape;302;p29"/>
          <p:cNvSpPr txBox="1"/>
          <p:nvPr>
            <p:ph type="ctrTitle"/>
          </p:nvPr>
        </p:nvSpPr>
        <p:spPr>
          <a:xfrm>
            <a:off x="1469400" y="665050"/>
            <a:ext cx="65196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Valores por defecto en parámetros</a:t>
            </a:r>
            <a:endParaRPr sz="2200">
              <a:solidFill>
                <a:schemeClr val="lt1"/>
              </a:solidFill>
            </a:endParaRPr>
          </a:p>
        </p:txBody>
      </p:sp>
      <p:sp>
        <p:nvSpPr>
          <p:cNvPr id="303" name="Google Shape;303;p29">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05" name="Google Shape;305;p29"/>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06" name="Google Shape;306;p29"/>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307" name="Google Shape;307;p29"/>
          <p:cNvSpPr txBox="1"/>
          <p:nvPr/>
        </p:nvSpPr>
        <p:spPr>
          <a:xfrm>
            <a:off x="1469400" y="2780450"/>
            <a:ext cx="3000000" cy="19878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i="1" lang="en" sz="1150">
                <a:solidFill>
                  <a:srgbClr val="928374"/>
                </a:solidFill>
                <a:highlight>
                  <a:srgbClr val="282828"/>
                </a:highlight>
                <a:latin typeface="Consolas"/>
                <a:ea typeface="Consolas"/>
                <a:cs typeface="Consolas"/>
                <a:sym typeface="Consolas"/>
              </a:rPr>
              <a:t>//ES5</a:t>
            </a:r>
            <a:endParaRPr sz="11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8EC07C"/>
                </a:solidFill>
                <a:highlight>
                  <a:srgbClr val="282828"/>
                </a:highlight>
                <a:latin typeface="Consolas"/>
                <a:ea typeface="Consolas"/>
                <a:cs typeface="Consolas"/>
                <a:sym typeface="Consolas"/>
              </a:rPr>
              <a:t>function</a:t>
            </a:r>
            <a:r>
              <a:rPr lang="en" sz="1150">
                <a:solidFill>
                  <a:srgbClr val="EBDBB2"/>
                </a:solidFill>
                <a:highlight>
                  <a:srgbClr val="282828"/>
                </a:highlight>
                <a:latin typeface="Consolas"/>
                <a:ea typeface="Consolas"/>
                <a:cs typeface="Consolas"/>
                <a:sym typeface="Consolas"/>
              </a:rPr>
              <a:t> </a:t>
            </a:r>
            <a:r>
              <a:rPr lang="en" sz="1150">
                <a:solidFill>
                  <a:srgbClr val="FABD2F"/>
                </a:solidFill>
                <a:highlight>
                  <a:srgbClr val="282828"/>
                </a:highlight>
                <a:latin typeface="Consolas"/>
                <a:ea typeface="Consolas"/>
                <a:cs typeface="Consolas"/>
                <a:sym typeface="Consolas"/>
              </a:rPr>
              <a:t>foo</a:t>
            </a:r>
            <a:r>
              <a:rPr lang="en" sz="1150">
                <a:solidFill>
                  <a:srgbClr val="A89984"/>
                </a:solidFill>
                <a:highlight>
                  <a:srgbClr val="282828"/>
                </a:highlight>
                <a:latin typeface="Consolas"/>
                <a:ea typeface="Consolas"/>
                <a:cs typeface="Consolas"/>
                <a:sym typeface="Consolas"/>
              </a:rPr>
              <a:t>(</a:t>
            </a:r>
            <a:r>
              <a:rPr lang="en" sz="1150">
                <a:solidFill>
                  <a:srgbClr val="83A598"/>
                </a:solidFill>
                <a:highlight>
                  <a:srgbClr val="282828"/>
                </a:highlight>
                <a:latin typeface="Consolas"/>
                <a:ea typeface="Consolas"/>
                <a:cs typeface="Consolas"/>
                <a:sym typeface="Consolas"/>
              </a:rPr>
              <a:t>a</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b</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a:t>
            </a:r>
            <a:r>
              <a:rPr lang="en" sz="1150">
                <a:solidFill>
                  <a:srgbClr val="A8998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A89984"/>
                </a:solidFill>
                <a:highlight>
                  <a:srgbClr val="282828"/>
                </a:highlight>
                <a:latin typeface="Consolas"/>
                <a:ea typeface="Consolas"/>
                <a:cs typeface="Consolas"/>
                <a:sym typeface="Consolas"/>
              </a:rPr>
              <a:t>{</a:t>
            </a:r>
            <a:endParaRPr i="1" sz="11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a</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a</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1</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b</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b</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2</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a:t>
            </a: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D3869B"/>
                </a:solidFill>
                <a:highlight>
                  <a:srgbClr val="282828"/>
                </a:highlight>
                <a:latin typeface="Consolas"/>
                <a:ea typeface="Consolas"/>
                <a:cs typeface="Consolas"/>
                <a:sym typeface="Consolas"/>
              </a:rPr>
              <a:t>3</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EBDBB2"/>
                </a:solidFill>
                <a:highlight>
                  <a:srgbClr val="282828"/>
                </a:highlight>
                <a:latin typeface="Consolas"/>
                <a:ea typeface="Consolas"/>
                <a:cs typeface="Consolas"/>
                <a:sym typeface="Consolas"/>
              </a:rPr>
              <a:t>    </a:t>
            </a:r>
            <a:r>
              <a:rPr lang="en" sz="1150">
                <a:solidFill>
                  <a:srgbClr val="FB4934"/>
                </a:solidFill>
                <a:highlight>
                  <a:srgbClr val="282828"/>
                </a:highlight>
                <a:latin typeface="Consolas"/>
                <a:ea typeface="Consolas"/>
                <a:cs typeface="Consolas"/>
                <a:sym typeface="Consolas"/>
              </a:rPr>
              <a:t>return</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a</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b</a:t>
            </a:r>
            <a:r>
              <a:rPr lang="en" sz="1150">
                <a:solidFill>
                  <a:srgbClr val="EBDBB2"/>
                </a:solidFill>
                <a:highlight>
                  <a:srgbClr val="282828"/>
                </a:highlight>
                <a:latin typeface="Consolas"/>
                <a:ea typeface="Consolas"/>
                <a:cs typeface="Consolas"/>
                <a:sym typeface="Consolas"/>
              </a:rPr>
              <a:t> </a:t>
            </a:r>
            <a:r>
              <a:rPr lang="en" sz="1150">
                <a:solidFill>
                  <a:srgbClr val="8EC07C"/>
                </a:solidFill>
                <a:highlight>
                  <a:srgbClr val="282828"/>
                </a:highlight>
                <a:latin typeface="Consolas"/>
                <a:ea typeface="Consolas"/>
                <a:cs typeface="Consolas"/>
                <a:sym typeface="Consolas"/>
              </a:rPr>
              <a:t>+</a:t>
            </a:r>
            <a:r>
              <a:rPr lang="en" sz="1150">
                <a:solidFill>
                  <a:srgbClr val="EBDBB2"/>
                </a:solidFill>
                <a:highlight>
                  <a:srgbClr val="282828"/>
                </a:highlight>
                <a:latin typeface="Consolas"/>
                <a:ea typeface="Consolas"/>
                <a:cs typeface="Consolas"/>
                <a:sym typeface="Consolas"/>
              </a:rPr>
              <a:t> </a:t>
            </a:r>
            <a:r>
              <a:rPr lang="en" sz="1150">
                <a:solidFill>
                  <a:srgbClr val="83A598"/>
                </a:solidFill>
                <a:highlight>
                  <a:srgbClr val="282828"/>
                </a:highlight>
                <a:latin typeface="Consolas"/>
                <a:ea typeface="Consolas"/>
                <a:cs typeface="Consolas"/>
                <a:sym typeface="Consolas"/>
              </a:rPr>
              <a:t>c</a:t>
            </a: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89984"/>
                </a:solidFill>
                <a:highlight>
                  <a:srgbClr val="282828"/>
                </a:highlight>
                <a:latin typeface="Consolas"/>
                <a:ea typeface="Consolas"/>
                <a:cs typeface="Consolas"/>
                <a:sym typeface="Consolas"/>
              </a:rPr>
              <a:t>}</a:t>
            </a:r>
            <a:endParaRPr sz="1150">
              <a:solidFill>
                <a:srgbClr val="A89984"/>
              </a:solidFill>
              <a:highlight>
                <a:srgbClr val="282828"/>
              </a:highlight>
              <a:latin typeface="Consolas"/>
              <a:ea typeface="Consolas"/>
              <a:cs typeface="Consolas"/>
              <a:sym typeface="Consolas"/>
            </a:endParaRPr>
          </a:p>
        </p:txBody>
      </p:sp>
      <p:sp>
        <p:nvSpPr>
          <p:cNvPr id="308" name="Google Shape;308;p29"/>
          <p:cNvSpPr txBox="1"/>
          <p:nvPr/>
        </p:nvSpPr>
        <p:spPr>
          <a:xfrm>
            <a:off x="4735500" y="2780450"/>
            <a:ext cx="3000000" cy="1987800"/>
          </a:xfrm>
          <a:prstGeom prst="rect">
            <a:avLst/>
          </a:prstGeom>
          <a:solidFill>
            <a:srgbClr val="282828"/>
          </a:solidFill>
          <a:ln>
            <a:noFill/>
          </a:ln>
        </p:spPr>
        <p:txBody>
          <a:bodyPr anchorCtr="0" anchor="ctr" bIns="182875" lIns="274300" spcFirstLastPara="1" rIns="274300" wrap="square" tIns="182875">
            <a:noAutofit/>
          </a:bodyPr>
          <a:lstStyle/>
          <a:p>
            <a:pPr indent="0" lvl="0" marL="0" rtl="0" algn="l">
              <a:lnSpc>
                <a:spcPct val="135714"/>
              </a:lnSpc>
              <a:spcBef>
                <a:spcPts val="0"/>
              </a:spcBef>
              <a:spcAft>
                <a:spcPts val="0"/>
              </a:spcAft>
              <a:buNone/>
            </a:pPr>
            <a:r>
              <a:rPr i="1" lang="en" sz="1050">
                <a:solidFill>
                  <a:srgbClr val="928374"/>
                </a:solidFill>
                <a:highlight>
                  <a:srgbClr val="282828"/>
                </a:highlight>
                <a:latin typeface="Consolas"/>
                <a:ea typeface="Consolas"/>
                <a:cs typeface="Consolas"/>
                <a:sym typeface="Consolas"/>
              </a:rPr>
              <a:t>//ES6</a:t>
            </a:r>
            <a:endParaRPr sz="10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foo</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2</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    </a:t>
            </a:r>
            <a:endParaRPr i="1" sz="10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B4934"/>
                </a:solidFill>
                <a:highlight>
                  <a:srgbClr val="282828"/>
                </a:highlight>
                <a:latin typeface="Consolas"/>
                <a:ea typeface="Consolas"/>
                <a:cs typeface="Consolas"/>
                <a:sym typeface="Consolas"/>
              </a:rPr>
              <a:t>return</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b</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150">
              <a:solidFill>
                <a:srgbClr val="8EC07C"/>
              </a:solidFill>
              <a:highlight>
                <a:srgbClr val="282828"/>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ctrTitle"/>
          </p:nvPr>
        </p:nvSpPr>
        <p:spPr>
          <a:xfrm>
            <a:off x="1379725" y="808775"/>
            <a:ext cx="7051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Hepta Slab"/>
                <a:ea typeface="Hepta Slab"/>
                <a:cs typeface="Hepta Slab"/>
                <a:sym typeface="Hepta Slab"/>
              </a:rPr>
              <a:t>#Ejemplo: Función de flecha con valores por defecto</a:t>
            </a:r>
            <a:r>
              <a:rPr lang="en" sz="1500"/>
              <a:t> </a:t>
            </a:r>
            <a:endParaRPr i="1" sz="1500"/>
          </a:p>
        </p:txBody>
      </p:sp>
      <p:sp>
        <p:nvSpPr>
          <p:cNvPr id="314" name="Google Shape;314;p30"/>
          <p:cNvSpPr txBox="1"/>
          <p:nvPr/>
        </p:nvSpPr>
        <p:spPr>
          <a:xfrm>
            <a:off x="1007750" y="1865825"/>
            <a:ext cx="34920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Abel"/>
                <a:ea typeface="Abel"/>
                <a:cs typeface="Abel"/>
                <a:sym typeface="Abel"/>
              </a:rPr>
              <a:t>Se solicita sumar tres números ingresados por el usuario, pero si el usuario no ingresa alguno de los tres números solicitados, la operación de suma debe adquirir por defecto el valor de cero para el valor no enviado. Siendo el extracto del código HTML:</a:t>
            </a:r>
            <a:endParaRPr sz="1500">
              <a:latin typeface="Abel"/>
              <a:ea typeface="Abel"/>
              <a:cs typeface="Abel"/>
              <a:sym typeface="Abel"/>
            </a:endParaRPr>
          </a:p>
          <a:p>
            <a:pPr indent="0" lvl="0" marL="0" rtl="0" algn="just">
              <a:spcBef>
                <a:spcPts val="0"/>
              </a:spcBef>
              <a:spcAft>
                <a:spcPts val="0"/>
              </a:spcAft>
              <a:buNone/>
            </a:pPr>
            <a:r>
              <a:t/>
            </a:r>
            <a:endParaRPr sz="1500">
              <a:latin typeface="Abel"/>
              <a:ea typeface="Abel"/>
              <a:cs typeface="Abel"/>
              <a:sym typeface="Abel"/>
            </a:endParaRPr>
          </a:p>
          <a:p>
            <a:pPr indent="0" lvl="0" marL="0" rtl="0" algn="just">
              <a:spcBef>
                <a:spcPts val="0"/>
              </a:spcBef>
              <a:spcAft>
                <a:spcPts val="0"/>
              </a:spcAft>
              <a:buNone/>
            </a:pPr>
            <a:r>
              <a:rPr lang="en" sz="1500">
                <a:latin typeface="Abel"/>
                <a:ea typeface="Abel"/>
                <a:cs typeface="Abel"/>
                <a:sym typeface="Abel"/>
              </a:rPr>
              <a:t>CodeSandBox:</a:t>
            </a:r>
            <a:r>
              <a:rPr lang="en" sz="1500">
                <a:solidFill>
                  <a:schemeClr val="dk2"/>
                </a:solidFill>
                <a:latin typeface="Abel"/>
                <a:ea typeface="Abel"/>
                <a:cs typeface="Abel"/>
                <a:sym typeface="Abel"/>
              </a:rPr>
              <a:t> </a:t>
            </a:r>
            <a:r>
              <a:rPr lang="en" sz="1500" u="sng">
                <a:solidFill>
                  <a:schemeClr val="dk2"/>
                </a:solidFill>
                <a:latin typeface="Abel"/>
                <a:ea typeface="Abel"/>
                <a:cs typeface="Abel"/>
                <a:sym typeface="Abel"/>
                <a:hlinkClick r:id="rId3">
                  <a:extLst>
                    <a:ext uri="{A12FA001-AC4F-418D-AE19-62706E023703}">
                      <ahyp:hlinkClr val="tx"/>
                    </a:ext>
                  </a:extLst>
                </a:hlinkClick>
              </a:rPr>
              <a:t>js-función-flecha</a:t>
            </a:r>
            <a:endParaRPr sz="1500">
              <a:solidFill>
                <a:schemeClr val="dk2"/>
              </a:solidFill>
              <a:latin typeface="Abel"/>
              <a:ea typeface="Abel"/>
              <a:cs typeface="Abel"/>
              <a:sym typeface="Abel"/>
            </a:endParaRPr>
          </a:p>
        </p:txBody>
      </p:sp>
      <p:sp>
        <p:nvSpPr>
          <p:cNvPr id="315" name="Google Shape;315;p30"/>
          <p:cNvSpPr txBox="1"/>
          <p:nvPr/>
        </p:nvSpPr>
        <p:spPr>
          <a:xfrm>
            <a:off x="4681225" y="1246025"/>
            <a:ext cx="3749700" cy="31482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h4</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Implementando funciones con ES6</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h4</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Ingrese el primer número: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input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type</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text</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id</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num1</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Ingrese el segundo número: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input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type</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text</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id</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num2</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Ingrese el tercer número: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label</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input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type</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text</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id</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num3</a:t>
            </a:r>
            <a:r>
              <a:rPr lang="en" sz="750">
                <a:solidFill>
                  <a:srgbClr val="A89984"/>
                </a:solidFill>
                <a:highlight>
                  <a:srgbClr val="282828"/>
                </a:highlight>
                <a:latin typeface="Consolas"/>
                <a:ea typeface="Consolas"/>
                <a:cs typeface="Consolas"/>
                <a:sym typeface="Consolas"/>
              </a:rPr>
              <a:t>"</a:t>
            </a: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button</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id</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sumar</a:t>
            </a:r>
            <a:r>
              <a:rPr lang="en" sz="750">
                <a:solidFill>
                  <a:srgbClr val="A89984"/>
                </a:solidFill>
                <a:highlight>
                  <a:srgbClr val="282828"/>
                </a:highlight>
                <a:latin typeface="Consolas"/>
                <a:ea typeface="Consolas"/>
                <a:cs typeface="Consolas"/>
                <a:sym typeface="Consolas"/>
              </a:rPr>
              <a:t>"</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Sumar</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button</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div</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EBDBB2"/>
                </a:solidFill>
                <a:highlight>
                  <a:srgbClr val="282828"/>
                </a:highlight>
                <a:latin typeface="Consolas"/>
                <a:ea typeface="Consolas"/>
                <a:cs typeface="Consolas"/>
                <a:sym typeface="Consolas"/>
              </a:rPr>
              <a:t>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r>
              <a:rPr lang="en" sz="750">
                <a:solidFill>
                  <a:srgbClr val="EBDBB2"/>
                </a:solidFill>
                <a:highlight>
                  <a:srgbClr val="282828"/>
                </a:highlight>
                <a:latin typeface="Consolas"/>
                <a:ea typeface="Consolas"/>
                <a:cs typeface="Consolas"/>
                <a:sym typeface="Consolas"/>
              </a:rPr>
              <a:t>El resultado es: </a:t>
            </a: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span</a:t>
            </a:r>
            <a:r>
              <a:rPr lang="en" sz="750">
                <a:solidFill>
                  <a:srgbClr val="EBDBB2"/>
                </a:solidFill>
                <a:highlight>
                  <a:srgbClr val="282828"/>
                </a:highlight>
                <a:latin typeface="Consolas"/>
                <a:ea typeface="Consolas"/>
                <a:cs typeface="Consolas"/>
                <a:sym typeface="Consolas"/>
              </a:rPr>
              <a:t> </a:t>
            </a:r>
            <a:r>
              <a:rPr lang="en" sz="750">
                <a:solidFill>
                  <a:srgbClr val="FABD2F"/>
                </a:solidFill>
                <a:highlight>
                  <a:srgbClr val="282828"/>
                </a:highlight>
                <a:latin typeface="Consolas"/>
                <a:ea typeface="Consolas"/>
                <a:cs typeface="Consolas"/>
                <a:sym typeface="Consolas"/>
              </a:rPr>
              <a:t>id</a:t>
            </a:r>
            <a:r>
              <a:rPr lang="en" sz="750">
                <a:solidFill>
                  <a:srgbClr val="A89984"/>
                </a:solidFill>
                <a:highlight>
                  <a:srgbClr val="282828"/>
                </a:highlight>
                <a:latin typeface="Consolas"/>
                <a:ea typeface="Consolas"/>
                <a:cs typeface="Consolas"/>
                <a:sym typeface="Consolas"/>
              </a:rPr>
              <a:t>="</a:t>
            </a:r>
            <a:r>
              <a:rPr lang="en" sz="750">
                <a:solidFill>
                  <a:srgbClr val="B8BB26"/>
                </a:solidFill>
                <a:highlight>
                  <a:srgbClr val="282828"/>
                </a:highlight>
                <a:latin typeface="Consolas"/>
                <a:ea typeface="Consolas"/>
                <a:cs typeface="Consolas"/>
                <a:sym typeface="Consolas"/>
              </a:rPr>
              <a:t>resultado</a:t>
            </a:r>
            <a:r>
              <a:rPr lang="en" sz="750">
                <a:solidFill>
                  <a:srgbClr val="A89984"/>
                </a:solidFill>
                <a:highlight>
                  <a:srgbClr val="282828"/>
                </a:highlight>
                <a:latin typeface="Consolas"/>
                <a:ea typeface="Consolas"/>
                <a:cs typeface="Consolas"/>
                <a:sym typeface="Consolas"/>
              </a:rPr>
              <a:t>"</a:t>
            </a:r>
            <a:r>
              <a:rPr lang="en" sz="750">
                <a:solidFill>
                  <a:srgbClr val="83A598"/>
                </a:solidFill>
                <a:highlight>
                  <a:srgbClr val="282828"/>
                </a:highlight>
                <a:latin typeface="Consolas"/>
                <a:ea typeface="Consolas"/>
                <a:cs typeface="Consolas"/>
                <a:sym typeface="Consolas"/>
              </a:rPr>
              <a:t>&gt;&lt;/</a:t>
            </a:r>
            <a:r>
              <a:rPr b="1" lang="en" sz="750">
                <a:solidFill>
                  <a:srgbClr val="8EC07C"/>
                </a:solidFill>
                <a:highlight>
                  <a:srgbClr val="282828"/>
                </a:highlight>
                <a:latin typeface="Consolas"/>
                <a:ea typeface="Consolas"/>
                <a:cs typeface="Consolas"/>
                <a:sym typeface="Consolas"/>
              </a:rPr>
              <a:t>span</a:t>
            </a:r>
            <a:r>
              <a:rPr lang="en" sz="750">
                <a:solidFill>
                  <a:srgbClr val="83A598"/>
                </a:solidFill>
                <a:highlight>
                  <a:srgbClr val="282828"/>
                </a:highlight>
                <a:latin typeface="Consolas"/>
                <a:ea typeface="Consolas"/>
                <a:cs typeface="Consolas"/>
                <a:sym typeface="Consolas"/>
              </a:rPr>
              <a:t>&gt;&lt;/</a:t>
            </a:r>
            <a:r>
              <a:rPr b="1" lang="en" sz="750">
                <a:solidFill>
                  <a:srgbClr val="8EC07C"/>
                </a:solidFill>
                <a:highlight>
                  <a:srgbClr val="282828"/>
                </a:highlight>
                <a:latin typeface="Consolas"/>
                <a:ea typeface="Consolas"/>
                <a:cs typeface="Consolas"/>
                <a:sym typeface="Consolas"/>
              </a:rPr>
              <a:t>p</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750">
                <a:solidFill>
                  <a:srgbClr val="83A598"/>
                </a:solidFill>
                <a:highlight>
                  <a:srgbClr val="282828"/>
                </a:highlight>
                <a:latin typeface="Consolas"/>
                <a:ea typeface="Consolas"/>
                <a:cs typeface="Consolas"/>
                <a:sym typeface="Consolas"/>
              </a:rPr>
              <a:t>&lt;/</a:t>
            </a:r>
            <a:r>
              <a:rPr b="1" lang="en" sz="750">
                <a:solidFill>
                  <a:srgbClr val="8EC07C"/>
                </a:solidFill>
                <a:highlight>
                  <a:srgbClr val="282828"/>
                </a:highlight>
                <a:latin typeface="Consolas"/>
                <a:ea typeface="Consolas"/>
                <a:cs typeface="Consolas"/>
                <a:sym typeface="Consolas"/>
              </a:rPr>
              <a:t>div</a:t>
            </a:r>
            <a:r>
              <a:rPr lang="en" sz="750">
                <a:solidFill>
                  <a:srgbClr val="83A598"/>
                </a:solidFill>
                <a:highlight>
                  <a:srgbClr val="282828"/>
                </a:highlight>
                <a:latin typeface="Consolas"/>
                <a:ea typeface="Consolas"/>
                <a:cs typeface="Consolas"/>
                <a:sym typeface="Consolas"/>
              </a:rPr>
              <a:t>&gt;</a:t>
            </a:r>
            <a:endParaRPr sz="750">
              <a:solidFill>
                <a:srgbClr val="83A598"/>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7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p3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31"/>
          <p:cNvGrpSpPr/>
          <p:nvPr/>
        </p:nvGrpSpPr>
        <p:grpSpPr>
          <a:xfrm>
            <a:off x="238515" y="90242"/>
            <a:ext cx="216784" cy="199039"/>
            <a:chOff x="285677" y="4429254"/>
            <a:chExt cx="216784" cy="199039"/>
          </a:xfrm>
        </p:grpSpPr>
        <p:sp>
          <p:nvSpPr>
            <p:cNvPr id="329" name="Google Shape;329;p3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1"/>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39" name="Google Shape;339;p31"/>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40" name="Google Shape;340;p31"/>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41" name="Google Shape;341;p31"/>
          <p:cNvSpPr txBox="1"/>
          <p:nvPr>
            <p:ph type="ctrTitle"/>
          </p:nvPr>
        </p:nvSpPr>
        <p:spPr>
          <a:xfrm>
            <a:off x="1269950" y="1237625"/>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ES5</a:t>
            </a:r>
            <a:endParaRPr sz="1600">
              <a:solidFill>
                <a:schemeClr val="lt1"/>
              </a:solidFill>
            </a:endParaRPr>
          </a:p>
        </p:txBody>
      </p:sp>
      <p:sp>
        <p:nvSpPr>
          <p:cNvPr id="342" name="Google Shape;342;p31">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44" name="Google Shape;344;p31"/>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45" name="Google Shape;345;p31"/>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346" name="Google Shape;346;p31"/>
          <p:cNvSpPr txBox="1"/>
          <p:nvPr/>
        </p:nvSpPr>
        <p:spPr>
          <a:xfrm>
            <a:off x="629650" y="1598950"/>
            <a:ext cx="386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lang="en">
                <a:latin typeface="Abel"/>
                <a:ea typeface="Abel"/>
                <a:cs typeface="Abel"/>
                <a:sym typeface="Abel"/>
              </a:rPr>
              <a:t>Concatenación de caracteres mediante el operador “+” </a:t>
            </a:r>
            <a:endParaRPr>
              <a:latin typeface="Abel"/>
              <a:ea typeface="Abel"/>
              <a:cs typeface="Abel"/>
              <a:sym typeface="Abel"/>
            </a:endParaRPr>
          </a:p>
        </p:txBody>
      </p:sp>
      <p:sp>
        <p:nvSpPr>
          <p:cNvPr id="347" name="Google Shape;347;p31"/>
          <p:cNvSpPr txBox="1"/>
          <p:nvPr/>
        </p:nvSpPr>
        <p:spPr>
          <a:xfrm>
            <a:off x="1306325" y="2285225"/>
            <a:ext cx="3000000" cy="25155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var</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persona</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nombre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José</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var</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direccion</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calle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Avenida Santiago 123</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comuna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Santiago</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var</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mensaje</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Hola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persona</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nombre</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 tu dirección es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direccion</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calle</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endParaRPr sz="950">
              <a:solidFill>
                <a:srgbClr val="8EC07C"/>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direccion</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comuna</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A89984"/>
              </a:solidFill>
              <a:highlight>
                <a:srgbClr val="282828"/>
              </a:highlight>
              <a:latin typeface="Consolas"/>
              <a:ea typeface="Consolas"/>
              <a:cs typeface="Consolas"/>
              <a:sym typeface="Consolas"/>
            </a:endParaRPr>
          </a:p>
        </p:txBody>
      </p:sp>
      <p:sp>
        <p:nvSpPr>
          <p:cNvPr id="348" name="Google Shape;348;p31"/>
          <p:cNvSpPr txBox="1"/>
          <p:nvPr>
            <p:ph type="ctrTitle"/>
          </p:nvPr>
        </p:nvSpPr>
        <p:spPr>
          <a:xfrm>
            <a:off x="5497100" y="1237625"/>
            <a:ext cx="3000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ES6</a:t>
            </a:r>
            <a:endParaRPr sz="1600">
              <a:solidFill>
                <a:schemeClr val="lt1"/>
              </a:solidFill>
            </a:endParaRPr>
          </a:p>
        </p:txBody>
      </p:sp>
      <p:sp>
        <p:nvSpPr>
          <p:cNvPr id="349" name="Google Shape;349;p31"/>
          <p:cNvSpPr txBox="1"/>
          <p:nvPr/>
        </p:nvSpPr>
        <p:spPr>
          <a:xfrm>
            <a:off x="4856800" y="1598950"/>
            <a:ext cx="38631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1000"/>
              </a:spcAft>
              <a:buClr>
                <a:schemeClr val="dk2"/>
              </a:buClr>
              <a:buSzPts val="1400"/>
              <a:buFont typeface="Abel"/>
              <a:buChar char="➔"/>
            </a:pPr>
            <a:r>
              <a:rPr lang="en">
                <a:latin typeface="Abel"/>
                <a:ea typeface="Abel"/>
                <a:cs typeface="Abel"/>
                <a:sym typeface="Abel"/>
              </a:rPr>
              <a:t>Interpolación mediante la utilización de “backticks” y el uso de ${}</a:t>
            </a:r>
            <a:endParaRPr>
              <a:latin typeface="Abel"/>
              <a:ea typeface="Abel"/>
              <a:cs typeface="Abel"/>
              <a:sym typeface="Abel"/>
            </a:endParaRPr>
          </a:p>
        </p:txBody>
      </p:sp>
      <p:sp>
        <p:nvSpPr>
          <p:cNvPr id="350" name="Google Shape;350;p31"/>
          <p:cNvSpPr txBox="1"/>
          <p:nvPr>
            <p:ph type="ctrTitle"/>
          </p:nvPr>
        </p:nvSpPr>
        <p:spPr>
          <a:xfrm>
            <a:off x="3510425" y="602763"/>
            <a:ext cx="3000000" cy="3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Interpolación</a:t>
            </a:r>
            <a:endParaRPr sz="2200">
              <a:solidFill>
                <a:schemeClr val="lt1"/>
              </a:solidFill>
            </a:endParaRPr>
          </a:p>
        </p:txBody>
      </p:sp>
      <p:sp>
        <p:nvSpPr>
          <p:cNvPr id="351" name="Google Shape;351;p31"/>
          <p:cNvSpPr txBox="1"/>
          <p:nvPr/>
        </p:nvSpPr>
        <p:spPr>
          <a:xfrm>
            <a:off x="5497100" y="2285225"/>
            <a:ext cx="3000000" cy="2483400"/>
          </a:xfrm>
          <a:prstGeom prst="rect">
            <a:avLst/>
          </a:prstGeom>
          <a:solidFill>
            <a:srgbClr val="282828"/>
          </a:solidFill>
          <a:ln>
            <a:noFill/>
          </a:ln>
        </p:spPr>
        <p:txBody>
          <a:bodyPr anchorCtr="0" anchor="t" bIns="182875" lIns="274300" spcFirstLastPara="1" rIns="274300" wrap="square" tIns="182875">
            <a:no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persona</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nombre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José</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direccion</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calle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Avenida Santiago 123</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comuna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Santiago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mensaje</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Hola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persona</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nombre</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 tu dirección es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direccion</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calle</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direccion</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comuna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i="1" lang="en" sz="1050">
                <a:solidFill>
                  <a:srgbClr val="928374"/>
                </a:solidFill>
                <a:highlight>
                  <a:srgbClr val="282828"/>
                </a:highlight>
                <a:latin typeface="Consolas"/>
                <a:ea typeface="Consolas"/>
                <a:cs typeface="Consolas"/>
                <a:sym typeface="Consolas"/>
              </a:rPr>
              <a:t>//ES6</a:t>
            </a:r>
            <a:endParaRPr sz="1050">
              <a:solidFill>
                <a:srgbClr val="FB4934"/>
              </a:solidFill>
              <a:highlight>
                <a:srgbClr val="282828"/>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5" name="Shape 355"/>
        <p:cNvGrpSpPr/>
        <p:nvPr/>
      </p:nvGrpSpPr>
      <p:grpSpPr>
        <a:xfrm>
          <a:off x="0" y="0"/>
          <a:ext cx="0" cy="0"/>
          <a:chOff x="0" y="0"/>
          <a:chExt cx="0" cy="0"/>
        </a:xfrm>
      </p:grpSpPr>
      <p:sp>
        <p:nvSpPr>
          <p:cNvPr id="356" name="Google Shape;356;p3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2"/>
          <p:cNvGrpSpPr/>
          <p:nvPr/>
        </p:nvGrpSpPr>
        <p:grpSpPr>
          <a:xfrm>
            <a:off x="238515" y="90242"/>
            <a:ext cx="216784" cy="199039"/>
            <a:chOff x="285677" y="4429254"/>
            <a:chExt cx="216784" cy="199039"/>
          </a:xfrm>
        </p:grpSpPr>
        <p:sp>
          <p:nvSpPr>
            <p:cNvPr id="365" name="Google Shape;365;p3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2"/>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75" name="Google Shape;375;p32"/>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76" name="Google Shape;376;p32"/>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77" name="Google Shape;377;p32"/>
          <p:cNvSpPr txBox="1"/>
          <p:nvPr>
            <p:ph idx="1" type="body"/>
          </p:nvPr>
        </p:nvSpPr>
        <p:spPr>
          <a:xfrm>
            <a:off x="738400" y="1357463"/>
            <a:ext cx="7421100" cy="7521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n" sz="1500">
                <a:solidFill>
                  <a:schemeClr val="lt1"/>
                </a:solidFill>
              </a:rPr>
              <a:t>Es la capacidad de un sistema para ejecutar código que fue escrito para una versión más antigua del sistema. Link de referencia: </a:t>
            </a:r>
            <a:r>
              <a:rPr lang="en" sz="1500" u="sng">
                <a:solidFill>
                  <a:schemeClr val="dk2"/>
                </a:solidFill>
                <a:hlinkClick r:id="rId6">
                  <a:extLst>
                    <a:ext uri="{A12FA001-AC4F-418D-AE19-62706E023703}">
                      <ahyp:hlinkClr val="tx"/>
                    </a:ext>
                  </a:extLst>
                </a:hlinkClick>
              </a:rPr>
              <a:t>https://caniuse.com/?search=es6</a:t>
            </a:r>
            <a:endParaRPr sz="1500">
              <a:solidFill>
                <a:schemeClr val="dk2"/>
              </a:solidFill>
            </a:endParaRPr>
          </a:p>
        </p:txBody>
      </p:sp>
      <p:sp>
        <p:nvSpPr>
          <p:cNvPr id="378" name="Google Shape;378;p32"/>
          <p:cNvSpPr txBox="1"/>
          <p:nvPr>
            <p:ph type="ctrTitle"/>
          </p:nvPr>
        </p:nvSpPr>
        <p:spPr>
          <a:xfrm>
            <a:off x="1722750" y="902775"/>
            <a:ext cx="65196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La importancia de la retrocompatibilidad</a:t>
            </a:r>
            <a:endParaRPr>
              <a:solidFill>
                <a:schemeClr val="lt1"/>
              </a:solidFill>
            </a:endParaRPr>
          </a:p>
        </p:txBody>
      </p:sp>
      <p:sp>
        <p:nvSpPr>
          <p:cNvPr id="379" name="Google Shape;379;p3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81" name="Google Shape;381;p32"/>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82" name="Google Shape;382;p32"/>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383" name="Google Shape;383;p32"/>
          <p:cNvPicPr preferRelativeResize="0"/>
          <p:nvPr/>
        </p:nvPicPr>
        <p:blipFill>
          <a:blip r:embed="rId7">
            <a:alphaModFix/>
          </a:blip>
          <a:stretch>
            <a:fillRect/>
          </a:stretch>
        </p:blipFill>
        <p:spPr>
          <a:xfrm>
            <a:off x="1874874" y="2242950"/>
            <a:ext cx="6112749" cy="241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7" name="Shape 387"/>
        <p:cNvGrpSpPr/>
        <p:nvPr/>
      </p:nvGrpSpPr>
      <p:grpSpPr>
        <a:xfrm>
          <a:off x="0" y="0"/>
          <a:ext cx="0" cy="0"/>
          <a:chOff x="0" y="0"/>
          <a:chExt cx="0" cy="0"/>
        </a:xfrm>
      </p:grpSpPr>
      <p:grpSp>
        <p:nvGrpSpPr>
          <p:cNvPr id="388" name="Google Shape;388;p33"/>
          <p:cNvGrpSpPr/>
          <p:nvPr/>
        </p:nvGrpSpPr>
        <p:grpSpPr>
          <a:xfrm>
            <a:off x="445050" y="749900"/>
            <a:ext cx="4127100" cy="3883275"/>
            <a:chOff x="445050" y="343300"/>
            <a:chExt cx="4127100" cy="3883275"/>
          </a:xfrm>
        </p:grpSpPr>
        <p:sp>
          <p:nvSpPr>
            <p:cNvPr id="389" name="Google Shape;389;p33"/>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3"/>
            <p:cNvGrpSpPr/>
            <p:nvPr/>
          </p:nvGrpSpPr>
          <p:grpSpPr>
            <a:xfrm>
              <a:off x="445050" y="343300"/>
              <a:ext cx="4127100" cy="392400"/>
              <a:chOff x="-8550475" y="393000"/>
              <a:chExt cx="4127100" cy="392400"/>
            </a:xfrm>
          </p:grpSpPr>
          <p:sp>
            <p:nvSpPr>
              <p:cNvPr id="391" name="Google Shape;391;p33"/>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 name="Google Shape;395;p33"/>
          <p:cNvGrpSpPr/>
          <p:nvPr/>
        </p:nvGrpSpPr>
        <p:grpSpPr>
          <a:xfrm>
            <a:off x="4200175" y="1455325"/>
            <a:ext cx="4498200" cy="2330700"/>
            <a:chOff x="4200175" y="1139900"/>
            <a:chExt cx="4498200" cy="2330700"/>
          </a:xfrm>
        </p:grpSpPr>
        <p:sp>
          <p:nvSpPr>
            <p:cNvPr id="396" name="Google Shape;396;p33"/>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33"/>
            <p:cNvGrpSpPr/>
            <p:nvPr/>
          </p:nvGrpSpPr>
          <p:grpSpPr>
            <a:xfrm>
              <a:off x="4200175" y="1139900"/>
              <a:ext cx="4498200" cy="392400"/>
              <a:chOff x="-8550475" y="393000"/>
              <a:chExt cx="4498200" cy="392400"/>
            </a:xfrm>
          </p:grpSpPr>
          <p:sp>
            <p:nvSpPr>
              <p:cNvPr id="398" name="Google Shape;398;p33"/>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2" name="Google Shape;402;p33"/>
          <p:cNvSpPr txBox="1"/>
          <p:nvPr>
            <p:ph type="ctrTitle"/>
          </p:nvPr>
        </p:nvSpPr>
        <p:spPr>
          <a:xfrm>
            <a:off x="5009625" y="22009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Variables let y cons en ES6</a:t>
            </a:r>
            <a:endParaRPr sz="2200"/>
          </a:p>
        </p:txBody>
      </p:sp>
      <p:sp>
        <p:nvSpPr>
          <p:cNvPr id="403" name="Google Shape;403;p3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33"/>
          <p:cNvGrpSpPr/>
          <p:nvPr/>
        </p:nvGrpSpPr>
        <p:grpSpPr>
          <a:xfrm>
            <a:off x="238515" y="90242"/>
            <a:ext cx="216784" cy="199039"/>
            <a:chOff x="285677" y="4429254"/>
            <a:chExt cx="216784" cy="199039"/>
          </a:xfrm>
        </p:grpSpPr>
        <p:sp>
          <p:nvSpPr>
            <p:cNvPr id="411" name="Google Shape;411;p3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423" name="Google Shape;423;p33"/>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424" name="Google Shape;424;p33"/>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425" name="Google Shape;425;p33"/>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426" name="Google Shape;426;p33"/>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427" name="Google Shape;427;p33"/>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428" name="Google Shape;428;p33"/>
          <p:cNvPicPr preferRelativeResize="0"/>
          <p:nvPr/>
        </p:nvPicPr>
        <p:blipFill rotWithShape="1">
          <a:blip r:embed="rId3">
            <a:alphaModFix/>
          </a:blip>
          <a:srcRect b="5748" l="16928" r="17583" t="4718"/>
          <a:stretch/>
        </p:blipFill>
        <p:spPr>
          <a:xfrm>
            <a:off x="782975" y="1627687"/>
            <a:ext cx="3256274" cy="2278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1000"/>
                                        <p:tgtEl>
                                          <p:spTgt spid="395"/>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1000"/>
                                        <p:tgtEl>
                                          <p:spTgt spid="395"/>
                                        </p:tgtEl>
                                        <p:attrNameLst>
                                          <p:attrName>ppt_w</p:attrName>
                                        </p:attrNameLst>
                                      </p:cBhvr>
                                      <p:tavLst>
                                        <p:tav fmla="" tm="0">
                                          <p:val>
                                            <p:strVal val="0"/>
                                          </p:val>
                                        </p:tav>
                                        <p:tav fmla="" tm="100000">
                                          <p:val>
                                            <p:strVal val="#ppt_w"/>
                                          </p:val>
                                        </p:tav>
                                      </p:tavLst>
                                    </p:anim>
                                    <p:anim calcmode="lin" valueType="num">
                                      <p:cBhvr additive="base">
                                        <p:cTn dur="1000"/>
                                        <p:tgtEl>
                                          <p:spTgt spid="3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type="ctrTitle"/>
          </p:nvPr>
        </p:nvSpPr>
        <p:spPr>
          <a:xfrm>
            <a:off x="1250575" y="808775"/>
            <a:ext cx="71802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Alcance de las variables</a:t>
            </a:r>
            <a:endParaRPr/>
          </a:p>
        </p:txBody>
      </p:sp>
      <p:pic>
        <p:nvPicPr>
          <p:cNvPr id="434" name="Google Shape;434;p34"/>
          <p:cNvPicPr preferRelativeResize="0"/>
          <p:nvPr/>
        </p:nvPicPr>
        <p:blipFill>
          <a:blip r:embed="rId3">
            <a:alphaModFix/>
          </a:blip>
          <a:stretch>
            <a:fillRect/>
          </a:stretch>
        </p:blipFill>
        <p:spPr>
          <a:xfrm>
            <a:off x="1818213" y="1590400"/>
            <a:ext cx="5507575" cy="24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6B4414-641F-4E1B-9774-3D810C1F32FC}"/>
</file>

<file path=customXml/itemProps2.xml><?xml version="1.0" encoding="utf-8"?>
<ds:datastoreItem xmlns:ds="http://schemas.openxmlformats.org/officeDocument/2006/customXml" ds:itemID="{99303FF9-1376-480A-AD1D-508F43A4E2AE}"/>
</file>

<file path=customXml/itemProps3.xml><?xml version="1.0" encoding="utf-8"?>
<ds:datastoreItem xmlns:ds="http://schemas.openxmlformats.org/officeDocument/2006/customXml" ds:itemID="{9EFF48C0-DCE7-46C7-9FD2-664596BC0C0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