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Anaheim"/>
      <p:regular r:id="rId29"/>
    </p:embeddedFont>
    <p:embeddedFont>
      <p:font typeface="Barlow Condensed ExtraBold"/>
      <p:bold r:id="rId30"/>
      <p:boldItalic r:id="rId31"/>
    </p:embeddedFont>
    <p:embeddedFont>
      <p:font typeface="Raleway Black"/>
      <p:bold r:id="rId32"/>
      <p:boldItalic r:id="rId33"/>
    </p:embeddedFont>
    <p:embeddedFont>
      <p:font typeface="Overpass Mono"/>
      <p:regular r:id="rId34"/>
      <p:bold r:id="rId35"/>
    </p:embeddedFont>
    <p:embeddedFont>
      <p:font typeface="Barlow"/>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3" Type="http://schemas.openxmlformats.org/officeDocument/2006/relationships/slide" Target="slides/slide9.xml"/><Relationship Id="rId39" Type="http://schemas.openxmlformats.org/officeDocument/2006/relationships/font" Target="fonts/Barlow-boldItalic.fntdata"/><Relationship Id="rId18" Type="http://schemas.openxmlformats.org/officeDocument/2006/relationships/slide" Target="slides/slide14.xml"/><Relationship Id="rId21" Type="http://schemas.openxmlformats.org/officeDocument/2006/relationships/slide" Target="slides/slide17.xml"/><Relationship Id="rId34" Type="http://schemas.openxmlformats.org/officeDocument/2006/relationships/font" Target="fonts/OverpassMono-regular.fntdata"/><Relationship Id="rId42" Type="http://schemas.openxmlformats.org/officeDocument/2006/relationships/customXml" Target="../customXml/item3.xml"/><Relationship Id="rId7" Type="http://schemas.openxmlformats.org/officeDocument/2006/relationships/slide" Target="slides/slide3.xml"/><Relationship Id="rId20" Type="http://schemas.openxmlformats.org/officeDocument/2006/relationships/slide" Target="slides/slide16.xml"/><Relationship Id="rId2" Type="http://schemas.openxmlformats.org/officeDocument/2006/relationships/presProps" Target="presProps.xml"/><Relationship Id="rId29" Type="http://schemas.openxmlformats.org/officeDocument/2006/relationships/font" Target="fonts/Anaheim-regular.fntdata"/><Relationship Id="rId16" Type="http://schemas.openxmlformats.org/officeDocument/2006/relationships/slide" Target="slides/slide12.xml"/><Relationship Id="rId41" Type="http://schemas.openxmlformats.org/officeDocument/2006/relationships/customXml" Target="../customXml/item2.xml"/><Relationship Id="rId24" Type="http://schemas.openxmlformats.org/officeDocument/2006/relationships/slide" Target="slides/slide20.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font" Target="fonts/RalewayBlack-bold.fntdata"/><Relationship Id="rId37" Type="http://schemas.openxmlformats.org/officeDocument/2006/relationships/font" Target="fonts/Barlow-bold.fntdata"/><Relationship Id="rId40" Type="http://schemas.openxmlformats.org/officeDocument/2006/relationships/customXml" Target="../customXml/item1.xml"/><Relationship Id="rId23" Type="http://schemas.openxmlformats.org/officeDocument/2006/relationships/slide" Target="slides/slide19.xml"/><Relationship Id="rId28" Type="http://schemas.openxmlformats.org/officeDocument/2006/relationships/slide" Target="slides/slide24.xml"/><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font" Target="fonts/Barlow-regular.fntdata"/><Relationship Id="rId31" Type="http://schemas.openxmlformats.org/officeDocument/2006/relationships/font" Target="fonts/BarlowCondensedExtraBold-boldItalic.fntdata"/><Relationship Id="rId10" Type="http://schemas.openxmlformats.org/officeDocument/2006/relationships/slide" Target="slides/slide6.xml"/><Relationship Id="rId19" Type="http://schemas.openxmlformats.org/officeDocument/2006/relationships/slide" Target="slides/slide15.xml"/><Relationship Id="rId22" Type="http://schemas.openxmlformats.org/officeDocument/2006/relationships/slide" Target="slides/slide18.xml"/><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slide" Target="slides/slide23.xml"/><Relationship Id="rId30" Type="http://schemas.openxmlformats.org/officeDocument/2006/relationships/font" Target="fonts/BarlowCondensedExtraBold-bold.fntdata"/><Relationship Id="rId35" Type="http://schemas.openxmlformats.org/officeDocument/2006/relationships/font" Target="fonts/OverpassMono-bold.fntdata"/><Relationship Id="rId14" Type="http://schemas.openxmlformats.org/officeDocument/2006/relationships/slide" Target="slides/slide10.xml"/><Relationship Id="rId8" Type="http://schemas.openxmlformats.org/officeDocument/2006/relationships/slide" Target="slides/slide4.xml"/><Relationship Id="rId3" Type="http://schemas.openxmlformats.org/officeDocument/2006/relationships/slideMaster" Target="slideMasters/slideMaster1.xml"/><Relationship Id="rId25" Type="http://schemas.openxmlformats.org/officeDocument/2006/relationships/slide" Target="slides/slide21.xml"/><Relationship Id="rId33" Type="http://schemas.openxmlformats.org/officeDocument/2006/relationships/font" Target="fonts/RalewayBlack-boldItalic.fntdata"/><Relationship Id="rId12" Type="http://schemas.openxmlformats.org/officeDocument/2006/relationships/slide" Target="slides/slide8.xml"/><Relationship Id="rId17" Type="http://schemas.openxmlformats.org/officeDocument/2006/relationships/slide" Target="slides/slide13.xml"/><Relationship Id="rId38" Type="http://schemas.openxmlformats.org/officeDocument/2006/relationships/font" Target="fonts/Barlow-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616c2db9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616c2db9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83720afd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b83720afd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616c2db9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616c2db9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616c2db9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616c2db9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83720af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83720af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b83720afd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b83720af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3720afd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3720afd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83720afd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b83720afd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83720afd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83720afd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b83720afd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b83720afd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616c2db9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616c2db9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b83720afd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b83720afd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83720afd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b83720afd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e1e642ee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e1e642ee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e1d656eb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e1d656eb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e1d656eb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e1d656eb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616c2db9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616c2db9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616c2db9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e616c2db9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83720af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b83720af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83720afd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b83720afd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e616c2db9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e616c2db9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616c2db9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616c2db9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616c2db9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616c2db9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2" name="Shape 162"/>
        <p:cNvGrpSpPr/>
        <p:nvPr/>
      </p:nvGrpSpPr>
      <p:grpSpPr>
        <a:xfrm>
          <a:off x="0" y="0"/>
          <a:ext cx="0" cy="0"/>
          <a:chOff x="0" y="0"/>
          <a:chExt cx="0" cy="0"/>
        </a:xfrm>
      </p:grpSpPr>
      <p:sp>
        <p:nvSpPr>
          <p:cNvPr id="163" name="Google Shape;163;p11"/>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64" name="Google Shape;164;p1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65" name="Google Shape;165;p11"/>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67" name="Shape 167"/>
        <p:cNvGrpSpPr/>
        <p:nvPr/>
      </p:nvGrpSpPr>
      <p:grpSpPr>
        <a:xfrm>
          <a:off x="0" y="0"/>
          <a:ext cx="0" cy="0"/>
          <a:chOff x="0" y="0"/>
          <a:chExt cx="0" cy="0"/>
        </a:xfrm>
      </p:grpSpPr>
      <p:sp>
        <p:nvSpPr>
          <p:cNvPr id="168" name="Google Shape;168;p12"/>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71" name="Google Shape;171;p12"/>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2"/>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5" name="Shape 175"/>
        <p:cNvGrpSpPr/>
        <p:nvPr/>
      </p:nvGrpSpPr>
      <p:grpSpPr>
        <a:xfrm>
          <a:off x="0" y="0"/>
          <a:ext cx="0" cy="0"/>
          <a:chOff x="0" y="0"/>
          <a:chExt cx="0" cy="0"/>
        </a:xfrm>
      </p:grpSpPr>
      <p:sp>
        <p:nvSpPr>
          <p:cNvPr id="176" name="Google Shape;176;p13"/>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77" name="Google Shape;177;p13"/>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9" name="Shape 18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chemeClr val="lt1"/>
        </a:solidFill>
      </p:bgPr>
    </p:bg>
    <p:spTree>
      <p:nvGrpSpPr>
        <p:cNvPr id="190" name="Shape 19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91" name="Shape 191"/>
        <p:cNvGrpSpPr/>
        <p:nvPr/>
      </p:nvGrpSpPr>
      <p:grpSpPr>
        <a:xfrm>
          <a:off x="0" y="0"/>
          <a:ext cx="0" cy="0"/>
          <a:chOff x="0" y="0"/>
          <a:chExt cx="0" cy="0"/>
        </a:xfrm>
      </p:grpSpPr>
      <p:grpSp>
        <p:nvGrpSpPr>
          <p:cNvPr id="192" name="Google Shape;192;p16"/>
          <p:cNvGrpSpPr/>
          <p:nvPr/>
        </p:nvGrpSpPr>
        <p:grpSpPr>
          <a:xfrm>
            <a:off x="-25" y="2816286"/>
            <a:ext cx="9144046" cy="948350"/>
            <a:chOff x="-25" y="2816286"/>
            <a:chExt cx="9144046" cy="948350"/>
          </a:xfrm>
        </p:grpSpPr>
        <p:sp>
          <p:nvSpPr>
            <p:cNvPr id="193" name="Google Shape;193;p16"/>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16"/>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3" name="Google Shape;213;p16"/>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5" name="Google Shape;215;p16"/>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6" name="Google Shape;216;p16"/>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7" name="Google Shape;217;p16"/>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18" name="Google Shape;218;p16"/>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19" name="Google Shape;219;p16"/>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0" name="Shape 220"/>
        <p:cNvGrpSpPr/>
        <p:nvPr/>
      </p:nvGrpSpPr>
      <p:grpSpPr>
        <a:xfrm>
          <a:off x="0" y="0"/>
          <a:ext cx="0" cy="0"/>
          <a:chOff x="0" y="0"/>
          <a:chExt cx="0" cy="0"/>
        </a:xfrm>
      </p:grpSpPr>
      <p:sp>
        <p:nvSpPr>
          <p:cNvPr id="221" name="Google Shape;221;p17"/>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27" name="Google Shape;227;p17"/>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28" name="Google Shape;228;p17"/>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29" name="Google Shape;229;p17"/>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30" name="Google Shape;230;p17"/>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31" name="Google Shape;231;p17"/>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32" name="Google Shape;232;p17"/>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33" name="Google Shape;233;p17"/>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34" name="Google Shape;234;p17"/>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35" name="Google Shape;235;p17"/>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36" name="Shape 236"/>
        <p:cNvGrpSpPr/>
        <p:nvPr/>
      </p:nvGrpSpPr>
      <p:grpSpPr>
        <a:xfrm>
          <a:off x="0" y="0"/>
          <a:ext cx="0" cy="0"/>
          <a:chOff x="0" y="0"/>
          <a:chExt cx="0" cy="0"/>
        </a:xfrm>
      </p:grpSpPr>
      <p:sp>
        <p:nvSpPr>
          <p:cNvPr id="237" name="Google Shape;237;p18"/>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38" name="Google Shape;238;p18"/>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39" name="Google Shape;239;p18"/>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40" name="Google Shape;240;p18"/>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41" name="Google Shape;241;p18"/>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42" name="Google Shape;242;p18"/>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43" name="Google Shape;243;p18"/>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44" name="Google Shape;244;p18"/>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45" name="Google Shape;245;p18"/>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46" name="Shape 246"/>
        <p:cNvGrpSpPr/>
        <p:nvPr/>
      </p:nvGrpSpPr>
      <p:grpSpPr>
        <a:xfrm>
          <a:off x="0" y="0"/>
          <a:ext cx="0" cy="0"/>
          <a:chOff x="0" y="0"/>
          <a:chExt cx="0" cy="0"/>
        </a:xfrm>
      </p:grpSpPr>
      <p:sp>
        <p:nvSpPr>
          <p:cNvPr id="247" name="Google Shape;247;p19"/>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49" name="Google Shape;249;p19"/>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50" name="Google Shape;250;p19"/>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54" name="Shape 254"/>
        <p:cNvGrpSpPr/>
        <p:nvPr/>
      </p:nvGrpSpPr>
      <p:grpSpPr>
        <a:xfrm>
          <a:off x="0" y="0"/>
          <a:ext cx="0" cy="0"/>
          <a:chOff x="0" y="0"/>
          <a:chExt cx="0" cy="0"/>
        </a:xfrm>
      </p:grpSpPr>
      <p:sp>
        <p:nvSpPr>
          <p:cNvPr id="255" name="Google Shape;255;p20"/>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1">
  <p:cSld name="CUSTOM_4_1_1">
    <p:spTree>
      <p:nvGrpSpPr>
        <p:cNvPr id="267" name="Shape 267"/>
        <p:cNvGrpSpPr/>
        <p:nvPr/>
      </p:nvGrpSpPr>
      <p:grpSpPr>
        <a:xfrm>
          <a:off x="0" y="0"/>
          <a:ext cx="0" cy="0"/>
          <a:chOff x="0" y="0"/>
          <a:chExt cx="0" cy="0"/>
        </a:xfrm>
      </p:grpSpPr>
      <p:sp>
        <p:nvSpPr>
          <p:cNvPr id="268" name="Google Shape;268;p21"/>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rgbClr val="1C1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80" name="Shape 280"/>
        <p:cNvGrpSpPr/>
        <p:nvPr/>
      </p:nvGrpSpPr>
      <p:grpSpPr>
        <a:xfrm>
          <a:off x="0" y="0"/>
          <a:ext cx="0" cy="0"/>
          <a:chOff x="0" y="0"/>
          <a:chExt cx="0" cy="0"/>
        </a:xfrm>
      </p:grpSpPr>
      <p:sp>
        <p:nvSpPr>
          <p:cNvPr id="281" name="Google Shape;281;p22"/>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83" name="Google Shape;283;p22"/>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84" name="Google Shape;284;p22"/>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316" name="Shape 316"/>
        <p:cNvGrpSpPr/>
        <p:nvPr/>
      </p:nvGrpSpPr>
      <p:grpSpPr>
        <a:xfrm>
          <a:off x="0" y="0"/>
          <a:ext cx="0" cy="0"/>
          <a:chOff x="0" y="0"/>
          <a:chExt cx="0" cy="0"/>
        </a:xfrm>
      </p:grpSpPr>
      <p:sp>
        <p:nvSpPr>
          <p:cNvPr id="317" name="Google Shape;317;p23"/>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323" name="Google Shape;323;p23"/>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324" name="Google Shape;324;p23"/>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325" name="Google Shape;325;p23"/>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26" name="Shape 326"/>
        <p:cNvGrpSpPr/>
        <p:nvPr/>
      </p:nvGrpSpPr>
      <p:grpSpPr>
        <a:xfrm>
          <a:off x="0" y="0"/>
          <a:ext cx="0" cy="0"/>
          <a:chOff x="0" y="0"/>
          <a:chExt cx="0" cy="0"/>
        </a:xfrm>
      </p:grpSpPr>
      <p:sp>
        <p:nvSpPr>
          <p:cNvPr id="327" name="Google Shape;327;p24"/>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328" name="Google Shape;328;p2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29" name="Shape 329"/>
        <p:cNvGrpSpPr/>
        <p:nvPr/>
      </p:nvGrpSpPr>
      <p:grpSpPr>
        <a:xfrm>
          <a:off x="0" y="0"/>
          <a:ext cx="0" cy="0"/>
          <a:chOff x="0" y="0"/>
          <a:chExt cx="0" cy="0"/>
        </a:xfrm>
      </p:grpSpPr>
      <p:sp>
        <p:nvSpPr>
          <p:cNvPr id="330" name="Google Shape;330;p25"/>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1" name="Google Shape;331;p25"/>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32" name="Google Shape;332;p25"/>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3" name="Google Shape;333;p25"/>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34" name="Google Shape;334;p25"/>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5"/>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36" name="Google Shape;336;p25"/>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5"/>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38" name="Google Shape;338;p25"/>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5"/>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40" name="Google Shape;340;p25"/>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25"/>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42" name="Google Shape;342;p25"/>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43" name="Google Shape;343;p25"/>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45" name="Shape 345"/>
        <p:cNvGrpSpPr/>
        <p:nvPr/>
      </p:nvGrpSpPr>
      <p:grpSpPr>
        <a:xfrm>
          <a:off x="0" y="0"/>
          <a:ext cx="0" cy="0"/>
          <a:chOff x="0" y="0"/>
          <a:chExt cx="0" cy="0"/>
        </a:xfrm>
      </p:grpSpPr>
      <p:sp>
        <p:nvSpPr>
          <p:cNvPr id="346" name="Google Shape;346;p2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47" name="Google Shape;347;p26"/>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48" name="Google Shape;348;p26"/>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49" name="Google Shape;349;p26"/>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52" name="Shape 352"/>
        <p:cNvGrpSpPr/>
        <p:nvPr/>
      </p:nvGrpSpPr>
      <p:grpSpPr>
        <a:xfrm>
          <a:off x="0" y="0"/>
          <a:ext cx="0" cy="0"/>
          <a:chOff x="0" y="0"/>
          <a:chExt cx="0" cy="0"/>
        </a:xfrm>
      </p:grpSpPr>
      <p:sp>
        <p:nvSpPr>
          <p:cNvPr id="353" name="Google Shape;353;p27"/>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27"/>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55" name="Google Shape;355;p27"/>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 name="Google Shape;356;p27"/>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57" name="Google Shape;357;p27"/>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8" name="Google Shape;358;p27"/>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59" name="Google Shape;359;p2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1">
  <p:cSld name="MAIN_POINT_1_1">
    <p:bg>
      <p:bgPr>
        <a:solidFill>
          <a:schemeClr val="dk1"/>
        </a:solidFill>
      </p:bgPr>
    </p:bg>
    <p:spTree>
      <p:nvGrpSpPr>
        <p:cNvPr id="134" name="Shape 134"/>
        <p:cNvGrpSpPr/>
        <p:nvPr/>
      </p:nvGrpSpPr>
      <p:grpSpPr>
        <a:xfrm>
          <a:off x="0" y="0"/>
          <a:ext cx="0" cy="0"/>
          <a:chOff x="0" y="0"/>
          <a:chExt cx="0" cy="0"/>
        </a:xfrm>
      </p:grpSpPr>
      <p:sp>
        <p:nvSpPr>
          <p:cNvPr id="135" name="Google Shape;135;p10"/>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rgbClr val="1C1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SzPts val="1800"/>
              <a:buFont typeface="Overpass Mono"/>
              <a:buNone/>
              <a:defRPr b="1" sz="1600">
                <a:latin typeface="Overpass Mono"/>
                <a:ea typeface="Overpass Mono"/>
                <a:cs typeface="Overpass Mono"/>
                <a:sym typeface="Overpass Mono"/>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61" name="Google Shape;161;p10"/>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hyperlink" Target="https://replit.com/join/mawgbclknn-tomasmolina" TargetMode="Externa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hyperlink" Target="https://replit.com/join/ygnmzqzwam-tomasmolina" TargetMode="Externa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hyperlink" Target="https://replit.com/join/izmbwuziac-tomasmolina" TargetMode="External"/><Relationship Id="rId4" Type="http://schemas.openxmlformats.org/officeDocument/2006/relationships/hyperlink" Target="https://replit.com/join/izmbwuziac-tomasmolina" TargetMode="External"/><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hyperlink" Target="https://codesandbox.io/s/ejemplo-integracion-clases-herencia-html-y6yi1?file=/assets/js/script.j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hyperlink" Target="https://replit.com/join/hpjsyeomvw-tomasmolin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hyperlink" Target="https://replit.com/join/ywdvocquke-tomasmolina"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s"/>
              <a:t>Herencia _ </a:t>
            </a:r>
            <a:endParaRPr/>
          </a:p>
        </p:txBody>
      </p:sp>
      <p:sp>
        <p:nvSpPr>
          <p:cNvPr id="373" name="Google Shape;373;p28"/>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b="1" sz="3000">
              <a:solidFill>
                <a:schemeClr val="lt2"/>
              </a:solidFill>
            </a:endParaRPr>
          </a:p>
          <a:p>
            <a:pPr indent="0" lvl="0" marL="0" rtl="0" algn="l">
              <a:spcBef>
                <a:spcPts val="0"/>
              </a:spcBef>
              <a:spcAft>
                <a:spcPts val="0"/>
              </a:spcAft>
              <a:buNone/>
            </a:pPr>
            <a:r>
              <a:rPr lang="es">
                <a:solidFill>
                  <a:schemeClr val="dk2"/>
                </a:solidFill>
              </a:rPr>
              <a:t>Por Angeri Martinez</a:t>
            </a:r>
            <a:endParaRPr>
              <a:solidFill>
                <a:schemeClr val="dk2"/>
              </a:solidFill>
            </a:endParaRPr>
          </a:p>
        </p:txBody>
      </p:sp>
      <p:sp>
        <p:nvSpPr>
          <p:cNvPr id="374" name="Google Shape;374;p28"/>
          <p:cNvSpPr txBox="1"/>
          <p:nvPr/>
        </p:nvSpPr>
        <p:spPr>
          <a:xfrm>
            <a:off x="6801300" y="0"/>
            <a:ext cx="2342700" cy="2193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1138500" y="540000"/>
            <a:ext cx="65814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Herencia de prototipos</a:t>
            </a:r>
            <a:endParaRPr/>
          </a:p>
        </p:txBody>
      </p:sp>
      <p:sp>
        <p:nvSpPr>
          <p:cNvPr id="434" name="Google Shape;434;p37"/>
          <p:cNvSpPr txBox="1"/>
          <p:nvPr>
            <p:ph idx="1" type="subTitle"/>
          </p:nvPr>
        </p:nvSpPr>
        <p:spPr>
          <a:xfrm flipH="1">
            <a:off x="2588400" y="1265425"/>
            <a:ext cx="3681600" cy="708000"/>
          </a:xfrm>
          <a:prstGeom prst="rect">
            <a:avLst/>
          </a:prstGeom>
          <a:ln>
            <a:noFill/>
          </a:ln>
        </p:spPr>
        <p:txBody>
          <a:bodyPr anchorCtr="0" anchor="t" bIns="182875" lIns="274300" spcFirstLastPara="1" rIns="274300" wrap="square" tIns="182875">
            <a:spAutoFit/>
          </a:bodyPr>
          <a:lstStyle/>
          <a:p>
            <a:pPr indent="0" lvl="0" marL="0" rtl="0" algn="ctr">
              <a:spcBef>
                <a:spcPts val="0"/>
              </a:spcBef>
              <a:spcAft>
                <a:spcPts val="1000"/>
              </a:spcAft>
              <a:buNone/>
            </a:pPr>
            <a:r>
              <a:rPr b="1" lang="es" sz="2200">
                <a:solidFill>
                  <a:schemeClr val="lt2"/>
                </a:solidFill>
                <a:latin typeface="Overpass Mono"/>
                <a:ea typeface="Overpass Mono"/>
                <a:cs typeface="Overpass Mono"/>
                <a:sym typeface="Overpass Mono"/>
              </a:rPr>
              <a:t>Resultado</a:t>
            </a:r>
            <a:endParaRPr b="1" sz="2200">
              <a:solidFill>
                <a:schemeClr val="lt2"/>
              </a:solidFill>
              <a:latin typeface="Overpass Mono"/>
              <a:ea typeface="Overpass Mono"/>
              <a:cs typeface="Overpass Mono"/>
              <a:sym typeface="Overpass Mono"/>
            </a:endParaRPr>
          </a:p>
        </p:txBody>
      </p:sp>
      <p:pic>
        <p:nvPicPr>
          <p:cNvPr id="435" name="Google Shape;435;p37"/>
          <p:cNvPicPr preferRelativeResize="0"/>
          <p:nvPr/>
        </p:nvPicPr>
        <p:blipFill>
          <a:blip r:embed="rId3">
            <a:alphaModFix/>
          </a:blip>
          <a:stretch>
            <a:fillRect/>
          </a:stretch>
        </p:blipFill>
        <p:spPr>
          <a:xfrm>
            <a:off x="2490863" y="2083125"/>
            <a:ext cx="3876675" cy="239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8"/>
          <p:cNvSpPr txBox="1"/>
          <p:nvPr>
            <p:ph type="title"/>
          </p:nvPr>
        </p:nvSpPr>
        <p:spPr>
          <a:xfrm>
            <a:off x="287525" y="476325"/>
            <a:ext cx="6186000" cy="6690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i="1" lang="es" sz="2900"/>
              <a:t>#Ejemplo: </a:t>
            </a:r>
            <a:endParaRPr i="1" sz="2900"/>
          </a:p>
          <a:p>
            <a:pPr indent="0" lvl="0" marL="0" rtl="0" algn="ctr">
              <a:spcBef>
                <a:spcPts val="0"/>
              </a:spcBef>
              <a:spcAft>
                <a:spcPts val="0"/>
              </a:spcAft>
              <a:buNone/>
            </a:pPr>
            <a:r>
              <a:rPr lang="es" sz="2900"/>
              <a:t>Herencia prototípica</a:t>
            </a:r>
            <a:endParaRPr sz="2900"/>
          </a:p>
        </p:txBody>
      </p:sp>
      <p:sp>
        <p:nvSpPr>
          <p:cNvPr id="441" name="Google Shape;441;p38"/>
          <p:cNvSpPr txBox="1"/>
          <p:nvPr>
            <p:ph idx="1" type="subTitle"/>
          </p:nvPr>
        </p:nvSpPr>
        <p:spPr>
          <a:xfrm flipH="1">
            <a:off x="444000" y="1402575"/>
            <a:ext cx="5463600" cy="2842500"/>
          </a:xfrm>
          <a:prstGeom prst="rect">
            <a:avLst/>
          </a:prstGeom>
          <a:ln>
            <a:noFill/>
          </a:ln>
        </p:spPr>
        <p:txBody>
          <a:bodyPr anchorCtr="0" anchor="t" bIns="182875" lIns="274300" spcFirstLastPara="1" rIns="274300" wrap="square" tIns="182875">
            <a:spAutoFit/>
          </a:bodyPr>
          <a:lstStyle/>
          <a:p>
            <a:pPr indent="-304800" lvl="0" marL="457200" rtl="0" algn="just">
              <a:spcBef>
                <a:spcPts val="0"/>
              </a:spcBef>
              <a:spcAft>
                <a:spcPts val="0"/>
              </a:spcAft>
              <a:buClr>
                <a:schemeClr val="lt2"/>
              </a:buClr>
              <a:buSzPts val="1200"/>
              <a:buChar char="●"/>
            </a:pPr>
            <a:r>
              <a:rPr lang="es"/>
              <a:t>Crear una clase padre o principal, mediante una función constructora con el nombre de </a:t>
            </a:r>
            <a:r>
              <a:rPr lang="es">
                <a:solidFill>
                  <a:schemeClr val="lt2"/>
                </a:solidFill>
              </a:rPr>
              <a:t>“</a:t>
            </a:r>
            <a:r>
              <a:rPr b="1" lang="es">
                <a:solidFill>
                  <a:schemeClr val="lt2"/>
                </a:solidFill>
              </a:rPr>
              <a:t>FiguraGeometrica</a:t>
            </a:r>
            <a:r>
              <a:rPr lang="es">
                <a:solidFill>
                  <a:schemeClr val="lt2"/>
                </a:solidFill>
              </a:rPr>
              <a:t>”</a:t>
            </a:r>
            <a:r>
              <a:rPr lang="es"/>
              <a:t>, la cual recibe como parámetros los valores de un lado de la figura. Además, se solicita crear una clase denominada “Polígono”, pero que herede las propiedades de la clase padre. Además, la clase Polígono debe poseer un método propio que permita calcular el área de la figura geométrica con las propiedades inicializadas en la clase padre. </a:t>
            </a:r>
            <a:endParaRPr/>
          </a:p>
          <a:p>
            <a:pPr indent="-304800" lvl="0" marL="457200" rtl="0" algn="just">
              <a:spcBef>
                <a:spcPts val="1000"/>
              </a:spcBef>
              <a:spcAft>
                <a:spcPts val="0"/>
              </a:spcAft>
              <a:buClr>
                <a:schemeClr val="lt2"/>
              </a:buClr>
              <a:buSzPts val="1200"/>
              <a:buChar char="●"/>
            </a:pPr>
            <a:r>
              <a:rPr lang="es"/>
              <a:t>Realizar el siguiente ejercicio de clases mediante herencia prototípica con nomenclatura de ES5, para ver en acción los prototipos, primeramente con un ejercicio sin métodos en la clase padre. </a:t>
            </a:r>
            <a:endParaRPr/>
          </a:p>
          <a:p>
            <a:pPr indent="-292100" lvl="0" marL="457200" rtl="0" algn="just">
              <a:spcBef>
                <a:spcPts val="1000"/>
              </a:spcBef>
              <a:spcAft>
                <a:spcPts val="1000"/>
              </a:spcAft>
              <a:buClr>
                <a:schemeClr val="lt2"/>
              </a:buClr>
              <a:buSzPts val="1000"/>
              <a:buChar char="●"/>
            </a:pPr>
            <a:r>
              <a:rPr lang="es"/>
              <a:t>Comparemos con la versión hecha con ES6 dentro del Replit.</a:t>
            </a:r>
            <a:endParaRPr/>
          </a:p>
        </p:txBody>
      </p:sp>
      <p:sp>
        <p:nvSpPr>
          <p:cNvPr id="442" name="Google Shape;442;p38"/>
          <p:cNvSpPr txBox="1"/>
          <p:nvPr/>
        </p:nvSpPr>
        <p:spPr>
          <a:xfrm>
            <a:off x="5879275" y="3728500"/>
            <a:ext cx="3000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s" sz="1600">
                <a:solidFill>
                  <a:schemeClr val="lt1"/>
                </a:solidFill>
                <a:latin typeface="Anaheim"/>
                <a:ea typeface="Anaheim"/>
                <a:cs typeface="Anaheim"/>
                <a:sym typeface="Anaheim"/>
              </a:rPr>
              <a:t>Replit: </a:t>
            </a:r>
            <a:r>
              <a:rPr b="1" lang="es" sz="1600" u="sng">
                <a:solidFill>
                  <a:schemeClr val="lt2"/>
                </a:solidFill>
                <a:latin typeface="Anaheim"/>
                <a:ea typeface="Anaheim"/>
                <a:cs typeface="Anaheim"/>
                <a:sym typeface="Anaheim"/>
                <a:hlinkClick r:id="rId3">
                  <a:extLst>
                    <a:ext uri="{A12FA001-AC4F-418D-AE19-62706E023703}">
                      <ahyp:hlinkClr val="tx"/>
                    </a:ext>
                  </a:extLst>
                </a:hlinkClick>
              </a:rPr>
              <a:t>ejemplo-herencia-prototipica</a:t>
            </a:r>
            <a:endParaRPr b="1" sz="1600">
              <a:solidFill>
                <a:schemeClr val="lt2"/>
              </a:solidFill>
              <a:latin typeface="Anaheim"/>
              <a:ea typeface="Anaheim"/>
              <a:cs typeface="Anaheim"/>
              <a:sym typeface="Anaheim"/>
            </a:endParaRPr>
          </a:p>
        </p:txBody>
      </p:sp>
      <p:pic>
        <p:nvPicPr>
          <p:cNvPr id="443" name="Google Shape;443;p38"/>
          <p:cNvPicPr preferRelativeResize="0"/>
          <p:nvPr/>
        </p:nvPicPr>
        <p:blipFill>
          <a:blip r:embed="rId4">
            <a:alphaModFix/>
          </a:blip>
          <a:stretch>
            <a:fillRect/>
          </a:stretch>
        </p:blipFill>
        <p:spPr>
          <a:xfrm>
            <a:off x="6900313" y="1556475"/>
            <a:ext cx="1255075" cy="2011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9"/>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s"/>
              <a:t>Cadena de Prototipos</a:t>
            </a:r>
            <a:endParaRPr/>
          </a:p>
        </p:txBody>
      </p:sp>
      <p:sp>
        <p:nvSpPr>
          <p:cNvPr id="449" name="Google Shape;449;p39"/>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s"/>
              <a:t>02</a:t>
            </a:r>
            <a:endParaRPr/>
          </a:p>
        </p:txBody>
      </p:sp>
      <p:sp>
        <p:nvSpPr>
          <p:cNvPr id="450" name="Google Shape;450;p39"/>
          <p:cNvSpPr txBox="1"/>
          <p:nvPr/>
        </p:nvSpPr>
        <p:spPr>
          <a:xfrm>
            <a:off x="6801300" y="4697100"/>
            <a:ext cx="2342700" cy="4464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s" sz="1700">
                <a:solidFill>
                  <a:srgbClr val="202237"/>
                </a:solidFill>
                <a:latin typeface="Raleway Black"/>
                <a:ea typeface="Raleway Black"/>
                <a:cs typeface="Raleway Black"/>
                <a:sym typeface="Raleway Black"/>
              </a:rPr>
              <a:t>{desafío}</a:t>
            </a:r>
            <a:r>
              <a:rPr lang="es" sz="1700">
                <a:solidFill>
                  <a:srgbClr val="595959"/>
                </a:solidFill>
                <a:latin typeface="Raleway Black"/>
                <a:ea typeface="Raleway Black"/>
                <a:cs typeface="Raleway Black"/>
                <a:sym typeface="Raleway Black"/>
              </a:rPr>
              <a:t> </a:t>
            </a:r>
            <a:r>
              <a:rPr i="1" lang="es" sz="1700">
                <a:solidFill>
                  <a:srgbClr val="93C47D"/>
                </a:solidFill>
                <a:latin typeface="Raleway Black"/>
                <a:ea typeface="Raleway Black"/>
                <a:cs typeface="Raleway Black"/>
                <a:sym typeface="Raleway Black"/>
              </a:rPr>
              <a:t>latam_</a:t>
            </a:r>
            <a:endParaRPr sz="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1278000" y="540000"/>
            <a:ext cx="6588000" cy="122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¿Qué es una cadena de prototipo?</a:t>
            </a:r>
            <a:endParaRPr/>
          </a:p>
        </p:txBody>
      </p:sp>
      <p:pic>
        <p:nvPicPr>
          <p:cNvPr id="456" name="Google Shape;456;p40"/>
          <p:cNvPicPr preferRelativeResize="0"/>
          <p:nvPr/>
        </p:nvPicPr>
        <p:blipFill>
          <a:blip r:embed="rId3">
            <a:alphaModFix/>
          </a:blip>
          <a:stretch>
            <a:fillRect/>
          </a:stretch>
        </p:blipFill>
        <p:spPr>
          <a:xfrm>
            <a:off x="1158825" y="1767600"/>
            <a:ext cx="6826362" cy="2928300"/>
          </a:xfrm>
          <a:prstGeom prst="rect">
            <a:avLst/>
          </a:prstGeom>
          <a:noFill/>
          <a:ln cap="flat" cmpd="sng" w="38100">
            <a:solidFill>
              <a:schemeClr val="accent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1"/>
          <p:cNvSpPr txBox="1"/>
          <p:nvPr>
            <p:ph type="title"/>
          </p:nvPr>
        </p:nvSpPr>
        <p:spPr>
          <a:xfrm>
            <a:off x="386525" y="285325"/>
            <a:ext cx="8527800" cy="6690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i="1" lang="es" sz="2800"/>
              <a:t>#Ejemplo: </a:t>
            </a:r>
            <a:r>
              <a:rPr lang="es" sz="2800"/>
              <a:t>Cadena de prototipos Part.1</a:t>
            </a:r>
            <a:endParaRPr sz="2800"/>
          </a:p>
        </p:txBody>
      </p:sp>
      <p:sp>
        <p:nvSpPr>
          <p:cNvPr id="462" name="Google Shape;462;p41"/>
          <p:cNvSpPr txBox="1"/>
          <p:nvPr>
            <p:ph idx="1" type="subTitle"/>
          </p:nvPr>
        </p:nvSpPr>
        <p:spPr>
          <a:xfrm flipH="1">
            <a:off x="308700" y="1549825"/>
            <a:ext cx="3681600" cy="23088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1000"/>
              </a:spcAft>
              <a:buNone/>
            </a:pPr>
            <a:r>
              <a:rPr lang="es" sz="1400"/>
              <a:t>Crear un objeto principal con una propiedad y un método, luego crearemos otro objeto (hijo) con el método Object.create(), utilizando el objeto padre como el prototipo del nuevo objeto creado (hijo), luego crearemos otro nuevo objeto siguiendo el mismo proceso para crear el objeto hijo, pero esta vez será un nieto y recibirá el prototipo del hijo.</a:t>
            </a:r>
            <a:endParaRPr sz="1400"/>
          </a:p>
        </p:txBody>
      </p:sp>
      <p:sp>
        <p:nvSpPr>
          <p:cNvPr id="463" name="Google Shape;463;p41"/>
          <p:cNvSpPr txBox="1"/>
          <p:nvPr/>
        </p:nvSpPr>
        <p:spPr>
          <a:xfrm>
            <a:off x="4273325" y="1470025"/>
            <a:ext cx="4499700" cy="2724300"/>
          </a:xfrm>
          <a:prstGeom prst="rect">
            <a:avLst/>
          </a:prstGeom>
          <a:solidFill>
            <a:srgbClr val="1C1E26"/>
          </a:solidFill>
          <a:ln>
            <a:noFill/>
          </a:ln>
          <a:effectLst>
            <a:outerShdw rotWithShape="0" algn="bl" dir="2640000" dist="171450">
              <a:schemeClr val="lt2">
                <a:alpha val="79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b="1" lang="es" sz="1050">
                <a:solidFill>
                  <a:srgbClr val="B877DB"/>
                </a:solidFill>
                <a:highlight>
                  <a:srgbClr val="1C1E26"/>
                </a:highlight>
                <a:latin typeface="Consolas"/>
                <a:ea typeface="Consolas"/>
                <a:cs typeface="Consolas"/>
                <a:sym typeface="Consolas"/>
              </a:rPr>
              <a:t>let</a:t>
            </a:r>
            <a:r>
              <a:rPr lang="es" sz="1050">
                <a:solidFill>
                  <a:srgbClr val="BBBBBB"/>
                </a:solidFill>
                <a:highlight>
                  <a:srgbClr val="1C1E26"/>
                </a:highlight>
                <a:latin typeface="Consolas"/>
                <a:ea typeface="Consolas"/>
                <a:cs typeface="Consolas"/>
                <a:sym typeface="Consolas"/>
              </a:rPr>
              <a:t> </a:t>
            </a:r>
            <a:r>
              <a:rPr lang="es" sz="1050">
                <a:solidFill>
                  <a:srgbClr val="E95678"/>
                </a:solidFill>
                <a:highlight>
                  <a:srgbClr val="1C1E26"/>
                </a:highlight>
                <a:latin typeface="Consolas"/>
                <a:ea typeface="Consolas"/>
                <a:cs typeface="Consolas"/>
                <a:sym typeface="Consolas"/>
              </a:rPr>
              <a:t>padre</a:t>
            </a:r>
            <a:r>
              <a:rPr lang="es" sz="1050">
                <a:solidFill>
                  <a:srgbClr val="BBBBBB"/>
                </a:solidFill>
                <a:highlight>
                  <a:srgbClr val="1C1E26"/>
                </a:highlight>
                <a:latin typeface="Consolas"/>
                <a:ea typeface="Consolas"/>
                <a:cs typeface="Consolas"/>
                <a:sym typeface="Consolas"/>
              </a:rPr>
              <a:t> </a:t>
            </a:r>
            <a:r>
              <a:rPr b="1" lang="es" sz="1050">
                <a:solidFill>
                  <a:srgbClr val="BBBBBB"/>
                </a:solidFill>
                <a:highlight>
                  <a:srgbClr val="1C1E26"/>
                </a:highlight>
                <a:latin typeface="Consolas"/>
                <a:ea typeface="Consolas"/>
                <a:cs typeface="Consolas"/>
                <a:sym typeface="Consolas"/>
              </a:rPr>
              <a:t>=</a:t>
            </a:r>
            <a:r>
              <a:rPr lang="es"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050">
                <a:solidFill>
                  <a:srgbClr val="BBBBBB"/>
                </a:solidFill>
                <a:highlight>
                  <a:srgbClr val="1C1E26"/>
                </a:highlight>
                <a:latin typeface="Consolas"/>
                <a:ea typeface="Consolas"/>
                <a:cs typeface="Consolas"/>
                <a:sym typeface="Consolas"/>
              </a:rPr>
              <a:t>    </a:t>
            </a:r>
            <a:r>
              <a:rPr lang="es" sz="1050">
                <a:solidFill>
                  <a:srgbClr val="E95678"/>
                </a:solidFill>
                <a:highlight>
                  <a:srgbClr val="1C1E26"/>
                </a:highlight>
                <a:latin typeface="Consolas"/>
                <a:ea typeface="Consolas"/>
                <a:cs typeface="Consolas"/>
                <a:sym typeface="Consolas"/>
              </a:rPr>
              <a:t>nombre</a:t>
            </a:r>
            <a:r>
              <a:rPr lang="es" sz="1050">
                <a:solidFill>
                  <a:srgbClr val="BBBBBB"/>
                </a:solidFill>
                <a:highlight>
                  <a:srgbClr val="1C1E26"/>
                </a:highlight>
                <a:latin typeface="Consolas"/>
                <a:ea typeface="Consolas"/>
                <a:cs typeface="Consolas"/>
                <a:sym typeface="Consolas"/>
              </a:rPr>
              <a:t>: </a:t>
            </a:r>
            <a:r>
              <a:rPr lang="es" sz="1050">
                <a:solidFill>
                  <a:srgbClr val="FAB795"/>
                </a:solidFill>
                <a:highlight>
                  <a:srgbClr val="1C1E26"/>
                </a:highlight>
                <a:latin typeface="Consolas"/>
                <a:ea typeface="Consolas"/>
                <a:cs typeface="Consolas"/>
                <a:sym typeface="Consolas"/>
              </a:rPr>
              <a:t>"Juan"</a:t>
            </a:r>
            <a:r>
              <a:rPr lang="es"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050">
                <a:solidFill>
                  <a:srgbClr val="BBBBBB"/>
                </a:solidFill>
                <a:highlight>
                  <a:srgbClr val="1C1E26"/>
                </a:highlight>
                <a:latin typeface="Consolas"/>
                <a:ea typeface="Consolas"/>
                <a:cs typeface="Consolas"/>
                <a:sym typeface="Consolas"/>
              </a:rPr>
              <a:t>    </a:t>
            </a:r>
            <a:r>
              <a:rPr lang="es" sz="1050">
                <a:solidFill>
                  <a:srgbClr val="25B0BC"/>
                </a:solidFill>
                <a:highlight>
                  <a:srgbClr val="1C1E26"/>
                </a:highlight>
                <a:latin typeface="Consolas"/>
                <a:ea typeface="Consolas"/>
                <a:cs typeface="Consolas"/>
                <a:sym typeface="Consolas"/>
              </a:rPr>
              <a:t>saludar</a:t>
            </a:r>
            <a:r>
              <a:rPr lang="es" sz="1050">
                <a:solidFill>
                  <a:srgbClr val="BBBBBB"/>
                </a:solidFill>
                <a:highlight>
                  <a:srgbClr val="1C1E26"/>
                </a:highlight>
                <a:latin typeface="Consolas"/>
                <a:ea typeface="Consolas"/>
                <a:cs typeface="Consolas"/>
                <a:sym typeface="Consolas"/>
              </a:rPr>
              <a:t>: </a:t>
            </a:r>
            <a:r>
              <a:rPr b="1" lang="es" sz="1050">
                <a:solidFill>
                  <a:srgbClr val="B877DB"/>
                </a:solidFill>
                <a:highlight>
                  <a:srgbClr val="1C1E26"/>
                </a:highlight>
                <a:latin typeface="Consolas"/>
                <a:ea typeface="Consolas"/>
                <a:cs typeface="Consolas"/>
                <a:sym typeface="Consolas"/>
              </a:rPr>
              <a:t>function</a:t>
            </a:r>
            <a:r>
              <a:rPr lang="es" sz="1050">
                <a:solidFill>
                  <a:srgbClr val="BBBBBB"/>
                </a:solidFill>
                <a:highlight>
                  <a:srgbClr val="1C1E26"/>
                </a:highlight>
                <a:latin typeface="Consolas"/>
                <a:ea typeface="Consolas"/>
                <a:cs typeface="Consolas"/>
                <a:sym typeface="Consolas"/>
              </a:rPr>
              <a:t> ()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050">
                <a:solidFill>
                  <a:srgbClr val="BBBBBB"/>
                </a:solidFill>
                <a:highlight>
                  <a:srgbClr val="1C1E26"/>
                </a:highlight>
                <a:latin typeface="Consolas"/>
                <a:ea typeface="Consolas"/>
                <a:cs typeface="Consolas"/>
                <a:sym typeface="Consolas"/>
              </a:rPr>
              <a:t>        </a:t>
            </a:r>
            <a:r>
              <a:rPr lang="es" sz="1050">
                <a:solidFill>
                  <a:srgbClr val="E95678"/>
                </a:solidFill>
                <a:highlight>
                  <a:srgbClr val="1C1E26"/>
                </a:highlight>
                <a:latin typeface="Consolas"/>
                <a:ea typeface="Consolas"/>
                <a:cs typeface="Consolas"/>
                <a:sym typeface="Consolas"/>
              </a:rPr>
              <a:t>console</a:t>
            </a:r>
            <a:r>
              <a:rPr lang="es" sz="1050">
                <a:solidFill>
                  <a:srgbClr val="BBBBBB"/>
                </a:solidFill>
                <a:highlight>
                  <a:srgbClr val="1C1E26"/>
                </a:highlight>
                <a:latin typeface="Consolas"/>
                <a:ea typeface="Consolas"/>
                <a:cs typeface="Consolas"/>
                <a:sym typeface="Consolas"/>
              </a:rPr>
              <a:t>.</a:t>
            </a:r>
            <a:r>
              <a:rPr lang="es" sz="1050">
                <a:solidFill>
                  <a:srgbClr val="25B0BC"/>
                </a:solidFill>
                <a:highlight>
                  <a:srgbClr val="1C1E26"/>
                </a:highlight>
                <a:latin typeface="Consolas"/>
                <a:ea typeface="Consolas"/>
                <a:cs typeface="Consolas"/>
                <a:sym typeface="Consolas"/>
              </a:rPr>
              <a:t>log</a:t>
            </a:r>
            <a:r>
              <a:rPr lang="es" sz="1050">
                <a:solidFill>
                  <a:srgbClr val="BBBBBB"/>
                </a:solidFill>
                <a:highlight>
                  <a:srgbClr val="1C1E26"/>
                </a:highlight>
                <a:latin typeface="Consolas"/>
                <a:ea typeface="Consolas"/>
                <a:cs typeface="Consolas"/>
                <a:sym typeface="Consolas"/>
              </a:rPr>
              <a:t>(</a:t>
            </a:r>
            <a:r>
              <a:rPr lang="es" sz="1050">
                <a:solidFill>
                  <a:srgbClr val="FAB795"/>
                </a:solidFill>
                <a:highlight>
                  <a:srgbClr val="1C1E26"/>
                </a:highlight>
                <a:latin typeface="Consolas"/>
                <a:ea typeface="Consolas"/>
                <a:cs typeface="Consolas"/>
                <a:sym typeface="Consolas"/>
              </a:rPr>
              <a:t>"Hola, soy "</a:t>
            </a:r>
            <a:r>
              <a:rPr lang="es" sz="1050">
                <a:solidFill>
                  <a:srgbClr val="BBBBBB"/>
                </a:solidFill>
                <a:highlight>
                  <a:srgbClr val="1C1E26"/>
                </a:highlight>
                <a:latin typeface="Consolas"/>
                <a:ea typeface="Consolas"/>
                <a:cs typeface="Consolas"/>
                <a:sym typeface="Consolas"/>
              </a:rPr>
              <a:t> </a:t>
            </a:r>
            <a:r>
              <a:rPr b="1" lang="es" sz="1050">
                <a:solidFill>
                  <a:srgbClr val="BBBBBB"/>
                </a:solidFill>
                <a:highlight>
                  <a:srgbClr val="1C1E26"/>
                </a:highlight>
                <a:latin typeface="Consolas"/>
                <a:ea typeface="Consolas"/>
                <a:cs typeface="Consolas"/>
                <a:sym typeface="Consolas"/>
              </a:rPr>
              <a:t>+</a:t>
            </a:r>
            <a:r>
              <a:rPr lang="es" sz="1050">
                <a:solidFill>
                  <a:srgbClr val="BBBBBB"/>
                </a:solidFill>
                <a:highlight>
                  <a:srgbClr val="1C1E26"/>
                </a:highlight>
                <a:latin typeface="Consolas"/>
                <a:ea typeface="Consolas"/>
                <a:cs typeface="Consolas"/>
                <a:sym typeface="Consolas"/>
              </a:rPr>
              <a:t> </a:t>
            </a:r>
            <a:r>
              <a:rPr i="1" lang="es" sz="1050">
                <a:solidFill>
                  <a:srgbClr val="FAC29A"/>
                </a:solidFill>
                <a:highlight>
                  <a:srgbClr val="1C1E26"/>
                </a:highlight>
                <a:latin typeface="Consolas"/>
                <a:ea typeface="Consolas"/>
                <a:cs typeface="Consolas"/>
                <a:sym typeface="Consolas"/>
              </a:rPr>
              <a:t>this</a:t>
            </a:r>
            <a:r>
              <a:rPr lang="es" sz="1050">
                <a:solidFill>
                  <a:srgbClr val="BBBBBB"/>
                </a:solidFill>
                <a:highlight>
                  <a:srgbClr val="1C1E26"/>
                </a:highlight>
                <a:latin typeface="Consolas"/>
                <a:ea typeface="Consolas"/>
                <a:cs typeface="Consolas"/>
                <a:sym typeface="Consolas"/>
              </a:rPr>
              <a:t>.</a:t>
            </a:r>
            <a:r>
              <a:rPr lang="es" sz="1050">
                <a:solidFill>
                  <a:srgbClr val="E95678"/>
                </a:solidFill>
                <a:highlight>
                  <a:srgbClr val="1C1E26"/>
                </a:highlight>
                <a:latin typeface="Consolas"/>
                <a:ea typeface="Consolas"/>
                <a:cs typeface="Consolas"/>
                <a:sym typeface="Consolas"/>
              </a:rPr>
              <a:t>nombre</a:t>
            </a:r>
            <a:r>
              <a:rPr lang="es"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050">
                <a:solidFill>
                  <a:srgbClr val="BBBBBB"/>
                </a:solidFill>
                <a:highlight>
                  <a:srgbClr val="1C1E26"/>
                </a:highlight>
                <a:latin typeface="Consolas"/>
                <a:ea typeface="Consolas"/>
                <a:cs typeface="Consolas"/>
                <a:sym typeface="Consolas"/>
              </a:rPr>
              <a:t>    },</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050">
                <a:solidFill>
                  <a:srgbClr val="E95678"/>
                </a:solidFill>
                <a:highlight>
                  <a:srgbClr val="1C1E26"/>
                </a:highlight>
                <a:latin typeface="Consolas"/>
                <a:ea typeface="Consolas"/>
                <a:cs typeface="Consolas"/>
                <a:sym typeface="Consolas"/>
              </a:rPr>
              <a:t>console</a:t>
            </a:r>
            <a:r>
              <a:rPr lang="es" sz="1050">
                <a:solidFill>
                  <a:srgbClr val="BBBBBB"/>
                </a:solidFill>
                <a:highlight>
                  <a:srgbClr val="1C1E26"/>
                </a:highlight>
                <a:latin typeface="Consolas"/>
                <a:ea typeface="Consolas"/>
                <a:cs typeface="Consolas"/>
                <a:sym typeface="Consolas"/>
              </a:rPr>
              <a:t>.</a:t>
            </a:r>
            <a:r>
              <a:rPr lang="es" sz="1050">
                <a:solidFill>
                  <a:srgbClr val="25B0BC"/>
                </a:solidFill>
                <a:highlight>
                  <a:srgbClr val="1C1E26"/>
                </a:highlight>
                <a:latin typeface="Consolas"/>
                <a:ea typeface="Consolas"/>
                <a:cs typeface="Consolas"/>
                <a:sym typeface="Consolas"/>
              </a:rPr>
              <a:t>log</a:t>
            </a:r>
            <a:r>
              <a:rPr lang="es" sz="1050">
                <a:solidFill>
                  <a:srgbClr val="BBBBBB"/>
                </a:solidFill>
                <a:highlight>
                  <a:srgbClr val="1C1E26"/>
                </a:highlight>
                <a:latin typeface="Consolas"/>
                <a:ea typeface="Consolas"/>
                <a:cs typeface="Consolas"/>
                <a:sym typeface="Consolas"/>
              </a:rPr>
              <a:t>(</a:t>
            </a:r>
            <a:r>
              <a:rPr lang="es" sz="1050">
                <a:solidFill>
                  <a:srgbClr val="E95678"/>
                </a:solidFill>
                <a:highlight>
                  <a:srgbClr val="1C1E26"/>
                </a:highlight>
                <a:latin typeface="Consolas"/>
                <a:ea typeface="Consolas"/>
                <a:cs typeface="Consolas"/>
                <a:sym typeface="Consolas"/>
              </a:rPr>
              <a:t>padre</a:t>
            </a:r>
            <a:r>
              <a:rPr lang="es"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s" sz="1050">
                <a:solidFill>
                  <a:srgbClr val="B877DB"/>
                </a:solidFill>
                <a:highlight>
                  <a:srgbClr val="1C1E26"/>
                </a:highlight>
                <a:latin typeface="Consolas"/>
                <a:ea typeface="Consolas"/>
                <a:cs typeface="Consolas"/>
                <a:sym typeface="Consolas"/>
              </a:rPr>
              <a:t>let</a:t>
            </a:r>
            <a:r>
              <a:rPr lang="es" sz="1050">
                <a:solidFill>
                  <a:srgbClr val="BBBBBB"/>
                </a:solidFill>
                <a:highlight>
                  <a:srgbClr val="1C1E26"/>
                </a:highlight>
                <a:latin typeface="Consolas"/>
                <a:ea typeface="Consolas"/>
                <a:cs typeface="Consolas"/>
                <a:sym typeface="Consolas"/>
              </a:rPr>
              <a:t> </a:t>
            </a:r>
            <a:r>
              <a:rPr lang="es" sz="1050">
                <a:solidFill>
                  <a:srgbClr val="E95678"/>
                </a:solidFill>
                <a:highlight>
                  <a:srgbClr val="1C1E26"/>
                </a:highlight>
                <a:latin typeface="Consolas"/>
                <a:ea typeface="Consolas"/>
                <a:cs typeface="Consolas"/>
                <a:sym typeface="Consolas"/>
              </a:rPr>
              <a:t>hijo</a:t>
            </a:r>
            <a:r>
              <a:rPr lang="es" sz="1050">
                <a:solidFill>
                  <a:srgbClr val="BBBBBB"/>
                </a:solidFill>
                <a:highlight>
                  <a:srgbClr val="1C1E26"/>
                </a:highlight>
                <a:latin typeface="Consolas"/>
                <a:ea typeface="Consolas"/>
                <a:cs typeface="Consolas"/>
                <a:sym typeface="Consolas"/>
              </a:rPr>
              <a:t> </a:t>
            </a:r>
            <a:r>
              <a:rPr b="1" lang="es" sz="1050">
                <a:solidFill>
                  <a:srgbClr val="BBBBBB"/>
                </a:solidFill>
                <a:highlight>
                  <a:srgbClr val="1C1E26"/>
                </a:highlight>
                <a:latin typeface="Consolas"/>
                <a:ea typeface="Consolas"/>
                <a:cs typeface="Consolas"/>
                <a:sym typeface="Consolas"/>
              </a:rPr>
              <a:t>=</a:t>
            </a:r>
            <a:r>
              <a:rPr lang="es" sz="1050">
                <a:solidFill>
                  <a:srgbClr val="BBBBBB"/>
                </a:solidFill>
                <a:highlight>
                  <a:srgbClr val="1C1E26"/>
                </a:highlight>
                <a:latin typeface="Consolas"/>
                <a:ea typeface="Consolas"/>
                <a:cs typeface="Consolas"/>
                <a:sym typeface="Consolas"/>
              </a:rPr>
              <a:t> </a:t>
            </a:r>
            <a:r>
              <a:rPr lang="es" sz="1050">
                <a:solidFill>
                  <a:srgbClr val="FAC29A"/>
                </a:solidFill>
                <a:highlight>
                  <a:srgbClr val="1C1E26"/>
                </a:highlight>
                <a:latin typeface="Consolas"/>
                <a:ea typeface="Consolas"/>
                <a:cs typeface="Consolas"/>
                <a:sym typeface="Consolas"/>
              </a:rPr>
              <a:t>Object</a:t>
            </a:r>
            <a:r>
              <a:rPr lang="es" sz="1050">
                <a:solidFill>
                  <a:srgbClr val="BBBBBB"/>
                </a:solidFill>
                <a:highlight>
                  <a:srgbClr val="1C1E26"/>
                </a:highlight>
                <a:latin typeface="Consolas"/>
                <a:ea typeface="Consolas"/>
                <a:cs typeface="Consolas"/>
                <a:sym typeface="Consolas"/>
              </a:rPr>
              <a:t>.</a:t>
            </a:r>
            <a:r>
              <a:rPr lang="es" sz="1050">
                <a:solidFill>
                  <a:srgbClr val="25B0BC"/>
                </a:solidFill>
                <a:highlight>
                  <a:srgbClr val="1C1E26"/>
                </a:highlight>
                <a:latin typeface="Consolas"/>
                <a:ea typeface="Consolas"/>
                <a:cs typeface="Consolas"/>
                <a:sym typeface="Consolas"/>
              </a:rPr>
              <a:t>create</a:t>
            </a:r>
            <a:r>
              <a:rPr lang="es" sz="1050">
                <a:solidFill>
                  <a:srgbClr val="BBBBBB"/>
                </a:solidFill>
                <a:highlight>
                  <a:srgbClr val="1C1E26"/>
                </a:highlight>
                <a:latin typeface="Consolas"/>
                <a:ea typeface="Consolas"/>
                <a:cs typeface="Consolas"/>
                <a:sym typeface="Consolas"/>
              </a:rPr>
              <a:t>(</a:t>
            </a:r>
            <a:r>
              <a:rPr lang="es" sz="1050">
                <a:solidFill>
                  <a:srgbClr val="E95678"/>
                </a:solidFill>
                <a:highlight>
                  <a:srgbClr val="1C1E26"/>
                </a:highlight>
                <a:latin typeface="Consolas"/>
                <a:ea typeface="Consolas"/>
                <a:cs typeface="Consolas"/>
                <a:sym typeface="Consolas"/>
              </a:rPr>
              <a:t>padre</a:t>
            </a:r>
            <a:r>
              <a:rPr lang="es"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050">
                <a:solidFill>
                  <a:srgbClr val="E95678"/>
                </a:solidFill>
                <a:highlight>
                  <a:srgbClr val="1C1E26"/>
                </a:highlight>
                <a:latin typeface="Consolas"/>
                <a:ea typeface="Consolas"/>
                <a:cs typeface="Consolas"/>
                <a:sym typeface="Consolas"/>
              </a:rPr>
              <a:t>console</a:t>
            </a:r>
            <a:r>
              <a:rPr lang="es" sz="1050">
                <a:solidFill>
                  <a:srgbClr val="BBBBBB"/>
                </a:solidFill>
                <a:highlight>
                  <a:srgbClr val="1C1E26"/>
                </a:highlight>
                <a:latin typeface="Consolas"/>
                <a:ea typeface="Consolas"/>
                <a:cs typeface="Consolas"/>
                <a:sym typeface="Consolas"/>
              </a:rPr>
              <a:t>.</a:t>
            </a:r>
            <a:r>
              <a:rPr lang="es" sz="1050">
                <a:solidFill>
                  <a:srgbClr val="25B0BC"/>
                </a:solidFill>
                <a:highlight>
                  <a:srgbClr val="1C1E26"/>
                </a:highlight>
                <a:latin typeface="Consolas"/>
                <a:ea typeface="Consolas"/>
                <a:cs typeface="Consolas"/>
                <a:sym typeface="Consolas"/>
              </a:rPr>
              <a:t>log</a:t>
            </a:r>
            <a:r>
              <a:rPr lang="es" sz="1050">
                <a:solidFill>
                  <a:srgbClr val="BBBBBB"/>
                </a:solidFill>
                <a:highlight>
                  <a:srgbClr val="1C1E26"/>
                </a:highlight>
                <a:latin typeface="Consolas"/>
                <a:ea typeface="Consolas"/>
                <a:cs typeface="Consolas"/>
                <a:sym typeface="Consolas"/>
              </a:rPr>
              <a:t>(</a:t>
            </a:r>
            <a:r>
              <a:rPr lang="es" sz="1050">
                <a:solidFill>
                  <a:srgbClr val="E95678"/>
                </a:solidFill>
                <a:highlight>
                  <a:srgbClr val="1C1E26"/>
                </a:highlight>
                <a:latin typeface="Consolas"/>
                <a:ea typeface="Consolas"/>
                <a:cs typeface="Consolas"/>
                <a:sym typeface="Consolas"/>
              </a:rPr>
              <a:t>hijo</a:t>
            </a:r>
            <a:r>
              <a:rPr lang="es"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s" sz="1050">
                <a:solidFill>
                  <a:srgbClr val="B877DB"/>
                </a:solidFill>
                <a:highlight>
                  <a:srgbClr val="1C1E26"/>
                </a:highlight>
                <a:latin typeface="Consolas"/>
                <a:ea typeface="Consolas"/>
                <a:cs typeface="Consolas"/>
                <a:sym typeface="Consolas"/>
              </a:rPr>
              <a:t>let</a:t>
            </a:r>
            <a:r>
              <a:rPr lang="es" sz="1050">
                <a:solidFill>
                  <a:srgbClr val="BBBBBB"/>
                </a:solidFill>
                <a:highlight>
                  <a:srgbClr val="1C1E26"/>
                </a:highlight>
                <a:latin typeface="Consolas"/>
                <a:ea typeface="Consolas"/>
                <a:cs typeface="Consolas"/>
                <a:sym typeface="Consolas"/>
              </a:rPr>
              <a:t> </a:t>
            </a:r>
            <a:r>
              <a:rPr lang="es" sz="1050">
                <a:solidFill>
                  <a:srgbClr val="E95678"/>
                </a:solidFill>
                <a:highlight>
                  <a:srgbClr val="1C1E26"/>
                </a:highlight>
                <a:latin typeface="Consolas"/>
                <a:ea typeface="Consolas"/>
                <a:cs typeface="Consolas"/>
                <a:sym typeface="Consolas"/>
              </a:rPr>
              <a:t>nieto</a:t>
            </a:r>
            <a:r>
              <a:rPr lang="es" sz="1050">
                <a:solidFill>
                  <a:srgbClr val="BBBBBB"/>
                </a:solidFill>
                <a:highlight>
                  <a:srgbClr val="1C1E26"/>
                </a:highlight>
                <a:latin typeface="Consolas"/>
                <a:ea typeface="Consolas"/>
                <a:cs typeface="Consolas"/>
                <a:sym typeface="Consolas"/>
              </a:rPr>
              <a:t> </a:t>
            </a:r>
            <a:r>
              <a:rPr b="1" lang="es" sz="1050">
                <a:solidFill>
                  <a:srgbClr val="BBBBBB"/>
                </a:solidFill>
                <a:highlight>
                  <a:srgbClr val="1C1E26"/>
                </a:highlight>
                <a:latin typeface="Consolas"/>
                <a:ea typeface="Consolas"/>
                <a:cs typeface="Consolas"/>
                <a:sym typeface="Consolas"/>
              </a:rPr>
              <a:t>=</a:t>
            </a:r>
            <a:r>
              <a:rPr lang="es" sz="1050">
                <a:solidFill>
                  <a:srgbClr val="BBBBBB"/>
                </a:solidFill>
                <a:highlight>
                  <a:srgbClr val="1C1E26"/>
                </a:highlight>
                <a:latin typeface="Consolas"/>
                <a:ea typeface="Consolas"/>
                <a:cs typeface="Consolas"/>
                <a:sym typeface="Consolas"/>
              </a:rPr>
              <a:t> </a:t>
            </a:r>
            <a:r>
              <a:rPr lang="es" sz="1050">
                <a:solidFill>
                  <a:srgbClr val="FAC29A"/>
                </a:solidFill>
                <a:highlight>
                  <a:srgbClr val="1C1E26"/>
                </a:highlight>
                <a:latin typeface="Consolas"/>
                <a:ea typeface="Consolas"/>
                <a:cs typeface="Consolas"/>
                <a:sym typeface="Consolas"/>
              </a:rPr>
              <a:t>Object</a:t>
            </a:r>
            <a:r>
              <a:rPr lang="es" sz="1050">
                <a:solidFill>
                  <a:srgbClr val="BBBBBB"/>
                </a:solidFill>
                <a:highlight>
                  <a:srgbClr val="1C1E26"/>
                </a:highlight>
                <a:latin typeface="Consolas"/>
                <a:ea typeface="Consolas"/>
                <a:cs typeface="Consolas"/>
                <a:sym typeface="Consolas"/>
              </a:rPr>
              <a:t>.</a:t>
            </a:r>
            <a:r>
              <a:rPr lang="es" sz="1050">
                <a:solidFill>
                  <a:srgbClr val="25B0BC"/>
                </a:solidFill>
                <a:highlight>
                  <a:srgbClr val="1C1E26"/>
                </a:highlight>
                <a:latin typeface="Consolas"/>
                <a:ea typeface="Consolas"/>
                <a:cs typeface="Consolas"/>
                <a:sym typeface="Consolas"/>
              </a:rPr>
              <a:t>create</a:t>
            </a:r>
            <a:r>
              <a:rPr lang="es" sz="1050">
                <a:solidFill>
                  <a:srgbClr val="BBBBBB"/>
                </a:solidFill>
                <a:highlight>
                  <a:srgbClr val="1C1E26"/>
                </a:highlight>
                <a:latin typeface="Consolas"/>
                <a:ea typeface="Consolas"/>
                <a:cs typeface="Consolas"/>
                <a:sym typeface="Consolas"/>
              </a:rPr>
              <a:t>(</a:t>
            </a:r>
            <a:r>
              <a:rPr lang="es" sz="1050">
                <a:solidFill>
                  <a:srgbClr val="E95678"/>
                </a:solidFill>
                <a:highlight>
                  <a:srgbClr val="1C1E26"/>
                </a:highlight>
                <a:latin typeface="Consolas"/>
                <a:ea typeface="Consolas"/>
                <a:cs typeface="Consolas"/>
                <a:sym typeface="Consolas"/>
              </a:rPr>
              <a:t>hijo</a:t>
            </a:r>
            <a:r>
              <a:rPr lang="es" sz="1050">
                <a:solidFill>
                  <a:srgbClr val="BBBBBB"/>
                </a:solidFill>
                <a:highlight>
                  <a:srgbClr val="1C1E26"/>
                </a:highlight>
                <a:latin typeface="Consolas"/>
                <a:ea typeface="Consolas"/>
                <a:cs typeface="Consolas"/>
                <a:sym typeface="Consolas"/>
              </a:rPr>
              <a:t>);</a:t>
            </a:r>
            <a:endParaRPr sz="10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050">
                <a:solidFill>
                  <a:srgbClr val="E95678"/>
                </a:solidFill>
                <a:highlight>
                  <a:srgbClr val="1C1E26"/>
                </a:highlight>
                <a:latin typeface="Consolas"/>
                <a:ea typeface="Consolas"/>
                <a:cs typeface="Consolas"/>
                <a:sym typeface="Consolas"/>
              </a:rPr>
              <a:t>console</a:t>
            </a:r>
            <a:r>
              <a:rPr lang="es" sz="1050">
                <a:solidFill>
                  <a:srgbClr val="BBBBBB"/>
                </a:solidFill>
                <a:highlight>
                  <a:srgbClr val="1C1E26"/>
                </a:highlight>
                <a:latin typeface="Consolas"/>
                <a:ea typeface="Consolas"/>
                <a:cs typeface="Consolas"/>
                <a:sym typeface="Consolas"/>
              </a:rPr>
              <a:t>.</a:t>
            </a:r>
            <a:r>
              <a:rPr lang="es" sz="1050">
                <a:solidFill>
                  <a:srgbClr val="25B0BC"/>
                </a:solidFill>
                <a:highlight>
                  <a:srgbClr val="1C1E26"/>
                </a:highlight>
                <a:latin typeface="Consolas"/>
                <a:ea typeface="Consolas"/>
                <a:cs typeface="Consolas"/>
                <a:sym typeface="Consolas"/>
              </a:rPr>
              <a:t>log</a:t>
            </a:r>
            <a:r>
              <a:rPr lang="es" sz="1050">
                <a:solidFill>
                  <a:srgbClr val="BBBBBB"/>
                </a:solidFill>
                <a:highlight>
                  <a:srgbClr val="1C1E26"/>
                </a:highlight>
                <a:latin typeface="Consolas"/>
                <a:ea typeface="Consolas"/>
                <a:cs typeface="Consolas"/>
                <a:sym typeface="Consolas"/>
              </a:rPr>
              <a:t>(</a:t>
            </a:r>
            <a:r>
              <a:rPr lang="es" sz="1050">
                <a:solidFill>
                  <a:srgbClr val="E95678"/>
                </a:solidFill>
                <a:highlight>
                  <a:srgbClr val="1C1E26"/>
                </a:highlight>
                <a:latin typeface="Consolas"/>
                <a:ea typeface="Consolas"/>
                <a:cs typeface="Consolas"/>
                <a:sym typeface="Consolas"/>
              </a:rPr>
              <a:t>nieto</a:t>
            </a:r>
            <a:r>
              <a:rPr lang="es" sz="1050">
                <a:solidFill>
                  <a:srgbClr val="BBBBBB"/>
                </a:solidFill>
                <a:highlight>
                  <a:srgbClr val="1C1E26"/>
                </a:highlight>
                <a:latin typeface="Consolas"/>
                <a:ea typeface="Consolas"/>
                <a:cs typeface="Consolas"/>
                <a:sym typeface="Consolas"/>
              </a:rPr>
              <a:t>);</a:t>
            </a:r>
            <a:endParaRPr b="1" sz="1150">
              <a:solidFill>
                <a:srgbClr val="B877DB"/>
              </a:solidFill>
              <a:highlight>
                <a:srgbClr val="1C1E26"/>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2"/>
          <p:cNvSpPr txBox="1"/>
          <p:nvPr>
            <p:ph type="title"/>
          </p:nvPr>
        </p:nvSpPr>
        <p:spPr>
          <a:xfrm>
            <a:off x="386525" y="285325"/>
            <a:ext cx="8527800" cy="6690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i="1" lang="es" sz="2800"/>
              <a:t>#Ejemplo: </a:t>
            </a:r>
            <a:r>
              <a:rPr lang="es" sz="2800"/>
              <a:t>Cadena de prototipos Part.2</a:t>
            </a:r>
            <a:endParaRPr i="1"/>
          </a:p>
        </p:txBody>
      </p:sp>
      <p:pic>
        <p:nvPicPr>
          <p:cNvPr id="469" name="Google Shape;469;p42"/>
          <p:cNvPicPr preferRelativeResize="0"/>
          <p:nvPr/>
        </p:nvPicPr>
        <p:blipFill>
          <a:blip r:embed="rId3">
            <a:alphaModFix/>
          </a:blip>
          <a:stretch>
            <a:fillRect/>
          </a:stretch>
        </p:blipFill>
        <p:spPr>
          <a:xfrm>
            <a:off x="592650" y="2299375"/>
            <a:ext cx="3210725" cy="783600"/>
          </a:xfrm>
          <a:prstGeom prst="rect">
            <a:avLst/>
          </a:prstGeom>
          <a:noFill/>
          <a:ln cap="flat" cmpd="sng" w="28575">
            <a:solidFill>
              <a:schemeClr val="lt2"/>
            </a:solidFill>
            <a:prstDash val="solid"/>
            <a:round/>
            <a:headEnd len="sm" w="sm" type="none"/>
            <a:tailEnd len="sm" w="sm" type="none"/>
          </a:ln>
        </p:spPr>
      </p:pic>
      <p:pic>
        <p:nvPicPr>
          <p:cNvPr id="470" name="Google Shape;470;p42"/>
          <p:cNvPicPr preferRelativeResize="0"/>
          <p:nvPr/>
        </p:nvPicPr>
        <p:blipFill>
          <a:blip r:embed="rId4">
            <a:alphaModFix/>
          </a:blip>
          <a:stretch>
            <a:fillRect/>
          </a:stretch>
        </p:blipFill>
        <p:spPr>
          <a:xfrm>
            <a:off x="5334525" y="1358252"/>
            <a:ext cx="2722300" cy="2665850"/>
          </a:xfrm>
          <a:prstGeom prst="rect">
            <a:avLst/>
          </a:prstGeom>
          <a:noFill/>
          <a:ln cap="flat" cmpd="sng" w="28575">
            <a:solidFill>
              <a:schemeClr val="lt2"/>
            </a:solidFill>
            <a:prstDash val="solid"/>
            <a:round/>
            <a:headEnd len="sm" w="sm" type="none"/>
            <a:tailEnd len="sm" w="sm" type="none"/>
          </a:ln>
        </p:spPr>
      </p:pic>
      <p:cxnSp>
        <p:nvCxnSpPr>
          <p:cNvPr id="471" name="Google Shape;471;p42"/>
          <p:cNvCxnSpPr>
            <a:stCxn id="469" idx="3"/>
            <a:endCxn id="470" idx="1"/>
          </p:cNvCxnSpPr>
          <p:nvPr/>
        </p:nvCxnSpPr>
        <p:spPr>
          <a:xfrm>
            <a:off x="3803375" y="2691175"/>
            <a:ext cx="15312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3"/>
          <p:cNvSpPr txBox="1"/>
          <p:nvPr>
            <p:ph type="title"/>
          </p:nvPr>
        </p:nvSpPr>
        <p:spPr>
          <a:xfrm>
            <a:off x="1779050" y="540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Múltiples niveles de herencia</a:t>
            </a:r>
            <a:endParaRPr sz="2700"/>
          </a:p>
        </p:txBody>
      </p:sp>
      <p:sp>
        <p:nvSpPr>
          <p:cNvPr id="477" name="Google Shape;477;p43"/>
          <p:cNvSpPr txBox="1"/>
          <p:nvPr>
            <p:ph idx="4294967295" type="subTitle"/>
          </p:nvPr>
        </p:nvSpPr>
        <p:spPr>
          <a:xfrm flipH="1">
            <a:off x="2040650" y="1389600"/>
            <a:ext cx="6064800" cy="1704300"/>
          </a:xfrm>
          <a:prstGeom prst="rect">
            <a:avLst/>
          </a:prstGeom>
          <a:ln cap="flat" cmpd="sng" w="28575">
            <a:solidFill>
              <a:schemeClr val="dk2"/>
            </a:solidFill>
            <a:prstDash val="solid"/>
            <a:round/>
            <a:headEnd len="sm" w="sm" type="none"/>
            <a:tailEnd len="sm" w="sm" type="none"/>
          </a:ln>
        </p:spPr>
        <p:txBody>
          <a:bodyPr anchorCtr="0" anchor="t" bIns="182875" lIns="274300" spcFirstLastPara="1" rIns="274300" wrap="square" tIns="182875">
            <a:spAutoFit/>
          </a:bodyPr>
          <a:lstStyle/>
          <a:p>
            <a:pPr indent="-304800" lvl="0" marL="457200" rtl="0" algn="just">
              <a:spcBef>
                <a:spcPts val="0"/>
              </a:spcBef>
              <a:spcAft>
                <a:spcPts val="0"/>
              </a:spcAft>
              <a:buClr>
                <a:schemeClr val="lt2"/>
              </a:buClr>
              <a:buSzPts val="1200"/>
              <a:buChar char="●"/>
            </a:pPr>
            <a:r>
              <a:rPr lang="es" sz="1400"/>
              <a:t>Existe la posibilidad de hacer herencia multinivel, es decir, tener clases padres, hijos, nietos y así sucesivamente. </a:t>
            </a:r>
            <a:endParaRPr sz="1400"/>
          </a:p>
          <a:p>
            <a:pPr indent="-304800" lvl="0" marL="457200" rtl="0" algn="just">
              <a:spcBef>
                <a:spcPts val="1000"/>
              </a:spcBef>
              <a:spcAft>
                <a:spcPts val="1000"/>
              </a:spcAft>
              <a:buClr>
                <a:schemeClr val="lt2"/>
              </a:buClr>
              <a:buSzPts val="1200"/>
              <a:buChar char="●"/>
            </a:pPr>
            <a:r>
              <a:rPr lang="es" sz="1400"/>
              <a:t>Recordar que los objetos van dejando disponibles sus prototipos a medida que le vamos indicando a cada objeto que tendrá acceso a otro.</a:t>
            </a:r>
            <a:endParaRPr sz="1400"/>
          </a:p>
        </p:txBody>
      </p:sp>
      <p:pic>
        <p:nvPicPr>
          <p:cNvPr id="478" name="Google Shape;478;p43"/>
          <p:cNvPicPr preferRelativeResize="0"/>
          <p:nvPr/>
        </p:nvPicPr>
        <p:blipFill>
          <a:blip r:embed="rId3">
            <a:alphaModFix/>
          </a:blip>
          <a:stretch>
            <a:fillRect/>
          </a:stretch>
        </p:blipFill>
        <p:spPr>
          <a:xfrm>
            <a:off x="1222675" y="3155625"/>
            <a:ext cx="7052390" cy="1807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4"/>
          <p:cNvSpPr txBox="1"/>
          <p:nvPr>
            <p:ph type="title"/>
          </p:nvPr>
        </p:nvSpPr>
        <p:spPr>
          <a:xfrm>
            <a:off x="386525" y="285325"/>
            <a:ext cx="8527800" cy="6690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i="1" lang="es" sz="2600"/>
              <a:t>#Ejemplo: </a:t>
            </a:r>
            <a:r>
              <a:rPr lang="es" sz="2600"/>
              <a:t>Múltiples niveles de herencia</a:t>
            </a:r>
            <a:endParaRPr sz="2600"/>
          </a:p>
        </p:txBody>
      </p:sp>
      <p:sp>
        <p:nvSpPr>
          <p:cNvPr id="484" name="Google Shape;484;p44"/>
          <p:cNvSpPr txBox="1"/>
          <p:nvPr>
            <p:ph idx="1" type="subTitle"/>
          </p:nvPr>
        </p:nvSpPr>
        <p:spPr>
          <a:xfrm flipH="1">
            <a:off x="577375" y="1385100"/>
            <a:ext cx="3681600" cy="29964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0"/>
              </a:spcAft>
              <a:buNone/>
            </a:pPr>
            <a:r>
              <a:rPr lang="es" sz="1400"/>
              <a:t>Realizar un programa para un taller de reparación de motores, donde necesitan clasificar los motores en eléctricos, de explosión o a vapor. </a:t>
            </a:r>
            <a:endParaRPr sz="1400"/>
          </a:p>
          <a:p>
            <a:pPr indent="0" lvl="0" marL="0" rtl="0" algn="just">
              <a:spcBef>
                <a:spcPts val="1000"/>
              </a:spcBef>
              <a:spcAft>
                <a:spcPts val="0"/>
              </a:spcAft>
              <a:buNone/>
            </a:pPr>
            <a:r>
              <a:rPr lang="es" sz="1400"/>
              <a:t>La empresa solicita crear el programa solo para los motores del tipo eléctrico, los cuales se clasifican dependiendo del tipo de corriente eléctrica que requieran para su funcionamiento, siendo esta Corriente Continua (CC) o Corriente Alterna (AC).</a:t>
            </a:r>
            <a:endParaRPr sz="1400"/>
          </a:p>
          <a:p>
            <a:pPr indent="0" lvl="0" marL="0" rtl="0" algn="ctr">
              <a:spcBef>
                <a:spcPts val="1000"/>
              </a:spcBef>
              <a:spcAft>
                <a:spcPts val="1000"/>
              </a:spcAft>
              <a:buNone/>
            </a:pPr>
            <a:r>
              <a:rPr lang="es" sz="1400"/>
              <a:t>Replit: </a:t>
            </a:r>
            <a:r>
              <a:rPr b="1" lang="es" sz="1400" u="sng">
                <a:solidFill>
                  <a:schemeClr val="lt2"/>
                </a:solidFill>
                <a:hlinkClick r:id="rId3">
                  <a:extLst>
                    <a:ext uri="{A12FA001-AC4F-418D-AE19-62706E023703}">
                      <ahyp:hlinkClr val="tx"/>
                    </a:ext>
                  </a:extLst>
                </a:hlinkClick>
              </a:rPr>
              <a:t>ejemplo-herencia-multiple</a:t>
            </a:r>
            <a:endParaRPr b="1" sz="1400">
              <a:solidFill>
                <a:schemeClr val="lt2"/>
              </a:solidFill>
            </a:endParaRPr>
          </a:p>
        </p:txBody>
      </p:sp>
      <p:pic>
        <p:nvPicPr>
          <p:cNvPr id="485" name="Google Shape;485;p44"/>
          <p:cNvPicPr preferRelativeResize="0"/>
          <p:nvPr/>
        </p:nvPicPr>
        <p:blipFill>
          <a:blip r:embed="rId4">
            <a:alphaModFix/>
          </a:blip>
          <a:stretch>
            <a:fillRect/>
          </a:stretch>
        </p:blipFill>
        <p:spPr>
          <a:xfrm>
            <a:off x="4802900" y="1238375"/>
            <a:ext cx="3198345" cy="313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5"/>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s"/>
              <a:t>Getters, setters y HTML</a:t>
            </a:r>
            <a:endParaRPr/>
          </a:p>
        </p:txBody>
      </p:sp>
      <p:sp>
        <p:nvSpPr>
          <p:cNvPr id="491" name="Google Shape;491;p45"/>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s"/>
              <a:t>03</a:t>
            </a:r>
            <a:endParaRPr/>
          </a:p>
        </p:txBody>
      </p:sp>
      <p:sp>
        <p:nvSpPr>
          <p:cNvPr id="492" name="Google Shape;492;p45"/>
          <p:cNvSpPr txBox="1"/>
          <p:nvPr/>
        </p:nvSpPr>
        <p:spPr>
          <a:xfrm>
            <a:off x="6801300" y="4697100"/>
            <a:ext cx="2342700" cy="4464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s" sz="1700">
                <a:solidFill>
                  <a:srgbClr val="202237"/>
                </a:solidFill>
                <a:latin typeface="Raleway Black"/>
                <a:ea typeface="Raleway Black"/>
                <a:cs typeface="Raleway Black"/>
                <a:sym typeface="Raleway Black"/>
              </a:rPr>
              <a:t>{desafío}</a:t>
            </a:r>
            <a:r>
              <a:rPr lang="es" sz="1700">
                <a:solidFill>
                  <a:srgbClr val="595959"/>
                </a:solidFill>
                <a:latin typeface="Raleway Black"/>
                <a:ea typeface="Raleway Black"/>
                <a:cs typeface="Raleway Black"/>
                <a:sym typeface="Raleway Black"/>
              </a:rPr>
              <a:t> </a:t>
            </a:r>
            <a:r>
              <a:rPr i="1" lang="es" sz="1700">
                <a:solidFill>
                  <a:srgbClr val="93C47D"/>
                </a:solidFill>
                <a:latin typeface="Raleway Black"/>
                <a:ea typeface="Raleway Black"/>
                <a:cs typeface="Raleway Black"/>
                <a:sym typeface="Raleway Black"/>
              </a:rPr>
              <a:t>latam_</a:t>
            </a:r>
            <a:endParaRPr sz="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6"/>
          <p:cNvSpPr txBox="1"/>
          <p:nvPr>
            <p:ph type="title"/>
          </p:nvPr>
        </p:nvSpPr>
        <p:spPr>
          <a:xfrm>
            <a:off x="1278000" y="6049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300">
                <a:solidFill>
                  <a:schemeClr val="lt2"/>
                </a:solidFill>
              </a:rPr>
              <a:t>Propiedades computadas (get y set)</a:t>
            </a:r>
            <a:endParaRPr sz="2300">
              <a:solidFill>
                <a:schemeClr val="lt2"/>
              </a:solidFill>
            </a:endParaRPr>
          </a:p>
        </p:txBody>
      </p:sp>
      <p:sp>
        <p:nvSpPr>
          <p:cNvPr id="498" name="Google Shape;498;p46"/>
          <p:cNvSpPr txBox="1"/>
          <p:nvPr>
            <p:ph idx="1" type="subTitle"/>
          </p:nvPr>
        </p:nvSpPr>
        <p:spPr>
          <a:xfrm flipH="1">
            <a:off x="1539600" y="1401225"/>
            <a:ext cx="6064800" cy="2693700"/>
          </a:xfrm>
          <a:prstGeom prst="rect">
            <a:avLst/>
          </a:prstGeom>
          <a:ln cap="flat" cmpd="sng" w="28575">
            <a:solidFill>
              <a:schemeClr val="lt2"/>
            </a:solidFill>
            <a:prstDash val="solid"/>
            <a:round/>
            <a:headEnd len="sm" w="sm" type="none"/>
            <a:tailEnd len="sm" w="sm" type="none"/>
          </a:ln>
        </p:spPr>
        <p:txBody>
          <a:bodyPr anchorCtr="0" anchor="t" bIns="182875" lIns="274300" spcFirstLastPara="1" rIns="274300" wrap="square" tIns="182875">
            <a:spAutoFit/>
          </a:bodyPr>
          <a:lstStyle/>
          <a:p>
            <a:pPr indent="0" lvl="0" marL="0" rtl="0" algn="just">
              <a:spcBef>
                <a:spcPts val="0"/>
              </a:spcBef>
              <a:spcAft>
                <a:spcPts val="0"/>
              </a:spcAft>
              <a:buNone/>
            </a:pPr>
            <a:r>
              <a:rPr lang="es" sz="1400"/>
              <a:t>Serán los métodos que nos permitirán obtener un atributo o modificarlo. </a:t>
            </a:r>
            <a:endParaRPr sz="1400"/>
          </a:p>
          <a:p>
            <a:pPr indent="-304800" lvl="0" marL="457200" rtl="0" algn="just">
              <a:spcBef>
                <a:spcPts val="1000"/>
              </a:spcBef>
              <a:spcAft>
                <a:spcPts val="0"/>
              </a:spcAft>
              <a:buClr>
                <a:schemeClr val="lt2"/>
              </a:buClr>
              <a:buSzPts val="1200"/>
              <a:buChar char="●"/>
            </a:pPr>
            <a:r>
              <a:rPr lang="es" sz="1400"/>
              <a:t>Los métodos “getters” son la forma de definir propiedades computadas de lectura en una clase. </a:t>
            </a:r>
            <a:endParaRPr sz="1400"/>
          </a:p>
          <a:p>
            <a:pPr indent="-304800" lvl="0" marL="457200" rtl="0" algn="just">
              <a:spcBef>
                <a:spcPts val="1000"/>
              </a:spcBef>
              <a:spcAft>
                <a:spcPts val="0"/>
              </a:spcAft>
              <a:buClr>
                <a:schemeClr val="lt2"/>
              </a:buClr>
              <a:buSzPts val="1200"/>
              <a:buChar char="●"/>
            </a:pPr>
            <a:r>
              <a:rPr lang="es" sz="1400"/>
              <a:t>Los métodos “setters” serán las propiedades computadas que permitirán modificar los atributos de una clase. </a:t>
            </a:r>
            <a:endParaRPr sz="1400"/>
          </a:p>
          <a:p>
            <a:pPr indent="-304800" lvl="0" marL="457200" rtl="0" algn="just">
              <a:spcBef>
                <a:spcPts val="1000"/>
              </a:spcBef>
              <a:spcAft>
                <a:spcPts val="1000"/>
              </a:spcAft>
              <a:buClr>
                <a:schemeClr val="lt2"/>
              </a:buClr>
              <a:buSzPts val="1200"/>
              <a:buChar char="●"/>
            </a:pPr>
            <a:r>
              <a:rPr lang="es" sz="1400"/>
              <a:t>Recordar el uso de la nomenclatura del guión bajo “_” para los atributos dentro del constructor de la clase al momento de inicializarlos, lo cual permitirá diferenciarlos de los métodos get y set.</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Objetivos de Hoy</a:t>
            </a:r>
            <a:endParaRPr/>
          </a:p>
        </p:txBody>
      </p:sp>
      <p:sp>
        <p:nvSpPr>
          <p:cNvPr id="380" name="Google Shape;380;p29"/>
          <p:cNvSpPr txBox="1"/>
          <p:nvPr>
            <p:ph idx="1" type="subTitle"/>
          </p:nvPr>
        </p:nvSpPr>
        <p:spPr>
          <a:xfrm flipH="1">
            <a:off x="1539650" y="1139450"/>
            <a:ext cx="6064800" cy="3088800"/>
          </a:xfrm>
          <a:prstGeom prst="rect">
            <a:avLst/>
          </a:prstGeom>
          <a:ln cap="flat" cmpd="sng" w="28575">
            <a:solidFill>
              <a:schemeClr val="dk2"/>
            </a:solidFill>
            <a:prstDash val="solid"/>
            <a:round/>
            <a:headEnd len="sm" w="sm" type="none"/>
            <a:tailEnd len="sm" w="sm" type="none"/>
          </a:ln>
        </p:spPr>
        <p:txBody>
          <a:bodyPr anchorCtr="0" anchor="t" bIns="182875" lIns="274300" spcFirstLastPara="1" rIns="274300" wrap="square" tIns="182875">
            <a:spAutoFit/>
          </a:bodyPr>
          <a:lstStyle/>
          <a:p>
            <a:pPr indent="-342900" lvl="0" marL="457200" rtl="0" algn="l">
              <a:spcBef>
                <a:spcPts val="0"/>
              </a:spcBef>
              <a:spcAft>
                <a:spcPts val="0"/>
              </a:spcAft>
              <a:buClr>
                <a:schemeClr val="lt2"/>
              </a:buClr>
              <a:buSzPts val="1800"/>
              <a:buChar char="●"/>
            </a:pPr>
            <a:r>
              <a:rPr lang="es" sz="2000"/>
              <a:t>Utilizar herencia para la reutilización de componentes en el contexto de la Programación Orientada a Objetos. </a:t>
            </a:r>
            <a:endParaRPr sz="2000"/>
          </a:p>
          <a:p>
            <a:pPr indent="-342900" lvl="0" marL="457200" rtl="0" algn="l">
              <a:spcBef>
                <a:spcPts val="1000"/>
              </a:spcBef>
              <a:spcAft>
                <a:spcPts val="0"/>
              </a:spcAft>
              <a:buClr>
                <a:schemeClr val="lt2"/>
              </a:buClr>
              <a:buSzPts val="1800"/>
              <a:buChar char="●"/>
            </a:pPr>
            <a:r>
              <a:rPr lang="es" sz="2000"/>
              <a:t>Implementar herencias a partir de prototipos mediante la sintaxis de ES5 y ES6. </a:t>
            </a:r>
            <a:endParaRPr sz="2000"/>
          </a:p>
          <a:p>
            <a:pPr indent="-342900" lvl="0" marL="457200" rtl="0" algn="l">
              <a:spcBef>
                <a:spcPts val="1000"/>
              </a:spcBef>
              <a:spcAft>
                <a:spcPts val="1000"/>
              </a:spcAft>
              <a:buClr>
                <a:schemeClr val="lt2"/>
              </a:buClr>
              <a:buSzPts val="1800"/>
              <a:buChar char="●"/>
            </a:pPr>
            <a:r>
              <a:rPr lang="es" sz="2000"/>
              <a:t>Aplicar múltiples niveles de herencia que permitan reutilizar propiedades y métodos de clases superiores.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7"/>
          <p:cNvSpPr txBox="1"/>
          <p:nvPr>
            <p:ph type="title"/>
          </p:nvPr>
        </p:nvSpPr>
        <p:spPr>
          <a:xfrm>
            <a:off x="386525" y="285325"/>
            <a:ext cx="8527800" cy="6690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i="1" lang="es" sz="2000"/>
              <a:t>#Ejemplo: </a:t>
            </a:r>
            <a:endParaRPr i="1" sz="2000"/>
          </a:p>
          <a:p>
            <a:pPr indent="0" lvl="0" marL="0" rtl="0" algn="ctr">
              <a:spcBef>
                <a:spcPts val="0"/>
              </a:spcBef>
              <a:spcAft>
                <a:spcPts val="0"/>
              </a:spcAft>
              <a:buNone/>
            </a:pPr>
            <a:r>
              <a:rPr lang="es" sz="2000"/>
              <a:t>Múltiples niveles de herencia con getters y setters</a:t>
            </a:r>
            <a:endParaRPr sz="2000"/>
          </a:p>
        </p:txBody>
      </p:sp>
      <p:sp>
        <p:nvSpPr>
          <p:cNvPr id="504" name="Google Shape;504;p47"/>
          <p:cNvSpPr txBox="1"/>
          <p:nvPr>
            <p:ph idx="1" type="subTitle"/>
          </p:nvPr>
        </p:nvSpPr>
        <p:spPr>
          <a:xfrm flipH="1">
            <a:off x="4619850" y="1177825"/>
            <a:ext cx="3681600" cy="21138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0"/>
              </a:spcAft>
              <a:buNone/>
            </a:pPr>
            <a:r>
              <a:rPr lang="es" sz="1500"/>
              <a:t>Crear una clase para cada nivel en conjunto con sus atributos y métodos, siendo la clase padre o superior “Animal”, mientras que las otras clases van a ir heredando de la clase padre los atributos y métodos disponibles.</a:t>
            </a:r>
            <a:endParaRPr sz="1500"/>
          </a:p>
          <a:p>
            <a:pPr indent="0" lvl="0" marL="0" rtl="0" algn="ctr">
              <a:spcBef>
                <a:spcPts val="1000"/>
              </a:spcBef>
              <a:spcAft>
                <a:spcPts val="1000"/>
              </a:spcAft>
              <a:buNone/>
            </a:pPr>
            <a:r>
              <a:rPr lang="es" sz="1500"/>
              <a:t>Replit: </a:t>
            </a:r>
            <a:r>
              <a:rPr b="1" lang="es" sz="1500" u="sng">
                <a:solidFill>
                  <a:schemeClr val="hlink"/>
                </a:solidFill>
                <a:hlinkClick r:id="rId3"/>
              </a:rPr>
              <a:t>e</a:t>
            </a:r>
            <a:r>
              <a:rPr b="1" lang="es" sz="1500" u="sng">
                <a:solidFill>
                  <a:schemeClr val="hlink"/>
                </a:solidFill>
                <a:hlinkClick r:id="rId4"/>
              </a:rPr>
              <a:t>jemplo-herencia-getset</a:t>
            </a:r>
            <a:endParaRPr b="1" sz="1500">
              <a:solidFill>
                <a:schemeClr val="lt2"/>
              </a:solidFill>
            </a:endParaRPr>
          </a:p>
        </p:txBody>
      </p:sp>
      <p:pic>
        <p:nvPicPr>
          <p:cNvPr id="505" name="Google Shape;505;p47"/>
          <p:cNvPicPr preferRelativeResize="0"/>
          <p:nvPr/>
        </p:nvPicPr>
        <p:blipFill>
          <a:blip r:embed="rId5">
            <a:alphaModFix/>
          </a:blip>
          <a:stretch>
            <a:fillRect/>
          </a:stretch>
        </p:blipFill>
        <p:spPr>
          <a:xfrm>
            <a:off x="440350" y="2766800"/>
            <a:ext cx="4560423" cy="1964490"/>
          </a:xfrm>
          <a:prstGeom prst="rect">
            <a:avLst/>
          </a:prstGeom>
          <a:noFill/>
          <a:ln>
            <a:noFill/>
          </a:ln>
          <a:effectLst>
            <a:outerShdw rotWithShape="0" algn="bl" dir="5280000" dist="9525">
              <a:srgbClr val="FFFFFF">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8"/>
          <p:cNvSpPr txBox="1"/>
          <p:nvPr>
            <p:ph type="title"/>
          </p:nvPr>
        </p:nvSpPr>
        <p:spPr>
          <a:xfrm>
            <a:off x="386525" y="285325"/>
            <a:ext cx="8527800" cy="6690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i="1" lang="es" sz="2000"/>
              <a:t>#Ejemplo: </a:t>
            </a:r>
            <a:endParaRPr i="1" sz="2000"/>
          </a:p>
          <a:p>
            <a:pPr indent="0" lvl="0" marL="0" rtl="0" algn="ctr">
              <a:spcBef>
                <a:spcPts val="0"/>
              </a:spcBef>
              <a:spcAft>
                <a:spcPts val="0"/>
              </a:spcAft>
              <a:buNone/>
            </a:pPr>
            <a:r>
              <a:rPr lang="es" sz="2000"/>
              <a:t>Integrando objetos, herencia y HTML</a:t>
            </a:r>
            <a:endParaRPr sz="2000"/>
          </a:p>
        </p:txBody>
      </p:sp>
      <p:sp>
        <p:nvSpPr>
          <p:cNvPr id="511" name="Google Shape;511;p48"/>
          <p:cNvSpPr txBox="1"/>
          <p:nvPr>
            <p:ph idx="1" type="subTitle"/>
          </p:nvPr>
        </p:nvSpPr>
        <p:spPr>
          <a:xfrm flipH="1">
            <a:off x="506900" y="1630200"/>
            <a:ext cx="4513800" cy="25758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0"/>
              </a:spcAft>
              <a:buNone/>
            </a:pPr>
            <a:r>
              <a:rPr lang="es" sz="1500"/>
              <a:t>Crear un programa en ES6 implementando clases y herencia de clases, el cual recibirá la información desde un formulario para registrar el nombre y la raza de un perro cuando se haga clic sobre el botón de registrar. Por lo que se deben crear dos clases, una clase padre con el nombre de Animal y otra clase hija con el nombre de Perro.</a:t>
            </a:r>
            <a:endParaRPr sz="1500"/>
          </a:p>
          <a:p>
            <a:pPr indent="0" lvl="0" marL="0" rtl="0" algn="ctr">
              <a:spcBef>
                <a:spcPts val="1000"/>
              </a:spcBef>
              <a:spcAft>
                <a:spcPts val="1000"/>
              </a:spcAft>
              <a:buNone/>
            </a:pPr>
            <a:r>
              <a:rPr lang="es" sz="1500"/>
              <a:t>CodeSandBox: </a:t>
            </a:r>
            <a:r>
              <a:rPr b="1" lang="es" sz="1500" u="sng">
                <a:solidFill>
                  <a:schemeClr val="hlink"/>
                </a:solidFill>
                <a:hlinkClick r:id="rId3"/>
              </a:rPr>
              <a:t>ejemplo-integracion-clases-herencia-html</a:t>
            </a:r>
            <a:endParaRPr b="1" sz="1500">
              <a:solidFill>
                <a:schemeClr val="lt2"/>
              </a:solidFill>
            </a:endParaRPr>
          </a:p>
        </p:txBody>
      </p:sp>
      <p:sp>
        <p:nvSpPr>
          <p:cNvPr id="512" name="Google Shape;512;p48"/>
          <p:cNvSpPr txBox="1"/>
          <p:nvPr/>
        </p:nvSpPr>
        <p:spPr>
          <a:xfrm>
            <a:off x="5327750" y="1752150"/>
            <a:ext cx="3096300" cy="2100900"/>
          </a:xfrm>
          <a:prstGeom prst="rect">
            <a:avLst/>
          </a:prstGeom>
          <a:solidFill>
            <a:srgbClr val="1C1E26"/>
          </a:solidFill>
          <a:ln cap="flat" cmpd="sng" w="28575">
            <a:solidFill>
              <a:schemeClr val="dk2"/>
            </a:solidFill>
            <a:prstDash val="solid"/>
            <a:round/>
            <a:headEnd len="sm" w="sm" type="none"/>
            <a:tailEnd len="sm" w="sm" type="none"/>
          </a:ln>
          <a:effectLst>
            <a:outerShdw rotWithShape="0" algn="bl" dir="2640000" dist="57150">
              <a:schemeClr val="lt2">
                <a:alpha val="76000"/>
              </a:schemeClr>
            </a:outerShdw>
          </a:effectLst>
        </p:spPr>
        <p:txBody>
          <a:bodyPr anchorCtr="0" anchor="t" bIns="91425" lIns="126000" spcFirstLastPara="1" rIns="126000" wrap="square" tIns="91425">
            <a:spAutoFit/>
          </a:bodyPr>
          <a:lstStyle/>
          <a:p>
            <a:pPr indent="0" lvl="0" marL="0" rtl="0" algn="l">
              <a:lnSpc>
                <a:spcPct val="135714"/>
              </a:lnSpc>
              <a:spcBef>
                <a:spcPts val="0"/>
              </a:spcBef>
              <a:spcAft>
                <a:spcPts val="0"/>
              </a:spcAft>
              <a:buNone/>
            </a:pPr>
            <a:r>
              <a:rPr b="1" lang="es" sz="1050">
                <a:solidFill>
                  <a:srgbClr val="E95678"/>
                </a:solidFill>
                <a:highlight>
                  <a:srgbClr val="1C1E26"/>
                </a:highlight>
                <a:latin typeface="Consolas"/>
                <a:ea typeface="Consolas"/>
                <a:cs typeface="Consolas"/>
                <a:sym typeface="Consolas"/>
              </a:rPr>
              <a:t>&lt;h1&gt;</a:t>
            </a:r>
            <a:r>
              <a:rPr lang="es" sz="1050">
                <a:solidFill>
                  <a:srgbClr val="BBBBBB"/>
                </a:solidFill>
                <a:highlight>
                  <a:srgbClr val="1C1E26"/>
                </a:highlight>
                <a:latin typeface="Consolas"/>
                <a:ea typeface="Consolas"/>
                <a:cs typeface="Consolas"/>
                <a:sym typeface="Consolas"/>
              </a:rPr>
              <a:t>Registra tu perrito</a:t>
            </a:r>
            <a:r>
              <a:rPr b="1" lang="es" sz="1050">
                <a:solidFill>
                  <a:srgbClr val="E95678"/>
                </a:solidFill>
                <a:highlight>
                  <a:srgbClr val="1C1E26"/>
                </a:highlight>
                <a:latin typeface="Consolas"/>
                <a:ea typeface="Consolas"/>
                <a:cs typeface="Consolas"/>
                <a:sym typeface="Consolas"/>
              </a:rPr>
              <a:t>&lt;/h1&gt;</a:t>
            </a:r>
            <a:endParaRPr b="1" sz="1050">
              <a:solidFill>
                <a:srgbClr val="E95678"/>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s" sz="1050">
                <a:solidFill>
                  <a:srgbClr val="E95678"/>
                </a:solidFill>
                <a:highlight>
                  <a:srgbClr val="1C1E26"/>
                </a:highlight>
                <a:latin typeface="Consolas"/>
                <a:ea typeface="Consolas"/>
                <a:cs typeface="Consolas"/>
                <a:sym typeface="Consolas"/>
              </a:rPr>
              <a:t>&lt;label&gt;</a:t>
            </a:r>
            <a:r>
              <a:rPr lang="es" sz="1050">
                <a:solidFill>
                  <a:srgbClr val="BBBBBB"/>
                </a:solidFill>
                <a:highlight>
                  <a:srgbClr val="1C1E26"/>
                </a:highlight>
                <a:latin typeface="Consolas"/>
                <a:ea typeface="Consolas"/>
                <a:cs typeface="Consolas"/>
                <a:sym typeface="Consolas"/>
              </a:rPr>
              <a:t>Nombre</a:t>
            </a:r>
            <a:r>
              <a:rPr b="1" lang="es" sz="1050">
                <a:solidFill>
                  <a:srgbClr val="E95678"/>
                </a:solidFill>
                <a:highlight>
                  <a:srgbClr val="1C1E26"/>
                </a:highlight>
                <a:latin typeface="Consolas"/>
                <a:ea typeface="Consolas"/>
                <a:cs typeface="Consolas"/>
                <a:sym typeface="Consolas"/>
              </a:rPr>
              <a:t>&lt;/label&gt;</a:t>
            </a:r>
            <a:endParaRPr b="1" sz="1050">
              <a:solidFill>
                <a:srgbClr val="E95678"/>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s" sz="1050">
                <a:solidFill>
                  <a:srgbClr val="E95678"/>
                </a:solidFill>
                <a:highlight>
                  <a:srgbClr val="1C1E26"/>
                </a:highlight>
                <a:latin typeface="Consolas"/>
                <a:ea typeface="Consolas"/>
                <a:cs typeface="Consolas"/>
                <a:sym typeface="Consolas"/>
              </a:rPr>
              <a:t>&lt;input</a:t>
            </a:r>
            <a:r>
              <a:rPr lang="es" sz="1050">
                <a:solidFill>
                  <a:srgbClr val="BBBBBB"/>
                </a:solidFill>
                <a:highlight>
                  <a:srgbClr val="1C1E26"/>
                </a:highlight>
                <a:latin typeface="Consolas"/>
                <a:ea typeface="Consolas"/>
                <a:cs typeface="Consolas"/>
                <a:sym typeface="Consolas"/>
              </a:rPr>
              <a:t> </a:t>
            </a:r>
            <a:r>
              <a:rPr b="1" lang="es" sz="1050">
                <a:solidFill>
                  <a:srgbClr val="F09483"/>
                </a:solidFill>
                <a:highlight>
                  <a:srgbClr val="1C1E26"/>
                </a:highlight>
                <a:latin typeface="Consolas"/>
                <a:ea typeface="Consolas"/>
                <a:cs typeface="Consolas"/>
                <a:sym typeface="Consolas"/>
              </a:rPr>
              <a:t>id</a:t>
            </a:r>
            <a:r>
              <a:rPr lang="es" sz="1050">
                <a:solidFill>
                  <a:srgbClr val="BBBBBB"/>
                </a:solidFill>
                <a:highlight>
                  <a:srgbClr val="1C1E26"/>
                </a:highlight>
                <a:latin typeface="Consolas"/>
                <a:ea typeface="Consolas"/>
                <a:cs typeface="Consolas"/>
                <a:sym typeface="Consolas"/>
              </a:rPr>
              <a:t>=</a:t>
            </a:r>
            <a:r>
              <a:rPr lang="es" sz="1050">
                <a:solidFill>
                  <a:srgbClr val="FAB795"/>
                </a:solidFill>
                <a:highlight>
                  <a:srgbClr val="1C1E26"/>
                </a:highlight>
                <a:latin typeface="Consolas"/>
                <a:ea typeface="Consolas"/>
                <a:cs typeface="Consolas"/>
                <a:sym typeface="Consolas"/>
              </a:rPr>
              <a:t>"nombre"</a:t>
            </a:r>
            <a:r>
              <a:rPr lang="es" sz="1050">
                <a:solidFill>
                  <a:srgbClr val="BBBBBB"/>
                </a:solidFill>
                <a:highlight>
                  <a:srgbClr val="1C1E26"/>
                </a:highlight>
                <a:latin typeface="Consolas"/>
                <a:ea typeface="Consolas"/>
                <a:cs typeface="Consolas"/>
                <a:sym typeface="Consolas"/>
              </a:rPr>
              <a:t> </a:t>
            </a:r>
            <a:r>
              <a:rPr b="1" lang="es" sz="1050">
                <a:solidFill>
                  <a:srgbClr val="F09483"/>
                </a:solidFill>
                <a:highlight>
                  <a:srgbClr val="1C1E26"/>
                </a:highlight>
                <a:latin typeface="Consolas"/>
                <a:ea typeface="Consolas"/>
                <a:cs typeface="Consolas"/>
                <a:sym typeface="Consolas"/>
              </a:rPr>
              <a:t>type</a:t>
            </a:r>
            <a:r>
              <a:rPr lang="es" sz="1050">
                <a:solidFill>
                  <a:srgbClr val="BBBBBB"/>
                </a:solidFill>
                <a:highlight>
                  <a:srgbClr val="1C1E26"/>
                </a:highlight>
                <a:latin typeface="Consolas"/>
                <a:ea typeface="Consolas"/>
                <a:cs typeface="Consolas"/>
                <a:sym typeface="Consolas"/>
              </a:rPr>
              <a:t>=</a:t>
            </a:r>
            <a:r>
              <a:rPr lang="es" sz="1050">
                <a:solidFill>
                  <a:srgbClr val="FAB795"/>
                </a:solidFill>
                <a:highlight>
                  <a:srgbClr val="1C1E26"/>
                </a:highlight>
                <a:latin typeface="Consolas"/>
                <a:ea typeface="Consolas"/>
                <a:cs typeface="Consolas"/>
                <a:sym typeface="Consolas"/>
              </a:rPr>
              <a:t>"text"</a:t>
            </a:r>
            <a:r>
              <a:rPr lang="es" sz="1050">
                <a:solidFill>
                  <a:srgbClr val="BBBBBB"/>
                </a:solidFill>
                <a:highlight>
                  <a:srgbClr val="1C1E26"/>
                </a:highlight>
                <a:latin typeface="Consolas"/>
                <a:ea typeface="Consolas"/>
                <a:cs typeface="Consolas"/>
                <a:sym typeface="Consolas"/>
              </a:rPr>
              <a:t> </a:t>
            </a:r>
            <a:r>
              <a:rPr b="1" lang="es" sz="1050">
                <a:solidFill>
                  <a:srgbClr val="E95678"/>
                </a:solidFill>
                <a:highlight>
                  <a:srgbClr val="1C1E26"/>
                </a:highlight>
                <a:latin typeface="Consolas"/>
                <a:ea typeface="Consolas"/>
                <a:cs typeface="Consolas"/>
                <a:sym typeface="Consolas"/>
              </a:rPr>
              <a:t>/&gt;</a:t>
            </a:r>
            <a:endParaRPr b="1" sz="1050">
              <a:solidFill>
                <a:srgbClr val="E95678"/>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s" sz="1050">
                <a:solidFill>
                  <a:srgbClr val="E95678"/>
                </a:solidFill>
                <a:highlight>
                  <a:srgbClr val="1C1E26"/>
                </a:highlight>
                <a:latin typeface="Consolas"/>
                <a:ea typeface="Consolas"/>
                <a:cs typeface="Consolas"/>
                <a:sym typeface="Consolas"/>
              </a:rPr>
              <a:t>&lt;label&gt;</a:t>
            </a:r>
            <a:r>
              <a:rPr lang="es" sz="1050">
                <a:solidFill>
                  <a:srgbClr val="BBBBBB"/>
                </a:solidFill>
                <a:highlight>
                  <a:srgbClr val="1C1E26"/>
                </a:highlight>
                <a:latin typeface="Consolas"/>
                <a:ea typeface="Consolas"/>
                <a:cs typeface="Consolas"/>
                <a:sym typeface="Consolas"/>
              </a:rPr>
              <a:t> Raza</a:t>
            </a:r>
            <a:r>
              <a:rPr b="1" lang="es" sz="1050">
                <a:solidFill>
                  <a:srgbClr val="E95678"/>
                </a:solidFill>
                <a:highlight>
                  <a:srgbClr val="1C1E26"/>
                </a:highlight>
                <a:latin typeface="Consolas"/>
                <a:ea typeface="Consolas"/>
                <a:cs typeface="Consolas"/>
                <a:sym typeface="Consolas"/>
              </a:rPr>
              <a:t>&lt;/label&gt;</a:t>
            </a:r>
            <a:endParaRPr b="1" sz="1050">
              <a:solidFill>
                <a:srgbClr val="E95678"/>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s" sz="1050">
                <a:solidFill>
                  <a:srgbClr val="E95678"/>
                </a:solidFill>
                <a:highlight>
                  <a:srgbClr val="1C1E26"/>
                </a:highlight>
                <a:latin typeface="Consolas"/>
                <a:ea typeface="Consolas"/>
                <a:cs typeface="Consolas"/>
                <a:sym typeface="Consolas"/>
              </a:rPr>
              <a:t>&lt;input</a:t>
            </a:r>
            <a:r>
              <a:rPr lang="es" sz="1050">
                <a:solidFill>
                  <a:srgbClr val="BBBBBB"/>
                </a:solidFill>
                <a:highlight>
                  <a:srgbClr val="1C1E26"/>
                </a:highlight>
                <a:latin typeface="Consolas"/>
                <a:ea typeface="Consolas"/>
                <a:cs typeface="Consolas"/>
                <a:sym typeface="Consolas"/>
              </a:rPr>
              <a:t> </a:t>
            </a:r>
            <a:r>
              <a:rPr b="1" lang="es" sz="1050">
                <a:solidFill>
                  <a:srgbClr val="F09483"/>
                </a:solidFill>
                <a:highlight>
                  <a:srgbClr val="1C1E26"/>
                </a:highlight>
                <a:latin typeface="Consolas"/>
                <a:ea typeface="Consolas"/>
                <a:cs typeface="Consolas"/>
                <a:sym typeface="Consolas"/>
              </a:rPr>
              <a:t>id</a:t>
            </a:r>
            <a:r>
              <a:rPr lang="es" sz="1050">
                <a:solidFill>
                  <a:srgbClr val="BBBBBB"/>
                </a:solidFill>
                <a:highlight>
                  <a:srgbClr val="1C1E26"/>
                </a:highlight>
                <a:latin typeface="Consolas"/>
                <a:ea typeface="Consolas"/>
                <a:cs typeface="Consolas"/>
                <a:sym typeface="Consolas"/>
              </a:rPr>
              <a:t>=</a:t>
            </a:r>
            <a:r>
              <a:rPr lang="es" sz="1050">
                <a:solidFill>
                  <a:srgbClr val="FAB795"/>
                </a:solidFill>
                <a:highlight>
                  <a:srgbClr val="1C1E26"/>
                </a:highlight>
                <a:latin typeface="Consolas"/>
                <a:ea typeface="Consolas"/>
                <a:cs typeface="Consolas"/>
                <a:sym typeface="Consolas"/>
              </a:rPr>
              <a:t>"raza"</a:t>
            </a:r>
            <a:r>
              <a:rPr lang="es" sz="1050">
                <a:solidFill>
                  <a:srgbClr val="BBBBBB"/>
                </a:solidFill>
                <a:highlight>
                  <a:srgbClr val="1C1E26"/>
                </a:highlight>
                <a:latin typeface="Consolas"/>
                <a:ea typeface="Consolas"/>
                <a:cs typeface="Consolas"/>
                <a:sym typeface="Consolas"/>
              </a:rPr>
              <a:t> </a:t>
            </a:r>
            <a:r>
              <a:rPr b="1" lang="es" sz="1050">
                <a:solidFill>
                  <a:srgbClr val="F09483"/>
                </a:solidFill>
                <a:highlight>
                  <a:srgbClr val="1C1E26"/>
                </a:highlight>
                <a:latin typeface="Consolas"/>
                <a:ea typeface="Consolas"/>
                <a:cs typeface="Consolas"/>
                <a:sym typeface="Consolas"/>
              </a:rPr>
              <a:t>type</a:t>
            </a:r>
            <a:r>
              <a:rPr lang="es" sz="1050">
                <a:solidFill>
                  <a:srgbClr val="BBBBBB"/>
                </a:solidFill>
                <a:highlight>
                  <a:srgbClr val="1C1E26"/>
                </a:highlight>
                <a:latin typeface="Consolas"/>
                <a:ea typeface="Consolas"/>
                <a:cs typeface="Consolas"/>
                <a:sym typeface="Consolas"/>
              </a:rPr>
              <a:t>=</a:t>
            </a:r>
            <a:r>
              <a:rPr lang="es" sz="1050">
                <a:solidFill>
                  <a:srgbClr val="FAB795"/>
                </a:solidFill>
                <a:highlight>
                  <a:srgbClr val="1C1E26"/>
                </a:highlight>
                <a:latin typeface="Consolas"/>
                <a:ea typeface="Consolas"/>
                <a:cs typeface="Consolas"/>
                <a:sym typeface="Consolas"/>
              </a:rPr>
              <a:t>"text"</a:t>
            </a:r>
            <a:r>
              <a:rPr lang="es" sz="1050">
                <a:solidFill>
                  <a:srgbClr val="BBBBBB"/>
                </a:solidFill>
                <a:highlight>
                  <a:srgbClr val="1C1E26"/>
                </a:highlight>
                <a:latin typeface="Consolas"/>
                <a:ea typeface="Consolas"/>
                <a:cs typeface="Consolas"/>
                <a:sym typeface="Consolas"/>
              </a:rPr>
              <a:t> </a:t>
            </a:r>
            <a:r>
              <a:rPr b="1" lang="es" sz="1050">
                <a:solidFill>
                  <a:srgbClr val="E95678"/>
                </a:solidFill>
                <a:highlight>
                  <a:srgbClr val="1C1E26"/>
                </a:highlight>
                <a:latin typeface="Consolas"/>
                <a:ea typeface="Consolas"/>
                <a:cs typeface="Consolas"/>
                <a:sym typeface="Consolas"/>
              </a:rPr>
              <a:t>/&gt;</a:t>
            </a:r>
            <a:endParaRPr b="1" sz="1050">
              <a:solidFill>
                <a:srgbClr val="E95678"/>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s" sz="1050">
                <a:solidFill>
                  <a:srgbClr val="E95678"/>
                </a:solidFill>
                <a:highlight>
                  <a:srgbClr val="1C1E26"/>
                </a:highlight>
                <a:latin typeface="Consolas"/>
                <a:ea typeface="Consolas"/>
                <a:cs typeface="Consolas"/>
                <a:sym typeface="Consolas"/>
              </a:rPr>
              <a:t>&lt;button</a:t>
            </a:r>
            <a:r>
              <a:rPr lang="es" sz="1050">
                <a:solidFill>
                  <a:srgbClr val="BBBBBB"/>
                </a:solidFill>
                <a:highlight>
                  <a:srgbClr val="1C1E26"/>
                </a:highlight>
                <a:latin typeface="Consolas"/>
                <a:ea typeface="Consolas"/>
                <a:cs typeface="Consolas"/>
                <a:sym typeface="Consolas"/>
              </a:rPr>
              <a:t> </a:t>
            </a:r>
            <a:r>
              <a:rPr b="1" lang="es" sz="1050">
                <a:solidFill>
                  <a:srgbClr val="F09483"/>
                </a:solidFill>
                <a:highlight>
                  <a:srgbClr val="1C1E26"/>
                </a:highlight>
                <a:latin typeface="Consolas"/>
                <a:ea typeface="Consolas"/>
                <a:cs typeface="Consolas"/>
                <a:sym typeface="Consolas"/>
              </a:rPr>
              <a:t>id</a:t>
            </a:r>
            <a:r>
              <a:rPr lang="es" sz="1050">
                <a:solidFill>
                  <a:srgbClr val="BBBBBB"/>
                </a:solidFill>
                <a:highlight>
                  <a:srgbClr val="1C1E26"/>
                </a:highlight>
                <a:latin typeface="Consolas"/>
                <a:ea typeface="Consolas"/>
                <a:cs typeface="Consolas"/>
                <a:sym typeface="Consolas"/>
              </a:rPr>
              <a:t>=</a:t>
            </a:r>
            <a:r>
              <a:rPr lang="es" sz="1050">
                <a:solidFill>
                  <a:srgbClr val="FAB795"/>
                </a:solidFill>
                <a:highlight>
                  <a:srgbClr val="1C1E26"/>
                </a:highlight>
                <a:latin typeface="Consolas"/>
                <a:ea typeface="Consolas"/>
                <a:cs typeface="Consolas"/>
                <a:sym typeface="Consolas"/>
              </a:rPr>
              <a:t>"registrar"</a:t>
            </a:r>
            <a:r>
              <a:rPr b="1" lang="es" sz="1050">
                <a:solidFill>
                  <a:srgbClr val="E95678"/>
                </a:solidFill>
                <a:highlight>
                  <a:srgbClr val="1C1E26"/>
                </a:highlight>
                <a:latin typeface="Consolas"/>
                <a:ea typeface="Consolas"/>
                <a:cs typeface="Consolas"/>
                <a:sym typeface="Consolas"/>
              </a:rPr>
              <a:t>&gt;</a:t>
            </a:r>
            <a:r>
              <a:rPr lang="es" sz="1050">
                <a:solidFill>
                  <a:srgbClr val="BBBBBB"/>
                </a:solidFill>
                <a:highlight>
                  <a:srgbClr val="1C1E26"/>
                </a:highlight>
                <a:latin typeface="Consolas"/>
                <a:ea typeface="Consolas"/>
                <a:cs typeface="Consolas"/>
                <a:sym typeface="Consolas"/>
              </a:rPr>
              <a:t>Registrar</a:t>
            </a:r>
            <a:r>
              <a:rPr b="1" lang="es" sz="1050">
                <a:solidFill>
                  <a:srgbClr val="E95678"/>
                </a:solidFill>
                <a:highlight>
                  <a:srgbClr val="1C1E26"/>
                </a:highlight>
                <a:latin typeface="Consolas"/>
                <a:ea typeface="Consolas"/>
                <a:cs typeface="Consolas"/>
                <a:sym typeface="Consolas"/>
              </a:rPr>
              <a:t>&lt;/button&gt;</a:t>
            </a:r>
            <a:endParaRPr b="1" sz="1050">
              <a:solidFill>
                <a:srgbClr val="E95678"/>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s" sz="1050">
                <a:solidFill>
                  <a:srgbClr val="E95678"/>
                </a:solidFill>
                <a:highlight>
                  <a:srgbClr val="1C1E26"/>
                </a:highlight>
                <a:latin typeface="Consolas"/>
                <a:ea typeface="Consolas"/>
                <a:cs typeface="Consolas"/>
                <a:sym typeface="Consolas"/>
              </a:rPr>
              <a:t>&lt;div</a:t>
            </a:r>
            <a:r>
              <a:rPr lang="es" sz="1050">
                <a:solidFill>
                  <a:srgbClr val="BBBBBB"/>
                </a:solidFill>
                <a:highlight>
                  <a:srgbClr val="1C1E26"/>
                </a:highlight>
                <a:latin typeface="Consolas"/>
                <a:ea typeface="Consolas"/>
                <a:cs typeface="Consolas"/>
                <a:sym typeface="Consolas"/>
              </a:rPr>
              <a:t> </a:t>
            </a:r>
            <a:r>
              <a:rPr b="1" lang="es" sz="1050">
                <a:solidFill>
                  <a:srgbClr val="F09483"/>
                </a:solidFill>
                <a:highlight>
                  <a:srgbClr val="1C1E26"/>
                </a:highlight>
                <a:latin typeface="Consolas"/>
                <a:ea typeface="Consolas"/>
                <a:cs typeface="Consolas"/>
                <a:sym typeface="Consolas"/>
              </a:rPr>
              <a:t>id</a:t>
            </a:r>
            <a:r>
              <a:rPr lang="es" sz="1050">
                <a:solidFill>
                  <a:srgbClr val="BBBBBB"/>
                </a:solidFill>
                <a:highlight>
                  <a:srgbClr val="1C1E26"/>
                </a:highlight>
                <a:latin typeface="Consolas"/>
                <a:ea typeface="Consolas"/>
                <a:cs typeface="Consolas"/>
                <a:sym typeface="Consolas"/>
              </a:rPr>
              <a:t>=</a:t>
            </a:r>
            <a:r>
              <a:rPr lang="es" sz="1050">
                <a:solidFill>
                  <a:srgbClr val="FAB795"/>
                </a:solidFill>
                <a:highlight>
                  <a:srgbClr val="1C1E26"/>
                </a:highlight>
                <a:latin typeface="Consolas"/>
                <a:ea typeface="Consolas"/>
                <a:cs typeface="Consolas"/>
                <a:sym typeface="Consolas"/>
              </a:rPr>
              <a:t>"data"</a:t>
            </a:r>
            <a:r>
              <a:rPr b="1" lang="es" sz="1050">
                <a:solidFill>
                  <a:srgbClr val="E95678"/>
                </a:solidFill>
                <a:highlight>
                  <a:srgbClr val="1C1E26"/>
                </a:highlight>
                <a:latin typeface="Consolas"/>
                <a:ea typeface="Consolas"/>
                <a:cs typeface="Consolas"/>
                <a:sym typeface="Consolas"/>
              </a:rPr>
              <a:t>&gt;&lt;/div&gt;</a:t>
            </a:r>
            <a:endParaRPr b="1" sz="1050">
              <a:solidFill>
                <a:srgbClr val="E95678"/>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s" sz="1050">
                <a:solidFill>
                  <a:srgbClr val="E95678"/>
                </a:solidFill>
                <a:highlight>
                  <a:srgbClr val="1C1E26"/>
                </a:highlight>
                <a:latin typeface="Consolas"/>
                <a:ea typeface="Consolas"/>
                <a:cs typeface="Consolas"/>
                <a:sym typeface="Consolas"/>
              </a:rPr>
              <a:t>&lt;script</a:t>
            </a:r>
            <a:r>
              <a:rPr lang="es" sz="1050">
                <a:solidFill>
                  <a:srgbClr val="BBBBBB"/>
                </a:solidFill>
                <a:highlight>
                  <a:srgbClr val="1C1E26"/>
                </a:highlight>
                <a:latin typeface="Consolas"/>
                <a:ea typeface="Consolas"/>
                <a:cs typeface="Consolas"/>
                <a:sym typeface="Consolas"/>
              </a:rPr>
              <a:t> </a:t>
            </a:r>
            <a:r>
              <a:rPr b="1" lang="es" sz="1050">
                <a:solidFill>
                  <a:srgbClr val="F09483"/>
                </a:solidFill>
                <a:highlight>
                  <a:srgbClr val="1C1E26"/>
                </a:highlight>
                <a:latin typeface="Consolas"/>
                <a:ea typeface="Consolas"/>
                <a:cs typeface="Consolas"/>
                <a:sym typeface="Consolas"/>
              </a:rPr>
              <a:t>src</a:t>
            </a:r>
            <a:r>
              <a:rPr lang="es" sz="1050">
                <a:solidFill>
                  <a:srgbClr val="BBBBBB"/>
                </a:solidFill>
                <a:highlight>
                  <a:srgbClr val="1C1E26"/>
                </a:highlight>
                <a:latin typeface="Consolas"/>
                <a:ea typeface="Consolas"/>
                <a:cs typeface="Consolas"/>
                <a:sym typeface="Consolas"/>
              </a:rPr>
              <a:t>=</a:t>
            </a:r>
            <a:r>
              <a:rPr lang="es" sz="1050">
                <a:solidFill>
                  <a:srgbClr val="FAB795"/>
                </a:solidFill>
                <a:highlight>
                  <a:srgbClr val="1C1E26"/>
                </a:highlight>
                <a:latin typeface="Consolas"/>
                <a:ea typeface="Consolas"/>
                <a:cs typeface="Consolas"/>
                <a:sym typeface="Consolas"/>
              </a:rPr>
              <a:t>"script.js"</a:t>
            </a:r>
            <a:r>
              <a:rPr b="1" lang="es" sz="1050">
                <a:solidFill>
                  <a:srgbClr val="E95678"/>
                </a:solidFill>
                <a:highlight>
                  <a:srgbClr val="1C1E26"/>
                </a:highlight>
                <a:latin typeface="Consolas"/>
                <a:ea typeface="Consolas"/>
                <a:cs typeface="Consolas"/>
                <a:sym typeface="Consolas"/>
              </a:rPr>
              <a:t>&gt;&lt;/script&gt;</a:t>
            </a:r>
            <a:endParaRPr b="1" sz="1050">
              <a:solidFill>
                <a:srgbClr val="E95678"/>
              </a:solidFill>
              <a:highlight>
                <a:srgbClr val="1C1E26"/>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9"/>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s"/>
              <a:t>Módulos</a:t>
            </a:r>
            <a:endParaRPr/>
          </a:p>
        </p:txBody>
      </p:sp>
      <p:sp>
        <p:nvSpPr>
          <p:cNvPr id="518" name="Google Shape;518;p49"/>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s"/>
              <a:t>04</a:t>
            </a:r>
            <a:endParaRPr/>
          </a:p>
        </p:txBody>
      </p:sp>
      <p:sp>
        <p:nvSpPr>
          <p:cNvPr id="519" name="Google Shape;519;p49"/>
          <p:cNvSpPr txBox="1"/>
          <p:nvPr/>
        </p:nvSpPr>
        <p:spPr>
          <a:xfrm>
            <a:off x="6801300" y="4697100"/>
            <a:ext cx="2342700" cy="4464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s" sz="1700">
                <a:solidFill>
                  <a:srgbClr val="202237"/>
                </a:solidFill>
                <a:latin typeface="Raleway Black"/>
                <a:ea typeface="Raleway Black"/>
                <a:cs typeface="Raleway Black"/>
                <a:sym typeface="Raleway Black"/>
              </a:rPr>
              <a:t>{desafío}</a:t>
            </a:r>
            <a:r>
              <a:rPr lang="es" sz="1700">
                <a:solidFill>
                  <a:srgbClr val="595959"/>
                </a:solidFill>
                <a:latin typeface="Raleway Black"/>
                <a:ea typeface="Raleway Black"/>
                <a:cs typeface="Raleway Black"/>
                <a:sym typeface="Raleway Black"/>
              </a:rPr>
              <a:t> </a:t>
            </a:r>
            <a:r>
              <a:rPr i="1" lang="es" sz="1700">
                <a:solidFill>
                  <a:srgbClr val="93C47D"/>
                </a:solidFill>
                <a:latin typeface="Raleway Black"/>
                <a:ea typeface="Raleway Black"/>
                <a:cs typeface="Raleway Black"/>
                <a:sym typeface="Raleway Black"/>
              </a:rPr>
              <a:t>latam_</a:t>
            </a:r>
            <a:endParaRPr sz="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0"/>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programas JavaScript comenzaron siendo bastante pequeños: la mayor parte de su uso, en los primeros días, era para realizar tareas aisladas, proporcionando un poco de interactividad a las páginas web donde fuera necesario, por lo que generalmente no se necesitaban scripts grandes. Avancemos unos años, y ahora tenemos aplicaciones completas que se ejecutan en navegadores con amplio uso de JavaScript, así como éste que se usa en otros contextos (Node.js, por ejemplo).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Por lo tanto, nace la necesidad de crear mecanismos para dividir los programas JavaScript en módulos separados, y que se puedan importar cuando sea necesario. Los navegadores modernos han comenzado a incorporar la funcionalidad de los módulos de forma nativa, optimizando su carga, haciéndolos más eficientes que tener que usar una librería y hacer todo ese procesamiento adicional del lado del cliente.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ser más precisos, un módulo es un archivo que contiene código JS. No hay una palabra clave de módulo especial; éstos se leen principalmente como un script. </a:t>
            </a:r>
            <a:endParaRPr/>
          </a:p>
        </p:txBody>
      </p:sp>
      <p:sp>
        <p:nvSpPr>
          <p:cNvPr id="525" name="Google Shape;525;p5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txBox="1"/>
          <p:nvPr>
            <p:ph type="title"/>
          </p:nvPr>
        </p:nvSpPr>
        <p:spPr>
          <a:xfrm>
            <a:off x="1240225" y="17652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veamos los </a:t>
            </a:r>
            <a:r>
              <a:rPr lang="es"/>
              <a:t>módulos</a:t>
            </a:r>
            <a:r>
              <a:rPr lang="es"/>
              <a:t> en la </a:t>
            </a:r>
            <a:r>
              <a:rPr lang="es"/>
              <a:t>práctica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s"/>
              <a:t>Herencia</a:t>
            </a:r>
            <a:endParaRPr/>
          </a:p>
        </p:txBody>
      </p:sp>
      <p:sp>
        <p:nvSpPr>
          <p:cNvPr id="386" name="Google Shape;386;p30"/>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s"/>
              <a:t>01</a:t>
            </a:r>
            <a:endParaRPr/>
          </a:p>
        </p:txBody>
      </p:sp>
      <p:sp>
        <p:nvSpPr>
          <p:cNvPr id="387" name="Google Shape;387;p30"/>
          <p:cNvSpPr txBox="1"/>
          <p:nvPr/>
        </p:nvSpPr>
        <p:spPr>
          <a:xfrm>
            <a:off x="6801300" y="4697100"/>
            <a:ext cx="2342700" cy="446400"/>
          </a:xfrm>
          <a:prstGeom prst="rect">
            <a:avLst/>
          </a:prstGeom>
          <a:solidFill>
            <a:schemeClr val="lt1"/>
          </a:solid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s" sz="1700">
                <a:solidFill>
                  <a:srgbClr val="202237"/>
                </a:solidFill>
                <a:latin typeface="Raleway Black"/>
                <a:ea typeface="Raleway Black"/>
                <a:cs typeface="Raleway Black"/>
                <a:sym typeface="Raleway Black"/>
              </a:rPr>
              <a:t>{desafío}</a:t>
            </a:r>
            <a:r>
              <a:rPr lang="es" sz="1700">
                <a:solidFill>
                  <a:srgbClr val="595959"/>
                </a:solidFill>
                <a:latin typeface="Raleway Black"/>
                <a:ea typeface="Raleway Black"/>
                <a:cs typeface="Raleway Black"/>
                <a:sym typeface="Raleway Black"/>
              </a:rPr>
              <a:t> </a:t>
            </a:r>
            <a:r>
              <a:rPr i="1" lang="es" sz="1700">
                <a:solidFill>
                  <a:srgbClr val="93C47D"/>
                </a:solidFill>
                <a:latin typeface="Raleway Black"/>
                <a:ea typeface="Raleway Black"/>
                <a:cs typeface="Raleway Black"/>
                <a:sym typeface="Raleway Black"/>
              </a:rPr>
              <a:t>latam_</a:t>
            </a:r>
            <a:endParaRPr sz="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s"/>
              <a:t>Corresponde a la forma con la cual una clase permite heredar características (métodos y atributos) a otra clase.</a:t>
            </a:r>
            <a:endParaRPr/>
          </a:p>
          <a:p>
            <a:pPr indent="-330200" lvl="0" marL="457200" rtl="0" algn="just">
              <a:spcBef>
                <a:spcPts val="1000"/>
              </a:spcBef>
              <a:spcAft>
                <a:spcPts val="1000"/>
              </a:spcAft>
              <a:buSzPts val="1600"/>
              <a:buChar char="●"/>
            </a:pPr>
            <a:r>
              <a:rPr lang="es"/>
              <a:t>Permite construir nuevas clases a partir de otras, a fin de reutilizar código, generando así una jerarquía de clases.</a:t>
            </a:r>
            <a:endParaRPr/>
          </a:p>
        </p:txBody>
      </p:sp>
      <p:sp>
        <p:nvSpPr>
          <p:cNvPr id="393" name="Google Shape;393;p31"/>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Herencia</a:t>
            </a:r>
            <a:endParaRPr>
              <a:solidFill>
                <a:schemeClr val="dk2"/>
              </a:solidFill>
            </a:endParaRPr>
          </a:p>
        </p:txBody>
      </p:sp>
      <p:sp>
        <p:nvSpPr>
          <p:cNvPr id="394" name="Google Shape;394;p31"/>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5" name="Google Shape;395;p31"/>
          <p:cNvPicPr preferRelativeResize="0"/>
          <p:nvPr/>
        </p:nvPicPr>
        <p:blipFill>
          <a:blip r:embed="rId3">
            <a:alphaModFix/>
          </a:blip>
          <a:stretch>
            <a:fillRect/>
          </a:stretch>
        </p:blipFill>
        <p:spPr>
          <a:xfrm>
            <a:off x="4702250" y="2258951"/>
            <a:ext cx="4035225" cy="155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379500" y="872525"/>
            <a:ext cx="8527800" cy="6690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i="1" lang="es" sz="2800"/>
              <a:t>#Ejemplo: </a:t>
            </a:r>
            <a:r>
              <a:rPr lang="es" sz="2800"/>
              <a:t>Herencia con vehículos</a:t>
            </a:r>
            <a:endParaRPr sz="2800"/>
          </a:p>
        </p:txBody>
      </p:sp>
      <p:sp>
        <p:nvSpPr>
          <p:cNvPr id="401" name="Google Shape;401;p32"/>
          <p:cNvSpPr txBox="1"/>
          <p:nvPr>
            <p:ph idx="1" type="subTitle"/>
          </p:nvPr>
        </p:nvSpPr>
        <p:spPr>
          <a:xfrm flipH="1">
            <a:off x="1079850" y="1713875"/>
            <a:ext cx="7127100" cy="23808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0"/>
              </a:spcAft>
              <a:buNone/>
            </a:pPr>
            <a:r>
              <a:rPr lang="es" sz="1600"/>
              <a:t>Crear una clase padre con el nombre de “Vehículo” en conjunto con los atributos “marca”, “color”, “matrícula”, además de las tres clases hijas “coche”, “moto” y “bus”, heredando los atributos de la clase vehículo. Finalmente, instanciar cada una de las clases hijas y mostrar una de las propiedades para cada una de ellas.</a:t>
            </a:r>
            <a:endParaRPr sz="1600"/>
          </a:p>
          <a:p>
            <a:pPr indent="0" lvl="0" marL="0" rtl="0" algn="just">
              <a:spcBef>
                <a:spcPts val="1000"/>
              </a:spcBef>
              <a:spcAft>
                <a:spcPts val="0"/>
              </a:spcAft>
              <a:buNone/>
            </a:pPr>
            <a:r>
              <a:t/>
            </a:r>
            <a:endParaRPr sz="1600"/>
          </a:p>
          <a:p>
            <a:pPr indent="0" lvl="0" marL="0" rtl="0" algn="ctr">
              <a:spcBef>
                <a:spcPts val="1000"/>
              </a:spcBef>
              <a:spcAft>
                <a:spcPts val="1000"/>
              </a:spcAft>
              <a:buNone/>
            </a:pPr>
            <a:r>
              <a:rPr b="1" lang="es" sz="1800"/>
              <a:t>Replit: </a:t>
            </a:r>
            <a:r>
              <a:rPr b="1" lang="es" sz="1800" u="sng">
                <a:solidFill>
                  <a:schemeClr val="lt2"/>
                </a:solidFill>
                <a:hlinkClick r:id="rId3">
                  <a:extLst>
                    <a:ext uri="{A12FA001-AC4F-418D-AE19-62706E023703}">
                      <ahyp:hlinkClr val="tx"/>
                    </a:ext>
                  </a:extLst>
                </a:hlinkClick>
              </a:rPr>
              <a:t>herencia-vehiculos</a:t>
            </a:r>
            <a:endParaRPr b="1" sz="1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3"/>
          <p:cNvSpPr txBox="1"/>
          <p:nvPr>
            <p:ph type="title"/>
          </p:nvPr>
        </p:nvSpPr>
        <p:spPr>
          <a:xfrm>
            <a:off x="379500" y="367900"/>
            <a:ext cx="8527800" cy="968400"/>
          </a:xfrm>
          <a:prstGeom prst="rect">
            <a:avLst/>
          </a:prstGeom>
          <a:effectLst>
            <a:outerShdw rotWithShape="0" algn="bl" dir="2760000" dist="38100">
              <a:schemeClr val="lt2">
                <a:alpha val="77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i="1" lang="es" sz="2800"/>
              <a:t>#Ejercicio: </a:t>
            </a:r>
            <a:endParaRPr i="1" sz="2800"/>
          </a:p>
          <a:p>
            <a:pPr indent="0" lvl="0" marL="0" rtl="0" algn="ctr">
              <a:spcBef>
                <a:spcPts val="0"/>
              </a:spcBef>
              <a:spcAft>
                <a:spcPts val="0"/>
              </a:spcAft>
              <a:buNone/>
            </a:pPr>
            <a:r>
              <a:rPr lang="es" sz="2800"/>
              <a:t>Herencia con personal administrativo</a:t>
            </a:r>
            <a:endParaRPr sz="2800"/>
          </a:p>
        </p:txBody>
      </p:sp>
      <p:sp>
        <p:nvSpPr>
          <p:cNvPr id="407" name="Google Shape;407;p33"/>
          <p:cNvSpPr txBox="1"/>
          <p:nvPr>
            <p:ph idx="1" type="subTitle"/>
          </p:nvPr>
        </p:nvSpPr>
        <p:spPr>
          <a:xfrm flipH="1">
            <a:off x="1079850" y="1445025"/>
            <a:ext cx="7127100" cy="9903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0"/>
              </a:spcAft>
              <a:buNone/>
            </a:pPr>
            <a:r>
              <a:rPr lang="es" sz="1600"/>
              <a:t>Vamos a crear las clases que se representan en el siguiente UML. </a:t>
            </a:r>
            <a:endParaRPr sz="1600"/>
          </a:p>
          <a:p>
            <a:pPr indent="0" lvl="0" marL="0" rtl="0" algn="just">
              <a:spcBef>
                <a:spcPts val="1000"/>
              </a:spcBef>
              <a:spcAft>
                <a:spcPts val="1000"/>
              </a:spcAft>
              <a:buNone/>
            </a:pPr>
            <a:r>
              <a:rPr lang="es" sz="1600"/>
              <a:t>Replit: </a:t>
            </a:r>
            <a:r>
              <a:rPr b="1" lang="es" sz="1600" u="sng">
                <a:solidFill>
                  <a:schemeClr val="lt2"/>
                </a:solidFill>
                <a:hlinkClick r:id="rId3">
                  <a:extLst>
                    <a:ext uri="{A12FA001-AC4F-418D-AE19-62706E023703}">
                      <ahyp:hlinkClr val="tx"/>
                    </a:ext>
                  </a:extLst>
                </a:hlinkClick>
              </a:rPr>
              <a:t>ejemplo-personal</a:t>
            </a:r>
            <a:r>
              <a:rPr lang="es" sz="1600"/>
              <a:t>.</a:t>
            </a:r>
            <a:endParaRPr b="1" sz="1800">
              <a:solidFill>
                <a:schemeClr val="lt2"/>
              </a:solidFill>
            </a:endParaRPr>
          </a:p>
        </p:txBody>
      </p:sp>
      <p:pic>
        <p:nvPicPr>
          <p:cNvPr id="408" name="Google Shape;408;p33"/>
          <p:cNvPicPr preferRelativeResize="0"/>
          <p:nvPr/>
        </p:nvPicPr>
        <p:blipFill>
          <a:blip r:embed="rId4">
            <a:alphaModFix/>
          </a:blip>
          <a:stretch>
            <a:fillRect/>
          </a:stretch>
        </p:blipFill>
        <p:spPr>
          <a:xfrm>
            <a:off x="1881150" y="2553225"/>
            <a:ext cx="5524500" cy="224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1278000" y="4776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Conclusiones de Herencia</a:t>
            </a:r>
            <a:endParaRPr/>
          </a:p>
        </p:txBody>
      </p:sp>
      <p:sp>
        <p:nvSpPr>
          <p:cNvPr id="414" name="Google Shape;414;p34"/>
          <p:cNvSpPr txBox="1"/>
          <p:nvPr>
            <p:ph idx="4294967295" type="subTitle"/>
          </p:nvPr>
        </p:nvSpPr>
        <p:spPr>
          <a:xfrm flipH="1">
            <a:off x="1539600" y="1327225"/>
            <a:ext cx="6064800" cy="2823900"/>
          </a:xfrm>
          <a:prstGeom prst="rect">
            <a:avLst/>
          </a:prstGeom>
          <a:ln cap="flat" cmpd="sng" w="28575">
            <a:solidFill>
              <a:schemeClr val="dk2"/>
            </a:solidFill>
            <a:prstDash val="solid"/>
            <a:round/>
            <a:headEnd len="sm" w="sm" type="none"/>
            <a:tailEnd len="sm" w="sm" type="none"/>
          </a:ln>
        </p:spPr>
        <p:txBody>
          <a:bodyPr anchorCtr="0" anchor="t" bIns="182875" lIns="274300" spcFirstLastPara="1" rIns="274300" wrap="square" tIns="182875">
            <a:spAutoFit/>
          </a:bodyPr>
          <a:lstStyle/>
          <a:p>
            <a:pPr indent="-304800" lvl="0" marL="457200" rtl="0" algn="just">
              <a:spcBef>
                <a:spcPts val="0"/>
              </a:spcBef>
              <a:spcAft>
                <a:spcPts val="0"/>
              </a:spcAft>
              <a:buClr>
                <a:schemeClr val="lt2"/>
              </a:buClr>
              <a:buSzPts val="1200"/>
              <a:buChar char="●"/>
            </a:pPr>
            <a:r>
              <a:rPr lang="es" sz="1400"/>
              <a:t>La Herencia nos permite crear una subclase o clase hija que posea automáticamente las propiedades y métodos de la superclase o clase padre. </a:t>
            </a:r>
            <a:endParaRPr sz="1400"/>
          </a:p>
          <a:p>
            <a:pPr indent="-304800" lvl="0" marL="457200" rtl="0" algn="just">
              <a:spcBef>
                <a:spcPts val="1000"/>
              </a:spcBef>
              <a:spcAft>
                <a:spcPts val="0"/>
              </a:spcAft>
              <a:buClr>
                <a:schemeClr val="lt2"/>
              </a:buClr>
              <a:buSzPts val="1200"/>
              <a:buChar char="●"/>
            </a:pPr>
            <a:r>
              <a:rPr lang="es" sz="1400"/>
              <a:t>Un constructor o un método para que puedan llamar a miembros de la clase padre debe utilizar la palabra reservada “super”. </a:t>
            </a:r>
            <a:endParaRPr sz="1400"/>
          </a:p>
          <a:p>
            <a:pPr indent="-304800" lvl="0" marL="457200" rtl="0" algn="just">
              <a:spcBef>
                <a:spcPts val="1000"/>
              </a:spcBef>
              <a:spcAft>
                <a:spcPts val="1000"/>
              </a:spcAft>
              <a:buClr>
                <a:schemeClr val="lt2"/>
              </a:buClr>
              <a:buSzPts val="1200"/>
              <a:buChar char="●"/>
            </a:pPr>
            <a:r>
              <a:rPr lang="es" sz="1400"/>
              <a:t>En el caso que la clase hija no disponga de un constructor, siempre se incluye un constructor por defecto, que llama al constructor de la clase padre con los parámetros que se hayan pasado al realizar la instancia con new.</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5"/>
          <p:cNvSpPr txBox="1"/>
          <p:nvPr>
            <p:ph idx="1" type="subTitle"/>
          </p:nvPr>
        </p:nvSpPr>
        <p:spPr>
          <a:xfrm flipH="1">
            <a:off x="4471325" y="1766275"/>
            <a:ext cx="4110600" cy="2344800"/>
          </a:xfrm>
          <a:prstGeom prst="rect">
            <a:avLst/>
          </a:prstGeom>
        </p:spPr>
        <p:txBody>
          <a:bodyPr anchorCtr="0" anchor="ctr" bIns="91425" lIns="91425" spcFirstLastPara="1" rIns="91425" wrap="square" tIns="91425">
            <a:spAutoFit/>
          </a:bodyPr>
          <a:lstStyle/>
          <a:p>
            <a:pPr indent="-342900" lvl="0" marL="457200" rtl="0" algn="l">
              <a:spcBef>
                <a:spcPts val="0"/>
              </a:spcBef>
              <a:spcAft>
                <a:spcPts val="0"/>
              </a:spcAft>
              <a:buClr>
                <a:schemeClr val="lt2"/>
              </a:buClr>
              <a:buSzPts val="1800"/>
              <a:buChar char="●"/>
            </a:pPr>
            <a:r>
              <a:rPr lang="es"/>
              <a:t>Prototype es una propiedad global que está disponible en casi todos los objetos, además un prototipo es un objeto del que otros objetos heredan propiedades. </a:t>
            </a:r>
            <a:endParaRPr/>
          </a:p>
          <a:p>
            <a:pPr indent="-342900" lvl="0" marL="457200" rtl="0" algn="l">
              <a:spcBef>
                <a:spcPts val="1000"/>
              </a:spcBef>
              <a:spcAft>
                <a:spcPts val="1000"/>
              </a:spcAft>
              <a:buClr>
                <a:schemeClr val="lt2"/>
              </a:buClr>
              <a:buSzPts val="1800"/>
              <a:buChar char="●"/>
            </a:pPr>
            <a:r>
              <a:rPr lang="es"/>
              <a:t>En JavaScript, es lo que conocemos como delegación basada en herencia o herencia prototípica</a:t>
            </a:r>
            <a:endParaRPr/>
          </a:p>
        </p:txBody>
      </p:sp>
      <p:sp>
        <p:nvSpPr>
          <p:cNvPr id="420" name="Google Shape;420;p35"/>
          <p:cNvSpPr txBox="1"/>
          <p:nvPr>
            <p:ph type="title"/>
          </p:nvPr>
        </p:nvSpPr>
        <p:spPr>
          <a:xfrm>
            <a:off x="1278000" y="4351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Herencia de prototipos</a:t>
            </a:r>
            <a:endParaRPr/>
          </a:p>
        </p:txBody>
      </p:sp>
      <p:pic>
        <p:nvPicPr>
          <p:cNvPr id="421" name="Google Shape;421;p35"/>
          <p:cNvPicPr preferRelativeResize="0"/>
          <p:nvPr/>
        </p:nvPicPr>
        <p:blipFill>
          <a:blip r:embed="rId3">
            <a:alphaModFix/>
          </a:blip>
          <a:stretch>
            <a:fillRect/>
          </a:stretch>
        </p:blipFill>
        <p:spPr>
          <a:xfrm>
            <a:off x="854425" y="1662522"/>
            <a:ext cx="3186975" cy="2552325"/>
          </a:xfrm>
          <a:prstGeom prst="rect">
            <a:avLst/>
          </a:prstGeom>
          <a:noFill/>
          <a:ln>
            <a:noFill/>
          </a:ln>
          <a:effectLst>
            <a:outerShdw rotWithShape="0" algn="bl" dir="8040000" dist="152400">
              <a:schemeClr val="dk2">
                <a:alpha val="62000"/>
              </a:scheme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301625" y="639075"/>
            <a:ext cx="39222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Herencia de prototipos</a:t>
            </a:r>
            <a:endParaRPr/>
          </a:p>
        </p:txBody>
      </p:sp>
      <p:sp>
        <p:nvSpPr>
          <p:cNvPr id="427" name="Google Shape;427;p36"/>
          <p:cNvSpPr txBox="1"/>
          <p:nvPr>
            <p:ph idx="1" type="subTitle"/>
          </p:nvPr>
        </p:nvSpPr>
        <p:spPr>
          <a:xfrm flipH="1">
            <a:off x="301625" y="1663025"/>
            <a:ext cx="3681600" cy="2524200"/>
          </a:xfrm>
          <a:prstGeom prst="rect">
            <a:avLst/>
          </a:prstGeom>
          <a:ln>
            <a:noFill/>
          </a:ln>
        </p:spPr>
        <p:txBody>
          <a:bodyPr anchorCtr="0" anchor="t" bIns="182875" lIns="274300" spcFirstLastPara="1" rIns="274300" wrap="square" tIns="182875">
            <a:spAutoFit/>
          </a:bodyPr>
          <a:lstStyle/>
          <a:p>
            <a:pPr indent="0" lvl="0" marL="0" rtl="0" algn="just">
              <a:spcBef>
                <a:spcPts val="0"/>
              </a:spcBef>
              <a:spcAft>
                <a:spcPts val="1000"/>
              </a:spcAft>
              <a:buNone/>
            </a:pPr>
            <a:r>
              <a:rPr lang="es" sz="1400"/>
              <a:t>Crear un objeto con una propiedad y un método, luego crear un nuevo objeto, al cual le asignaremos como objeto padre el primer objeto creado, esto se logrará mediante el método Object.create(), quien crea un objeto nuevo utilizando un objeto existente como el prototipo del nuevo objeto creado, luego mostraremos por consola ambos objetos para ver el prototipo de cada uno. </a:t>
            </a:r>
            <a:endParaRPr sz="1400"/>
          </a:p>
        </p:txBody>
      </p:sp>
      <p:sp>
        <p:nvSpPr>
          <p:cNvPr id="428" name="Google Shape;428;p36"/>
          <p:cNvSpPr txBox="1"/>
          <p:nvPr/>
        </p:nvSpPr>
        <p:spPr>
          <a:xfrm>
            <a:off x="4280400" y="1217550"/>
            <a:ext cx="4499700" cy="2468400"/>
          </a:xfrm>
          <a:prstGeom prst="rect">
            <a:avLst/>
          </a:prstGeom>
          <a:solidFill>
            <a:srgbClr val="1C1E26"/>
          </a:solidFill>
          <a:ln>
            <a:noFill/>
          </a:ln>
          <a:effectLst>
            <a:outerShdw rotWithShape="0" algn="bl" dir="2640000" dist="171450">
              <a:schemeClr val="lt2">
                <a:alpha val="79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b="1" lang="es" sz="1150">
                <a:solidFill>
                  <a:srgbClr val="B877DB"/>
                </a:solidFill>
                <a:highlight>
                  <a:srgbClr val="1C1E26"/>
                </a:highlight>
                <a:latin typeface="Consolas"/>
                <a:ea typeface="Consolas"/>
                <a:cs typeface="Consolas"/>
                <a:sym typeface="Consolas"/>
              </a:rPr>
              <a:t>const</a:t>
            </a:r>
            <a:r>
              <a:rPr lang="es" sz="1150">
                <a:solidFill>
                  <a:srgbClr val="BBBBBB"/>
                </a:solidFill>
                <a:highlight>
                  <a:srgbClr val="1C1E26"/>
                </a:highlight>
                <a:latin typeface="Consolas"/>
                <a:ea typeface="Consolas"/>
                <a:cs typeface="Consolas"/>
                <a:sym typeface="Consolas"/>
              </a:rPr>
              <a:t> </a:t>
            </a:r>
            <a:r>
              <a:rPr lang="es" sz="1150">
                <a:solidFill>
                  <a:srgbClr val="E95678"/>
                </a:solidFill>
                <a:highlight>
                  <a:srgbClr val="1C1E26"/>
                </a:highlight>
                <a:latin typeface="Consolas"/>
                <a:ea typeface="Consolas"/>
                <a:cs typeface="Consolas"/>
                <a:sym typeface="Consolas"/>
              </a:rPr>
              <a:t>persona_uno</a:t>
            </a:r>
            <a:r>
              <a:rPr lang="es" sz="1150">
                <a:solidFill>
                  <a:srgbClr val="BBBBBB"/>
                </a:solidFill>
                <a:highlight>
                  <a:srgbClr val="1C1E26"/>
                </a:highlight>
                <a:latin typeface="Consolas"/>
                <a:ea typeface="Consolas"/>
                <a:cs typeface="Consolas"/>
                <a:sym typeface="Consolas"/>
              </a:rPr>
              <a:t> </a:t>
            </a:r>
            <a:r>
              <a:rPr b="1" lang="es" sz="1150">
                <a:solidFill>
                  <a:srgbClr val="BBBBBB"/>
                </a:solidFill>
                <a:highlight>
                  <a:srgbClr val="1C1E26"/>
                </a:highlight>
                <a:latin typeface="Consolas"/>
                <a:ea typeface="Consolas"/>
                <a:cs typeface="Consolas"/>
                <a:sym typeface="Consolas"/>
              </a:rPr>
              <a:t>=</a:t>
            </a:r>
            <a:r>
              <a:rPr lang="es"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150">
                <a:solidFill>
                  <a:srgbClr val="BBBBBB"/>
                </a:solidFill>
                <a:highlight>
                  <a:srgbClr val="1C1E26"/>
                </a:highlight>
                <a:latin typeface="Consolas"/>
                <a:ea typeface="Consolas"/>
                <a:cs typeface="Consolas"/>
                <a:sym typeface="Consolas"/>
              </a:rPr>
              <a:t> </a:t>
            </a:r>
            <a:r>
              <a:rPr lang="es" sz="1150">
                <a:solidFill>
                  <a:srgbClr val="E95678"/>
                </a:solidFill>
                <a:highlight>
                  <a:srgbClr val="1C1E26"/>
                </a:highlight>
                <a:latin typeface="Consolas"/>
                <a:ea typeface="Consolas"/>
                <a:cs typeface="Consolas"/>
                <a:sym typeface="Consolas"/>
              </a:rPr>
              <a:t>nombre</a:t>
            </a:r>
            <a:r>
              <a:rPr lang="es" sz="1150">
                <a:solidFill>
                  <a:srgbClr val="BBBBBB"/>
                </a:solidFill>
                <a:highlight>
                  <a:srgbClr val="1C1E26"/>
                </a:highlight>
                <a:latin typeface="Consolas"/>
                <a:ea typeface="Consolas"/>
                <a:cs typeface="Consolas"/>
                <a:sym typeface="Consolas"/>
              </a:rPr>
              <a:t>: </a:t>
            </a:r>
            <a:r>
              <a:rPr lang="es" sz="1150">
                <a:solidFill>
                  <a:srgbClr val="FAB795"/>
                </a:solidFill>
                <a:highlight>
                  <a:srgbClr val="1C1E26"/>
                </a:highlight>
                <a:latin typeface="Consolas"/>
                <a:ea typeface="Consolas"/>
                <a:cs typeface="Consolas"/>
                <a:sym typeface="Consolas"/>
              </a:rPr>
              <a:t>"Juan"</a:t>
            </a:r>
            <a:r>
              <a:rPr lang="es"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150">
                <a:solidFill>
                  <a:srgbClr val="BBBBBB"/>
                </a:solidFill>
                <a:highlight>
                  <a:srgbClr val="1C1E26"/>
                </a:highlight>
                <a:latin typeface="Consolas"/>
                <a:ea typeface="Consolas"/>
                <a:cs typeface="Consolas"/>
                <a:sym typeface="Consolas"/>
              </a:rPr>
              <a:t> </a:t>
            </a:r>
            <a:r>
              <a:rPr lang="es" sz="1150">
                <a:solidFill>
                  <a:srgbClr val="25B0BC"/>
                </a:solidFill>
                <a:highlight>
                  <a:srgbClr val="1C1E26"/>
                </a:highlight>
                <a:latin typeface="Consolas"/>
                <a:ea typeface="Consolas"/>
                <a:cs typeface="Consolas"/>
                <a:sym typeface="Consolas"/>
              </a:rPr>
              <a:t>saludar</a:t>
            </a:r>
            <a:r>
              <a:rPr lang="es" sz="1150">
                <a:solidFill>
                  <a:srgbClr val="BBBBBB"/>
                </a:solidFill>
                <a:highlight>
                  <a:srgbClr val="1C1E26"/>
                </a:highlight>
                <a:latin typeface="Consolas"/>
                <a:ea typeface="Consolas"/>
                <a:cs typeface="Consolas"/>
                <a:sym typeface="Consolas"/>
              </a:rPr>
              <a:t>: </a:t>
            </a:r>
            <a:r>
              <a:rPr b="1" lang="es" sz="1150">
                <a:solidFill>
                  <a:srgbClr val="B877DB"/>
                </a:solidFill>
                <a:highlight>
                  <a:srgbClr val="1C1E26"/>
                </a:highlight>
                <a:latin typeface="Consolas"/>
                <a:ea typeface="Consolas"/>
                <a:cs typeface="Consolas"/>
                <a:sym typeface="Consolas"/>
              </a:rPr>
              <a:t>function</a:t>
            </a:r>
            <a:r>
              <a:rPr lang="es"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150">
                <a:solidFill>
                  <a:srgbClr val="BBBBBB"/>
                </a:solidFill>
                <a:highlight>
                  <a:srgbClr val="1C1E26"/>
                </a:highlight>
                <a:latin typeface="Consolas"/>
                <a:ea typeface="Consolas"/>
                <a:cs typeface="Consolas"/>
                <a:sym typeface="Consolas"/>
              </a:rPr>
              <a:t> </a:t>
            </a:r>
            <a:r>
              <a:rPr lang="es" sz="1150">
                <a:solidFill>
                  <a:srgbClr val="E95678"/>
                </a:solidFill>
                <a:highlight>
                  <a:srgbClr val="1C1E26"/>
                </a:highlight>
                <a:latin typeface="Consolas"/>
                <a:ea typeface="Consolas"/>
                <a:cs typeface="Consolas"/>
                <a:sym typeface="Consolas"/>
              </a:rPr>
              <a:t>console</a:t>
            </a:r>
            <a:r>
              <a:rPr lang="es" sz="1150">
                <a:solidFill>
                  <a:srgbClr val="BBBBBB"/>
                </a:solidFill>
                <a:highlight>
                  <a:srgbClr val="1C1E26"/>
                </a:highlight>
                <a:latin typeface="Consolas"/>
                <a:ea typeface="Consolas"/>
                <a:cs typeface="Consolas"/>
                <a:sym typeface="Consolas"/>
              </a:rPr>
              <a:t>.</a:t>
            </a:r>
            <a:r>
              <a:rPr lang="es" sz="1150">
                <a:solidFill>
                  <a:srgbClr val="25B0BC"/>
                </a:solidFill>
                <a:highlight>
                  <a:srgbClr val="1C1E26"/>
                </a:highlight>
                <a:latin typeface="Consolas"/>
                <a:ea typeface="Consolas"/>
                <a:cs typeface="Consolas"/>
                <a:sym typeface="Consolas"/>
              </a:rPr>
              <a:t>log</a:t>
            </a:r>
            <a:r>
              <a:rPr lang="es" sz="1150">
                <a:solidFill>
                  <a:srgbClr val="BBBBBB"/>
                </a:solidFill>
                <a:highlight>
                  <a:srgbClr val="1C1E26"/>
                </a:highlight>
                <a:latin typeface="Consolas"/>
                <a:ea typeface="Consolas"/>
                <a:cs typeface="Consolas"/>
                <a:sym typeface="Consolas"/>
              </a:rPr>
              <a:t>(</a:t>
            </a:r>
            <a:r>
              <a:rPr lang="es" sz="1150">
                <a:solidFill>
                  <a:srgbClr val="FAB795"/>
                </a:solidFill>
                <a:highlight>
                  <a:srgbClr val="1C1E26"/>
                </a:highlight>
                <a:latin typeface="Consolas"/>
                <a:ea typeface="Consolas"/>
                <a:cs typeface="Consolas"/>
                <a:sym typeface="Consolas"/>
              </a:rPr>
              <a:t>"Hola, soy "</a:t>
            </a:r>
            <a:r>
              <a:rPr b="1" lang="es" sz="1150">
                <a:solidFill>
                  <a:srgbClr val="BBBBBB"/>
                </a:solidFill>
                <a:highlight>
                  <a:srgbClr val="1C1E26"/>
                </a:highlight>
                <a:latin typeface="Consolas"/>
                <a:ea typeface="Consolas"/>
                <a:cs typeface="Consolas"/>
                <a:sym typeface="Consolas"/>
              </a:rPr>
              <a:t>+</a:t>
            </a:r>
            <a:r>
              <a:rPr i="1" lang="es" sz="1150">
                <a:solidFill>
                  <a:srgbClr val="FAC29A"/>
                </a:solidFill>
                <a:highlight>
                  <a:srgbClr val="1C1E26"/>
                </a:highlight>
                <a:latin typeface="Consolas"/>
                <a:ea typeface="Consolas"/>
                <a:cs typeface="Consolas"/>
                <a:sym typeface="Consolas"/>
              </a:rPr>
              <a:t>this</a:t>
            </a:r>
            <a:r>
              <a:rPr lang="es" sz="1150">
                <a:solidFill>
                  <a:srgbClr val="BBBBBB"/>
                </a:solidFill>
                <a:highlight>
                  <a:srgbClr val="1C1E26"/>
                </a:highlight>
                <a:latin typeface="Consolas"/>
                <a:ea typeface="Consolas"/>
                <a:cs typeface="Consolas"/>
                <a:sym typeface="Consolas"/>
              </a:rPr>
              <a:t>.</a:t>
            </a:r>
            <a:r>
              <a:rPr lang="es" sz="1150">
                <a:solidFill>
                  <a:srgbClr val="E95678"/>
                </a:solidFill>
                <a:highlight>
                  <a:srgbClr val="1C1E26"/>
                </a:highlight>
                <a:latin typeface="Consolas"/>
                <a:ea typeface="Consolas"/>
                <a:cs typeface="Consolas"/>
                <a:sym typeface="Consolas"/>
              </a:rPr>
              <a:t>nombre</a:t>
            </a:r>
            <a:r>
              <a:rPr lang="es"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150">
                <a:solidFill>
                  <a:srgbClr val="BBBBBB"/>
                </a:solidFill>
                <a:highlight>
                  <a:srgbClr val="1C1E26"/>
                </a:highlight>
                <a:latin typeface="Consolas"/>
                <a:ea typeface="Consolas"/>
                <a:cs typeface="Consolas"/>
                <a:sym typeface="Consolas"/>
              </a:rPr>
              <a:t> }</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150">
                <a:solidFill>
                  <a:srgbClr val="E95678"/>
                </a:solidFill>
                <a:highlight>
                  <a:srgbClr val="1C1E26"/>
                </a:highlight>
                <a:latin typeface="Consolas"/>
                <a:ea typeface="Consolas"/>
                <a:cs typeface="Consolas"/>
                <a:sym typeface="Consolas"/>
              </a:rPr>
              <a:t>console</a:t>
            </a:r>
            <a:r>
              <a:rPr lang="es" sz="1150">
                <a:solidFill>
                  <a:srgbClr val="BBBBBB"/>
                </a:solidFill>
                <a:highlight>
                  <a:srgbClr val="1C1E26"/>
                </a:highlight>
                <a:latin typeface="Consolas"/>
                <a:ea typeface="Consolas"/>
                <a:cs typeface="Consolas"/>
                <a:sym typeface="Consolas"/>
              </a:rPr>
              <a:t>.</a:t>
            </a:r>
            <a:r>
              <a:rPr lang="es" sz="1150">
                <a:solidFill>
                  <a:srgbClr val="25B0BC"/>
                </a:solidFill>
                <a:highlight>
                  <a:srgbClr val="1C1E26"/>
                </a:highlight>
                <a:latin typeface="Consolas"/>
                <a:ea typeface="Consolas"/>
                <a:cs typeface="Consolas"/>
                <a:sym typeface="Consolas"/>
              </a:rPr>
              <a:t>log</a:t>
            </a:r>
            <a:r>
              <a:rPr lang="es" sz="1150">
                <a:solidFill>
                  <a:srgbClr val="BBBBBB"/>
                </a:solidFill>
                <a:highlight>
                  <a:srgbClr val="1C1E26"/>
                </a:highlight>
                <a:latin typeface="Consolas"/>
                <a:ea typeface="Consolas"/>
                <a:cs typeface="Consolas"/>
                <a:sym typeface="Consolas"/>
              </a:rPr>
              <a:t>(</a:t>
            </a:r>
            <a:r>
              <a:rPr lang="es" sz="1150">
                <a:solidFill>
                  <a:srgbClr val="E95678"/>
                </a:solidFill>
                <a:highlight>
                  <a:srgbClr val="1C1E26"/>
                </a:highlight>
                <a:latin typeface="Consolas"/>
                <a:ea typeface="Consolas"/>
                <a:cs typeface="Consolas"/>
                <a:sym typeface="Consolas"/>
              </a:rPr>
              <a:t>persona_uno</a:t>
            </a:r>
            <a:r>
              <a:rPr lang="es"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b="1" lang="es" sz="1150">
                <a:solidFill>
                  <a:srgbClr val="B877DB"/>
                </a:solidFill>
                <a:highlight>
                  <a:srgbClr val="1C1E26"/>
                </a:highlight>
                <a:latin typeface="Consolas"/>
                <a:ea typeface="Consolas"/>
                <a:cs typeface="Consolas"/>
                <a:sym typeface="Consolas"/>
              </a:rPr>
              <a:t>const</a:t>
            </a:r>
            <a:r>
              <a:rPr lang="es" sz="1150">
                <a:solidFill>
                  <a:srgbClr val="BBBBBB"/>
                </a:solidFill>
                <a:highlight>
                  <a:srgbClr val="1C1E26"/>
                </a:highlight>
                <a:latin typeface="Consolas"/>
                <a:ea typeface="Consolas"/>
                <a:cs typeface="Consolas"/>
                <a:sym typeface="Consolas"/>
              </a:rPr>
              <a:t> </a:t>
            </a:r>
            <a:r>
              <a:rPr lang="es" sz="1150">
                <a:solidFill>
                  <a:srgbClr val="E95678"/>
                </a:solidFill>
                <a:highlight>
                  <a:srgbClr val="1C1E26"/>
                </a:highlight>
                <a:latin typeface="Consolas"/>
                <a:ea typeface="Consolas"/>
                <a:cs typeface="Consolas"/>
                <a:sym typeface="Consolas"/>
              </a:rPr>
              <a:t>persona_dos</a:t>
            </a:r>
            <a:r>
              <a:rPr lang="es" sz="1150">
                <a:solidFill>
                  <a:srgbClr val="BBBBBB"/>
                </a:solidFill>
                <a:highlight>
                  <a:srgbClr val="1C1E26"/>
                </a:highlight>
                <a:latin typeface="Consolas"/>
                <a:ea typeface="Consolas"/>
                <a:cs typeface="Consolas"/>
                <a:sym typeface="Consolas"/>
              </a:rPr>
              <a:t> </a:t>
            </a:r>
            <a:r>
              <a:rPr b="1" lang="es" sz="1150">
                <a:solidFill>
                  <a:srgbClr val="BBBBBB"/>
                </a:solidFill>
                <a:highlight>
                  <a:srgbClr val="1C1E26"/>
                </a:highlight>
                <a:latin typeface="Consolas"/>
                <a:ea typeface="Consolas"/>
                <a:cs typeface="Consolas"/>
                <a:sym typeface="Consolas"/>
              </a:rPr>
              <a:t>=</a:t>
            </a:r>
            <a:r>
              <a:rPr lang="es" sz="1150">
                <a:solidFill>
                  <a:srgbClr val="BBBBBB"/>
                </a:solidFill>
                <a:highlight>
                  <a:srgbClr val="1C1E26"/>
                </a:highlight>
                <a:latin typeface="Consolas"/>
                <a:ea typeface="Consolas"/>
                <a:cs typeface="Consolas"/>
                <a:sym typeface="Consolas"/>
              </a:rPr>
              <a:t> </a:t>
            </a:r>
            <a:r>
              <a:rPr lang="es" sz="1150">
                <a:solidFill>
                  <a:srgbClr val="FAC29A"/>
                </a:solidFill>
                <a:highlight>
                  <a:srgbClr val="1C1E26"/>
                </a:highlight>
                <a:latin typeface="Consolas"/>
                <a:ea typeface="Consolas"/>
                <a:cs typeface="Consolas"/>
                <a:sym typeface="Consolas"/>
              </a:rPr>
              <a:t>Object</a:t>
            </a:r>
            <a:r>
              <a:rPr lang="es" sz="1150">
                <a:solidFill>
                  <a:srgbClr val="BBBBBB"/>
                </a:solidFill>
                <a:highlight>
                  <a:srgbClr val="1C1E26"/>
                </a:highlight>
                <a:latin typeface="Consolas"/>
                <a:ea typeface="Consolas"/>
                <a:cs typeface="Consolas"/>
                <a:sym typeface="Consolas"/>
              </a:rPr>
              <a:t>.</a:t>
            </a:r>
            <a:r>
              <a:rPr lang="es" sz="1150">
                <a:solidFill>
                  <a:srgbClr val="25B0BC"/>
                </a:solidFill>
                <a:highlight>
                  <a:srgbClr val="1C1E26"/>
                </a:highlight>
                <a:latin typeface="Consolas"/>
                <a:ea typeface="Consolas"/>
                <a:cs typeface="Consolas"/>
                <a:sym typeface="Consolas"/>
              </a:rPr>
              <a:t>create</a:t>
            </a:r>
            <a:r>
              <a:rPr lang="es" sz="1150">
                <a:solidFill>
                  <a:srgbClr val="BBBBBB"/>
                </a:solidFill>
                <a:highlight>
                  <a:srgbClr val="1C1E26"/>
                </a:highlight>
                <a:latin typeface="Consolas"/>
                <a:ea typeface="Consolas"/>
                <a:cs typeface="Consolas"/>
                <a:sym typeface="Consolas"/>
              </a:rPr>
              <a:t>(</a:t>
            </a:r>
            <a:r>
              <a:rPr lang="es" sz="1150">
                <a:solidFill>
                  <a:srgbClr val="E95678"/>
                </a:solidFill>
                <a:highlight>
                  <a:srgbClr val="1C1E26"/>
                </a:highlight>
                <a:latin typeface="Consolas"/>
                <a:ea typeface="Consolas"/>
                <a:cs typeface="Consolas"/>
                <a:sym typeface="Consolas"/>
              </a:rPr>
              <a:t>persona_uno</a:t>
            </a:r>
            <a:r>
              <a:rPr lang="es"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a:p>
            <a:pPr indent="0" lvl="0" marL="0" rtl="0" algn="l">
              <a:lnSpc>
                <a:spcPct val="135714"/>
              </a:lnSpc>
              <a:spcBef>
                <a:spcPts val="0"/>
              </a:spcBef>
              <a:spcAft>
                <a:spcPts val="0"/>
              </a:spcAft>
              <a:buNone/>
            </a:pPr>
            <a:r>
              <a:rPr lang="es" sz="1150">
                <a:solidFill>
                  <a:srgbClr val="E95678"/>
                </a:solidFill>
                <a:highlight>
                  <a:srgbClr val="1C1E26"/>
                </a:highlight>
                <a:latin typeface="Consolas"/>
                <a:ea typeface="Consolas"/>
                <a:cs typeface="Consolas"/>
                <a:sym typeface="Consolas"/>
              </a:rPr>
              <a:t>console</a:t>
            </a:r>
            <a:r>
              <a:rPr lang="es" sz="1150">
                <a:solidFill>
                  <a:srgbClr val="BBBBBB"/>
                </a:solidFill>
                <a:highlight>
                  <a:srgbClr val="1C1E26"/>
                </a:highlight>
                <a:latin typeface="Consolas"/>
                <a:ea typeface="Consolas"/>
                <a:cs typeface="Consolas"/>
                <a:sym typeface="Consolas"/>
              </a:rPr>
              <a:t>.</a:t>
            </a:r>
            <a:r>
              <a:rPr lang="es" sz="1150">
                <a:solidFill>
                  <a:srgbClr val="25B0BC"/>
                </a:solidFill>
                <a:highlight>
                  <a:srgbClr val="1C1E26"/>
                </a:highlight>
                <a:latin typeface="Consolas"/>
                <a:ea typeface="Consolas"/>
                <a:cs typeface="Consolas"/>
                <a:sym typeface="Consolas"/>
              </a:rPr>
              <a:t>log</a:t>
            </a:r>
            <a:r>
              <a:rPr lang="es" sz="1150">
                <a:solidFill>
                  <a:srgbClr val="BBBBBB"/>
                </a:solidFill>
                <a:highlight>
                  <a:srgbClr val="1C1E26"/>
                </a:highlight>
                <a:latin typeface="Consolas"/>
                <a:ea typeface="Consolas"/>
                <a:cs typeface="Consolas"/>
                <a:sym typeface="Consolas"/>
              </a:rPr>
              <a:t>(</a:t>
            </a:r>
            <a:r>
              <a:rPr lang="es" sz="1150">
                <a:solidFill>
                  <a:srgbClr val="E95678"/>
                </a:solidFill>
                <a:highlight>
                  <a:srgbClr val="1C1E26"/>
                </a:highlight>
                <a:latin typeface="Consolas"/>
                <a:ea typeface="Consolas"/>
                <a:cs typeface="Consolas"/>
                <a:sym typeface="Consolas"/>
              </a:rPr>
              <a:t>persona_dos</a:t>
            </a:r>
            <a:r>
              <a:rPr lang="es" sz="1150">
                <a:solidFill>
                  <a:srgbClr val="BBBBBB"/>
                </a:solidFill>
                <a:highlight>
                  <a:srgbClr val="1C1E26"/>
                </a:highlight>
                <a:latin typeface="Consolas"/>
                <a:ea typeface="Consolas"/>
                <a:cs typeface="Consolas"/>
                <a:sym typeface="Consolas"/>
              </a:rPr>
              <a:t>);</a:t>
            </a:r>
            <a:endParaRPr sz="1150">
              <a:solidFill>
                <a:srgbClr val="BBBBBB"/>
              </a:solidFill>
              <a:highlight>
                <a:srgbClr val="1C1E26"/>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EF83F53-709E-40D7-925C-4FF38F383A44}"/>
</file>

<file path=customXml/itemProps2.xml><?xml version="1.0" encoding="utf-8"?>
<ds:datastoreItem xmlns:ds="http://schemas.openxmlformats.org/officeDocument/2006/customXml" ds:itemID="{FF0EBA0A-FBB5-4239-9081-F3EEE0D259C5}"/>
</file>

<file path=customXml/itemProps3.xml><?xml version="1.0" encoding="utf-8"?>
<ds:datastoreItem xmlns:ds="http://schemas.openxmlformats.org/officeDocument/2006/customXml" ds:itemID="{3A27190B-C228-4867-BA83-CB812BB8FFB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