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naheim"/>
      <p:regular r:id="rId19"/>
    </p:embeddedFont>
    <p:embeddedFont>
      <p:font typeface="Barlow Condensed ExtraBold"/>
      <p:bold r:id="rId20"/>
      <p:boldItalic r:id="rId21"/>
    </p:embeddedFont>
    <p:embeddedFont>
      <p:font typeface="Overpass Mono"/>
      <p:regular r:id="rId22"/>
      <p:bold r:id="rId23"/>
    </p:embeddedFont>
    <p:embeddedFont>
      <p:font typeface="Barl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Barlow-italic.fntdata"/><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font" Target="fonts/BarlowCondensedExtraBold-boldItalic.fntdata"/><Relationship Id="rId3" Type="http://schemas.openxmlformats.org/officeDocument/2006/relationships/slideMaster" Target="slideMasters/slideMaster1.xml"/><Relationship Id="rId25" Type="http://schemas.openxmlformats.org/officeDocument/2006/relationships/font" Target="fonts/Barlow-bold.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font" Target="fonts/BarlowCondensedExtraBold-bold.fntdata"/><Relationship Id="rId2" Type="http://schemas.openxmlformats.org/officeDocument/2006/relationships/presProps" Target="presProps.xml"/><Relationship Id="rId16" Type="http://schemas.openxmlformats.org/officeDocument/2006/relationships/slide" Target="slides/slide12.xml"/><Relationship Id="rId29" Type="http://schemas.openxmlformats.org/officeDocument/2006/relationships/customXml" Target="../customXml/item2.xml"/><Relationship Id="rId24" Type="http://schemas.openxmlformats.org/officeDocument/2006/relationships/font" Target="fonts/Barlow-regular.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23" Type="http://schemas.openxmlformats.org/officeDocument/2006/relationships/font" Target="fonts/OverpassMono-bold.fntdata"/><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customXml" Target="../customXml/item1.xml"/><Relationship Id="rId10" Type="http://schemas.openxmlformats.org/officeDocument/2006/relationships/slide" Target="slides/slide6.xml"/><Relationship Id="rId19" Type="http://schemas.openxmlformats.org/officeDocument/2006/relationships/font" Target="fonts/Anaheim-regular.fntdata"/><Relationship Id="rId22" Type="http://schemas.openxmlformats.org/officeDocument/2006/relationships/font" Target="fonts/OverpassMono-regular.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Barlow-boldItalic.fntdata"/><Relationship Id="rId14" Type="http://schemas.openxmlformats.org/officeDocument/2006/relationships/slide" Target="slides/slide10.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616c2db9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616c2db9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616c2db9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e616c2db9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83720a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83720a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83720af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83720af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83720af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83720af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616c2db9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616c2db9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616c2db9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616c2db9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616c2db9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616c2db9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83720af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83720af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3720afd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3720afd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616c2db9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616c2db9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616c2db9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616c2db9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616c2db9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616c2db9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2" name="Shape 162"/>
        <p:cNvGrpSpPr/>
        <p:nvPr/>
      </p:nvGrpSpPr>
      <p:grpSpPr>
        <a:xfrm>
          <a:off x="0" y="0"/>
          <a:ext cx="0" cy="0"/>
          <a:chOff x="0" y="0"/>
          <a:chExt cx="0" cy="0"/>
        </a:xfrm>
      </p:grpSpPr>
      <p:sp>
        <p:nvSpPr>
          <p:cNvPr id="163" name="Google Shape;163;p11"/>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64" name="Google Shape;164;p1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65" name="Google Shape;165;p11"/>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67" name="Shape 167"/>
        <p:cNvGrpSpPr/>
        <p:nvPr/>
      </p:nvGrpSpPr>
      <p:grpSpPr>
        <a:xfrm>
          <a:off x="0" y="0"/>
          <a:ext cx="0" cy="0"/>
          <a:chOff x="0" y="0"/>
          <a:chExt cx="0" cy="0"/>
        </a:xfrm>
      </p:grpSpPr>
      <p:sp>
        <p:nvSpPr>
          <p:cNvPr id="168" name="Google Shape;168;p12"/>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71" name="Google Shape;171;p12"/>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13"/>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77" name="Google Shape;177;p13"/>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9" name="Shape 18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lt1"/>
        </a:solidFill>
      </p:bgPr>
    </p:bg>
    <p:spTree>
      <p:nvGrpSpPr>
        <p:cNvPr id="190" name="Shape 19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91" name="Shape 191"/>
        <p:cNvGrpSpPr/>
        <p:nvPr/>
      </p:nvGrpSpPr>
      <p:grpSpPr>
        <a:xfrm>
          <a:off x="0" y="0"/>
          <a:ext cx="0" cy="0"/>
          <a:chOff x="0" y="0"/>
          <a:chExt cx="0" cy="0"/>
        </a:xfrm>
      </p:grpSpPr>
      <p:grpSp>
        <p:nvGrpSpPr>
          <p:cNvPr id="192" name="Google Shape;192;p16"/>
          <p:cNvGrpSpPr/>
          <p:nvPr/>
        </p:nvGrpSpPr>
        <p:grpSpPr>
          <a:xfrm>
            <a:off x="-25" y="2816286"/>
            <a:ext cx="9144046" cy="948350"/>
            <a:chOff x="-25" y="2816286"/>
            <a:chExt cx="9144046" cy="948350"/>
          </a:xfrm>
        </p:grpSpPr>
        <p:sp>
          <p:nvSpPr>
            <p:cNvPr id="193" name="Google Shape;193;p16"/>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6"/>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3" name="Google Shape;213;p16"/>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5" name="Google Shape;215;p16"/>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6" name="Google Shape;216;p16"/>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7" name="Google Shape;217;p16"/>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18" name="Google Shape;218;p16"/>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19" name="Google Shape;219;p16"/>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0" name="Shape 220"/>
        <p:cNvGrpSpPr/>
        <p:nvPr/>
      </p:nvGrpSpPr>
      <p:grpSpPr>
        <a:xfrm>
          <a:off x="0" y="0"/>
          <a:ext cx="0" cy="0"/>
          <a:chOff x="0" y="0"/>
          <a:chExt cx="0" cy="0"/>
        </a:xfrm>
      </p:grpSpPr>
      <p:sp>
        <p:nvSpPr>
          <p:cNvPr id="221" name="Google Shape;221;p17"/>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27" name="Google Shape;227;p17"/>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8" name="Google Shape;228;p17"/>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9" name="Google Shape;229;p17"/>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30" name="Google Shape;230;p17"/>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31" name="Google Shape;231;p17"/>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2" name="Google Shape;232;p17"/>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33" name="Google Shape;233;p17"/>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34" name="Google Shape;234;p17"/>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35" name="Google Shape;235;p17"/>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36" name="Shape 236"/>
        <p:cNvGrpSpPr/>
        <p:nvPr/>
      </p:nvGrpSpPr>
      <p:grpSpPr>
        <a:xfrm>
          <a:off x="0" y="0"/>
          <a:ext cx="0" cy="0"/>
          <a:chOff x="0" y="0"/>
          <a:chExt cx="0" cy="0"/>
        </a:xfrm>
      </p:grpSpPr>
      <p:sp>
        <p:nvSpPr>
          <p:cNvPr id="237" name="Google Shape;237;p18"/>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38" name="Google Shape;238;p18"/>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39" name="Google Shape;239;p18"/>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0" name="Google Shape;240;p18"/>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41" name="Google Shape;241;p18"/>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2" name="Google Shape;242;p18"/>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43" name="Google Shape;243;p18"/>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4" name="Google Shape;244;p18"/>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45" name="Google Shape;245;p18"/>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46" name="Shape 246"/>
        <p:cNvGrpSpPr/>
        <p:nvPr/>
      </p:nvGrpSpPr>
      <p:grpSpPr>
        <a:xfrm>
          <a:off x="0" y="0"/>
          <a:ext cx="0" cy="0"/>
          <a:chOff x="0" y="0"/>
          <a:chExt cx="0" cy="0"/>
        </a:xfrm>
      </p:grpSpPr>
      <p:sp>
        <p:nvSpPr>
          <p:cNvPr id="247" name="Google Shape;247;p19"/>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49" name="Google Shape;249;p19"/>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50" name="Google Shape;250;p19"/>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54" name="Shape 254"/>
        <p:cNvGrpSpPr/>
        <p:nvPr/>
      </p:nvGrpSpPr>
      <p:grpSpPr>
        <a:xfrm>
          <a:off x="0" y="0"/>
          <a:ext cx="0" cy="0"/>
          <a:chOff x="0" y="0"/>
          <a:chExt cx="0" cy="0"/>
        </a:xfrm>
      </p:grpSpPr>
      <p:sp>
        <p:nvSpPr>
          <p:cNvPr id="255" name="Google Shape;255;p20"/>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1">
  <p:cSld name="CUSTOM_4_1_1">
    <p:spTree>
      <p:nvGrpSpPr>
        <p:cNvPr id="267" name="Shape 267"/>
        <p:cNvGrpSpPr/>
        <p:nvPr/>
      </p:nvGrpSpPr>
      <p:grpSpPr>
        <a:xfrm>
          <a:off x="0" y="0"/>
          <a:ext cx="0" cy="0"/>
          <a:chOff x="0" y="0"/>
          <a:chExt cx="0" cy="0"/>
        </a:xfrm>
      </p:grpSpPr>
      <p:sp>
        <p:nvSpPr>
          <p:cNvPr id="268" name="Google Shape;268;p21"/>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rgbClr val="1C1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80" name="Shape 280"/>
        <p:cNvGrpSpPr/>
        <p:nvPr/>
      </p:nvGrpSpPr>
      <p:grpSpPr>
        <a:xfrm>
          <a:off x="0" y="0"/>
          <a:ext cx="0" cy="0"/>
          <a:chOff x="0" y="0"/>
          <a:chExt cx="0" cy="0"/>
        </a:xfrm>
      </p:grpSpPr>
      <p:sp>
        <p:nvSpPr>
          <p:cNvPr id="281" name="Google Shape;281;p22"/>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83" name="Google Shape;283;p22"/>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84" name="Google Shape;284;p22"/>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316" name="Shape 316"/>
        <p:cNvGrpSpPr/>
        <p:nvPr/>
      </p:nvGrpSpPr>
      <p:grpSpPr>
        <a:xfrm>
          <a:off x="0" y="0"/>
          <a:ext cx="0" cy="0"/>
          <a:chOff x="0" y="0"/>
          <a:chExt cx="0" cy="0"/>
        </a:xfrm>
      </p:grpSpPr>
      <p:sp>
        <p:nvSpPr>
          <p:cNvPr id="317" name="Google Shape;317;p23"/>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23" name="Google Shape;323;p23"/>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24" name="Google Shape;324;p23"/>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25" name="Google Shape;325;p23"/>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26" name="Shape 326"/>
        <p:cNvGrpSpPr/>
        <p:nvPr/>
      </p:nvGrpSpPr>
      <p:grpSpPr>
        <a:xfrm>
          <a:off x="0" y="0"/>
          <a:ext cx="0" cy="0"/>
          <a:chOff x="0" y="0"/>
          <a:chExt cx="0" cy="0"/>
        </a:xfrm>
      </p:grpSpPr>
      <p:sp>
        <p:nvSpPr>
          <p:cNvPr id="327" name="Google Shape;327;p24"/>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28" name="Google Shape;328;p2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29" name="Shape 329"/>
        <p:cNvGrpSpPr/>
        <p:nvPr/>
      </p:nvGrpSpPr>
      <p:grpSpPr>
        <a:xfrm>
          <a:off x="0" y="0"/>
          <a:ext cx="0" cy="0"/>
          <a:chOff x="0" y="0"/>
          <a:chExt cx="0" cy="0"/>
        </a:xfrm>
      </p:grpSpPr>
      <p:sp>
        <p:nvSpPr>
          <p:cNvPr id="330" name="Google Shape;330;p25"/>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25"/>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2" name="Google Shape;332;p25"/>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25"/>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4" name="Google Shape;334;p25"/>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5"/>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6" name="Google Shape;336;p25"/>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5"/>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8" name="Google Shape;338;p25"/>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5"/>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40" name="Google Shape;340;p25"/>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5"/>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42" name="Google Shape;342;p2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43" name="Google Shape;343;p25"/>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45" name="Shape 345"/>
        <p:cNvGrpSpPr/>
        <p:nvPr/>
      </p:nvGrpSpPr>
      <p:grpSpPr>
        <a:xfrm>
          <a:off x="0" y="0"/>
          <a:ext cx="0" cy="0"/>
          <a:chOff x="0" y="0"/>
          <a:chExt cx="0" cy="0"/>
        </a:xfrm>
      </p:grpSpPr>
      <p:sp>
        <p:nvSpPr>
          <p:cNvPr id="346" name="Google Shape;346;p2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47" name="Google Shape;347;p26"/>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48" name="Google Shape;348;p26"/>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49" name="Google Shape;349;p26"/>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52" name="Shape 352"/>
        <p:cNvGrpSpPr/>
        <p:nvPr/>
      </p:nvGrpSpPr>
      <p:grpSpPr>
        <a:xfrm>
          <a:off x="0" y="0"/>
          <a:ext cx="0" cy="0"/>
          <a:chOff x="0" y="0"/>
          <a:chExt cx="0" cy="0"/>
        </a:xfrm>
      </p:grpSpPr>
      <p:sp>
        <p:nvSpPr>
          <p:cNvPr id="353" name="Google Shape;353;p27"/>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7"/>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5" name="Google Shape;355;p27"/>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7"/>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7" name="Google Shape;357;p27"/>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7"/>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9" name="Google Shape;359;p2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_1">
    <p:bg>
      <p:bgPr>
        <a:solidFill>
          <a:schemeClr val="dk1"/>
        </a:solidFill>
      </p:bgPr>
    </p:bg>
    <p:spTree>
      <p:nvGrpSpPr>
        <p:cNvPr id="134" name="Shape 134"/>
        <p:cNvGrpSpPr/>
        <p:nvPr/>
      </p:nvGrpSpPr>
      <p:grpSpPr>
        <a:xfrm>
          <a:off x="0" y="0"/>
          <a:ext cx="0" cy="0"/>
          <a:chOff x="0" y="0"/>
          <a:chExt cx="0" cy="0"/>
        </a:xfrm>
      </p:grpSpPr>
      <p:sp>
        <p:nvSpPr>
          <p:cNvPr id="135" name="Google Shape;135;p10"/>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rgbClr val="1C1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SzPts val="1800"/>
              <a:buFont typeface="Overpass Mono"/>
              <a:buNone/>
              <a:defRPr b="1" sz="1600">
                <a:latin typeface="Overpass Mono"/>
                <a:ea typeface="Overpass Mono"/>
                <a:cs typeface="Overpass Mono"/>
                <a:sym typeface="Overpass Mono"/>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61" name="Google Shape;161;p10"/>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s" sz="5900"/>
              <a:t>Objetos Iterables</a:t>
            </a:r>
            <a:endParaRPr sz="5800"/>
          </a:p>
        </p:txBody>
      </p:sp>
      <p:sp>
        <p:nvSpPr>
          <p:cNvPr id="373" name="Google Shape;373;p28"/>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b="1" sz="3000">
              <a:solidFill>
                <a:schemeClr val="lt2"/>
              </a:solidFill>
            </a:endParaRPr>
          </a:p>
          <a:p>
            <a:pPr indent="0" lvl="0" marL="0" rtl="0" algn="l">
              <a:spcBef>
                <a:spcPts val="0"/>
              </a:spcBef>
              <a:spcAft>
                <a:spcPts val="0"/>
              </a:spcAft>
              <a:buNone/>
            </a:pPr>
            <a:r>
              <a:rPr lang="es">
                <a:solidFill>
                  <a:schemeClr val="dk2"/>
                </a:solidFill>
              </a:rPr>
              <a:t>Por Angeri Martinez</a:t>
            </a:r>
            <a:endParaRPr>
              <a:solidFill>
                <a:schemeClr val="dk2"/>
              </a:solidFill>
            </a:endParaRPr>
          </a:p>
        </p:txBody>
      </p:sp>
      <p:sp>
        <p:nvSpPr>
          <p:cNvPr id="374" name="Google Shape;374;p28"/>
          <p:cNvSpPr txBox="1"/>
          <p:nvPr/>
        </p:nvSpPr>
        <p:spPr>
          <a:xfrm>
            <a:off x="6801300" y="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a:t> SETS Y MAPS EN ES6</a:t>
            </a:r>
            <a:endParaRPr/>
          </a:p>
        </p:txBody>
      </p:sp>
      <p:sp>
        <p:nvSpPr>
          <p:cNvPr id="434" name="Google Shape;434;p37"/>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s"/>
              <a:t>02</a:t>
            </a:r>
            <a:endParaRPr/>
          </a:p>
        </p:txBody>
      </p:sp>
      <p:sp>
        <p:nvSpPr>
          <p:cNvPr id="435" name="Google Shape;435;p37"/>
          <p:cNvSpPr txBox="1"/>
          <p:nvPr/>
        </p:nvSpPr>
        <p:spPr>
          <a:xfrm>
            <a:off x="6801300" y="469710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ph type="title"/>
          </p:nvPr>
        </p:nvSpPr>
        <p:spPr>
          <a:xfrm>
            <a:off x="946725" y="1415150"/>
            <a:ext cx="7101900" cy="12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t>ES6 proporciona dos nuevos tipos o estructuras de datos, llamados: Set y Map. Vamos a partir analizando la primera estructura llamada Set, este objeto cumple con el objetivo de almacenar una colección de valores únicos de cualquier tipo de dato.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386525" y="2853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p>
        </p:txBody>
      </p:sp>
      <p:sp>
        <p:nvSpPr>
          <p:cNvPr id="446" name="Google Shape;446;p39"/>
          <p:cNvSpPr txBox="1"/>
          <p:nvPr>
            <p:ph idx="1" type="subTitle"/>
          </p:nvPr>
        </p:nvSpPr>
        <p:spPr>
          <a:xfrm flipH="1">
            <a:off x="367200" y="996675"/>
            <a:ext cx="8409600" cy="20061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400"/>
              <a:t>En el constructor del Set, el objeto iterable es completamente opcional. Cuando se incluye, todos los elementos del objeto iterable se agregan al nuevo Set. A este objeto se le pueden aplicar los siguientes métodos: </a:t>
            </a:r>
            <a:endParaRPr sz="1400"/>
          </a:p>
          <a:p>
            <a:pPr indent="-317500" lvl="0" marL="457200" rtl="0" algn="just">
              <a:spcBef>
                <a:spcPts val="1000"/>
              </a:spcBef>
              <a:spcAft>
                <a:spcPts val="0"/>
              </a:spcAft>
              <a:buSzPts val="1400"/>
              <a:buChar char="●"/>
            </a:pPr>
            <a:r>
              <a:rPr lang="es" sz="1400">
                <a:highlight>
                  <a:schemeClr val="lt2"/>
                </a:highlight>
              </a:rPr>
              <a:t>add(valor):</a:t>
            </a:r>
            <a:r>
              <a:rPr lang="es" sz="1400"/>
              <a:t> agrega un nuevo elemento con un valor especificado al conjunto. Devuelve el objeto Set, por lo tanto, puede encadenar este método con otro. </a:t>
            </a:r>
            <a:endParaRPr sz="1400"/>
          </a:p>
          <a:p>
            <a:pPr indent="-317500" lvl="0" marL="457200" rtl="0" algn="just">
              <a:spcBef>
                <a:spcPts val="0"/>
              </a:spcBef>
              <a:spcAft>
                <a:spcPts val="0"/>
              </a:spcAft>
              <a:buSzPts val="1400"/>
              <a:buChar char="●"/>
            </a:pPr>
            <a:r>
              <a:rPr lang="es" sz="1400">
                <a:highlight>
                  <a:schemeClr val="lt2"/>
                </a:highlight>
              </a:rPr>
              <a:t>delete(valor): </a:t>
            </a:r>
            <a:r>
              <a:rPr lang="es" sz="1400"/>
              <a:t>elimina un elemento especificado por el valor. </a:t>
            </a:r>
            <a:endParaRPr sz="1400"/>
          </a:p>
          <a:p>
            <a:pPr indent="-317500" lvl="0" marL="457200" rtl="0" algn="just">
              <a:spcBef>
                <a:spcPts val="0"/>
              </a:spcBef>
              <a:spcAft>
                <a:spcPts val="0"/>
              </a:spcAft>
              <a:buSzPts val="1400"/>
              <a:buChar char="●"/>
            </a:pPr>
            <a:r>
              <a:rPr lang="es" sz="1400"/>
              <a:t> </a:t>
            </a:r>
            <a:r>
              <a:rPr lang="es" sz="1400">
                <a:highlight>
                  <a:schemeClr val="lt2"/>
                </a:highlight>
              </a:rPr>
              <a:t>clear():</a:t>
            </a:r>
            <a:r>
              <a:rPr lang="es" sz="1400"/>
              <a:t> elimina todos los elementos del objeto Set.</a:t>
            </a:r>
            <a:endParaRPr sz="1400"/>
          </a:p>
        </p:txBody>
      </p:sp>
      <p:pic>
        <p:nvPicPr>
          <p:cNvPr id="447" name="Google Shape;447;p39"/>
          <p:cNvPicPr preferRelativeResize="0"/>
          <p:nvPr/>
        </p:nvPicPr>
        <p:blipFill>
          <a:blip r:embed="rId3">
            <a:alphaModFix/>
          </a:blip>
          <a:stretch>
            <a:fillRect/>
          </a:stretch>
        </p:blipFill>
        <p:spPr>
          <a:xfrm>
            <a:off x="1844875" y="3345075"/>
            <a:ext cx="4191000" cy="29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type="title"/>
          </p:nvPr>
        </p:nvSpPr>
        <p:spPr>
          <a:xfrm>
            <a:off x="361750" y="788950"/>
            <a:ext cx="8527800" cy="2034600"/>
          </a:xfrm>
          <a:prstGeom prst="rect">
            <a:avLst/>
          </a:prstGeom>
          <a:effectLst>
            <a:outerShdw rotWithShape="0" algn="bl" dir="2760000" dist="38100">
              <a:schemeClr val="lt2">
                <a:alpha val="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0" lang="es" sz="1700">
                <a:solidFill>
                  <a:schemeClr val="lt1"/>
                </a:solidFill>
                <a:latin typeface="Arial"/>
                <a:ea typeface="Arial"/>
                <a:cs typeface="Arial"/>
                <a:sym typeface="Arial"/>
              </a:rPr>
              <a:t>Antes de ES6, cuando se necesitaba asignar claves a valores, a menudo se usaba un objeto, pues nos permite asignar una clave a un valor de cualquier tipo. Sin embargo, usar un objeto como mapa tiene algunas limitaciones, tales como: </a:t>
            </a:r>
            <a:endParaRPr b="0" sz="1700">
              <a:solidFill>
                <a:schemeClr val="lt1"/>
              </a:solidFill>
              <a:latin typeface="Arial"/>
              <a:ea typeface="Arial"/>
              <a:cs typeface="Arial"/>
              <a:sym typeface="Arial"/>
            </a:endParaRPr>
          </a:p>
          <a:p>
            <a:pPr indent="0" lvl="0" marL="0" rtl="0" algn="ctr">
              <a:spcBef>
                <a:spcPts val="0"/>
              </a:spcBef>
              <a:spcAft>
                <a:spcPts val="0"/>
              </a:spcAft>
              <a:buNone/>
            </a:pPr>
            <a:r>
              <a:t/>
            </a:r>
            <a:endParaRPr b="0" sz="1700">
              <a:solidFill>
                <a:schemeClr val="lt1"/>
              </a:solidFill>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b="0" lang="es" sz="1700">
                <a:solidFill>
                  <a:schemeClr val="lt1"/>
                </a:solidFill>
                <a:latin typeface="Arial"/>
                <a:ea typeface="Arial"/>
                <a:cs typeface="Arial"/>
                <a:sym typeface="Arial"/>
              </a:rPr>
              <a:t> Un objeto siempre tiene una clave predeterminada como el prototipo.</a:t>
            </a:r>
            <a:endParaRPr b="0" sz="1700">
              <a:solidFill>
                <a:schemeClr val="lt1"/>
              </a:solidFill>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b="0" lang="es" sz="1700">
                <a:solidFill>
                  <a:schemeClr val="lt1"/>
                </a:solidFill>
                <a:latin typeface="Arial"/>
                <a:ea typeface="Arial"/>
                <a:cs typeface="Arial"/>
                <a:sym typeface="Arial"/>
              </a:rPr>
              <a:t>La clave de un objeto debe ser una cadena o un símbolo, no se puede usar un objeto como clave. </a:t>
            </a:r>
            <a:endParaRPr b="0" sz="1700">
              <a:solidFill>
                <a:schemeClr val="lt1"/>
              </a:solidFill>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b="0" lang="es" sz="1700">
                <a:solidFill>
                  <a:schemeClr val="lt1"/>
                </a:solidFill>
                <a:latin typeface="Arial"/>
                <a:ea typeface="Arial"/>
                <a:cs typeface="Arial"/>
                <a:sym typeface="Arial"/>
              </a:rPr>
              <a:t>Un objeto no tiene una propiedad que represente el tamaño del mapa.</a:t>
            </a:r>
            <a:endParaRPr b="0" sz="1700">
              <a:solidFill>
                <a:schemeClr val="lt1"/>
              </a:solidFill>
              <a:latin typeface="Arial"/>
              <a:ea typeface="Arial"/>
              <a:cs typeface="Arial"/>
              <a:sym typeface="Arial"/>
            </a:endParaRPr>
          </a:p>
          <a:p>
            <a:pPr indent="0" lvl="0" marL="0" rtl="0" algn="l">
              <a:spcBef>
                <a:spcPts val="0"/>
              </a:spcBef>
              <a:spcAft>
                <a:spcPts val="0"/>
              </a:spcAft>
              <a:buNone/>
            </a:pPr>
            <a:r>
              <a:t/>
            </a:r>
            <a:endParaRPr b="0" sz="1700">
              <a:solidFill>
                <a:schemeClr val="lt1"/>
              </a:solidFill>
              <a:latin typeface="Arial"/>
              <a:ea typeface="Arial"/>
              <a:cs typeface="Arial"/>
              <a:sym typeface="Arial"/>
            </a:endParaRPr>
          </a:p>
          <a:p>
            <a:pPr indent="0" lvl="0" marL="0" rtl="0" algn="l">
              <a:spcBef>
                <a:spcPts val="0"/>
              </a:spcBef>
              <a:spcAft>
                <a:spcPts val="0"/>
              </a:spcAft>
              <a:buNone/>
            </a:pPr>
            <a:r>
              <a:rPr b="0" lang="es" sz="1700">
                <a:solidFill>
                  <a:schemeClr val="lt1"/>
                </a:solidFill>
                <a:latin typeface="Arial"/>
                <a:ea typeface="Arial"/>
                <a:cs typeface="Arial"/>
                <a:sym typeface="Arial"/>
              </a:rPr>
              <a:t>El tipo de colección Map aborda estas deficiencias. Por definición, un objeto Map contiene pares clave - valor, donde podemos usar cualquier tipo de dato como claves o valores. Además, éste recuerda el orden de inserción original de las claves.</a:t>
            </a:r>
            <a:endParaRPr b="0" sz="1700">
              <a:solidFill>
                <a:schemeClr val="lt1"/>
              </a:solidFill>
              <a:latin typeface="Arial"/>
              <a:ea typeface="Arial"/>
              <a:cs typeface="Arial"/>
              <a:sym typeface="Arial"/>
            </a:endParaRPr>
          </a:p>
        </p:txBody>
      </p:sp>
      <p:pic>
        <p:nvPicPr>
          <p:cNvPr id="453" name="Google Shape;453;p40"/>
          <p:cNvPicPr preferRelativeResize="0"/>
          <p:nvPr/>
        </p:nvPicPr>
        <p:blipFill>
          <a:blip r:embed="rId3">
            <a:alphaModFix/>
          </a:blip>
          <a:stretch>
            <a:fillRect/>
          </a:stretch>
        </p:blipFill>
        <p:spPr>
          <a:xfrm>
            <a:off x="2472350" y="4239100"/>
            <a:ext cx="3381375" cy="2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1"/>
          <p:cNvSpPr txBox="1"/>
          <p:nvPr>
            <p:ph type="title"/>
          </p:nvPr>
        </p:nvSpPr>
        <p:spPr>
          <a:xfrm>
            <a:off x="359400" y="217170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sz="4000"/>
              <a:t>Veámoslo un poco mas a fondo</a:t>
            </a:r>
            <a:endParaRPr sz="4000"/>
          </a:p>
        </p:txBody>
      </p:sp>
      <p:sp>
        <p:nvSpPr>
          <p:cNvPr id="459" name="Google Shape;459;p41"/>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t/>
            </a:r>
            <a:endParaRPr/>
          </a:p>
        </p:txBody>
      </p:sp>
      <p:sp>
        <p:nvSpPr>
          <p:cNvPr id="460" name="Google Shape;460;p41"/>
          <p:cNvSpPr txBox="1"/>
          <p:nvPr/>
        </p:nvSpPr>
        <p:spPr>
          <a:xfrm>
            <a:off x="6801300" y="469710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Objetivos de Hoy</a:t>
            </a:r>
            <a:endParaRPr/>
          </a:p>
        </p:txBody>
      </p:sp>
      <p:sp>
        <p:nvSpPr>
          <p:cNvPr id="380" name="Google Shape;380;p29"/>
          <p:cNvSpPr txBox="1"/>
          <p:nvPr>
            <p:ph idx="1" type="subTitle"/>
          </p:nvPr>
        </p:nvSpPr>
        <p:spPr>
          <a:xfrm flipH="1">
            <a:off x="1424075" y="1552250"/>
            <a:ext cx="6064800" cy="2539800"/>
          </a:xfrm>
          <a:prstGeom prst="rect">
            <a:avLst/>
          </a:prstGeom>
          <a:ln cap="flat" cmpd="sng" w="28575">
            <a:solidFill>
              <a:schemeClr val="dk2"/>
            </a:solidFill>
            <a:prstDash val="solid"/>
            <a:round/>
            <a:headEnd len="sm" w="sm" type="none"/>
            <a:tailEnd len="sm" w="sm" type="none"/>
          </a:ln>
        </p:spPr>
        <p:txBody>
          <a:bodyPr anchorCtr="0" anchor="t" bIns="182875" lIns="274300" spcFirstLastPara="1" rIns="274300" wrap="square" tIns="182875">
            <a:spAutoFit/>
          </a:bodyPr>
          <a:lstStyle/>
          <a:p>
            <a:pPr indent="-400050" lvl="0" marL="457200" rtl="0" algn="l">
              <a:spcBef>
                <a:spcPts val="0"/>
              </a:spcBef>
              <a:spcAft>
                <a:spcPts val="0"/>
              </a:spcAft>
              <a:buClr>
                <a:schemeClr val="lt2"/>
              </a:buClr>
              <a:buSzPts val="2700"/>
              <a:buChar char="●"/>
            </a:pPr>
            <a:r>
              <a:rPr lang="es" sz="2900"/>
              <a:t>INTRODUCCIÓN A DESTRUCTURING </a:t>
            </a:r>
            <a:endParaRPr sz="2900"/>
          </a:p>
          <a:p>
            <a:pPr indent="-400050" lvl="0" marL="457200" rtl="0" algn="l">
              <a:spcBef>
                <a:spcPts val="1000"/>
              </a:spcBef>
              <a:spcAft>
                <a:spcPts val="0"/>
              </a:spcAft>
              <a:buClr>
                <a:schemeClr val="lt2"/>
              </a:buClr>
              <a:buSzPts val="2700"/>
              <a:buChar char="●"/>
            </a:pPr>
            <a:r>
              <a:rPr lang="es" sz="2900"/>
              <a:t>EL OPERADOR SPREAD. </a:t>
            </a:r>
            <a:endParaRPr sz="2900"/>
          </a:p>
          <a:p>
            <a:pPr indent="-400050" lvl="0" marL="457200" rtl="0" algn="l">
              <a:spcBef>
                <a:spcPts val="1000"/>
              </a:spcBef>
              <a:spcAft>
                <a:spcPts val="0"/>
              </a:spcAft>
              <a:buClr>
                <a:schemeClr val="lt2"/>
              </a:buClr>
              <a:buSzPts val="2700"/>
              <a:buChar char="●"/>
            </a:pPr>
            <a:r>
              <a:rPr lang="es" sz="2900"/>
              <a:t>SETS </a:t>
            </a:r>
            <a:endParaRPr sz="2900"/>
          </a:p>
          <a:p>
            <a:pPr indent="-400050" lvl="0" marL="457200" rtl="0" algn="l">
              <a:spcBef>
                <a:spcPts val="1000"/>
              </a:spcBef>
              <a:spcAft>
                <a:spcPts val="1000"/>
              </a:spcAft>
              <a:buClr>
                <a:schemeClr val="lt2"/>
              </a:buClr>
              <a:buSzPts val="2700"/>
              <a:buChar char="●"/>
            </a:pPr>
            <a:r>
              <a:rPr lang="es" sz="2900"/>
              <a:t>MAPS EN ES6.</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a:t>Destructuring y el operador spread</a:t>
            </a:r>
            <a:endParaRPr/>
          </a:p>
        </p:txBody>
      </p:sp>
      <p:sp>
        <p:nvSpPr>
          <p:cNvPr id="386" name="Google Shape;386;p30"/>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s"/>
              <a:t>01</a:t>
            </a:r>
            <a:endParaRPr/>
          </a:p>
        </p:txBody>
      </p:sp>
      <p:sp>
        <p:nvSpPr>
          <p:cNvPr id="387" name="Google Shape;387;p30"/>
          <p:cNvSpPr txBox="1"/>
          <p:nvPr/>
        </p:nvSpPr>
        <p:spPr>
          <a:xfrm>
            <a:off x="6900375" y="492420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idx="1" type="body"/>
          </p:nvPr>
        </p:nvSpPr>
        <p:spPr>
          <a:xfrm>
            <a:off x="806477" y="540000"/>
            <a:ext cx="7745700" cy="2130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a:t>En JavaScript usamos objetos para almacenar múltiples valores, como una estructura de datos compleja. Actualmente, ya son escasas las aplicaciones JavaScript que no ocupen los objetos. </a:t>
            </a:r>
            <a:endParaRPr/>
          </a:p>
          <a:p>
            <a:pPr indent="0" lvl="0" marL="0" rtl="0" algn="just">
              <a:spcBef>
                <a:spcPts val="1000"/>
              </a:spcBef>
              <a:spcAft>
                <a:spcPts val="0"/>
              </a:spcAft>
              <a:buNone/>
            </a:pPr>
            <a:r>
              <a:t/>
            </a:r>
            <a:endParaRPr/>
          </a:p>
          <a:p>
            <a:pPr indent="-330200" lvl="0" marL="457200" rtl="0" algn="just">
              <a:spcBef>
                <a:spcPts val="1000"/>
              </a:spcBef>
              <a:spcAft>
                <a:spcPts val="0"/>
              </a:spcAft>
              <a:buSzPts val="1600"/>
              <a:buChar char="●"/>
            </a:pPr>
            <a:r>
              <a:rPr lang="es"/>
              <a:t>Durante nuestros desarrollos, comúnmente extraemos valores desde las propiedades de un objeto, para usarlos en otras partes de los programas. Con ES6, JavaScript introdujo la desestructuración de objetos, para así facilitar la creación de variables a partir de las propiedades de uno.</a:t>
            </a:r>
            <a:endParaRPr/>
          </a:p>
          <a:p>
            <a:pPr indent="0" lvl="0" marL="0" rtl="0" algn="just">
              <a:spcBef>
                <a:spcPts val="1000"/>
              </a:spcBef>
              <a:spcAft>
                <a:spcPts val="0"/>
              </a:spcAft>
              <a:buNone/>
            </a:pPr>
            <a:r>
              <a:t/>
            </a:r>
            <a:endParaRPr/>
          </a:p>
          <a:p>
            <a:pPr indent="-330200" lvl="0" marL="457200" rtl="0" algn="just">
              <a:spcBef>
                <a:spcPts val="1000"/>
              </a:spcBef>
              <a:spcAft>
                <a:spcPts val="1000"/>
              </a:spcAft>
              <a:buSzPts val="1600"/>
              <a:buChar char="●"/>
            </a:pPr>
            <a:r>
              <a:rPr lang="es"/>
              <a:t> En síntesis, Destructuring o la Desestructuración, es la sintaxis para extraer valores desde las propiedades de un objeto o de un array, y asignarlos a una variable. Veamos este concepto en práctica con un ejemplo. </a:t>
            </a:r>
            <a:endParaRPr/>
          </a:p>
        </p:txBody>
      </p:sp>
      <p:sp>
        <p:nvSpPr>
          <p:cNvPr id="393" name="Google Shape;393;p31"/>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379500" y="8725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800"/>
              <a:t>¿Cómo</a:t>
            </a:r>
            <a:r>
              <a:rPr i="1" lang="es" sz="2800"/>
              <a:t> funciona?</a:t>
            </a:r>
            <a:endParaRPr sz="2800"/>
          </a:p>
        </p:txBody>
      </p:sp>
      <p:sp>
        <p:nvSpPr>
          <p:cNvPr id="399" name="Google Shape;399;p32"/>
          <p:cNvSpPr txBox="1"/>
          <p:nvPr>
            <p:ph idx="1" type="subTitle"/>
          </p:nvPr>
        </p:nvSpPr>
        <p:spPr>
          <a:xfrm flipH="1">
            <a:off x="1079850" y="1713875"/>
            <a:ext cx="7127100" cy="21345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600"/>
              <a:t>En el lado izquierdo de la expresión, seleccionamos la clave de propiedad del objeto que deseamos extraer (en este caso nombre), y la colocamos dentro de las </a:t>
            </a:r>
            <a:r>
              <a:rPr lang="es" sz="1600"/>
              <a:t>llaves </a:t>
            </a:r>
            <a:r>
              <a:rPr lang="es" sz="1600">
                <a:solidFill>
                  <a:schemeClr val="lt2"/>
                </a:solidFill>
              </a:rPr>
              <a:t>{ }</a:t>
            </a:r>
            <a:r>
              <a:rPr lang="es" sz="1600"/>
              <a:t>. Mientras que en el lado derecho de la expresión es donde especificamos el objeto del cual queremos extraer los valores. </a:t>
            </a:r>
            <a:endParaRPr sz="1600"/>
          </a:p>
          <a:p>
            <a:pPr indent="0" lvl="0" marL="0" rtl="0" algn="just">
              <a:spcBef>
                <a:spcPts val="1000"/>
              </a:spcBef>
              <a:spcAft>
                <a:spcPts val="0"/>
              </a:spcAft>
              <a:buNone/>
            </a:pPr>
            <a:r>
              <a:t/>
            </a:r>
            <a:endParaRPr sz="1600"/>
          </a:p>
          <a:p>
            <a:pPr indent="0" lvl="0" marL="0" rtl="0" algn="ctr">
              <a:spcBef>
                <a:spcPts val="1000"/>
              </a:spcBef>
              <a:spcAft>
                <a:spcPts val="1000"/>
              </a:spcAft>
              <a:buNone/>
            </a:pPr>
            <a:r>
              <a:t/>
            </a:r>
            <a:endParaRPr b="1"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379500" y="367900"/>
            <a:ext cx="8527800" cy="9684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p>
        </p:txBody>
      </p:sp>
      <p:sp>
        <p:nvSpPr>
          <p:cNvPr id="405" name="Google Shape;405;p33"/>
          <p:cNvSpPr txBox="1"/>
          <p:nvPr>
            <p:ph idx="1" type="subTitle"/>
          </p:nvPr>
        </p:nvSpPr>
        <p:spPr>
          <a:xfrm flipH="1">
            <a:off x="1129375" y="1147800"/>
            <a:ext cx="7127100" cy="20319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1000"/>
              </a:spcAft>
              <a:buNone/>
            </a:pPr>
            <a:r>
              <a:rPr b="1" lang="es" sz="1800">
                <a:solidFill>
                  <a:schemeClr val="lt2"/>
                </a:solidFill>
              </a:rPr>
              <a:t>Ahora bien, Destructuring no solo sirve para extraer el valor de una propiedad, sino que también nos sirve para poder concatenar propiedades existentes con propiedades nuevas. Es importante especificar que las propiedades nuevas no son agregadas al objeto de destino, pues el Destructuring siempre extrae valores, no los puede añadir. Por ejemplo:</a:t>
            </a:r>
            <a:endParaRPr b="1" sz="1800">
              <a:solidFill>
                <a:schemeClr val="lt2"/>
              </a:solidFill>
            </a:endParaRPr>
          </a:p>
        </p:txBody>
      </p:sp>
      <p:pic>
        <p:nvPicPr>
          <p:cNvPr id="406" name="Google Shape;406;p33"/>
          <p:cNvPicPr preferRelativeResize="0"/>
          <p:nvPr/>
        </p:nvPicPr>
        <p:blipFill>
          <a:blip r:embed="rId3">
            <a:alphaModFix/>
          </a:blip>
          <a:stretch>
            <a:fillRect/>
          </a:stretch>
        </p:blipFill>
        <p:spPr>
          <a:xfrm>
            <a:off x="795338" y="3546775"/>
            <a:ext cx="7553325" cy="95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1278000" y="4776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12" name="Google Shape;412;p34"/>
          <p:cNvSpPr txBox="1"/>
          <p:nvPr>
            <p:ph idx="4294967295" type="subTitle"/>
          </p:nvPr>
        </p:nvSpPr>
        <p:spPr>
          <a:xfrm flipH="1">
            <a:off x="1539600" y="1327225"/>
            <a:ext cx="6064800" cy="1328400"/>
          </a:xfrm>
          <a:prstGeom prst="rect">
            <a:avLst/>
          </a:prstGeom>
          <a:ln cap="flat" cmpd="sng" w="28575">
            <a:solidFill>
              <a:schemeClr val="dk2"/>
            </a:solidFill>
            <a:prstDash val="solid"/>
            <a:round/>
            <a:headEnd len="sm" w="sm" type="none"/>
            <a:tailEnd len="sm" w="sm" type="none"/>
          </a:ln>
        </p:spPr>
        <p:txBody>
          <a:bodyPr anchorCtr="0" anchor="t" bIns="182875" lIns="274300" spcFirstLastPara="1" rIns="274300" wrap="square" tIns="182875">
            <a:spAutoFit/>
          </a:bodyPr>
          <a:lstStyle/>
          <a:p>
            <a:pPr indent="-304800" lvl="0" marL="457200" rtl="0" algn="just">
              <a:spcBef>
                <a:spcPts val="0"/>
              </a:spcBef>
              <a:spcAft>
                <a:spcPts val="1000"/>
              </a:spcAft>
              <a:buClr>
                <a:schemeClr val="lt2"/>
              </a:buClr>
              <a:buSzPts val="1200"/>
              <a:buChar char="●"/>
            </a:pPr>
            <a:r>
              <a:rPr lang="es" sz="1400"/>
              <a:t>Otra característica que proporciona el Destructuring es la posibilidad de poder dar un alias a las variables desestructuradas. Esto es especialmente útil si queremos evitar conflictos por los nombres de las variables.</a:t>
            </a:r>
            <a:endParaRPr sz="1400"/>
          </a:p>
        </p:txBody>
      </p:sp>
      <p:pic>
        <p:nvPicPr>
          <p:cNvPr id="413" name="Google Shape;413;p34"/>
          <p:cNvPicPr preferRelativeResize="0"/>
          <p:nvPr/>
        </p:nvPicPr>
        <p:blipFill>
          <a:blip r:embed="rId3">
            <a:alphaModFix/>
          </a:blip>
          <a:stretch>
            <a:fillRect/>
          </a:stretch>
        </p:blipFill>
        <p:spPr>
          <a:xfrm>
            <a:off x="766763" y="3196050"/>
            <a:ext cx="7610475" cy="100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idx="1" type="subTitle"/>
          </p:nvPr>
        </p:nvSpPr>
        <p:spPr>
          <a:xfrm flipH="1">
            <a:off x="4504350" y="1733250"/>
            <a:ext cx="4110600" cy="24321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1000"/>
              </a:spcAft>
              <a:buClr>
                <a:schemeClr val="lt2"/>
              </a:buClr>
              <a:buSzPts val="1800"/>
              <a:buChar char="●"/>
            </a:pPr>
            <a:r>
              <a:rPr lang="es"/>
              <a:t>En este objeto tenemos un atributo departamento, cuyo valor es otro objeto, dentro del cual se encuentra el atributo dirección, que también es otro objeto. Si queremos extraer dirección de departamento, la sintaxis es colocar el nombre del que está en el exterior, seguido por dos puntos “:”, y luego el otro que está anidado entre llaves { }.</a:t>
            </a:r>
            <a:endParaRPr/>
          </a:p>
        </p:txBody>
      </p:sp>
      <p:sp>
        <p:nvSpPr>
          <p:cNvPr id="419" name="Google Shape;419;p35"/>
          <p:cNvSpPr txBox="1"/>
          <p:nvPr>
            <p:ph type="title"/>
          </p:nvPr>
        </p:nvSpPr>
        <p:spPr>
          <a:xfrm>
            <a:off x="1278000" y="4351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20" name="Google Shape;420;p35"/>
          <p:cNvPicPr preferRelativeResize="0"/>
          <p:nvPr/>
        </p:nvPicPr>
        <p:blipFill>
          <a:blip r:embed="rId3">
            <a:alphaModFix/>
          </a:blip>
          <a:stretch>
            <a:fillRect/>
          </a:stretch>
        </p:blipFill>
        <p:spPr>
          <a:xfrm>
            <a:off x="337825" y="1104175"/>
            <a:ext cx="4166525" cy="1854139"/>
          </a:xfrm>
          <a:prstGeom prst="rect">
            <a:avLst/>
          </a:prstGeom>
          <a:noFill/>
          <a:ln>
            <a:noFill/>
          </a:ln>
        </p:spPr>
      </p:pic>
      <p:pic>
        <p:nvPicPr>
          <p:cNvPr id="421" name="Google Shape;421;p35"/>
          <p:cNvPicPr preferRelativeResize="0"/>
          <p:nvPr/>
        </p:nvPicPr>
        <p:blipFill>
          <a:blip r:embed="rId4">
            <a:alphaModFix/>
          </a:blip>
          <a:stretch>
            <a:fillRect/>
          </a:stretch>
        </p:blipFill>
        <p:spPr>
          <a:xfrm>
            <a:off x="1856400" y="3118964"/>
            <a:ext cx="2647950" cy="158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301625" y="639075"/>
            <a:ext cx="3922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Operador Spread</a:t>
            </a:r>
            <a:endParaRPr/>
          </a:p>
        </p:txBody>
      </p:sp>
      <p:sp>
        <p:nvSpPr>
          <p:cNvPr id="427" name="Google Shape;427;p36"/>
          <p:cNvSpPr txBox="1"/>
          <p:nvPr>
            <p:ph idx="1" type="subTitle"/>
          </p:nvPr>
        </p:nvSpPr>
        <p:spPr>
          <a:xfrm flipH="1">
            <a:off x="301625" y="1663025"/>
            <a:ext cx="3681600" cy="16623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1000"/>
              </a:spcAft>
              <a:buNone/>
            </a:pPr>
            <a:r>
              <a:rPr lang="es" sz="1400"/>
              <a:t>En castellano, la palabra Spread puede traducirse a propagar o expandir. Tener esto en cuenta nos ayudará a explicar que éste expande de forma iterable a sus elementos individuales. Su sintaxis consta de solo tres puntos “…”.</a:t>
            </a:r>
            <a:endParaRPr sz="1400"/>
          </a:p>
        </p:txBody>
      </p:sp>
      <p:pic>
        <p:nvPicPr>
          <p:cNvPr id="428" name="Google Shape;428;p36"/>
          <p:cNvPicPr preferRelativeResize="0"/>
          <p:nvPr/>
        </p:nvPicPr>
        <p:blipFill>
          <a:blip r:embed="rId3">
            <a:alphaModFix/>
          </a:blip>
          <a:stretch>
            <a:fillRect/>
          </a:stretch>
        </p:blipFill>
        <p:spPr>
          <a:xfrm>
            <a:off x="4858325" y="1917800"/>
            <a:ext cx="3302473" cy="11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1C4DF5-FF83-4711-AD01-79B46C9FF206}"/>
</file>

<file path=customXml/itemProps2.xml><?xml version="1.0" encoding="utf-8"?>
<ds:datastoreItem xmlns:ds="http://schemas.openxmlformats.org/officeDocument/2006/customXml" ds:itemID="{9B036EB3-6BBB-4C33-BE5B-8BC0311EAE71}"/>
</file>

<file path=customXml/itemProps3.xml><?xml version="1.0" encoding="utf-8"?>
<ds:datastoreItem xmlns:ds="http://schemas.openxmlformats.org/officeDocument/2006/customXml" ds:itemID="{654A9D5E-84B6-4DFC-A335-9C30342E826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