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aleway"/>
      <p:regular r:id="rId42"/>
      <p:bold r:id="rId43"/>
      <p:italic r:id="rId44"/>
      <p:boldItalic r:id="rId45"/>
    </p:embeddedFont>
    <p:embeddedFont>
      <p:font typeface="Roboto"/>
      <p:regular r:id="rId46"/>
      <p:bold r:id="rId47"/>
      <p:italic r:id="rId48"/>
      <p:boldItalic r:id="rId49"/>
    </p:embeddedFont>
    <p:embeddedFont>
      <p:font typeface="Raleway Black"/>
      <p:bold r:id="rId50"/>
      <p:boldItalic r:id="rId51"/>
    </p:embeddedFont>
    <p:embeddedFont>
      <p:font typeface="Oswa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39" Type="http://schemas.openxmlformats.org/officeDocument/2006/relationships/slide" Target="slides/slide35.xml"/><Relationship Id="rId26" Type="http://schemas.openxmlformats.org/officeDocument/2006/relationships/slide" Target="slides/slide22.xml"/><Relationship Id="rId13" Type="http://schemas.openxmlformats.org/officeDocument/2006/relationships/slide" Target="slides/slide9.xml"/><Relationship Id="rId18" Type="http://schemas.openxmlformats.org/officeDocument/2006/relationships/slide" Target="slides/slide14.xml"/><Relationship Id="rId42" Type="http://schemas.openxmlformats.org/officeDocument/2006/relationships/font" Target="fonts/Raleway-regular.fntdata"/><Relationship Id="rId47" Type="http://schemas.openxmlformats.org/officeDocument/2006/relationships/font" Target="fonts/Roboto-bold.fntdata"/><Relationship Id="rId34" Type="http://schemas.openxmlformats.org/officeDocument/2006/relationships/slide" Target="slides/slide30.xml"/><Relationship Id="rId21" Type="http://schemas.openxmlformats.org/officeDocument/2006/relationships/slide" Target="slides/slide17.xml"/><Relationship Id="rId50" Type="http://schemas.openxmlformats.org/officeDocument/2006/relationships/font" Target="fonts/RalewayBlack-bold.fntdata"/><Relationship Id="rId55" Type="http://schemas.openxmlformats.org/officeDocument/2006/relationships/customXml" Target="../customXml/item2.xml"/><Relationship Id="rId7" Type="http://schemas.openxmlformats.org/officeDocument/2006/relationships/slide" Target="slides/slide3.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slide" Target="slides/slide36.xml"/><Relationship Id="rId45" Type="http://schemas.openxmlformats.org/officeDocument/2006/relationships/font" Target="fonts/Raleway-boldItalic.fntdata"/><Relationship Id="rId32" Type="http://schemas.openxmlformats.org/officeDocument/2006/relationships/slide" Target="slides/slide28.xml"/><Relationship Id="rId37" Type="http://schemas.openxmlformats.org/officeDocument/2006/relationships/slide" Target="slides/slide33.xml"/><Relationship Id="rId24" Type="http://schemas.openxmlformats.org/officeDocument/2006/relationships/slide" Target="slides/slide20.xml"/><Relationship Id="rId53" Type="http://schemas.openxmlformats.org/officeDocument/2006/relationships/font" Target="fonts/Oswald-bold.fntdata"/><Relationship Id="rId11" Type="http://schemas.openxmlformats.org/officeDocument/2006/relationships/slide" Target="slides/slide7.xml"/><Relationship Id="rId5" Type="http://schemas.openxmlformats.org/officeDocument/2006/relationships/slide" Target="slides/slide1.xml"/><Relationship Id="rId44" Type="http://schemas.openxmlformats.org/officeDocument/2006/relationships/font" Target="fonts/Raleway-italic.fntdata"/><Relationship Id="rId31" Type="http://schemas.openxmlformats.org/officeDocument/2006/relationships/slide" Target="slides/slide27.xml"/><Relationship Id="rId52" Type="http://schemas.openxmlformats.org/officeDocument/2006/relationships/font" Target="fonts/Oswald-regular.fntdata"/><Relationship Id="rId10" Type="http://schemas.openxmlformats.org/officeDocument/2006/relationships/slide" Target="slides/slide6.xml"/><Relationship Id="rId19" Type="http://schemas.openxmlformats.org/officeDocument/2006/relationships/slide" Target="slides/slide15.xml"/><Relationship Id="rId43" Type="http://schemas.openxmlformats.org/officeDocument/2006/relationships/font" Target="fonts/Raleway-bold.fntdata"/><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italic.fntdata"/><Relationship Id="rId30" Type="http://schemas.openxmlformats.org/officeDocument/2006/relationships/slide" Target="slides/slide26.xml"/><Relationship Id="rId35" Type="http://schemas.openxmlformats.org/officeDocument/2006/relationships/slide" Target="slides/slide31.xml"/><Relationship Id="rId22" Type="http://schemas.openxmlformats.org/officeDocument/2006/relationships/slide" Target="slides/slide18.xml"/><Relationship Id="rId27" Type="http://schemas.openxmlformats.org/officeDocument/2006/relationships/slide" Target="slides/slide23.xml"/><Relationship Id="rId14" Type="http://schemas.openxmlformats.org/officeDocument/2006/relationships/slide" Target="slides/slide10.xml"/><Relationship Id="rId56" Type="http://schemas.openxmlformats.org/officeDocument/2006/relationships/customXml" Target="../customXml/item3.xml"/><Relationship Id="rId8" Type="http://schemas.openxmlformats.org/officeDocument/2006/relationships/slide" Target="slides/slide4.xml"/><Relationship Id="rId51" Type="http://schemas.openxmlformats.org/officeDocument/2006/relationships/font" Target="fonts/RalewayBlack-boldItalic.fntdata"/><Relationship Id="rId3" Type="http://schemas.openxmlformats.org/officeDocument/2006/relationships/slideMaster" Target="slideMasters/slideMaster1.xml"/><Relationship Id="rId46" Type="http://schemas.openxmlformats.org/officeDocument/2006/relationships/font" Target="fonts/Roboto-regular.fntdata"/><Relationship Id="rId33" Type="http://schemas.openxmlformats.org/officeDocument/2006/relationships/slide" Target="slides/slide29.xml"/><Relationship Id="rId38" Type="http://schemas.openxmlformats.org/officeDocument/2006/relationships/slide" Target="slides/slide34.xml"/><Relationship Id="rId25" Type="http://schemas.openxmlformats.org/officeDocument/2006/relationships/slide" Target="slides/slide21.xml"/><Relationship Id="rId12" Type="http://schemas.openxmlformats.org/officeDocument/2006/relationships/slide" Target="slides/slide8.xml"/><Relationship Id="rId17" Type="http://schemas.openxmlformats.org/officeDocument/2006/relationships/slide" Target="slides/slide13.xml"/><Relationship Id="rId41" Type="http://schemas.openxmlformats.org/officeDocument/2006/relationships/slide" Target="slides/slide37.xml"/><Relationship Id="rId20" Type="http://schemas.openxmlformats.org/officeDocument/2006/relationships/slide" Target="slides/slide16.xml"/><Relationship Id="rId54" Type="http://schemas.openxmlformats.org/officeDocument/2006/relationships/customXml" Target="../customXml/item1.xml"/><Relationship Id="rId1" Type="http://schemas.openxmlformats.org/officeDocument/2006/relationships/theme" Target="theme/theme2.xml"/><Relationship Id="rId6" Type="http://schemas.openxmlformats.org/officeDocument/2006/relationships/slide" Target="slides/slide2.xml"/><Relationship Id="rId49" Type="http://schemas.openxmlformats.org/officeDocument/2006/relationships/font" Target="fonts/Roboto-boldItalic.fntdata"/><Relationship Id="rId36" Type="http://schemas.openxmlformats.org/officeDocument/2006/relationships/slide" Target="slides/slide32.xml"/><Relationship Id="rId23" Type="http://schemas.openxmlformats.org/officeDocument/2006/relationships/slide" Target="slides/slide19.xml"/><Relationship Id="rId28" Type="http://schemas.openxmlformats.org/officeDocument/2006/relationships/slide" Target="slides/slide24.xml"/><Relationship Id="rId15"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e54d25f17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e54d25f17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e54d25f17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e54d25f17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e655a18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e655a18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e655a186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e655a186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e655a1860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e655a1860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e655a1860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e655a1860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e655a1860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e655a1860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e655a1860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e655a1860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e655a1860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e655a1860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e655a1860f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e655a1860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e54d25f17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e54d25f1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e655a1860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e655a1860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e655a1860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e655a1860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e655a1860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e655a1860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e655a1860f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e655a1860f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e655a1860f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e655a1860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e655a1860f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e655a1860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e655a1860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e655a1860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e655a1860f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e655a1860f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e655a1860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e655a1860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e4705ae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e4705ae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e54d25f1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e54d25f1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e4705aec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e4705aec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e4705aec2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e4705aec2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e4705aec2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e4705aec2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e4705aec2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e4705aec2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e4705aec2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e4705aec2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e4705aec2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e4705aec2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e655a1860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e655a1860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e655a1860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e655a1860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e54d25f1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e54d25f1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e54d25f17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e54d25f17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e54d25f1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e54d25f1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e54d25f17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e54d25f17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e54d25f17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e54d25f17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e54d25f17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e54d25f17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2">
    <p:bg>
      <p:bgPr>
        <a:solidFill>
          <a:schemeClr val="lt1"/>
        </a:solidFill>
      </p:bgPr>
    </p:bg>
    <p:spTree>
      <p:nvGrpSpPr>
        <p:cNvPr id="491" name="Shape 491"/>
        <p:cNvGrpSpPr/>
        <p:nvPr/>
      </p:nvGrpSpPr>
      <p:grpSpPr>
        <a:xfrm>
          <a:off x="0" y="0"/>
          <a:ext cx="0" cy="0"/>
          <a:chOff x="0" y="0"/>
          <a:chExt cx="0" cy="0"/>
        </a:xfrm>
      </p:grpSpPr>
      <p:grpSp>
        <p:nvGrpSpPr>
          <p:cNvPr id="492" name="Google Shape;492;p24"/>
          <p:cNvGrpSpPr/>
          <p:nvPr/>
        </p:nvGrpSpPr>
        <p:grpSpPr>
          <a:xfrm>
            <a:off x="0" y="4569046"/>
            <a:ext cx="1022509" cy="572747"/>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rot="10800000">
            <a:off x="8121500" y="-4"/>
            <a:ext cx="1022509" cy="572747"/>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24"/>
          <p:cNvGrpSpPr/>
          <p:nvPr/>
        </p:nvGrpSpPr>
        <p:grpSpPr>
          <a:xfrm flipH="1">
            <a:off x="8121500" y="4569896"/>
            <a:ext cx="1022509" cy="572747"/>
            <a:chOff x="-77" y="3784091"/>
            <a:chExt cx="2423582" cy="1357541"/>
          </a:xfrm>
        </p:grpSpPr>
        <p:sp>
          <p:nvSpPr>
            <p:cNvPr id="505" name="Google Shape;505;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4"/>
          <p:cNvGrpSpPr/>
          <p:nvPr/>
        </p:nvGrpSpPr>
        <p:grpSpPr>
          <a:xfrm flipH="1" rot="10800000">
            <a:off x="0" y="846"/>
            <a:ext cx="1022509" cy="572747"/>
            <a:chOff x="-77" y="3784091"/>
            <a:chExt cx="2423582" cy="1357541"/>
          </a:xfrm>
        </p:grpSpPr>
        <p:sp>
          <p:nvSpPr>
            <p:cNvPr id="511" name="Google Shape;511;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516" name="Shape 516"/>
        <p:cNvGrpSpPr/>
        <p:nvPr/>
      </p:nvGrpSpPr>
      <p:grpSpPr>
        <a:xfrm>
          <a:off x="0" y="0"/>
          <a:ext cx="0" cy="0"/>
          <a:chOff x="0" y="0"/>
          <a:chExt cx="0" cy="0"/>
        </a:xfrm>
      </p:grpSpPr>
      <p:grpSp>
        <p:nvGrpSpPr>
          <p:cNvPr id="517" name="Google Shape;517;p25"/>
          <p:cNvGrpSpPr/>
          <p:nvPr/>
        </p:nvGrpSpPr>
        <p:grpSpPr>
          <a:xfrm flipH="1" rot="5400000">
            <a:off x="-533027" y="3252941"/>
            <a:ext cx="2423582" cy="1357541"/>
            <a:chOff x="-77" y="3784091"/>
            <a:chExt cx="2423582" cy="1357541"/>
          </a:xfrm>
        </p:grpSpPr>
        <p:sp>
          <p:nvSpPr>
            <p:cNvPr id="518" name="Google Shape;518;p2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5"/>
          <p:cNvGrpSpPr/>
          <p:nvPr/>
        </p:nvGrpSpPr>
        <p:grpSpPr>
          <a:xfrm flipH="1" rot="-5400000">
            <a:off x="7253448" y="533016"/>
            <a:ext cx="2423582" cy="1357541"/>
            <a:chOff x="-77" y="3784091"/>
            <a:chExt cx="2423582" cy="1357541"/>
          </a:xfrm>
        </p:grpSpPr>
        <p:sp>
          <p:nvSpPr>
            <p:cNvPr id="524" name="Google Shape;524;p2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latentflip.com/loupe/?code=!!!" TargetMode="External"/><Relationship Id="rId4" Type="http://schemas.openxmlformats.org/officeDocument/2006/relationships/hyperlink" Target="https://github.com/latentflip" TargetMode="External"/><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latentflip.com/loupe/?co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latentflip.com/loupe/?cod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hyperlink" Target="https://codesandbox.io/s/ejemplo-combinando-promesas-kccp2?file=/assets/js/script.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hyperlink" Target="https://dog.ceo/api/breeds/image/rand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32" name="Shape 532"/>
        <p:cNvGrpSpPr/>
        <p:nvPr/>
      </p:nvGrpSpPr>
      <p:grpSpPr>
        <a:xfrm>
          <a:off x="0" y="0"/>
          <a:ext cx="0" cy="0"/>
          <a:chOff x="0" y="0"/>
          <a:chExt cx="0" cy="0"/>
        </a:xfrm>
      </p:grpSpPr>
      <p:sp>
        <p:nvSpPr>
          <p:cNvPr id="533" name="Google Shape;533;p26"/>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300"/>
              <a:t>Callbacks</a:t>
            </a:r>
            <a:endParaRPr sz="5300"/>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1"/>
                </a:solidFill>
              </a:rPr>
              <a:t>Día 1</a:t>
            </a:r>
            <a:endParaRPr>
              <a:solidFill>
                <a:schemeClr val="accent1"/>
              </a:solidFill>
            </a:endParaRPr>
          </a:p>
        </p:txBody>
      </p:sp>
      <p:sp>
        <p:nvSpPr>
          <p:cNvPr id="534" name="Google Shape;534;p26"/>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Angeri Martinez</a:t>
            </a:r>
            <a:endParaRPr/>
          </a:p>
        </p:txBody>
      </p:sp>
      <p:sp>
        <p:nvSpPr>
          <p:cNvPr id="535" name="Google Shape;535;p26"/>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5"/>
          <p:cNvSpPr txBox="1"/>
          <p:nvPr>
            <p:ph type="title"/>
          </p:nvPr>
        </p:nvSpPr>
        <p:spPr>
          <a:xfrm>
            <a:off x="720000" y="540000"/>
            <a:ext cx="714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WEB APIs </a:t>
            </a:r>
            <a:endParaRPr sz="2900"/>
          </a:p>
        </p:txBody>
      </p:sp>
      <p:sp>
        <p:nvSpPr>
          <p:cNvPr id="826" name="Google Shape;826;p35"/>
          <p:cNvSpPr txBox="1"/>
          <p:nvPr>
            <p:ph idx="1" type="body"/>
          </p:nvPr>
        </p:nvSpPr>
        <p:spPr>
          <a:xfrm>
            <a:off x="681000" y="1365475"/>
            <a:ext cx="3712500" cy="2734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t>Las WEB APIs son funciones disponibilizadas por el navegador y que se pueden usar en JavaScript para comunicarnos e interactuar con el Frontend. Entre ellas están las de manipulación del DOM, geolocalización, notificaciones y muchas más.</a:t>
            </a:r>
            <a:endParaRPr sz="1500"/>
          </a:p>
        </p:txBody>
      </p:sp>
      <p:pic>
        <p:nvPicPr>
          <p:cNvPr id="827" name="Google Shape;827;p35"/>
          <p:cNvPicPr preferRelativeResize="0"/>
          <p:nvPr/>
        </p:nvPicPr>
        <p:blipFill>
          <a:blip r:embed="rId3">
            <a:alphaModFix/>
          </a:blip>
          <a:stretch>
            <a:fillRect/>
          </a:stretch>
        </p:blipFill>
        <p:spPr>
          <a:xfrm>
            <a:off x="4839275" y="1617045"/>
            <a:ext cx="3792174" cy="2231050"/>
          </a:xfrm>
          <a:prstGeom prst="rect">
            <a:avLst/>
          </a:prstGeom>
          <a:noFill/>
          <a:ln cap="flat" cmpd="sng" w="38100">
            <a:solidFill>
              <a:schemeClr val="accent6"/>
            </a:solidFill>
            <a:prstDash val="solid"/>
            <a:round/>
            <a:headEnd len="sm" w="sm" type="none"/>
            <a:tailEnd len="sm" w="sm" type="none"/>
          </a:ln>
          <a:effectLst>
            <a:outerShdw blurRad="42863" rotWithShape="0" algn="bl" dir="2700000" dist="85725">
              <a:schemeClr val="lt1">
                <a:alpha val="80000"/>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36"/>
          <p:cNvSpPr txBox="1"/>
          <p:nvPr>
            <p:ph type="title"/>
          </p:nvPr>
        </p:nvSpPr>
        <p:spPr>
          <a:xfrm>
            <a:off x="720000" y="540000"/>
            <a:ext cx="714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Callback Queue</a:t>
            </a:r>
            <a:endParaRPr sz="2900"/>
          </a:p>
        </p:txBody>
      </p:sp>
      <p:sp>
        <p:nvSpPr>
          <p:cNvPr id="833" name="Google Shape;833;p36"/>
          <p:cNvSpPr txBox="1"/>
          <p:nvPr>
            <p:ph idx="1" type="body"/>
          </p:nvPr>
        </p:nvSpPr>
        <p:spPr>
          <a:xfrm>
            <a:off x="539500" y="1726300"/>
            <a:ext cx="3167700" cy="1910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t>La cola de devolución de llamada (Callback Queue), es una lista de funciones que le envía la WEB API y que quedan en espera a ser insertadas al Call Stack para ejecutarse. Asimismo, está basada en una estructura de datos del tipo FIFO, es decir, el primer dato en entrar es el primero en salir. </a:t>
            </a:r>
            <a:endParaRPr sz="1300"/>
          </a:p>
        </p:txBody>
      </p:sp>
      <p:pic>
        <p:nvPicPr>
          <p:cNvPr id="834" name="Google Shape;834;p36"/>
          <p:cNvPicPr preferRelativeResize="0"/>
          <p:nvPr/>
        </p:nvPicPr>
        <p:blipFill>
          <a:blip r:embed="rId3">
            <a:alphaModFix/>
          </a:blip>
          <a:stretch>
            <a:fillRect/>
          </a:stretch>
        </p:blipFill>
        <p:spPr>
          <a:xfrm>
            <a:off x="4075175" y="1447502"/>
            <a:ext cx="4641202" cy="2610676"/>
          </a:xfrm>
          <a:prstGeom prst="rect">
            <a:avLst/>
          </a:prstGeom>
          <a:noFill/>
          <a:ln cap="flat" cmpd="sng" w="38100">
            <a:solidFill>
              <a:schemeClr val="accent6"/>
            </a:solidFill>
            <a:prstDash val="solid"/>
            <a:round/>
            <a:headEnd len="sm" w="sm" type="none"/>
            <a:tailEnd len="sm" w="sm" type="none"/>
          </a:ln>
          <a:effectLst>
            <a:outerShdw blurRad="42863" rotWithShape="0" algn="bl" dir="2700000" dist="85725">
              <a:schemeClr val="lt1">
                <a:alpha val="80000"/>
              </a:scheme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38" name="Shape 838"/>
        <p:cNvGrpSpPr/>
        <p:nvPr/>
      </p:nvGrpSpPr>
      <p:grpSpPr>
        <a:xfrm>
          <a:off x="0" y="0"/>
          <a:ext cx="0" cy="0"/>
          <a:chOff x="0" y="0"/>
          <a:chExt cx="0" cy="0"/>
        </a:xfrm>
      </p:grpSpPr>
      <p:sp>
        <p:nvSpPr>
          <p:cNvPr id="839" name="Google Shape;839;p37"/>
          <p:cNvSpPr txBox="1"/>
          <p:nvPr>
            <p:ph type="title"/>
          </p:nvPr>
        </p:nvSpPr>
        <p:spPr>
          <a:xfrm>
            <a:off x="4939700" y="1288250"/>
            <a:ext cx="26658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 Loop o Bucle de Eventos</a:t>
            </a:r>
            <a:endParaRPr/>
          </a:p>
        </p:txBody>
      </p:sp>
      <p:sp>
        <p:nvSpPr>
          <p:cNvPr id="840" name="Google Shape;840;p37"/>
          <p:cNvSpPr txBox="1"/>
          <p:nvPr>
            <p:ph idx="1" type="body"/>
          </p:nvPr>
        </p:nvSpPr>
        <p:spPr>
          <a:xfrm>
            <a:off x="4939700" y="2182550"/>
            <a:ext cx="3762600" cy="180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Utilizaremos una página que demuestra de manera gráfica los pasos que se van realizando desde que comienza la ejecución hasta que termina. Para ver lo que está ocurriendo utilizaremos el sitio web </a:t>
            </a:r>
            <a:r>
              <a:rPr lang="en" u="sng">
                <a:solidFill>
                  <a:schemeClr val="accent1"/>
                </a:solidFill>
                <a:hlinkClick r:id="rId3">
                  <a:extLst>
                    <a:ext uri="{A12FA001-AC4F-418D-AE19-62706E023703}">
                      <ahyp:hlinkClr val="tx"/>
                    </a:ext>
                  </a:extLst>
                </a:hlinkClick>
              </a:rPr>
              <a:t>Loupe </a:t>
            </a:r>
            <a:r>
              <a:rPr lang="en"/>
              <a:t>que es de propiedad de </a:t>
            </a:r>
            <a:r>
              <a:rPr lang="en" u="sng">
                <a:solidFill>
                  <a:schemeClr val="accent1"/>
                </a:solidFill>
                <a:hlinkClick r:id="rId4">
                  <a:extLst>
                    <a:ext uri="{A12FA001-AC4F-418D-AE19-62706E023703}">
                      <ahyp:hlinkClr val="tx"/>
                    </a:ext>
                  </a:extLst>
                </a:hlinkClick>
              </a:rPr>
              <a:t>Philip Roberts</a:t>
            </a:r>
            <a:r>
              <a:rPr lang="en"/>
              <a:t>, aquí realizaremos nuestras pruebas.</a:t>
            </a:r>
            <a:endParaRPr/>
          </a:p>
        </p:txBody>
      </p:sp>
      <p:grpSp>
        <p:nvGrpSpPr>
          <p:cNvPr id="841" name="Google Shape;841;p37"/>
          <p:cNvGrpSpPr/>
          <p:nvPr/>
        </p:nvGrpSpPr>
        <p:grpSpPr>
          <a:xfrm>
            <a:off x="0" y="4569046"/>
            <a:ext cx="1022509" cy="572747"/>
            <a:chOff x="-77" y="3784091"/>
            <a:chExt cx="2423582" cy="1357541"/>
          </a:xfrm>
        </p:grpSpPr>
        <p:sp>
          <p:nvSpPr>
            <p:cNvPr id="842" name="Google Shape;842;p3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37"/>
          <p:cNvGrpSpPr/>
          <p:nvPr/>
        </p:nvGrpSpPr>
        <p:grpSpPr>
          <a:xfrm rot="10800000">
            <a:off x="8121500" y="-4"/>
            <a:ext cx="1022509" cy="572747"/>
            <a:chOff x="-77" y="3784091"/>
            <a:chExt cx="2423582" cy="1357541"/>
          </a:xfrm>
        </p:grpSpPr>
        <p:sp>
          <p:nvSpPr>
            <p:cNvPr id="848" name="Google Shape;848;p3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3" name="Google Shape;853;p37"/>
          <p:cNvPicPr preferRelativeResize="0"/>
          <p:nvPr/>
        </p:nvPicPr>
        <p:blipFill>
          <a:blip r:embed="rId5">
            <a:alphaModFix/>
          </a:blip>
          <a:stretch>
            <a:fillRect/>
          </a:stretch>
        </p:blipFill>
        <p:spPr>
          <a:xfrm>
            <a:off x="209000" y="1493425"/>
            <a:ext cx="4141157" cy="2049851"/>
          </a:xfrm>
          <a:prstGeom prst="rect">
            <a:avLst/>
          </a:prstGeom>
          <a:noFill/>
          <a:ln>
            <a:noFill/>
          </a:ln>
          <a:effectLst>
            <a:outerShdw rotWithShape="0" algn="bl" dir="8340000" dist="123825">
              <a:schemeClr val="accent1">
                <a:alpha val="5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57" name="Shape 857"/>
        <p:cNvGrpSpPr/>
        <p:nvPr/>
      </p:nvGrpSpPr>
      <p:grpSpPr>
        <a:xfrm>
          <a:off x="0" y="0"/>
          <a:ext cx="0" cy="0"/>
          <a:chOff x="0" y="0"/>
          <a:chExt cx="0" cy="0"/>
        </a:xfrm>
      </p:grpSpPr>
      <p:sp>
        <p:nvSpPr>
          <p:cNvPr id="858" name="Google Shape;858;p38"/>
          <p:cNvSpPr txBox="1"/>
          <p:nvPr>
            <p:ph idx="2" type="body"/>
          </p:nvPr>
        </p:nvSpPr>
        <p:spPr>
          <a:xfrm>
            <a:off x="1040025" y="1617450"/>
            <a:ext cx="3083400" cy="19086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a:t>Para mostrar el funcionamiento del Callback Queue se realizará un ejemplo implementado el sitio web </a:t>
            </a:r>
            <a:r>
              <a:rPr lang="en" u="sng">
                <a:solidFill>
                  <a:schemeClr val="accent5"/>
                </a:solidFill>
                <a:hlinkClick r:id="rId3">
                  <a:extLst>
                    <a:ext uri="{A12FA001-AC4F-418D-AE19-62706E023703}">
                      <ahyp:hlinkClr val="tx"/>
                    </a:ext>
                  </a:extLst>
                </a:hlinkClick>
              </a:rPr>
              <a:t>Loupe</a:t>
            </a:r>
            <a:r>
              <a:rPr lang="en"/>
              <a:t>, más un código que tenga varias funciones anidadas y la última función muestre por la consola el literal “C”, una función debe llamar a la otra. </a:t>
            </a:r>
            <a:endParaRPr/>
          </a:p>
        </p:txBody>
      </p:sp>
      <p:sp>
        <p:nvSpPr>
          <p:cNvPr id="859" name="Google Shape;859;p38"/>
          <p:cNvSpPr txBox="1"/>
          <p:nvPr>
            <p:ph idx="4" type="title"/>
          </p:nvPr>
        </p:nvSpPr>
        <p:spPr>
          <a:xfrm>
            <a:off x="720000" y="540000"/>
            <a:ext cx="7704000" cy="5727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#Ejemplo: Callback Queue</a:t>
            </a:r>
            <a:endParaRPr/>
          </a:p>
        </p:txBody>
      </p:sp>
      <p:sp>
        <p:nvSpPr>
          <p:cNvPr id="860" name="Google Shape;860;p38"/>
          <p:cNvSpPr txBox="1"/>
          <p:nvPr/>
        </p:nvSpPr>
        <p:spPr>
          <a:xfrm>
            <a:off x="4998000" y="1429150"/>
            <a:ext cx="3000000" cy="27084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150">
                <a:solidFill>
                  <a:srgbClr val="B877DB"/>
                </a:solidFill>
                <a:highlight>
                  <a:srgbClr val="1C1E26"/>
                </a:highlight>
                <a:latin typeface="Consolas"/>
                <a:ea typeface="Consolas"/>
                <a:cs typeface="Consolas"/>
                <a:sym typeface="Consolas"/>
              </a:rPr>
              <a:t>function</a:t>
            </a: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C</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console</a:t>
            </a:r>
            <a:r>
              <a:rPr lang="en" sz="1150">
                <a:solidFill>
                  <a:srgbClr val="BBBBBB"/>
                </a:solidFill>
                <a:highlight>
                  <a:srgbClr val="1C1E26"/>
                </a:highlight>
                <a:latin typeface="Consolas"/>
                <a:ea typeface="Consolas"/>
                <a:cs typeface="Consolas"/>
                <a:sym typeface="Consolas"/>
              </a:rPr>
              <a:t>.</a:t>
            </a:r>
            <a:r>
              <a:rPr lang="en" sz="1150">
                <a:solidFill>
                  <a:srgbClr val="25B0BC"/>
                </a:solidFill>
                <a:highlight>
                  <a:srgbClr val="1C1E26"/>
                </a:highlight>
                <a:latin typeface="Consolas"/>
                <a:ea typeface="Consolas"/>
                <a:cs typeface="Consolas"/>
                <a:sym typeface="Consolas"/>
              </a:rPr>
              <a:t>log</a:t>
            </a:r>
            <a:r>
              <a:rPr lang="en" sz="1150">
                <a:solidFill>
                  <a:srgbClr val="BBBBBB"/>
                </a:solidFill>
                <a:highlight>
                  <a:srgbClr val="1C1E26"/>
                </a:highlight>
                <a:latin typeface="Consolas"/>
                <a:ea typeface="Consolas"/>
                <a:cs typeface="Consolas"/>
                <a:sym typeface="Consolas"/>
              </a:rPr>
              <a:t>(</a:t>
            </a:r>
            <a:r>
              <a:rPr lang="en" sz="1150">
                <a:solidFill>
                  <a:srgbClr val="FAB795"/>
                </a:solidFill>
                <a:highlight>
                  <a:srgbClr val="1C1E26"/>
                </a:highlight>
                <a:latin typeface="Consolas"/>
                <a:ea typeface="Consolas"/>
                <a:cs typeface="Consolas"/>
                <a:sym typeface="Consolas"/>
              </a:rPr>
              <a:t>"C"</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150">
                <a:solidFill>
                  <a:srgbClr val="B877DB"/>
                </a:solidFill>
                <a:highlight>
                  <a:srgbClr val="1C1E26"/>
                </a:highlight>
                <a:latin typeface="Consolas"/>
                <a:ea typeface="Consolas"/>
                <a:cs typeface="Consolas"/>
                <a:sym typeface="Consolas"/>
              </a:rPr>
              <a:t>function</a:t>
            </a: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B</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C</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150">
                <a:solidFill>
                  <a:srgbClr val="B877DB"/>
                </a:solidFill>
                <a:highlight>
                  <a:srgbClr val="1C1E26"/>
                </a:highlight>
                <a:latin typeface="Consolas"/>
                <a:ea typeface="Consolas"/>
                <a:cs typeface="Consolas"/>
                <a:sym typeface="Consolas"/>
              </a:rPr>
              <a:t>function</a:t>
            </a: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A</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B</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25B0BC"/>
                </a:solidFill>
                <a:highlight>
                  <a:srgbClr val="1C1E26"/>
                </a:highlight>
                <a:latin typeface="Consolas"/>
                <a:ea typeface="Consolas"/>
                <a:cs typeface="Consolas"/>
                <a:sym typeface="Consolas"/>
              </a:rPr>
              <a:t>A</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39"/>
          <p:cNvSpPr txBox="1"/>
          <p:nvPr>
            <p:ph idx="4294967295" type="title"/>
          </p:nvPr>
        </p:nvSpPr>
        <p:spPr>
          <a:xfrm>
            <a:off x="720000" y="540000"/>
            <a:ext cx="7704000" cy="5727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Ejecución de la pila en orden</a:t>
            </a:r>
            <a:endParaRPr/>
          </a:p>
        </p:txBody>
      </p:sp>
      <p:pic>
        <p:nvPicPr>
          <p:cNvPr id="866" name="Google Shape;866;p39"/>
          <p:cNvPicPr preferRelativeResize="0"/>
          <p:nvPr/>
        </p:nvPicPr>
        <p:blipFill>
          <a:blip r:embed="rId3">
            <a:alphaModFix/>
          </a:blip>
          <a:stretch>
            <a:fillRect/>
          </a:stretch>
        </p:blipFill>
        <p:spPr>
          <a:xfrm>
            <a:off x="1038050" y="1360375"/>
            <a:ext cx="7067925" cy="3116525"/>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0" name="Shape 870"/>
        <p:cNvGrpSpPr/>
        <p:nvPr/>
      </p:nvGrpSpPr>
      <p:grpSpPr>
        <a:xfrm>
          <a:off x="0" y="0"/>
          <a:ext cx="0" cy="0"/>
          <a:chOff x="0" y="0"/>
          <a:chExt cx="0" cy="0"/>
        </a:xfrm>
      </p:grpSpPr>
      <p:sp>
        <p:nvSpPr>
          <p:cNvPr id="871" name="Google Shape;871;p40"/>
          <p:cNvSpPr txBox="1"/>
          <p:nvPr>
            <p:ph idx="2" type="body"/>
          </p:nvPr>
        </p:nvSpPr>
        <p:spPr>
          <a:xfrm>
            <a:off x="1040025" y="2048400"/>
            <a:ext cx="3083400" cy="10467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a:t>Ejecuta el código mostrado en la página web </a:t>
            </a:r>
            <a:r>
              <a:rPr lang="en" u="sng">
                <a:solidFill>
                  <a:schemeClr val="accent5"/>
                </a:solidFill>
                <a:hlinkClick r:id="rId3">
                  <a:extLst>
                    <a:ext uri="{A12FA001-AC4F-418D-AE19-62706E023703}">
                      <ahyp:hlinkClr val="tx"/>
                    </a:ext>
                  </a:extLst>
                </a:hlinkClick>
              </a:rPr>
              <a:t>Loupe</a:t>
            </a:r>
            <a:r>
              <a:rPr lang="en"/>
              <a:t>, y describe el comportamiento con tus propias palabras. </a:t>
            </a:r>
            <a:endParaRPr/>
          </a:p>
        </p:txBody>
      </p:sp>
      <p:sp>
        <p:nvSpPr>
          <p:cNvPr id="872" name="Google Shape;872;p40"/>
          <p:cNvSpPr txBox="1"/>
          <p:nvPr>
            <p:ph idx="4" type="title"/>
          </p:nvPr>
        </p:nvSpPr>
        <p:spPr>
          <a:xfrm>
            <a:off x="720000" y="540000"/>
            <a:ext cx="7704000" cy="5727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#Ejercicio:</a:t>
            </a:r>
            <a:endParaRPr/>
          </a:p>
        </p:txBody>
      </p:sp>
      <p:sp>
        <p:nvSpPr>
          <p:cNvPr id="873" name="Google Shape;873;p40"/>
          <p:cNvSpPr txBox="1"/>
          <p:nvPr/>
        </p:nvSpPr>
        <p:spPr>
          <a:xfrm>
            <a:off x="4998000" y="1429150"/>
            <a:ext cx="3000000" cy="24684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150">
                <a:solidFill>
                  <a:srgbClr val="B877DB"/>
                </a:solidFill>
                <a:highlight>
                  <a:srgbClr val="1C1E26"/>
                </a:highlight>
                <a:latin typeface="Consolas"/>
                <a:ea typeface="Consolas"/>
                <a:cs typeface="Consolas"/>
                <a:sym typeface="Consolas"/>
              </a:rPr>
              <a:t>var</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A</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r>
              <a:rPr lang="en" sz="1150">
                <a:solidFill>
                  <a:srgbClr val="F09483"/>
                </a:solidFill>
                <a:highlight>
                  <a:srgbClr val="1C1E26"/>
                </a:highlight>
                <a:latin typeface="Consolas"/>
                <a:ea typeface="Consolas"/>
                <a:cs typeface="Consolas"/>
                <a:sym typeface="Consolas"/>
              </a:rPr>
              <a:t>1</a:t>
            </a:r>
            <a:r>
              <a:rPr lang="en" sz="1150">
                <a:solidFill>
                  <a:srgbClr val="BBBBBB"/>
                </a:solidFill>
                <a:highlight>
                  <a:srgbClr val="1C1E26"/>
                </a:highlight>
                <a:latin typeface="Consolas"/>
                <a:ea typeface="Consolas"/>
                <a:cs typeface="Consolas"/>
                <a:sym typeface="Consolas"/>
              </a:rPr>
              <a:t>, </a:t>
            </a:r>
            <a:r>
              <a:rPr lang="en" sz="1150">
                <a:solidFill>
                  <a:srgbClr val="F09483"/>
                </a:solidFill>
                <a:highlight>
                  <a:srgbClr val="1C1E26"/>
                </a:highlight>
                <a:latin typeface="Consolas"/>
                <a:ea typeface="Consolas"/>
                <a:cs typeface="Consolas"/>
                <a:sym typeface="Consolas"/>
              </a:rPr>
              <a:t>2</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B</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150">
                <a:solidFill>
                  <a:srgbClr val="B877DB"/>
                </a:solidFill>
                <a:highlight>
                  <a:srgbClr val="1C1E26"/>
                </a:highlight>
                <a:latin typeface="Consolas"/>
                <a:ea typeface="Consolas"/>
                <a:cs typeface="Consolas"/>
                <a:sym typeface="Consolas"/>
              </a:rPr>
              <a:t>for</a:t>
            </a:r>
            <a:r>
              <a:rPr lang="en" sz="1150">
                <a:solidFill>
                  <a:srgbClr val="BBBBBB"/>
                </a:solidFill>
                <a:highlight>
                  <a:srgbClr val="1C1E26"/>
                </a:highlight>
                <a:latin typeface="Consolas"/>
                <a:ea typeface="Consolas"/>
                <a:cs typeface="Consolas"/>
                <a:sym typeface="Consolas"/>
              </a:rPr>
              <a:t> (</a:t>
            </a:r>
            <a:r>
              <a:rPr b="1" lang="en" sz="1150">
                <a:solidFill>
                  <a:srgbClr val="B877DB"/>
                </a:solidFill>
                <a:highlight>
                  <a:srgbClr val="1C1E26"/>
                </a:highlight>
                <a:latin typeface="Consolas"/>
                <a:ea typeface="Consolas"/>
                <a:cs typeface="Consolas"/>
                <a:sym typeface="Consolas"/>
              </a:rPr>
              <a:t>var</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i</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r>
              <a:rPr lang="en" sz="1150">
                <a:solidFill>
                  <a:srgbClr val="F09483"/>
                </a:solidFill>
                <a:highlight>
                  <a:srgbClr val="1C1E26"/>
                </a:highlight>
                <a:latin typeface="Consolas"/>
                <a:ea typeface="Consolas"/>
                <a:cs typeface="Consolas"/>
                <a:sym typeface="Consolas"/>
              </a:rPr>
              <a:t>0</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i</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&lt;</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A</a:t>
            </a:r>
            <a:r>
              <a:rPr lang="en" sz="1150">
                <a:solidFill>
                  <a:srgbClr val="BBBBBB"/>
                </a:solidFill>
                <a:highlight>
                  <a:srgbClr val="1C1E26"/>
                </a:highlight>
                <a:latin typeface="Consolas"/>
                <a:ea typeface="Consolas"/>
                <a:cs typeface="Consolas"/>
                <a:sym typeface="Consolas"/>
              </a:rPr>
              <a:t>.</a:t>
            </a:r>
            <a:r>
              <a:rPr lang="en" sz="1150">
                <a:solidFill>
                  <a:srgbClr val="E95678"/>
                </a:solidFill>
                <a:highlight>
                  <a:srgbClr val="1C1E26"/>
                </a:highlight>
                <a:latin typeface="Consolas"/>
                <a:ea typeface="Consolas"/>
                <a:cs typeface="Consolas"/>
                <a:sym typeface="Consolas"/>
              </a:rPr>
              <a:t>length</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i</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B</a:t>
            </a:r>
            <a:r>
              <a:rPr lang="en" sz="1150">
                <a:solidFill>
                  <a:srgbClr val="BBBBBB"/>
                </a:solidFill>
                <a:highlight>
                  <a:srgbClr val="1C1E26"/>
                </a:highlight>
                <a:latin typeface="Consolas"/>
                <a:ea typeface="Consolas"/>
                <a:cs typeface="Consolas"/>
                <a:sym typeface="Consolas"/>
              </a:rPr>
              <a:t>.</a:t>
            </a:r>
            <a:r>
              <a:rPr lang="en" sz="1150">
                <a:solidFill>
                  <a:srgbClr val="25B0BC"/>
                </a:solidFill>
                <a:highlight>
                  <a:srgbClr val="1C1E26"/>
                </a:highlight>
                <a:latin typeface="Consolas"/>
                <a:ea typeface="Consolas"/>
                <a:cs typeface="Consolas"/>
                <a:sym typeface="Consolas"/>
              </a:rPr>
              <a:t>push</a:t>
            </a:r>
            <a:r>
              <a:rPr lang="en" sz="1150">
                <a:solidFill>
                  <a:srgbClr val="BBBBBB"/>
                </a:solidFill>
                <a:highlight>
                  <a:srgbClr val="1C1E26"/>
                </a:highlight>
                <a:latin typeface="Consolas"/>
                <a:ea typeface="Consolas"/>
                <a:cs typeface="Consolas"/>
                <a:sym typeface="Consolas"/>
              </a:rPr>
              <a:t>(</a:t>
            </a:r>
            <a:r>
              <a:rPr lang="en" sz="1150">
                <a:solidFill>
                  <a:srgbClr val="25B0BC"/>
                </a:solidFill>
                <a:highlight>
                  <a:srgbClr val="1C1E26"/>
                </a:highlight>
                <a:latin typeface="Consolas"/>
                <a:ea typeface="Consolas"/>
                <a:cs typeface="Consolas"/>
                <a:sym typeface="Consolas"/>
              </a:rPr>
              <a:t>sumarDos</a:t>
            </a:r>
            <a:r>
              <a:rPr lang="en" sz="1150">
                <a:solidFill>
                  <a:srgbClr val="BBBBBB"/>
                </a:solidFill>
                <a:highlight>
                  <a:srgbClr val="1C1E26"/>
                </a:highlight>
                <a:latin typeface="Consolas"/>
                <a:ea typeface="Consolas"/>
                <a:cs typeface="Consolas"/>
                <a:sym typeface="Consolas"/>
              </a:rPr>
              <a:t>(</a:t>
            </a:r>
            <a:r>
              <a:rPr lang="en" sz="1150">
                <a:solidFill>
                  <a:srgbClr val="E95678"/>
                </a:solidFill>
                <a:highlight>
                  <a:srgbClr val="1C1E26"/>
                </a:highlight>
                <a:latin typeface="Consolas"/>
                <a:ea typeface="Consolas"/>
                <a:cs typeface="Consolas"/>
                <a:sym typeface="Consolas"/>
              </a:rPr>
              <a:t>A</a:t>
            </a:r>
            <a:r>
              <a:rPr lang="en" sz="1150">
                <a:solidFill>
                  <a:srgbClr val="BBBBBB"/>
                </a:solidFill>
                <a:highlight>
                  <a:srgbClr val="1C1E26"/>
                </a:highlight>
                <a:latin typeface="Consolas"/>
                <a:ea typeface="Consolas"/>
                <a:cs typeface="Consolas"/>
                <a:sym typeface="Consolas"/>
              </a:rPr>
              <a:t>[</a:t>
            </a:r>
            <a:r>
              <a:rPr lang="en" sz="1150">
                <a:solidFill>
                  <a:srgbClr val="E95678"/>
                </a:solidFill>
                <a:highlight>
                  <a:srgbClr val="1C1E26"/>
                </a:highlight>
                <a:latin typeface="Consolas"/>
                <a:ea typeface="Consolas"/>
                <a:cs typeface="Consolas"/>
                <a:sym typeface="Consolas"/>
              </a:rPr>
              <a:t>i</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150">
                <a:solidFill>
                  <a:srgbClr val="B877DB"/>
                </a:solidFill>
                <a:highlight>
                  <a:srgbClr val="1C1E26"/>
                </a:highlight>
                <a:latin typeface="Consolas"/>
                <a:ea typeface="Consolas"/>
                <a:cs typeface="Consolas"/>
                <a:sym typeface="Consolas"/>
              </a:rPr>
              <a:t>function</a:t>
            </a: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sumarDos</a:t>
            </a:r>
            <a:r>
              <a:rPr lang="en" sz="1150">
                <a:solidFill>
                  <a:srgbClr val="BBBBBB"/>
                </a:solidFill>
                <a:highlight>
                  <a:srgbClr val="1C1E26"/>
                </a:highlight>
                <a:latin typeface="Consolas"/>
                <a:ea typeface="Consolas"/>
                <a:cs typeface="Consolas"/>
                <a:sym typeface="Consolas"/>
              </a:rPr>
              <a:t>(</a:t>
            </a:r>
            <a:r>
              <a:rPr i="1" lang="en" sz="1150">
                <a:solidFill>
                  <a:srgbClr val="E95678"/>
                </a:solidFill>
                <a:highlight>
                  <a:srgbClr val="1C1E26"/>
                </a:highlight>
                <a:latin typeface="Consolas"/>
                <a:ea typeface="Consolas"/>
                <a:cs typeface="Consolas"/>
                <a:sym typeface="Consolas"/>
              </a:rPr>
              <a:t>x</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b="1" lang="en" sz="1150">
                <a:solidFill>
                  <a:srgbClr val="B877DB"/>
                </a:solidFill>
                <a:highlight>
                  <a:srgbClr val="1C1E26"/>
                </a:highlight>
                <a:latin typeface="Consolas"/>
                <a:ea typeface="Consolas"/>
                <a:cs typeface="Consolas"/>
                <a:sym typeface="Consolas"/>
              </a:rPr>
              <a:t>return</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x</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r>
              <a:rPr lang="en" sz="1150">
                <a:solidFill>
                  <a:srgbClr val="F09483"/>
                </a:solidFill>
                <a:highlight>
                  <a:srgbClr val="1C1E26"/>
                </a:highlight>
                <a:latin typeface="Consolas"/>
                <a:ea typeface="Consolas"/>
                <a:cs typeface="Consolas"/>
                <a:sym typeface="Consolas"/>
              </a:rPr>
              <a:t>2</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95678"/>
                </a:solidFill>
                <a:highlight>
                  <a:srgbClr val="1C1E26"/>
                </a:highlight>
                <a:latin typeface="Consolas"/>
                <a:ea typeface="Consolas"/>
                <a:cs typeface="Consolas"/>
                <a:sym typeface="Consolas"/>
              </a:rPr>
              <a:t>console</a:t>
            </a:r>
            <a:r>
              <a:rPr lang="en" sz="1150">
                <a:solidFill>
                  <a:srgbClr val="BBBBBB"/>
                </a:solidFill>
                <a:highlight>
                  <a:srgbClr val="1C1E26"/>
                </a:highlight>
                <a:latin typeface="Consolas"/>
                <a:ea typeface="Consolas"/>
                <a:cs typeface="Consolas"/>
                <a:sym typeface="Consolas"/>
              </a:rPr>
              <a:t>.</a:t>
            </a:r>
            <a:r>
              <a:rPr lang="en" sz="1150">
                <a:solidFill>
                  <a:srgbClr val="25B0BC"/>
                </a:solidFill>
                <a:highlight>
                  <a:srgbClr val="1C1E26"/>
                </a:highlight>
                <a:latin typeface="Consolas"/>
                <a:ea typeface="Consolas"/>
                <a:cs typeface="Consolas"/>
                <a:sym typeface="Consolas"/>
              </a:rPr>
              <a:t>log</a:t>
            </a:r>
            <a:r>
              <a:rPr lang="en" sz="1150">
                <a:solidFill>
                  <a:srgbClr val="BBBBBB"/>
                </a:solidFill>
                <a:highlight>
                  <a:srgbClr val="1C1E26"/>
                </a:highlight>
                <a:latin typeface="Consolas"/>
                <a:ea typeface="Consolas"/>
                <a:cs typeface="Consolas"/>
                <a:sym typeface="Consolas"/>
              </a:rPr>
              <a:t>(</a:t>
            </a:r>
            <a:r>
              <a:rPr lang="en" sz="1150">
                <a:solidFill>
                  <a:srgbClr val="E95678"/>
                </a:solidFill>
                <a:highlight>
                  <a:srgbClr val="1C1E26"/>
                </a:highlight>
                <a:latin typeface="Consolas"/>
                <a:ea typeface="Consolas"/>
                <a:cs typeface="Consolas"/>
                <a:sym typeface="Consolas"/>
              </a:rPr>
              <a:t>B</a:t>
            </a:r>
            <a:r>
              <a:rPr lang="en" sz="1150">
                <a:solidFill>
                  <a:srgbClr val="BBBBBB"/>
                </a:solidFill>
                <a:highlight>
                  <a:srgbClr val="1C1E26"/>
                </a:highlight>
                <a:latin typeface="Consolas"/>
                <a:ea typeface="Consolas"/>
                <a:cs typeface="Consolas"/>
                <a:sym typeface="Consolas"/>
              </a:rPr>
              <a:t>);</a:t>
            </a:r>
            <a:endParaRPr b="1" sz="12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7" name="Shape 877"/>
        <p:cNvGrpSpPr/>
        <p:nvPr/>
      </p:nvGrpSpPr>
      <p:grpSpPr>
        <a:xfrm>
          <a:off x="0" y="0"/>
          <a:ext cx="0" cy="0"/>
          <a:chOff x="0" y="0"/>
          <a:chExt cx="0" cy="0"/>
        </a:xfrm>
      </p:grpSpPr>
      <p:sp>
        <p:nvSpPr>
          <p:cNvPr id="878" name="Google Shape;878;p41"/>
          <p:cNvSpPr txBox="1"/>
          <p:nvPr>
            <p:ph idx="2" type="body"/>
          </p:nvPr>
        </p:nvSpPr>
        <p:spPr>
          <a:xfrm>
            <a:off x="720000" y="1617450"/>
            <a:ext cx="3403500" cy="20370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Clr>
                <a:schemeClr val="accent5"/>
              </a:buClr>
              <a:buSzPts val="1400"/>
              <a:buChar char="●"/>
            </a:pPr>
            <a:r>
              <a:rPr lang="en"/>
              <a:t>Una función que se pasa como argumento de otra función, y que será invocada para completar algún tipo de acción. </a:t>
            </a:r>
            <a:endParaRPr/>
          </a:p>
          <a:p>
            <a:pPr indent="-317500" lvl="0" marL="457200" rtl="0" algn="just">
              <a:spcBef>
                <a:spcPts val="1000"/>
              </a:spcBef>
              <a:spcAft>
                <a:spcPts val="1000"/>
              </a:spcAft>
              <a:buClr>
                <a:schemeClr val="accent5"/>
              </a:buClr>
              <a:buSzPts val="1400"/>
              <a:buChar char="●"/>
            </a:pPr>
            <a:r>
              <a:rPr lang="en"/>
              <a:t>Los callbacks se utilizan para esperar la ejecución de otros códigos antes de ejecutar el propio.</a:t>
            </a:r>
            <a:endParaRPr/>
          </a:p>
        </p:txBody>
      </p:sp>
      <p:sp>
        <p:nvSpPr>
          <p:cNvPr id="879" name="Google Shape;879;p41"/>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Callbacks</a:t>
            </a:r>
            <a:endParaRPr/>
          </a:p>
        </p:txBody>
      </p:sp>
      <p:sp>
        <p:nvSpPr>
          <p:cNvPr id="880" name="Google Shape;880;p41"/>
          <p:cNvSpPr txBox="1"/>
          <p:nvPr/>
        </p:nvSpPr>
        <p:spPr>
          <a:xfrm>
            <a:off x="4948475" y="2084850"/>
            <a:ext cx="3000000" cy="13452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250">
                <a:solidFill>
                  <a:srgbClr val="B877DB"/>
                </a:solidFill>
                <a:highlight>
                  <a:srgbClr val="1C1E26"/>
                </a:highlight>
                <a:latin typeface="Consolas"/>
                <a:ea typeface="Consolas"/>
                <a:cs typeface="Consolas"/>
                <a:sym typeface="Consolas"/>
              </a:rPr>
              <a:t>function</a:t>
            </a:r>
            <a:r>
              <a:rPr lang="en" sz="1250">
                <a:solidFill>
                  <a:srgbClr val="BBBBBB"/>
                </a:solidFill>
                <a:highlight>
                  <a:srgbClr val="1C1E26"/>
                </a:highlight>
                <a:latin typeface="Consolas"/>
                <a:ea typeface="Consolas"/>
                <a:cs typeface="Consolas"/>
                <a:sym typeface="Consolas"/>
              </a:rPr>
              <a:t> </a:t>
            </a:r>
            <a:r>
              <a:rPr lang="en" sz="1250">
                <a:solidFill>
                  <a:srgbClr val="25B0BC"/>
                </a:solidFill>
                <a:highlight>
                  <a:srgbClr val="1C1E26"/>
                </a:highlight>
                <a:latin typeface="Consolas"/>
                <a:ea typeface="Consolas"/>
                <a:cs typeface="Consolas"/>
                <a:sym typeface="Consolas"/>
              </a:rPr>
              <a:t>foo</a:t>
            </a:r>
            <a:r>
              <a:rPr lang="en" sz="1250">
                <a:solidFill>
                  <a:srgbClr val="BBBBBB"/>
                </a:solidFill>
                <a:highlight>
                  <a:srgbClr val="1C1E26"/>
                </a:highlight>
                <a:latin typeface="Consolas"/>
                <a:ea typeface="Consolas"/>
                <a:cs typeface="Consolas"/>
                <a:sym typeface="Consolas"/>
              </a:rPr>
              <a:t>(</a:t>
            </a:r>
            <a:r>
              <a:rPr i="1" lang="en" sz="1250">
                <a:solidFill>
                  <a:srgbClr val="E95678"/>
                </a:solidFill>
                <a:highlight>
                  <a:srgbClr val="1C1E26"/>
                </a:highlight>
                <a:latin typeface="Consolas"/>
                <a:ea typeface="Consolas"/>
                <a:cs typeface="Consolas"/>
                <a:sym typeface="Consolas"/>
              </a:rPr>
              <a:t>callback</a:t>
            </a:r>
            <a:r>
              <a:rPr lang="en" sz="1250">
                <a:solidFill>
                  <a:srgbClr val="BBBBBB"/>
                </a:solidFill>
                <a:highlight>
                  <a:srgbClr val="1C1E26"/>
                </a:highlight>
                <a:latin typeface="Consolas"/>
                <a:ea typeface="Consolas"/>
                <a:cs typeface="Consolas"/>
                <a:sym typeface="Consolas"/>
              </a:rPr>
              <a:t>) {</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i="1" lang="en" sz="1250">
                <a:solidFill>
                  <a:srgbClr val="BBBBBB"/>
                </a:solidFill>
                <a:highlight>
                  <a:srgbClr val="1C1E26"/>
                </a:highlight>
                <a:latin typeface="Consolas"/>
                <a:ea typeface="Consolas"/>
                <a:cs typeface="Consolas"/>
                <a:sym typeface="Consolas"/>
              </a:rPr>
              <a:t>//hacer algo...</a:t>
            </a:r>
            <a:endParaRPr i="1"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lang="en" sz="1250">
                <a:solidFill>
                  <a:srgbClr val="25B0BC"/>
                </a:solidFill>
                <a:highlight>
                  <a:srgbClr val="1C1E26"/>
                </a:highlight>
                <a:latin typeface="Consolas"/>
                <a:ea typeface="Consolas"/>
                <a:cs typeface="Consolas"/>
                <a:sym typeface="Consolas"/>
              </a:rPr>
              <a:t>callback</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a:t>
            </a:r>
            <a:endParaRPr b="1" sz="13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84" name="Shape 884"/>
        <p:cNvGrpSpPr/>
        <p:nvPr/>
      </p:nvGrpSpPr>
      <p:grpSpPr>
        <a:xfrm>
          <a:off x="0" y="0"/>
          <a:ext cx="0" cy="0"/>
          <a:chOff x="0" y="0"/>
          <a:chExt cx="0" cy="0"/>
        </a:xfrm>
      </p:grpSpPr>
      <p:sp>
        <p:nvSpPr>
          <p:cNvPr id="885" name="Google Shape;885;p42"/>
          <p:cNvSpPr txBox="1"/>
          <p:nvPr>
            <p:ph idx="2" type="body"/>
          </p:nvPr>
        </p:nvSpPr>
        <p:spPr>
          <a:xfrm>
            <a:off x="720000" y="1617450"/>
            <a:ext cx="3403500" cy="20370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a:t>Crear una función que devuelva el nombre </a:t>
            </a:r>
            <a:r>
              <a:rPr i="1" lang="en">
                <a:solidFill>
                  <a:schemeClr val="accent5"/>
                </a:solidFill>
              </a:rPr>
              <a:t>“John Doe”</a:t>
            </a:r>
            <a:r>
              <a:rPr lang="en"/>
              <a:t>, el cual tiene que mostrarse en la consola del navegador y luego de ser obtenido, se debe implementar funciones con callback.</a:t>
            </a:r>
            <a:endParaRPr/>
          </a:p>
          <a:p>
            <a:pPr indent="0" lvl="0" marL="0" rtl="0" algn="just">
              <a:spcBef>
                <a:spcPts val="1000"/>
              </a:spcBef>
              <a:spcAft>
                <a:spcPts val="1000"/>
              </a:spcAft>
              <a:buClr>
                <a:schemeClr val="dk1"/>
              </a:buClr>
              <a:buSzPts val="1100"/>
              <a:buFont typeface="Arial"/>
              <a:buNone/>
            </a:pPr>
            <a:r>
              <a:rPr lang="en"/>
              <a:t>Realizar el ejercicio con ES6 y ES5 para visualizar mejor el callback y su funcionamiento.</a:t>
            </a:r>
            <a:endParaRPr/>
          </a:p>
        </p:txBody>
      </p:sp>
      <p:sp>
        <p:nvSpPr>
          <p:cNvPr id="886" name="Google Shape;886;p42"/>
          <p:cNvSpPr txBox="1"/>
          <p:nvPr>
            <p:ph idx="4" type="title"/>
          </p:nvPr>
        </p:nvSpPr>
        <p:spPr>
          <a:xfrm>
            <a:off x="720000" y="253650"/>
            <a:ext cx="7704000" cy="5727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t>#Ejemplo: </a:t>
            </a:r>
            <a:r>
              <a:rPr lang="en"/>
              <a:t>Implementación de Callbacks</a:t>
            </a:r>
            <a:endParaRPr/>
          </a:p>
        </p:txBody>
      </p:sp>
      <p:sp>
        <p:nvSpPr>
          <p:cNvPr id="887" name="Google Shape;887;p42"/>
          <p:cNvSpPr txBox="1"/>
          <p:nvPr/>
        </p:nvSpPr>
        <p:spPr>
          <a:xfrm>
            <a:off x="4920200" y="1319650"/>
            <a:ext cx="3732600" cy="29439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050">
                <a:solidFill>
                  <a:srgbClr val="B877DB"/>
                </a:solidFill>
                <a:highlight>
                  <a:srgbClr val="1C1E26"/>
                </a:highlight>
                <a:latin typeface="Consolas"/>
                <a:ea typeface="Consolas"/>
                <a:cs typeface="Consolas"/>
                <a:sym typeface="Consolas"/>
              </a:rPr>
              <a:t>const</a:t>
            </a: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getName</a:t>
            </a:r>
            <a:r>
              <a:rPr lang="en" sz="1050">
                <a:solidFill>
                  <a:srgbClr val="BBBBBB"/>
                </a:solidFill>
                <a:highlight>
                  <a:srgbClr val="1C1E26"/>
                </a:highlight>
                <a:latin typeface="Consolas"/>
                <a:ea typeface="Consolas"/>
                <a:cs typeface="Consolas"/>
                <a:sym typeface="Consolas"/>
              </a:rPr>
              <a:t> </a:t>
            </a:r>
            <a:r>
              <a:rPr b="1" lang="en" sz="1050">
                <a:solidFill>
                  <a:srgbClr val="BBBBBB"/>
                </a:solidFill>
                <a:highlight>
                  <a:srgbClr val="1C1E26"/>
                </a:highlight>
                <a:latin typeface="Consolas"/>
                <a:ea typeface="Consolas"/>
                <a:cs typeface="Consolas"/>
                <a:sym typeface="Consolas"/>
              </a:rPr>
              <a:t>=</a:t>
            </a:r>
            <a:r>
              <a:rPr lang="en" sz="1050">
                <a:solidFill>
                  <a:srgbClr val="BBBBBB"/>
                </a:solidFill>
                <a:highlight>
                  <a:srgbClr val="1C1E26"/>
                </a:highlight>
                <a:latin typeface="Consolas"/>
                <a:ea typeface="Consolas"/>
                <a:cs typeface="Consolas"/>
                <a:sym typeface="Consolas"/>
              </a:rPr>
              <a:t> (</a:t>
            </a:r>
            <a:r>
              <a:rPr i="1" lang="en" sz="1050">
                <a:solidFill>
                  <a:srgbClr val="E95678"/>
                </a:solidFill>
                <a:highlight>
                  <a:srgbClr val="1C1E26"/>
                </a:highlight>
                <a:latin typeface="Consolas"/>
                <a:ea typeface="Consolas"/>
                <a:cs typeface="Consolas"/>
                <a:sym typeface="Consolas"/>
              </a:rPr>
              <a:t>callback</a:t>
            </a:r>
            <a:r>
              <a:rPr lang="en" sz="1050">
                <a:solidFill>
                  <a:srgbClr val="BBBBBB"/>
                </a:solidFill>
                <a:highlight>
                  <a:srgbClr val="1C1E26"/>
                </a:highlight>
                <a:latin typeface="Consolas"/>
                <a:ea typeface="Consolas"/>
                <a:cs typeface="Consolas"/>
                <a:sym typeface="Consolas"/>
              </a:rPr>
              <a:t>)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callback</a:t>
            </a:r>
            <a:r>
              <a:rPr lang="en" sz="1050">
                <a:solidFill>
                  <a:srgbClr val="BBBBBB"/>
                </a:solidFill>
                <a:highlight>
                  <a:srgbClr val="1C1E26"/>
                </a:highlight>
                <a:latin typeface="Consolas"/>
                <a:ea typeface="Consolas"/>
                <a:cs typeface="Consolas"/>
                <a:sym typeface="Consolas"/>
              </a:rPr>
              <a:t>(</a:t>
            </a:r>
            <a:r>
              <a:rPr lang="en" sz="1050">
                <a:solidFill>
                  <a:srgbClr val="FAB795"/>
                </a:solidFill>
                <a:highlight>
                  <a:srgbClr val="1C1E26"/>
                </a:highlight>
                <a:latin typeface="Consolas"/>
                <a:ea typeface="Consolas"/>
                <a:cs typeface="Consolas"/>
                <a:sym typeface="Consolas"/>
              </a:rPr>
              <a:t>"John Doe"</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25B0BC"/>
                </a:solidFill>
                <a:highlight>
                  <a:srgbClr val="1C1E26"/>
                </a:highlight>
                <a:latin typeface="Consolas"/>
                <a:ea typeface="Consolas"/>
                <a:cs typeface="Consolas"/>
                <a:sym typeface="Consolas"/>
              </a:rPr>
              <a:t>getName</a:t>
            </a:r>
            <a:r>
              <a:rPr lang="en" sz="1050">
                <a:solidFill>
                  <a:srgbClr val="BBBBBB"/>
                </a:solidFill>
                <a:highlight>
                  <a:srgbClr val="1C1E26"/>
                </a:highlight>
                <a:latin typeface="Consolas"/>
                <a:ea typeface="Consolas"/>
                <a:cs typeface="Consolas"/>
                <a:sym typeface="Consolas"/>
              </a:rPr>
              <a:t>((</a:t>
            </a:r>
            <a:r>
              <a:rPr i="1" lang="en" sz="1050">
                <a:solidFill>
                  <a:srgbClr val="E95678"/>
                </a:solidFill>
                <a:highlight>
                  <a:srgbClr val="1C1E26"/>
                </a:highlight>
                <a:latin typeface="Consolas"/>
                <a:ea typeface="Consolas"/>
                <a:cs typeface="Consolas"/>
                <a:sym typeface="Consolas"/>
              </a:rPr>
              <a:t>name</a:t>
            </a:r>
            <a:r>
              <a:rPr lang="en" sz="1050">
                <a:solidFill>
                  <a:srgbClr val="BBBBBB"/>
                </a:solidFill>
                <a:highlight>
                  <a:srgbClr val="1C1E26"/>
                </a:highlight>
                <a:latin typeface="Consolas"/>
                <a:ea typeface="Consolas"/>
                <a:cs typeface="Consolas"/>
                <a:sym typeface="Consolas"/>
              </a:rPr>
              <a:t>)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console</a:t>
            </a:r>
            <a:r>
              <a:rPr lang="en" sz="1050">
                <a:solidFill>
                  <a:srgbClr val="BBBBBB"/>
                </a:solidFill>
                <a:highlight>
                  <a:srgbClr val="1C1E26"/>
                </a:highlight>
                <a:latin typeface="Consolas"/>
                <a:ea typeface="Consolas"/>
                <a:cs typeface="Consolas"/>
                <a:sym typeface="Consolas"/>
              </a:rPr>
              <a:t>.</a:t>
            </a:r>
            <a:r>
              <a:rPr lang="en" sz="1050">
                <a:solidFill>
                  <a:srgbClr val="25B0BC"/>
                </a:solidFill>
                <a:highlight>
                  <a:srgbClr val="1C1E26"/>
                </a:highlight>
                <a:latin typeface="Consolas"/>
                <a:ea typeface="Consolas"/>
                <a:cs typeface="Consolas"/>
                <a:sym typeface="Consolas"/>
              </a:rPr>
              <a:t>log</a:t>
            </a:r>
            <a:r>
              <a:rPr lang="en" sz="1050">
                <a:solidFill>
                  <a:srgbClr val="BBBBBB"/>
                </a:solidFill>
                <a:highlight>
                  <a:srgbClr val="1C1E26"/>
                </a:highlight>
                <a:latin typeface="Consolas"/>
                <a:ea typeface="Consolas"/>
                <a:cs typeface="Consolas"/>
                <a:sym typeface="Consolas"/>
              </a:rPr>
              <a:t>(</a:t>
            </a:r>
            <a:r>
              <a:rPr lang="en" sz="1050">
                <a:solidFill>
                  <a:srgbClr val="E95678"/>
                </a:solidFill>
                <a:highlight>
                  <a:srgbClr val="1C1E26"/>
                </a:highlight>
                <a:latin typeface="Consolas"/>
                <a:ea typeface="Consolas"/>
                <a:cs typeface="Consolas"/>
                <a:sym typeface="Consolas"/>
              </a:rPr>
              <a:t>name</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i="1" lang="en" sz="1050">
                <a:solidFill>
                  <a:srgbClr val="BBBBBB"/>
                </a:solidFill>
                <a:highlight>
                  <a:srgbClr val="1C1E26"/>
                </a:highlight>
                <a:latin typeface="Consolas"/>
                <a:ea typeface="Consolas"/>
                <a:cs typeface="Consolas"/>
                <a:sym typeface="Consolas"/>
              </a:rPr>
              <a:t>// output: John Doe</a:t>
            </a:r>
            <a:endParaRPr i="1"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050">
                <a:solidFill>
                  <a:srgbClr val="B877DB"/>
                </a:solidFill>
                <a:highlight>
                  <a:srgbClr val="1C1E26"/>
                </a:highlight>
                <a:latin typeface="Consolas"/>
                <a:ea typeface="Consolas"/>
                <a:cs typeface="Consolas"/>
                <a:sym typeface="Consolas"/>
              </a:rPr>
              <a:t>function</a:t>
            </a: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getName2</a:t>
            </a:r>
            <a:r>
              <a:rPr lang="en" sz="1050">
                <a:solidFill>
                  <a:srgbClr val="BBBBBB"/>
                </a:solidFill>
                <a:highlight>
                  <a:srgbClr val="1C1E26"/>
                </a:highlight>
                <a:latin typeface="Consolas"/>
                <a:ea typeface="Consolas"/>
                <a:cs typeface="Consolas"/>
                <a:sym typeface="Consolas"/>
              </a:rPr>
              <a:t>(</a:t>
            </a:r>
            <a:r>
              <a:rPr i="1" lang="en" sz="1050">
                <a:solidFill>
                  <a:srgbClr val="E95678"/>
                </a:solidFill>
                <a:highlight>
                  <a:srgbClr val="1C1E26"/>
                </a:highlight>
                <a:latin typeface="Consolas"/>
                <a:ea typeface="Consolas"/>
                <a:cs typeface="Consolas"/>
                <a:sym typeface="Consolas"/>
              </a:rPr>
              <a:t>callback</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callback</a:t>
            </a:r>
            <a:r>
              <a:rPr lang="en" sz="1050">
                <a:solidFill>
                  <a:srgbClr val="BBBBBB"/>
                </a:solidFill>
                <a:highlight>
                  <a:srgbClr val="1C1E26"/>
                </a:highlight>
                <a:latin typeface="Consolas"/>
                <a:ea typeface="Consolas"/>
                <a:cs typeface="Consolas"/>
                <a:sym typeface="Consolas"/>
              </a:rPr>
              <a:t>(</a:t>
            </a:r>
            <a:r>
              <a:rPr lang="en" sz="1050">
                <a:solidFill>
                  <a:srgbClr val="FAB795"/>
                </a:solidFill>
                <a:highlight>
                  <a:srgbClr val="1C1E26"/>
                </a:highlight>
                <a:latin typeface="Consolas"/>
                <a:ea typeface="Consolas"/>
                <a:cs typeface="Consolas"/>
                <a:sym typeface="Consolas"/>
              </a:rPr>
              <a:t>"John Doe"</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050">
                <a:solidFill>
                  <a:srgbClr val="B877DB"/>
                </a:solidFill>
                <a:highlight>
                  <a:srgbClr val="1C1E26"/>
                </a:highlight>
                <a:latin typeface="Consolas"/>
                <a:ea typeface="Consolas"/>
                <a:cs typeface="Consolas"/>
                <a:sym typeface="Consolas"/>
              </a:rPr>
              <a:t>function</a:t>
            </a: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callback</a:t>
            </a:r>
            <a:r>
              <a:rPr lang="en" sz="1050">
                <a:solidFill>
                  <a:srgbClr val="BBBBBB"/>
                </a:solidFill>
                <a:highlight>
                  <a:srgbClr val="1C1E26"/>
                </a:highlight>
                <a:latin typeface="Consolas"/>
                <a:ea typeface="Consolas"/>
                <a:cs typeface="Consolas"/>
                <a:sym typeface="Consolas"/>
              </a:rPr>
              <a:t>(</a:t>
            </a:r>
            <a:r>
              <a:rPr i="1" lang="en" sz="1050">
                <a:solidFill>
                  <a:srgbClr val="E95678"/>
                </a:solidFill>
                <a:highlight>
                  <a:srgbClr val="1C1E26"/>
                </a:highlight>
                <a:latin typeface="Consolas"/>
                <a:ea typeface="Consolas"/>
                <a:cs typeface="Consolas"/>
                <a:sym typeface="Consolas"/>
              </a:rPr>
              <a:t>name</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console</a:t>
            </a:r>
            <a:r>
              <a:rPr lang="en" sz="1050">
                <a:solidFill>
                  <a:srgbClr val="BBBBBB"/>
                </a:solidFill>
                <a:highlight>
                  <a:srgbClr val="1C1E26"/>
                </a:highlight>
                <a:latin typeface="Consolas"/>
                <a:ea typeface="Consolas"/>
                <a:cs typeface="Consolas"/>
                <a:sym typeface="Consolas"/>
              </a:rPr>
              <a:t>.</a:t>
            </a:r>
            <a:r>
              <a:rPr lang="en" sz="1050">
                <a:solidFill>
                  <a:srgbClr val="25B0BC"/>
                </a:solidFill>
                <a:highlight>
                  <a:srgbClr val="1C1E26"/>
                </a:highlight>
                <a:latin typeface="Consolas"/>
                <a:ea typeface="Consolas"/>
                <a:cs typeface="Consolas"/>
                <a:sym typeface="Consolas"/>
              </a:rPr>
              <a:t>log</a:t>
            </a:r>
            <a:r>
              <a:rPr lang="en" sz="1050">
                <a:solidFill>
                  <a:srgbClr val="BBBBBB"/>
                </a:solidFill>
                <a:highlight>
                  <a:srgbClr val="1C1E26"/>
                </a:highlight>
                <a:latin typeface="Consolas"/>
                <a:ea typeface="Consolas"/>
                <a:cs typeface="Consolas"/>
                <a:sym typeface="Consolas"/>
              </a:rPr>
              <a:t>(</a:t>
            </a:r>
            <a:r>
              <a:rPr lang="en" sz="1050">
                <a:solidFill>
                  <a:srgbClr val="E95678"/>
                </a:solidFill>
                <a:highlight>
                  <a:srgbClr val="1C1E26"/>
                </a:highlight>
                <a:latin typeface="Consolas"/>
                <a:ea typeface="Consolas"/>
                <a:cs typeface="Consolas"/>
                <a:sym typeface="Consolas"/>
              </a:rPr>
              <a:t>name</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25B0BC"/>
                </a:solidFill>
                <a:highlight>
                  <a:srgbClr val="1C1E26"/>
                </a:highlight>
                <a:latin typeface="Consolas"/>
                <a:ea typeface="Consolas"/>
                <a:cs typeface="Consolas"/>
                <a:sym typeface="Consolas"/>
              </a:rPr>
              <a:t>getName2</a:t>
            </a:r>
            <a:r>
              <a:rPr lang="en" sz="1050">
                <a:solidFill>
                  <a:srgbClr val="BBBBBB"/>
                </a:solidFill>
                <a:highlight>
                  <a:srgbClr val="1C1E26"/>
                </a:highlight>
                <a:latin typeface="Consolas"/>
                <a:ea typeface="Consolas"/>
                <a:cs typeface="Consolas"/>
                <a:sym typeface="Consolas"/>
              </a:rPr>
              <a:t>(</a:t>
            </a:r>
            <a:r>
              <a:rPr lang="en" sz="1050">
                <a:solidFill>
                  <a:srgbClr val="E95678"/>
                </a:solidFill>
                <a:highlight>
                  <a:srgbClr val="1C1E26"/>
                </a:highlight>
                <a:latin typeface="Consolas"/>
                <a:ea typeface="Consolas"/>
                <a:cs typeface="Consolas"/>
                <a:sym typeface="Consolas"/>
              </a:rPr>
              <a:t>callback</a:t>
            </a:r>
            <a:r>
              <a:rPr lang="en" sz="1050">
                <a:solidFill>
                  <a:srgbClr val="BBBBBB"/>
                </a:solidFill>
                <a:highlight>
                  <a:srgbClr val="1C1E26"/>
                </a:highlight>
                <a:latin typeface="Consolas"/>
                <a:ea typeface="Consolas"/>
                <a:cs typeface="Consolas"/>
                <a:sym typeface="Consolas"/>
              </a:rPr>
              <a:t>);</a:t>
            </a:r>
            <a:endParaRPr b="1" sz="10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1" name="Shape 891"/>
        <p:cNvGrpSpPr/>
        <p:nvPr/>
      </p:nvGrpSpPr>
      <p:grpSpPr>
        <a:xfrm>
          <a:off x="0" y="0"/>
          <a:ext cx="0" cy="0"/>
          <a:chOff x="0" y="0"/>
          <a:chExt cx="0" cy="0"/>
        </a:xfrm>
      </p:grpSpPr>
      <p:sp>
        <p:nvSpPr>
          <p:cNvPr id="892" name="Google Shape;892;p43"/>
          <p:cNvSpPr txBox="1"/>
          <p:nvPr>
            <p:ph idx="2" type="body"/>
          </p:nvPr>
        </p:nvSpPr>
        <p:spPr>
          <a:xfrm>
            <a:off x="720000" y="1617450"/>
            <a:ext cx="3403500" cy="19086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a:t>Se interpreta como la ejecución de varios procesos o eventos a la vez modificando datos de forma concurrente, sin tener la certeza sobre cuáles serán los valores finales retornados por estos procesos, lo que puede producir errores o inconsistencia en los resultados esperados.</a:t>
            </a:r>
            <a:endParaRPr/>
          </a:p>
        </p:txBody>
      </p:sp>
      <p:sp>
        <p:nvSpPr>
          <p:cNvPr id="893" name="Google Shape;893;p43"/>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Race condition</a:t>
            </a:r>
            <a:endParaRPr/>
          </a:p>
        </p:txBody>
      </p:sp>
      <p:sp>
        <p:nvSpPr>
          <p:cNvPr id="894" name="Google Shape;894;p43"/>
          <p:cNvSpPr txBox="1"/>
          <p:nvPr/>
        </p:nvSpPr>
        <p:spPr>
          <a:xfrm>
            <a:off x="5104125" y="1617450"/>
            <a:ext cx="3000000" cy="21285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250">
                <a:solidFill>
                  <a:srgbClr val="B877DB"/>
                </a:solidFill>
                <a:highlight>
                  <a:srgbClr val="1C1E26"/>
                </a:highlight>
                <a:latin typeface="Consolas"/>
                <a:ea typeface="Consolas"/>
                <a:cs typeface="Consolas"/>
                <a:sym typeface="Consolas"/>
              </a:rPr>
              <a:t>let</a:t>
            </a:r>
            <a:r>
              <a:rPr lang="en" sz="1250">
                <a:solidFill>
                  <a:srgbClr val="BBBBBB"/>
                </a:solidFill>
                <a:highlight>
                  <a:srgbClr val="1C1E26"/>
                </a:highlight>
                <a:latin typeface="Consolas"/>
                <a:ea typeface="Consolas"/>
                <a:cs typeface="Consolas"/>
                <a:sym typeface="Consolas"/>
              </a:rPr>
              <a:t> </a:t>
            </a:r>
            <a:r>
              <a:rPr lang="en" sz="1250">
                <a:solidFill>
                  <a:srgbClr val="E95678"/>
                </a:solidFill>
                <a:highlight>
                  <a:srgbClr val="1C1E26"/>
                </a:highlight>
                <a:latin typeface="Consolas"/>
                <a:ea typeface="Consolas"/>
                <a:cs typeface="Consolas"/>
                <a:sym typeface="Consolas"/>
              </a:rPr>
              <a:t>value</a:t>
            </a:r>
            <a:r>
              <a:rPr lang="en" sz="1250">
                <a:solidFill>
                  <a:srgbClr val="BBBBBB"/>
                </a:solidFill>
                <a:highlight>
                  <a:srgbClr val="1C1E26"/>
                </a:highlight>
                <a:latin typeface="Consolas"/>
                <a:ea typeface="Consolas"/>
                <a:cs typeface="Consolas"/>
                <a:sym typeface="Consolas"/>
              </a:rPr>
              <a:t> </a:t>
            </a:r>
            <a:r>
              <a:rPr b="1" lang="en" sz="1250">
                <a:solidFill>
                  <a:srgbClr val="BBBBBB"/>
                </a:solidFill>
                <a:highlight>
                  <a:srgbClr val="1C1E26"/>
                </a:highlight>
                <a:latin typeface="Consolas"/>
                <a:ea typeface="Consolas"/>
                <a:cs typeface="Consolas"/>
                <a:sym typeface="Consolas"/>
              </a:rPr>
              <a:t>=</a:t>
            </a:r>
            <a:r>
              <a:rPr lang="en" sz="1250">
                <a:solidFill>
                  <a:srgbClr val="BBBBBB"/>
                </a:solidFill>
                <a:highlight>
                  <a:srgbClr val="1C1E26"/>
                </a:highlight>
                <a:latin typeface="Consolas"/>
                <a:ea typeface="Consolas"/>
                <a:cs typeface="Consolas"/>
                <a:sym typeface="Consolas"/>
              </a:rPr>
              <a:t> </a:t>
            </a:r>
            <a:r>
              <a:rPr lang="en" sz="1250">
                <a:solidFill>
                  <a:srgbClr val="F09483"/>
                </a:solidFill>
                <a:highlight>
                  <a:srgbClr val="1C1E26"/>
                </a:highlight>
                <a:latin typeface="Consolas"/>
                <a:ea typeface="Consolas"/>
                <a:cs typeface="Consolas"/>
                <a:sym typeface="Consolas"/>
              </a:rPr>
              <a:t>0</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solidFill>
                  <a:srgbClr val="B877DB"/>
                </a:solidFill>
                <a:highlight>
                  <a:srgbClr val="1C1E26"/>
                </a:highlight>
                <a:latin typeface="Consolas"/>
                <a:ea typeface="Consolas"/>
                <a:cs typeface="Consolas"/>
                <a:sym typeface="Consolas"/>
              </a:rPr>
              <a:t>function</a:t>
            </a:r>
            <a:r>
              <a:rPr lang="en" sz="1250">
                <a:solidFill>
                  <a:srgbClr val="BBBBBB"/>
                </a:solidFill>
                <a:highlight>
                  <a:srgbClr val="1C1E26"/>
                </a:highlight>
                <a:latin typeface="Consolas"/>
                <a:ea typeface="Consolas"/>
                <a:cs typeface="Consolas"/>
                <a:sym typeface="Consolas"/>
              </a:rPr>
              <a:t> </a:t>
            </a:r>
            <a:r>
              <a:rPr lang="en" sz="1250">
                <a:solidFill>
                  <a:srgbClr val="25B0BC"/>
                </a:solidFill>
                <a:highlight>
                  <a:srgbClr val="1C1E26"/>
                </a:highlight>
                <a:latin typeface="Consolas"/>
                <a:ea typeface="Consolas"/>
                <a:cs typeface="Consolas"/>
                <a:sym typeface="Consolas"/>
              </a:rPr>
              <a:t>add1</a:t>
            </a:r>
            <a:r>
              <a:rPr lang="en" sz="1250">
                <a:solidFill>
                  <a:srgbClr val="BBBBBB"/>
                </a:solidFill>
                <a:highlight>
                  <a:srgbClr val="1C1E26"/>
                </a:highlight>
                <a:latin typeface="Consolas"/>
                <a:ea typeface="Consolas"/>
                <a:cs typeface="Consolas"/>
                <a:sym typeface="Consolas"/>
              </a:rPr>
              <a:t>(</a:t>
            </a:r>
            <a:r>
              <a:rPr i="1" lang="en" sz="1250">
                <a:solidFill>
                  <a:srgbClr val="E95678"/>
                </a:solidFill>
                <a:highlight>
                  <a:srgbClr val="1C1E26"/>
                </a:highlight>
                <a:latin typeface="Consolas"/>
                <a:ea typeface="Consolas"/>
                <a:cs typeface="Consolas"/>
                <a:sym typeface="Consolas"/>
              </a:rPr>
              <a:t>callback</a:t>
            </a:r>
            <a:r>
              <a:rPr lang="en" sz="1250">
                <a:solidFill>
                  <a:srgbClr val="BBBBBB"/>
                </a:solidFill>
                <a:highlight>
                  <a:srgbClr val="1C1E26"/>
                </a:highlight>
                <a:latin typeface="Consolas"/>
                <a:ea typeface="Consolas"/>
                <a:cs typeface="Consolas"/>
                <a:sym typeface="Consolas"/>
              </a:rPr>
              <a:t>) {</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lang="en" sz="1250">
                <a:solidFill>
                  <a:srgbClr val="25B0BC"/>
                </a:solidFill>
                <a:highlight>
                  <a:srgbClr val="1C1E26"/>
                </a:highlight>
                <a:latin typeface="Consolas"/>
                <a:ea typeface="Consolas"/>
                <a:cs typeface="Consolas"/>
                <a:sym typeface="Consolas"/>
              </a:rPr>
              <a:t>callback</a:t>
            </a:r>
            <a:r>
              <a:rPr lang="en" sz="1250">
                <a:solidFill>
                  <a:srgbClr val="BBBBBB"/>
                </a:solidFill>
                <a:highlight>
                  <a:srgbClr val="1C1E26"/>
                </a:highlight>
                <a:latin typeface="Consolas"/>
                <a:ea typeface="Consolas"/>
                <a:cs typeface="Consolas"/>
                <a:sym typeface="Consolas"/>
              </a:rPr>
              <a:t>((</a:t>
            </a:r>
            <a:r>
              <a:rPr lang="en" sz="1250">
                <a:solidFill>
                  <a:srgbClr val="E95678"/>
                </a:solidFill>
                <a:highlight>
                  <a:srgbClr val="1C1E26"/>
                </a:highlight>
                <a:latin typeface="Consolas"/>
                <a:ea typeface="Consolas"/>
                <a:cs typeface="Consolas"/>
                <a:sym typeface="Consolas"/>
              </a:rPr>
              <a:t>value</a:t>
            </a:r>
            <a:r>
              <a:rPr lang="en" sz="1250">
                <a:solidFill>
                  <a:srgbClr val="BBBBBB"/>
                </a:solidFill>
                <a:highlight>
                  <a:srgbClr val="1C1E26"/>
                </a:highlight>
                <a:latin typeface="Consolas"/>
                <a:ea typeface="Consolas"/>
                <a:cs typeface="Consolas"/>
                <a:sym typeface="Consolas"/>
              </a:rPr>
              <a:t> </a:t>
            </a:r>
            <a:r>
              <a:rPr b="1" lang="en" sz="1250">
                <a:solidFill>
                  <a:srgbClr val="BBBBBB"/>
                </a:solidFill>
                <a:highlight>
                  <a:srgbClr val="1C1E26"/>
                </a:highlight>
                <a:latin typeface="Consolas"/>
                <a:ea typeface="Consolas"/>
                <a:cs typeface="Consolas"/>
                <a:sym typeface="Consolas"/>
              </a:rPr>
              <a:t>+=</a:t>
            </a:r>
            <a:r>
              <a:rPr lang="en" sz="1250">
                <a:solidFill>
                  <a:srgbClr val="BBBBBB"/>
                </a:solidFill>
                <a:highlight>
                  <a:srgbClr val="1C1E26"/>
                </a:highlight>
                <a:latin typeface="Consolas"/>
                <a:ea typeface="Consolas"/>
                <a:cs typeface="Consolas"/>
                <a:sym typeface="Consolas"/>
              </a:rPr>
              <a:t> </a:t>
            </a:r>
            <a:r>
              <a:rPr lang="en" sz="1250">
                <a:solidFill>
                  <a:srgbClr val="F09483"/>
                </a:solidFill>
                <a:highlight>
                  <a:srgbClr val="1C1E26"/>
                </a:highlight>
                <a:latin typeface="Consolas"/>
                <a:ea typeface="Consolas"/>
                <a:cs typeface="Consolas"/>
                <a:sym typeface="Consolas"/>
              </a:rPr>
              <a:t>1</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solidFill>
                  <a:srgbClr val="B877DB"/>
                </a:solidFill>
                <a:highlight>
                  <a:srgbClr val="1C1E26"/>
                </a:highlight>
                <a:latin typeface="Consolas"/>
                <a:ea typeface="Consolas"/>
                <a:cs typeface="Consolas"/>
                <a:sym typeface="Consolas"/>
              </a:rPr>
              <a:t>function</a:t>
            </a:r>
            <a:r>
              <a:rPr lang="en" sz="1250">
                <a:solidFill>
                  <a:srgbClr val="BBBBBB"/>
                </a:solidFill>
                <a:highlight>
                  <a:srgbClr val="1C1E26"/>
                </a:highlight>
                <a:latin typeface="Consolas"/>
                <a:ea typeface="Consolas"/>
                <a:cs typeface="Consolas"/>
                <a:sym typeface="Consolas"/>
              </a:rPr>
              <a:t> </a:t>
            </a:r>
            <a:r>
              <a:rPr lang="en" sz="1250">
                <a:solidFill>
                  <a:srgbClr val="25B0BC"/>
                </a:solidFill>
                <a:highlight>
                  <a:srgbClr val="1C1E26"/>
                </a:highlight>
                <a:latin typeface="Consolas"/>
                <a:ea typeface="Consolas"/>
                <a:cs typeface="Consolas"/>
                <a:sym typeface="Consolas"/>
              </a:rPr>
              <a:t>add2</a:t>
            </a:r>
            <a:r>
              <a:rPr lang="en" sz="1250">
                <a:solidFill>
                  <a:srgbClr val="BBBBBB"/>
                </a:solidFill>
                <a:highlight>
                  <a:srgbClr val="1C1E26"/>
                </a:highlight>
                <a:latin typeface="Consolas"/>
                <a:ea typeface="Consolas"/>
                <a:cs typeface="Consolas"/>
                <a:sym typeface="Consolas"/>
              </a:rPr>
              <a:t>(</a:t>
            </a:r>
            <a:r>
              <a:rPr i="1" lang="en" sz="1250">
                <a:solidFill>
                  <a:srgbClr val="E95678"/>
                </a:solidFill>
                <a:highlight>
                  <a:srgbClr val="1C1E26"/>
                </a:highlight>
                <a:latin typeface="Consolas"/>
                <a:ea typeface="Consolas"/>
                <a:cs typeface="Consolas"/>
                <a:sym typeface="Consolas"/>
              </a:rPr>
              <a:t>callback</a:t>
            </a:r>
            <a:r>
              <a:rPr lang="en" sz="1250">
                <a:solidFill>
                  <a:srgbClr val="BBBBBB"/>
                </a:solidFill>
                <a:highlight>
                  <a:srgbClr val="1C1E26"/>
                </a:highlight>
                <a:latin typeface="Consolas"/>
                <a:ea typeface="Consolas"/>
                <a:cs typeface="Consolas"/>
                <a:sym typeface="Consolas"/>
              </a:rPr>
              <a:t>) {</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lang="en" sz="1250">
                <a:solidFill>
                  <a:srgbClr val="25B0BC"/>
                </a:solidFill>
                <a:highlight>
                  <a:srgbClr val="1C1E26"/>
                </a:highlight>
                <a:latin typeface="Consolas"/>
                <a:ea typeface="Consolas"/>
                <a:cs typeface="Consolas"/>
                <a:sym typeface="Consolas"/>
              </a:rPr>
              <a:t>callback</a:t>
            </a:r>
            <a:r>
              <a:rPr lang="en" sz="1250">
                <a:solidFill>
                  <a:srgbClr val="BBBBBB"/>
                </a:solidFill>
                <a:highlight>
                  <a:srgbClr val="1C1E26"/>
                </a:highlight>
                <a:latin typeface="Consolas"/>
                <a:ea typeface="Consolas"/>
                <a:cs typeface="Consolas"/>
                <a:sym typeface="Consolas"/>
              </a:rPr>
              <a:t>((</a:t>
            </a:r>
            <a:r>
              <a:rPr lang="en" sz="1250">
                <a:solidFill>
                  <a:srgbClr val="E95678"/>
                </a:solidFill>
                <a:highlight>
                  <a:srgbClr val="1C1E26"/>
                </a:highlight>
                <a:latin typeface="Consolas"/>
                <a:ea typeface="Consolas"/>
                <a:cs typeface="Consolas"/>
                <a:sym typeface="Consolas"/>
              </a:rPr>
              <a:t>value</a:t>
            </a:r>
            <a:r>
              <a:rPr lang="en" sz="1250">
                <a:solidFill>
                  <a:srgbClr val="BBBBBB"/>
                </a:solidFill>
                <a:highlight>
                  <a:srgbClr val="1C1E26"/>
                </a:highlight>
                <a:latin typeface="Consolas"/>
                <a:ea typeface="Consolas"/>
                <a:cs typeface="Consolas"/>
                <a:sym typeface="Consolas"/>
              </a:rPr>
              <a:t> </a:t>
            </a:r>
            <a:r>
              <a:rPr b="1" lang="en" sz="1250">
                <a:solidFill>
                  <a:srgbClr val="BBBBBB"/>
                </a:solidFill>
                <a:highlight>
                  <a:srgbClr val="1C1E26"/>
                </a:highlight>
                <a:latin typeface="Consolas"/>
                <a:ea typeface="Consolas"/>
                <a:cs typeface="Consolas"/>
                <a:sym typeface="Consolas"/>
              </a:rPr>
              <a:t>+=</a:t>
            </a:r>
            <a:r>
              <a:rPr lang="en" sz="1250">
                <a:solidFill>
                  <a:srgbClr val="BBBBBB"/>
                </a:solidFill>
                <a:highlight>
                  <a:srgbClr val="1C1E26"/>
                </a:highlight>
                <a:latin typeface="Consolas"/>
                <a:ea typeface="Consolas"/>
                <a:cs typeface="Consolas"/>
                <a:sym typeface="Consolas"/>
              </a:rPr>
              <a:t> </a:t>
            </a:r>
            <a:r>
              <a:rPr lang="en" sz="1250">
                <a:solidFill>
                  <a:srgbClr val="F09483"/>
                </a:solidFill>
                <a:highlight>
                  <a:srgbClr val="1C1E26"/>
                </a:highlight>
                <a:latin typeface="Consolas"/>
                <a:ea typeface="Consolas"/>
                <a:cs typeface="Consolas"/>
                <a:sym typeface="Consolas"/>
              </a:rPr>
              <a:t>2</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a:t>
            </a:r>
            <a:endParaRPr b="1" sz="14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8" name="Shape 898"/>
        <p:cNvGrpSpPr/>
        <p:nvPr/>
      </p:nvGrpSpPr>
      <p:grpSpPr>
        <a:xfrm>
          <a:off x="0" y="0"/>
          <a:ext cx="0" cy="0"/>
          <a:chOff x="0" y="0"/>
          <a:chExt cx="0" cy="0"/>
        </a:xfrm>
      </p:grpSpPr>
      <p:sp>
        <p:nvSpPr>
          <p:cNvPr id="899" name="Google Shape;899;p44"/>
          <p:cNvSpPr txBox="1"/>
          <p:nvPr>
            <p:ph idx="4294967295" type="body"/>
          </p:nvPr>
        </p:nvSpPr>
        <p:spPr>
          <a:xfrm>
            <a:off x="1089450" y="1715225"/>
            <a:ext cx="7046700" cy="1600800"/>
          </a:xfrm>
          <a:prstGeom prst="rect">
            <a:avLst/>
          </a:prstGeom>
        </p:spPr>
        <p:txBody>
          <a:bodyPr anchorCtr="0" anchor="t" bIns="182875" lIns="274300" spcFirstLastPara="1" rIns="274300" wrap="square" tIns="182875">
            <a:spAutoFit/>
          </a:bodyPr>
          <a:lstStyle/>
          <a:p>
            <a:pPr indent="0" lvl="0" marL="0" rtl="0" algn="just">
              <a:spcBef>
                <a:spcPts val="0"/>
              </a:spcBef>
              <a:spcAft>
                <a:spcPts val="1600"/>
              </a:spcAft>
              <a:buClr>
                <a:schemeClr val="dk1"/>
              </a:buClr>
              <a:buSzPts val="1100"/>
              <a:buFont typeface="Arial"/>
              <a:buNone/>
            </a:pPr>
            <a:r>
              <a:rPr lang="en" sz="1600"/>
              <a:t>Crear la función "separar", donde se </a:t>
            </a:r>
            <a:r>
              <a:rPr lang="en" sz="1600"/>
              <a:t>pasan</a:t>
            </a:r>
            <a:r>
              <a:rPr lang="en" sz="1600"/>
              <a:t> dos (2) argumentos, un arreglo de números y un callback. La función deberá devolver un objeto con dos (2) arreglos, uno con los pares y otro con los impares. Ejemplo: Si se tiene el arreglo [3,12,7,1,2,9,18]. La función debe retornar: pares: [12,2,18], impares: [3,7,1,9].</a:t>
            </a:r>
            <a:endParaRPr sz="1600"/>
          </a:p>
        </p:txBody>
      </p:sp>
      <p:sp>
        <p:nvSpPr>
          <p:cNvPr id="900" name="Google Shape;900;p44"/>
          <p:cNvSpPr txBox="1"/>
          <p:nvPr>
            <p:ph idx="4294967295" type="title"/>
          </p:nvPr>
        </p:nvSpPr>
        <p:spPr>
          <a:xfrm>
            <a:off x="720000" y="540000"/>
            <a:ext cx="7704000" cy="5727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3800"/>
              <a:t>#Ejercicio:</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1" name="Shape 721"/>
        <p:cNvGrpSpPr/>
        <p:nvPr/>
      </p:nvGrpSpPr>
      <p:grpSpPr>
        <a:xfrm>
          <a:off x="0" y="0"/>
          <a:ext cx="0" cy="0"/>
          <a:chOff x="0" y="0"/>
          <a:chExt cx="0" cy="0"/>
        </a:xfrm>
      </p:grpSpPr>
      <p:sp>
        <p:nvSpPr>
          <p:cNvPr id="722" name="Google Shape;722;p27"/>
          <p:cNvSpPr txBox="1"/>
          <p:nvPr>
            <p:ph type="title"/>
          </p:nvPr>
        </p:nvSpPr>
        <p:spPr>
          <a:xfrm>
            <a:off x="720000" y="7451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Objetivos del día de Hoy</a:t>
            </a:r>
            <a:endParaRPr sz="3300"/>
          </a:p>
        </p:txBody>
      </p:sp>
      <p:sp>
        <p:nvSpPr>
          <p:cNvPr id="723" name="Google Shape;723;p27"/>
          <p:cNvSpPr txBox="1"/>
          <p:nvPr>
            <p:ph idx="1" type="body"/>
          </p:nvPr>
        </p:nvSpPr>
        <p:spPr>
          <a:xfrm>
            <a:off x="684625" y="1560625"/>
            <a:ext cx="3956700" cy="27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Definir el término de asincronía en JavaScript.</a:t>
            </a:r>
            <a:endParaRPr sz="1800"/>
          </a:p>
          <a:p>
            <a:pPr indent="-342900" lvl="0" marL="457200" rtl="0" algn="l">
              <a:spcBef>
                <a:spcPts val="1000"/>
              </a:spcBef>
              <a:spcAft>
                <a:spcPts val="0"/>
              </a:spcAft>
              <a:buSzPts val="1800"/>
              <a:buChar char="●"/>
            </a:pPr>
            <a:r>
              <a:rPr lang="en" sz="1800"/>
              <a:t>Describir el funcionamiento del Event Loop para entender la programación asíncrona. </a:t>
            </a:r>
            <a:endParaRPr sz="1800"/>
          </a:p>
          <a:p>
            <a:pPr indent="0" lvl="0" marL="0" rtl="0" algn="l">
              <a:spcBef>
                <a:spcPts val="1000"/>
              </a:spcBef>
              <a:spcAft>
                <a:spcPts val="1000"/>
              </a:spcAft>
              <a:buNone/>
            </a:pPr>
            <a:r>
              <a:t/>
            </a:r>
            <a:endParaRPr sz="1500"/>
          </a:p>
        </p:txBody>
      </p:sp>
      <p:sp>
        <p:nvSpPr>
          <p:cNvPr id="724" name="Google Shape;724;p27"/>
          <p:cNvSpPr txBox="1"/>
          <p:nvPr>
            <p:ph idx="1" type="body"/>
          </p:nvPr>
        </p:nvSpPr>
        <p:spPr>
          <a:xfrm>
            <a:off x="4919275" y="1565663"/>
            <a:ext cx="3956700" cy="2017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Codificar una función asíncrona que permita implementar Promise / Resolve.</a:t>
            </a:r>
            <a:endParaRPr sz="1900"/>
          </a:p>
          <a:p>
            <a:pPr indent="-349250" lvl="0" marL="457200" rtl="0" algn="l">
              <a:spcBef>
                <a:spcPts val="0"/>
              </a:spcBef>
              <a:spcAft>
                <a:spcPts val="1000"/>
              </a:spcAft>
              <a:buSzPts val="1900"/>
              <a:buChar char="●"/>
            </a:pPr>
            <a:r>
              <a:rPr lang="en" sz="1900"/>
              <a:t> Codificar una función asíncrona utilizando ASYNC/AWAIT para obtener una respuesta directa y no una promesa.</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04" name="Shape 904"/>
        <p:cNvGrpSpPr/>
        <p:nvPr/>
      </p:nvGrpSpPr>
      <p:grpSpPr>
        <a:xfrm>
          <a:off x="0" y="0"/>
          <a:ext cx="0" cy="0"/>
          <a:chOff x="0" y="0"/>
          <a:chExt cx="0" cy="0"/>
        </a:xfrm>
      </p:grpSpPr>
      <p:sp>
        <p:nvSpPr>
          <p:cNvPr id="905" name="Google Shape;905;p45"/>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906" name="Google Shape;906;p45"/>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Callbacks y Promesas</a:t>
            </a:r>
            <a:endParaRPr/>
          </a:p>
        </p:txBody>
      </p:sp>
      <p:grpSp>
        <p:nvGrpSpPr>
          <p:cNvPr id="907" name="Google Shape;907;p45"/>
          <p:cNvGrpSpPr/>
          <p:nvPr/>
        </p:nvGrpSpPr>
        <p:grpSpPr>
          <a:xfrm>
            <a:off x="6275049" y="1382979"/>
            <a:ext cx="2377553" cy="2377553"/>
            <a:chOff x="6198197" y="1098851"/>
            <a:chExt cx="2945797" cy="2945797"/>
          </a:xfrm>
        </p:grpSpPr>
        <p:sp>
          <p:nvSpPr>
            <p:cNvPr id="908" name="Google Shape;908;p45"/>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5"/>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5"/>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5"/>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5"/>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5"/>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5"/>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5"/>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5"/>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5"/>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5"/>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5"/>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5"/>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5"/>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5"/>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5"/>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5"/>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5"/>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5"/>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5"/>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5"/>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5"/>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5"/>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5"/>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5"/>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5"/>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5"/>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5"/>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6"/>
          <p:cNvSpPr txBox="1"/>
          <p:nvPr>
            <p:ph type="title"/>
          </p:nvPr>
        </p:nvSpPr>
        <p:spPr>
          <a:xfrm>
            <a:off x="727925" y="1077725"/>
            <a:ext cx="390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setTimeout</a:t>
            </a:r>
            <a:endParaRPr/>
          </a:p>
        </p:txBody>
      </p:sp>
      <p:sp>
        <p:nvSpPr>
          <p:cNvPr id="945" name="Google Shape;945;p46"/>
          <p:cNvSpPr txBox="1"/>
          <p:nvPr>
            <p:ph idx="1" type="body"/>
          </p:nvPr>
        </p:nvSpPr>
        <p:spPr>
          <a:xfrm>
            <a:off x="688925" y="1903200"/>
            <a:ext cx="3984900" cy="114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El método setTimeout() llama a una función o evalúa una expresión después de un número específico de milisegundos. </a:t>
            </a:r>
            <a:endParaRPr sz="1500"/>
          </a:p>
          <a:p>
            <a:pPr indent="0" lvl="0" marL="0" rtl="0" algn="just">
              <a:spcBef>
                <a:spcPts val="1600"/>
              </a:spcBef>
              <a:spcAft>
                <a:spcPts val="1600"/>
              </a:spcAft>
              <a:buNone/>
            </a:pPr>
            <a:r>
              <a:rPr lang="en" sz="1500"/>
              <a:t> Así mismo, pertenece a una de las funciones Web APIs que tienen los navegadores y que se agrega directamente en el Call Stack.</a:t>
            </a:r>
            <a:endParaRPr sz="1500"/>
          </a:p>
        </p:txBody>
      </p:sp>
      <p:pic>
        <p:nvPicPr>
          <p:cNvPr id="946" name="Google Shape;946;p46"/>
          <p:cNvPicPr preferRelativeResize="0"/>
          <p:nvPr/>
        </p:nvPicPr>
        <p:blipFill>
          <a:blip r:embed="rId3">
            <a:alphaModFix/>
          </a:blip>
          <a:stretch>
            <a:fillRect/>
          </a:stretch>
        </p:blipFill>
        <p:spPr>
          <a:xfrm>
            <a:off x="5111950" y="1235050"/>
            <a:ext cx="3090447" cy="2326925"/>
          </a:xfrm>
          <a:prstGeom prst="rect">
            <a:avLst/>
          </a:prstGeom>
          <a:noFill/>
          <a:ln cap="flat" cmpd="sng" w="38100">
            <a:solidFill>
              <a:schemeClr val="lt1"/>
            </a:solidFill>
            <a:prstDash val="solid"/>
            <a:round/>
            <a:headEnd len="sm" w="sm" type="none"/>
            <a:tailEnd len="sm" w="sm" type="none"/>
          </a:ln>
          <a:effectLst>
            <a:outerShdw blurRad="14288" rotWithShape="0" algn="bl" dir="2700000" dist="85725">
              <a:schemeClr val="dk1">
                <a:alpha val="80000"/>
              </a:scheme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50" name="Shape 950"/>
        <p:cNvGrpSpPr/>
        <p:nvPr/>
      </p:nvGrpSpPr>
      <p:grpSpPr>
        <a:xfrm>
          <a:off x="0" y="0"/>
          <a:ext cx="0" cy="0"/>
          <a:chOff x="0" y="0"/>
          <a:chExt cx="0" cy="0"/>
        </a:xfrm>
      </p:grpSpPr>
      <p:sp>
        <p:nvSpPr>
          <p:cNvPr id="951" name="Google Shape;951;p47"/>
          <p:cNvSpPr txBox="1"/>
          <p:nvPr>
            <p:ph idx="2" type="body"/>
          </p:nvPr>
        </p:nvSpPr>
        <p:spPr>
          <a:xfrm>
            <a:off x="720000" y="1316850"/>
            <a:ext cx="3403500" cy="27297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1200"/>
              <a:t>Sintaxis: </a:t>
            </a:r>
            <a:endParaRPr sz="1200"/>
          </a:p>
          <a:p>
            <a:pPr indent="-304800" lvl="0" marL="457200" rtl="0" algn="just">
              <a:spcBef>
                <a:spcPts val="1000"/>
              </a:spcBef>
              <a:spcAft>
                <a:spcPts val="0"/>
              </a:spcAft>
              <a:buSzPts val="1200"/>
              <a:buChar char="●"/>
            </a:pPr>
            <a:r>
              <a:rPr lang="en" sz="1200"/>
              <a:t>El único argumento requerido es “function”.  </a:t>
            </a:r>
            <a:endParaRPr sz="1200"/>
          </a:p>
          <a:p>
            <a:pPr indent="-304800" lvl="0" marL="457200" rtl="0" algn="just">
              <a:spcBef>
                <a:spcPts val="1000"/>
              </a:spcBef>
              <a:spcAft>
                <a:spcPts val="0"/>
              </a:spcAft>
              <a:buSzPts val="1200"/>
              <a:buChar char="●"/>
            </a:pPr>
            <a:r>
              <a:rPr lang="en" sz="1200"/>
              <a:t>Este método tiene doble funcionalidad: </a:t>
            </a:r>
            <a:endParaRPr sz="1200"/>
          </a:p>
          <a:p>
            <a:pPr indent="-304800" lvl="0" marL="914400" rtl="0" algn="just">
              <a:spcBef>
                <a:spcPts val="1000"/>
              </a:spcBef>
              <a:spcAft>
                <a:spcPts val="0"/>
              </a:spcAft>
              <a:buSzPts val="1200"/>
              <a:buAutoNum type="arabicPeriod"/>
            </a:pPr>
            <a:r>
              <a:rPr lang="en" sz="1200"/>
              <a:t>El callback pasado como primer argumento se ejecutará después del tiempo establecido en el segundo argumento. </a:t>
            </a:r>
            <a:endParaRPr sz="1200"/>
          </a:p>
          <a:p>
            <a:pPr indent="-304800" lvl="0" marL="914400" rtl="0" algn="just">
              <a:spcBef>
                <a:spcPts val="1000"/>
              </a:spcBef>
              <a:spcAft>
                <a:spcPts val="1000"/>
              </a:spcAft>
              <a:buSzPts val="1200"/>
              <a:buAutoNum type="arabicPeriod"/>
            </a:pPr>
            <a:r>
              <a:rPr lang="en" sz="1200"/>
              <a:t>Su ejecución no bloquea el stack, por lo que es una función que se procesa de forma asíncrona. </a:t>
            </a:r>
            <a:endParaRPr sz="1200"/>
          </a:p>
        </p:txBody>
      </p:sp>
      <p:sp>
        <p:nvSpPr>
          <p:cNvPr id="952" name="Google Shape;952;p47"/>
          <p:cNvSpPr txBox="1"/>
          <p:nvPr>
            <p:ph idx="4" type="title"/>
          </p:nvPr>
        </p:nvSpPr>
        <p:spPr>
          <a:xfrm>
            <a:off x="811975" y="28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setTimeout</a:t>
            </a:r>
            <a:endParaRPr/>
          </a:p>
        </p:txBody>
      </p:sp>
      <p:sp>
        <p:nvSpPr>
          <p:cNvPr id="953" name="Google Shape;953;p47"/>
          <p:cNvSpPr txBox="1"/>
          <p:nvPr/>
        </p:nvSpPr>
        <p:spPr>
          <a:xfrm>
            <a:off x="4998000" y="1617450"/>
            <a:ext cx="3000000" cy="21285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250">
                <a:solidFill>
                  <a:srgbClr val="25B0BC"/>
                </a:solidFill>
                <a:highlight>
                  <a:srgbClr val="1C1E26"/>
                </a:highlight>
                <a:latin typeface="Consolas"/>
                <a:ea typeface="Consolas"/>
                <a:cs typeface="Consolas"/>
                <a:sym typeface="Consolas"/>
              </a:rPr>
              <a:t>setTimeout</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b="1" lang="en" sz="1250">
                <a:solidFill>
                  <a:srgbClr val="B877DB"/>
                </a:solidFill>
                <a:highlight>
                  <a:srgbClr val="1C1E26"/>
                </a:highlight>
                <a:latin typeface="Consolas"/>
                <a:ea typeface="Consolas"/>
                <a:cs typeface="Consolas"/>
                <a:sym typeface="Consolas"/>
              </a:rPr>
              <a:t>function</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lang="en" sz="1250">
                <a:solidFill>
                  <a:srgbClr val="E95678"/>
                </a:solidFill>
                <a:highlight>
                  <a:srgbClr val="1C1E26"/>
                </a:highlight>
                <a:latin typeface="Consolas"/>
                <a:ea typeface="Consolas"/>
                <a:cs typeface="Consolas"/>
                <a:sym typeface="Consolas"/>
              </a:rPr>
              <a:t>milliseconds</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lang="en" sz="1250">
                <a:solidFill>
                  <a:srgbClr val="E95678"/>
                </a:solidFill>
                <a:highlight>
                  <a:srgbClr val="1C1E26"/>
                </a:highlight>
                <a:latin typeface="Consolas"/>
                <a:ea typeface="Consolas"/>
                <a:cs typeface="Consolas"/>
                <a:sym typeface="Consolas"/>
              </a:rPr>
              <a:t>param1</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lang="en" sz="1250">
                <a:solidFill>
                  <a:srgbClr val="E95678"/>
                </a:solidFill>
                <a:highlight>
                  <a:srgbClr val="1C1E26"/>
                </a:highlight>
                <a:latin typeface="Consolas"/>
                <a:ea typeface="Consolas"/>
                <a:cs typeface="Consolas"/>
                <a:sym typeface="Consolas"/>
              </a:rPr>
              <a:t>param2</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b="1" lang="en" sz="1250">
                <a:solidFill>
                  <a:srgbClr val="BBBBBB"/>
                </a:solidFill>
                <a:highlight>
                  <a:srgbClr val="1C1E26"/>
                </a:highlight>
                <a:latin typeface="Consolas"/>
                <a:ea typeface="Consolas"/>
                <a:cs typeface="Consolas"/>
                <a:sym typeface="Consolas"/>
              </a:rPr>
              <a:t>...</a:t>
            </a:r>
            <a:endParaRPr b="1"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a:t>
            </a:r>
            <a:endParaRPr b="1" sz="14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57" name="Shape 957"/>
        <p:cNvGrpSpPr/>
        <p:nvPr/>
      </p:nvGrpSpPr>
      <p:grpSpPr>
        <a:xfrm>
          <a:off x="0" y="0"/>
          <a:ext cx="0" cy="0"/>
          <a:chOff x="0" y="0"/>
          <a:chExt cx="0" cy="0"/>
        </a:xfrm>
      </p:grpSpPr>
      <p:sp>
        <p:nvSpPr>
          <p:cNvPr id="958" name="Google Shape;958;p48"/>
          <p:cNvSpPr txBox="1"/>
          <p:nvPr>
            <p:ph idx="2" type="body"/>
          </p:nvPr>
        </p:nvSpPr>
        <p:spPr>
          <a:xfrm>
            <a:off x="4965000" y="1870475"/>
            <a:ext cx="3403500" cy="1262100"/>
          </a:xfrm>
          <a:prstGeom prst="rect">
            <a:avLst/>
          </a:prstGeom>
        </p:spPr>
        <p:txBody>
          <a:bodyPr anchorCtr="0" anchor="t" bIns="91425" lIns="91425" spcFirstLastPara="1" rIns="91425" wrap="square" tIns="91425">
            <a:spAutoFit/>
          </a:bodyPr>
          <a:lstStyle/>
          <a:p>
            <a:pPr indent="0" lvl="0" marL="0" rtl="0" algn="just">
              <a:spcBef>
                <a:spcPts val="1000"/>
              </a:spcBef>
              <a:spcAft>
                <a:spcPts val="1000"/>
              </a:spcAft>
              <a:buNone/>
            </a:pPr>
            <a:r>
              <a:rPr lang="en"/>
              <a:t>El primer ejemplo consiste en esperar una cantidad de tiempo para evaluar la expresión que contiene la función que se le pasó por argumento, que en este caso es mostrar en la consola un mensaje. </a:t>
            </a:r>
            <a:endParaRPr/>
          </a:p>
        </p:txBody>
      </p:sp>
      <p:sp>
        <p:nvSpPr>
          <p:cNvPr id="959" name="Google Shape;959;p48"/>
          <p:cNvSpPr txBox="1"/>
          <p:nvPr>
            <p:ph idx="4" type="title"/>
          </p:nvPr>
        </p:nvSpPr>
        <p:spPr>
          <a:xfrm>
            <a:off x="811975" y="28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Implementación de setTimeout</a:t>
            </a:r>
            <a:endParaRPr/>
          </a:p>
        </p:txBody>
      </p:sp>
      <p:sp>
        <p:nvSpPr>
          <p:cNvPr id="960" name="Google Shape;960;p48"/>
          <p:cNvSpPr txBox="1"/>
          <p:nvPr/>
        </p:nvSpPr>
        <p:spPr>
          <a:xfrm>
            <a:off x="594300" y="1930925"/>
            <a:ext cx="3498300" cy="11412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350">
                <a:solidFill>
                  <a:srgbClr val="25B0BC"/>
                </a:solidFill>
                <a:highlight>
                  <a:srgbClr val="1C1E26"/>
                </a:highlight>
                <a:latin typeface="Consolas"/>
                <a:ea typeface="Consolas"/>
                <a:cs typeface="Consolas"/>
                <a:sym typeface="Consolas"/>
              </a:rPr>
              <a:t>s</a:t>
            </a:r>
            <a:r>
              <a:rPr lang="en" sz="1350">
                <a:solidFill>
                  <a:srgbClr val="25B0BC"/>
                </a:solidFill>
                <a:highlight>
                  <a:srgbClr val="1C1E26"/>
                </a:highlight>
                <a:latin typeface="Consolas"/>
                <a:ea typeface="Consolas"/>
                <a:cs typeface="Consolas"/>
                <a:sym typeface="Consolas"/>
              </a:rPr>
              <a:t>e</a:t>
            </a:r>
            <a:r>
              <a:rPr lang="en" sz="1350">
                <a:solidFill>
                  <a:srgbClr val="25B0BC"/>
                </a:solidFill>
                <a:highlight>
                  <a:srgbClr val="1C1E26"/>
                </a:highlight>
                <a:latin typeface="Consolas"/>
                <a:ea typeface="Consolas"/>
                <a:cs typeface="Consolas"/>
                <a:sym typeface="Consolas"/>
              </a:rPr>
              <a:t>tTimeout</a:t>
            </a:r>
            <a:r>
              <a:rPr lang="en" sz="1350">
                <a:solidFill>
                  <a:srgbClr val="BBBBBB"/>
                </a:solidFill>
                <a:highlight>
                  <a:srgbClr val="1C1E26"/>
                </a:highlight>
                <a:latin typeface="Consolas"/>
                <a:ea typeface="Consolas"/>
                <a:cs typeface="Consolas"/>
                <a:sym typeface="Consolas"/>
              </a:rPr>
              <a:t>(() </a:t>
            </a:r>
            <a:r>
              <a:rPr b="1" lang="en" sz="1350">
                <a:solidFill>
                  <a:srgbClr val="B877DB"/>
                </a:solidFill>
                <a:highlight>
                  <a:srgbClr val="1C1E26"/>
                </a:highlight>
                <a:latin typeface="Consolas"/>
                <a:ea typeface="Consolas"/>
                <a:cs typeface="Consolas"/>
                <a:sym typeface="Consolas"/>
              </a:rPr>
              <a:t>=&gt;</a:t>
            </a:r>
            <a:r>
              <a:rPr lang="en" sz="1350">
                <a:solidFill>
                  <a:srgbClr val="BBBBBB"/>
                </a:solidFill>
                <a:highlight>
                  <a:srgbClr val="1C1E26"/>
                </a:highlight>
                <a:latin typeface="Consolas"/>
                <a:ea typeface="Consolas"/>
                <a:cs typeface="Consolas"/>
                <a:sym typeface="Consolas"/>
              </a:rPr>
              <a:t> {</a:t>
            </a:r>
            <a:endParaRPr sz="13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BBBBBB"/>
                </a:solidFill>
                <a:highlight>
                  <a:srgbClr val="1C1E26"/>
                </a:highlight>
                <a:latin typeface="Consolas"/>
                <a:ea typeface="Consolas"/>
                <a:cs typeface="Consolas"/>
                <a:sym typeface="Consolas"/>
              </a:rPr>
              <a:t>    </a:t>
            </a:r>
            <a:r>
              <a:rPr lang="en" sz="1350">
                <a:solidFill>
                  <a:srgbClr val="E95678"/>
                </a:solidFill>
                <a:highlight>
                  <a:srgbClr val="1C1E26"/>
                </a:highlight>
                <a:latin typeface="Consolas"/>
                <a:ea typeface="Consolas"/>
                <a:cs typeface="Consolas"/>
                <a:sym typeface="Consolas"/>
              </a:rPr>
              <a:t>console</a:t>
            </a:r>
            <a:r>
              <a:rPr lang="en" sz="1350">
                <a:solidFill>
                  <a:srgbClr val="BBBBBB"/>
                </a:solidFill>
                <a:highlight>
                  <a:srgbClr val="1C1E26"/>
                </a:highlight>
                <a:latin typeface="Consolas"/>
                <a:ea typeface="Consolas"/>
                <a:cs typeface="Consolas"/>
                <a:sym typeface="Consolas"/>
              </a:rPr>
              <a:t>.</a:t>
            </a:r>
            <a:r>
              <a:rPr lang="en" sz="1350">
                <a:solidFill>
                  <a:srgbClr val="25B0BC"/>
                </a:solidFill>
                <a:highlight>
                  <a:srgbClr val="1C1E26"/>
                </a:highlight>
                <a:latin typeface="Consolas"/>
                <a:ea typeface="Consolas"/>
                <a:cs typeface="Consolas"/>
                <a:sym typeface="Consolas"/>
              </a:rPr>
              <a:t>log</a:t>
            </a:r>
            <a:r>
              <a:rPr lang="en" sz="1350">
                <a:solidFill>
                  <a:srgbClr val="BBBBBB"/>
                </a:solidFill>
                <a:highlight>
                  <a:srgbClr val="1C1E26"/>
                </a:highlight>
                <a:latin typeface="Consolas"/>
                <a:ea typeface="Consolas"/>
                <a:cs typeface="Consolas"/>
                <a:sym typeface="Consolas"/>
              </a:rPr>
              <a:t>(</a:t>
            </a:r>
            <a:r>
              <a:rPr lang="en" sz="1350">
                <a:solidFill>
                  <a:srgbClr val="FAB795"/>
                </a:solidFill>
                <a:highlight>
                  <a:srgbClr val="1C1E26"/>
                </a:highlight>
                <a:latin typeface="Consolas"/>
                <a:ea typeface="Consolas"/>
                <a:cs typeface="Consolas"/>
                <a:sym typeface="Consolas"/>
              </a:rPr>
              <a:t>"hola mundo!"</a:t>
            </a:r>
            <a:r>
              <a:rPr lang="en" sz="1350">
                <a:solidFill>
                  <a:srgbClr val="BBBBBB"/>
                </a:solidFill>
                <a:highlight>
                  <a:srgbClr val="1C1E26"/>
                </a:highlight>
                <a:latin typeface="Consolas"/>
                <a:ea typeface="Consolas"/>
                <a:cs typeface="Consolas"/>
                <a:sym typeface="Consolas"/>
              </a:rPr>
              <a:t>);</a:t>
            </a:r>
            <a:endParaRPr sz="13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BBBBBB"/>
                </a:solidFill>
                <a:highlight>
                  <a:srgbClr val="1C1E26"/>
                </a:highlight>
                <a:latin typeface="Consolas"/>
                <a:ea typeface="Consolas"/>
                <a:cs typeface="Consolas"/>
                <a:sym typeface="Consolas"/>
              </a:rPr>
              <a:t>}, </a:t>
            </a:r>
            <a:r>
              <a:rPr lang="en" sz="1350">
                <a:solidFill>
                  <a:srgbClr val="F09483"/>
                </a:solidFill>
                <a:highlight>
                  <a:srgbClr val="1C1E26"/>
                </a:highlight>
                <a:latin typeface="Consolas"/>
                <a:ea typeface="Consolas"/>
                <a:cs typeface="Consolas"/>
                <a:sym typeface="Consolas"/>
              </a:rPr>
              <a:t>1000</a:t>
            </a:r>
            <a:r>
              <a:rPr lang="en" sz="1350">
                <a:solidFill>
                  <a:srgbClr val="BBBBBB"/>
                </a:solidFill>
                <a:highlight>
                  <a:srgbClr val="1C1E26"/>
                </a:highlight>
                <a:latin typeface="Consolas"/>
                <a:ea typeface="Consolas"/>
                <a:cs typeface="Consolas"/>
                <a:sym typeface="Consolas"/>
              </a:rPr>
              <a:t>);</a:t>
            </a:r>
            <a:endParaRPr sz="1550">
              <a:solidFill>
                <a:srgbClr val="25B0BC"/>
              </a:solidFill>
              <a:highlight>
                <a:srgbClr val="1C1E26"/>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49"/>
          <p:cNvSpPr txBox="1"/>
          <p:nvPr>
            <p:ph idx="4294967295" type="title"/>
          </p:nvPr>
        </p:nvSpPr>
        <p:spPr>
          <a:xfrm>
            <a:off x="240050" y="603675"/>
            <a:ext cx="4542600" cy="5727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2600"/>
              <a:t>#Ejemplo: </a:t>
            </a:r>
            <a:endParaRPr sz="2600"/>
          </a:p>
          <a:p>
            <a:pPr indent="0" lvl="0" marL="0" rtl="0" algn="ctr">
              <a:spcBef>
                <a:spcPts val="0"/>
              </a:spcBef>
              <a:spcAft>
                <a:spcPts val="0"/>
              </a:spcAft>
              <a:buNone/>
            </a:pPr>
            <a:r>
              <a:rPr lang="en" sz="2600"/>
              <a:t>Obteniendo usuarios por ID</a:t>
            </a:r>
            <a:endParaRPr sz="2600"/>
          </a:p>
        </p:txBody>
      </p:sp>
      <p:sp>
        <p:nvSpPr>
          <p:cNvPr id="966" name="Google Shape;966;p49"/>
          <p:cNvSpPr txBox="1"/>
          <p:nvPr>
            <p:ph idx="4294967295" type="body"/>
          </p:nvPr>
        </p:nvSpPr>
        <p:spPr>
          <a:xfrm>
            <a:off x="672100" y="1610775"/>
            <a:ext cx="4053900" cy="23448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1200"/>
              <a:t>Simular una petición asíncrona como si se tratara de una API, retornando la información de un usuario pero en formato JSON. La información para el primer usuario será la siguiente: </a:t>
            </a:r>
            <a:r>
              <a:rPr lang="en" sz="1000">
                <a:solidFill>
                  <a:srgbClr val="E95678"/>
                </a:solidFill>
                <a:latin typeface="Consolas"/>
                <a:ea typeface="Consolas"/>
                <a:cs typeface="Consolas"/>
                <a:sym typeface="Consolas"/>
              </a:rPr>
              <a:t>data</a:t>
            </a:r>
            <a:r>
              <a:rPr lang="en" sz="1000">
                <a:solidFill>
                  <a:srgbClr val="BBBBBB"/>
                </a:solidFill>
                <a:latin typeface="Consolas"/>
                <a:ea typeface="Consolas"/>
                <a:cs typeface="Consolas"/>
                <a:sym typeface="Consolas"/>
              </a:rPr>
              <a:t> </a:t>
            </a:r>
            <a:r>
              <a:rPr b="1" lang="en" sz="1000">
                <a:solidFill>
                  <a:srgbClr val="BBBBBB"/>
                </a:solidFill>
                <a:latin typeface="Consolas"/>
                <a:ea typeface="Consolas"/>
                <a:cs typeface="Consolas"/>
                <a:sym typeface="Consolas"/>
              </a:rPr>
              <a:t>=</a:t>
            </a:r>
            <a:r>
              <a:rPr lang="en" sz="1000">
                <a:solidFill>
                  <a:srgbClr val="BBBBBB"/>
                </a:solidFill>
                <a:latin typeface="Consolas"/>
                <a:ea typeface="Consolas"/>
                <a:cs typeface="Consolas"/>
                <a:sym typeface="Consolas"/>
              </a:rPr>
              <a:t> {</a:t>
            </a:r>
            <a:r>
              <a:rPr lang="en" sz="1000">
                <a:solidFill>
                  <a:srgbClr val="E95678"/>
                </a:solidFill>
                <a:latin typeface="Consolas"/>
                <a:ea typeface="Consolas"/>
                <a:cs typeface="Consolas"/>
                <a:sym typeface="Consolas"/>
              </a:rPr>
              <a:t>id</a:t>
            </a:r>
            <a:r>
              <a:rPr lang="en" sz="1000">
                <a:solidFill>
                  <a:srgbClr val="BBBBBB"/>
                </a:solidFill>
                <a:latin typeface="Consolas"/>
                <a:ea typeface="Consolas"/>
                <a:cs typeface="Consolas"/>
                <a:sym typeface="Consolas"/>
              </a:rPr>
              <a:t>: </a:t>
            </a:r>
            <a:r>
              <a:rPr lang="en" sz="1000">
                <a:solidFill>
                  <a:srgbClr val="F09483"/>
                </a:solidFill>
                <a:latin typeface="Consolas"/>
                <a:ea typeface="Consolas"/>
                <a:cs typeface="Consolas"/>
                <a:sym typeface="Consolas"/>
              </a:rPr>
              <a:t>1</a:t>
            </a:r>
            <a:r>
              <a:rPr lang="en" sz="1000">
                <a:solidFill>
                  <a:srgbClr val="BBBBBB"/>
                </a:solidFill>
                <a:latin typeface="Consolas"/>
                <a:ea typeface="Consolas"/>
                <a:cs typeface="Consolas"/>
                <a:sym typeface="Consolas"/>
              </a:rPr>
              <a:t>, </a:t>
            </a:r>
            <a:r>
              <a:rPr lang="en" sz="1000">
                <a:solidFill>
                  <a:srgbClr val="E95678"/>
                </a:solidFill>
                <a:latin typeface="Consolas"/>
                <a:ea typeface="Consolas"/>
                <a:cs typeface="Consolas"/>
                <a:sym typeface="Consolas"/>
              </a:rPr>
              <a:t>name</a:t>
            </a:r>
            <a:r>
              <a:rPr lang="en" sz="1000">
                <a:solidFill>
                  <a:srgbClr val="BBBBBB"/>
                </a:solidFill>
                <a:latin typeface="Consolas"/>
                <a:ea typeface="Consolas"/>
                <a:cs typeface="Consolas"/>
                <a:sym typeface="Consolas"/>
              </a:rPr>
              <a:t>: </a:t>
            </a:r>
            <a:r>
              <a:rPr lang="en" sz="1000">
                <a:solidFill>
                  <a:srgbClr val="FAB795"/>
                </a:solidFill>
                <a:latin typeface="Consolas"/>
                <a:ea typeface="Consolas"/>
                <a:cs typeface="Consolas"/>
                <a:sym typeface="Consolas"/>
              </a:rPr>
              <a:t>'John'</a:t>
            </a:r>
            <a:r>
              <a:rPr lang="en" sz="1000">
                <a:solidFill>
                  <a:srgbClr val="BBBBBB"/>
                </a:solidFill>
                <a:latin typeface="Consolas"/>
                <a:ea typeface="Consolas"/>
                <a:cs typeface="Consolas"/>
                <a:sym typeface="Consolas"/>
              </a:rPr>
              <a:t>, </a:t>
            </a:r>
            <a:r>
              <a:rPr lang="en" sz="1000">
                <a:solidFill>
                  <a:srgbClr val="E95678"/>
                </a:solidFill>
                <a:latin typeface="Consolas"/>
                <a:ea typeface="Consolas"/>
                <a:cs typeface="Consolas"/>
                <a:sym typeface="Consolas"/>
              </a:rPr>
              <a:t>lastName</a:t>
            </a:r>
            <a:r>
              <a:rPr lang="en" sz="1000">
                <a:solidFill>
                  <a:srgbClr val="BBBBBB"/>
                </a:solidFill>
                <a:latin typeface="Consolas"/>
                <a:ea typeface="Consolas"/>
                <a:cs typeface="Consolas"/>
                <a:sym typeface="Consolas"/>
              </a:rPr>
              <a:t>: </a:t>
            </a:r>
            <a:r>
              <a:rPr lang="en" sz="1000">
                <a:solidFill>
                  <a:srgbClr val="FAB795"/>
                </a:solidFill>
                <a:latin typeface="Consolas"/>
                <a:ea typeface="Consolas"/>
                <a:cs typeface="Consolas"/>
                <a:sym typeface="Consolas"/>
              </a:rPr>
              <a:t>'Doe'</a:t>
            </a:r>
            <a:r>
              <a:rPr lang="en" sz="1000">
                <a:solidFill>
                  <a:srgbClr val="BBBBBB"/>
                </a:solidFill>
                <a:latin typeface="Consolas"/>
                <a:ea typeface="Consolas"/>
                <a:cs typeface="Consolas"/>
                <a:sym typeface="Consolas"/>
              </a:rPr>
              <a:t>, </a:t>
            </a:r>
            <a:r>
              <a:rPr lang="en" sz="1000">
                <a:solidFill>
                  <a:srgbClr val="E95678"/>
                </a:solidFill>
                <a:latin typeface="Consolas"/>
                <a:ea typeface="Consolas"/>
                <a:cs typeface="Consolas"/>
                <a:sym typeface="Consolas"/>
              </a:rPr>
              <a:t>age</a:t>
            </a:r>
            <a:r>
              <a:rPr lang="en" sz="1000">
                <a:solidFill>
                  <a:srgbClr val="BBBBBB"/>
                </a:solidFill>
                <a:latin typeface="Consolas"/>
                <a:ea typeface="Consolas"/>
                <a:cs typeface="Consolas"/>
                <a:sym typeface="Consolas"/>
              </a:rPr>
              <a:t>: </a:t>
            </a:r>
            <a:r>
              <a:rPr lang="en" sz="1000">
                <a:solidFill>
                  <a:srgbClr val="F09483"/>
                </a:solidFill>
                <a:latin typeface="Consolas"/>
                <a:ea typeface="Consolas"/>
                <a:cs typeface="Consolas"/>
                <a:sym typeface="Consolas"/>
              </a:rPr>
              <a:t>24</a:t>
            </a:r>
            <a:r>
              <a:rPr lang="en" sz="1000">
                <a:solidFill>
                  <a:srgbClr val="BBBBBB"/>
                </a:solidFill>
                <a:latin typeface="Consolas"/>
                <a:ea typeface="Consolas"/>
                <a:cs typeface="Consolas"/>
                <a:sym typeface="Consolas"/>
              </a:rPr>
              <a:t> }</a:t>
            </a:r>
            <a:r>
              <a:rPr lang="en" sz="1200"/>
              <a:t>. Mientras que la información para el segundo usuario será: </a:t>
            </a:r>
            <a:r>
              <a:rPr lang="en" sz="1000">
                <a:solidFill>
                  <a:srgbClr val="E95678"/>
                </a:solidFill>
                <a:latin typeface="Consolas"/>
                <a:ea typeface="Consolas"/>
                <a:cs typeface="Consolas"/>
                <a:sym typeface="Consolas"/>
              </a:rPr>
              <a:t>data</a:t>
            </a:r>
            <a:r>
              <a:rPr lang="en" sz="1000">
                <a:solidFill>
                  <a:srgbClr val="BBBBBB"/>
                </a:solidFill>
                <a:latin typeface="Consolas"/>
                <a:ea typeface="Consolas"/>
                <a:cs typeface="Consolas"/>
                <a:sym typeface="Consolas"/>
              </a:rPr>
              <a:t> </a:t>
            </a:r>
            <a:r>
              <a:rPr b="1" lang="en" sz="1000">
                <a:solidFill>
                  <a:srgbClr val="BBBBBB"/>
                </a:solidFill>
                <a:latin typeface="Consolas"/>
                <a:ea typeface="Consolas"/>
                <a:cs typeface="Consolas"/>
                <a:sym typeface="Consolas"/>
              </a:rPr>
              <a:t>=</a:t>
            </a:r>
            <a:r>
              <a:rPr lang="en" sz="1000">
                <a:solidFill>
                  <a:srgbClr val="BBBBBB"/>
                </a:solidFill>
                <a:latin typeface="Consolas"/>
                <a:ea typeface="Consolas"/>
                <a:cs typeface="Consolas"/>
                <a:sym typeface="Consolas"/>
              </a:rPr>
              <a:t> { </a:t>
            </a:r>
            <a:r>
              <a:rPr lang="en" sz="1000">
                <a:solidFill>
                  <a:srgbClr val="E95678"/>
                </a:solidFill>
                <a:latin typeface="Consolas"/>
                <a:ea typeface="Consolas"/>
                <a:cs typeface="Consolas"/>
                <a:sym typeface="Consolas"/>
              </a:rPr>
              <a:t>id</a:t>
            </a:r>
            <a:r>
              <a:rPr lang="en" sz="1000">
                <a:solidFill>
                  <a:srgbClr val="BBBBBB"/>
                </a:solidFill>
                <a:latin typeface="Consolas"/>
                <a:ea typeface="Consolas"/>
                <a:cs typeface="Consolas"/>
                <a:sym typeface="Consolas"/>
              </a:rPr>
              <a:t>: </a:t>
            </a:r>
            <a:r>
              <a:rPr lang="en" sz="1000">
                <a:solidFill>
                  <a:srgbClr val="F09483"/>
                </a:solidFill>
                <a:latin typeface="Consolas"/>
                <a:ea typeface="Consolas"/>
                <a:cs typeface="Consolas"/>
                <a:sym typeface="Consolas"/>
              </a:rPr>
              <a:t>2</a:t>
            </a:r>
            <a:r>
              <a:rPr lang="en" sz="1000">
                <a:solidFill>
                  <a:srgbClr val="BBBBBB"/>
                </a:solidFill>
                <a:latin typeface="Consolas"/>
                <a:ea typeface="Consolas"/>
                <a:cs typeface="Consolas"/>
                <a:sym typeface="Consolas"/>
              </a:rPr>
              <a:t>, </a:t>
            </a:r>
            <a:r>
              <a:rPr lang="en" sz="1000">
                <a:solidFill>
                  <a:srgbClr val="E95678"/>
                </a:solidFill>
                <a:latin typeface="Consolas"/>
                <a:ea typeface="Consolas"/>
                <a:cs typeface="Consolas"/>
                <a:sym typeface="Consolas"/>
              </a:rPr>
              <a:t>name</a:t>
            </a:r>
            <a:r>
              <a:rPr lang="en" sz="1000">
                <a:solidFill>
                  <a:srgbClr val="BBBBBB"/>
                </a:solidFill>
                <a:latin typeface="Consolas"/>
                <a:ea typeface="Consolas"/>
                <a:cs typeface="Consolas"/>
                <a:sym typeface="Consolas"/>
              </a:rPr>
              <a:t>: </a:t>
            </a:r>
            <a:r>
              <a:rPr lang="en" sz="1000">
                <a:solidFill>
                  <a:srgbClr val="FAB795"/>
                </a:solidFill>
                <a:latin typeface="Consolas"/>
                <a:ea typeface="Consolas"/>
                <a:cs typeface="Consolas"/>
                <a:sym typeface="Consolas"/>
              </a:rPr>
              <a:t>"Jane"</a:t>
            </a:r>
            <a:r>
              <a:rPr lang="en" sz="1000">
                <a:solidFill>
                  <a:srgbClr val="BBBBBB"/>
                </a:solidFill>
                <a:latin typeface="Consolas"/>
                <a:ea typeface="Consolas"/>
                <a:cs typeface="Consolas"/>
                <a:sym typeface="Consolas"/>
              </a:rPr>
              <a:t>, </a:t>
            </a:r>
            <a:r>
              <a:rPr lang="en" sz="1000">
                <a:solidFill>
                  <a:srgbClr val="E95678"/>
                </a:solidFill>
                <a:latin typeface="Consolas"/>
                <a:ea typeface="Consolas"/>
                <a:cs typeface="Consolas"/>
                <a:sym typeface="Consolas"/>
              </a:rPr>
              <a:t>lastName</a:t>
            </a:r>
            <a:r>
              <a:rPr lang="en" sz="1000">
                <a:solidFill>
                  <a:srgbClr val="BBBBBB"/>
                </a:solidFill>
                <a:latin typeface="Consolas"/>
                <a:ea typeface="Consolas"/>
                <a:cs typeface="Consolas"/>
                <a:sym typeface="Consolas"/>
              </a:rPr>
              <a:t>: </a:t>
            </a:r>
            <a:r>
              <a:rPr lang="en" sz="1000">
                <a:solidFill>
                  <a:srgbClr val="FAB795"/>
                </a:solidFill>
                <a:latin typeface="Consolas"/>
                <a:ea typeface="Consolas"/>
                <a:cs typeface="Consolas"/>
                <a:sym typeface="Consolas"/>
              </a:rPr>
              <a:t>"Smith"</a:t>
            </a:r>
            <a:r>
              <a:rPr lang="en" sz="1000">
                <a:solidFill>
                  <a:srgbClr val="BBBBBB"/>
                </a:solidFill>
                <a:latin typeface="Consolas"/>
                <a:ea typeface="Consolas"/>
                <a:cs typeface="Consolas"/>
                <a:sym typeface="Consolas"/>
              </a:rPr>
              <a:t>, </a:t>
            </a:r>
            <a:r>
              <a:rPr lang="en" sz="1000">
                <a:solidFill>
                  <a:srgbClr val="E95678"/>
                </a:solidFill>
                <a:latin typeface="Consolas"/>
                <a:ea typeface="Consolas"/>
                <a:cs typeface="Consolas"/>
                <a:sym typeface="Consolas"/>
              </a:rPr>
              <a:t>age</a:t>
            </a:r>
            <a:r>
              <a:rPr lang="en" sz="1000">
                <a:solidFill>
                  <a:srgbClr val="BBBBBB"/>
                </a:solidFill>
                <a:latin typeface="Consolas"/>
                <a:ea typeface="Consolas"/>
                <a:cs typeface="Consolas"/>
                <a:sym typeface="Consolas"/>
              </a:rPr>
              <a:t>: </a:t>
            </a:r>
            <a:r>
              <a:rPr lang="en" sz="1000">
                <a:solidFill>
                  <a:srgbClr val="F09483"/>
                </a:solidFill>
                <a:latin typeface="Consolas"/>
                <a:ea typeface="Consolas"/>
                <a:cs typeface="Consolas"/>
                <a:sym typeface="Consolas"/>
              </a:rPr>
              <a:t>19</a:t>
            </a:r>
            <a:r>
              <a:rPr lang="en" sz="1000">
                <a:solidFill>
                  <a:srgbClr val="BBBBBB"/>
                </a:solidFill>
                <a:latin typeface="Consolas"/>
                <a:ea typeface="Consolas"/>
                <a:cs typeface="Consolas"/>
                <a:sym typeface="Consolas"/>
              </a:rPr>
              <a:t> }</a:t>
            </a:r>
            <a:r>
              <a:rPr lang="en" sz="1200"/>
              <a:t>. </a:t>
            </a:r>
            <a:endParaRPr sz="1200"/>
          </a:p>
          <a:p>
            <a:pPr indent="0" lvl="0" marL="0" rtl="0" algn="just">
              <a:spcBef>
                <a:spcPts val="1000"/>
              </a:spcBef>
              <a:spcAft>
                <a:spcPts val="1000"/>
              </a:spcAft>
              <a:buNone/>
            </a:pPr>
            <a:r>
              <a:rPr lang="en" sz="1200"/>
              <a:t>Por lo tanto, se debe enviar el parámetro “id” a la función para simular que se requieren los datos de un usuario en específico y que el tiempo de respuesta será de 1000 milisegundos. </a:t>
            </a:r>
            <a:endParaRPr sz="1200"/>
          </a:p>
        </p:txBody>
      </p:sp>
      <p:sp>
        <p:nvSpPr>
          <p:cNvPr id="967" name="Google Shape;967;p49"/>
          <p:cNvSpPr txBox="1"/>
          <p:nvPr/>
        </p:nvSpPr>
        <p:spPr>
          <a:xfrm>
            <a:off x="5040500" y="0"/>
            <a:ext cx="4103400" cy="5143500"/>
          </a:xfrm>
          <a:prstGeom prst="rect">
            <a:avLst/>
          </a:prstGeom>
          <a:solidFill>
            <a:srgbClr val="1C1E26"/>
          </a:solidFill>
          <a:ln>
            <a:noFill/>
          </a:ln>
        </p:spPr>
        <p:txBody>
          <a:bodyPr anchorCtr="0" anchor="t" bIns="182875" lIns="274300" spcFirstLastPara="1" rIns="274300" wrap="square" tIns="182875">
            <a:noAutofit/>
          </a:bodyPr>
          <a:lstStyle/>
          <a:p>
            <a:pPr indent="0" lvl="0" marL="0" rtl="0" algn="l">
              <a:lnSpc>
                <a:spcPct val="135714"/>
              </a:lnSpc>
              <a:spcBef>
                <a:spcPts val="0"/>
              </a:spcBef>
              <a:spcAft>
                <a:spcPts val="0"/>
              </a:spcAft>
              <a:buNone/>
            </a:pPr>
            <a:r>
              <a:rPr b="1" lang="en" sz="950">
                <a:solidFill>
                  <a:srgbClr val="B877DB"/>
                </a:solidFill>
                <a:highlight>
                  <a:srgbClr val="1C1E26"/>
                </a:highlight>
                <a:latin typeface="Consolas"/>
                <a:ea typeface="Consolas"/>
                <a:cs typeface="Consolas"/>
                <a:sym typeface="Consolas"/>
              </a:rPr>
              <a:t>function</a:t>
            </a:r>
            <a:r>
              <a:rPr lang="en" sz="950">
                <a:solidFill>
                  <a:srgbClr val="BBBBBB"/>
                </a:solidFill>
                <a:highlight>
                  <a:srgbClr val="1C1E26"/>
                </a:highlight>
                <a:latin typeface="Consolas"/>
                <a:ea typeface="Consolas"/>
                <a:cs typeface="Consolas"/>
                <a:sym typeface="Consolas"/>
              </a:rPr>
              <a:t> </a:t>
            </a:r>
            <a:r>
              <a:rPr lang="en" sz="950">
                <a:solidFill>
                  <a:srgbClr val="25B0BC"/>
                </a:solidFill>
                <a:highlight>
                  <a:srgbClr val="1C1E26"/>
                </a:highlight>
                <a:latin typeface="Consolas"/>
                <a:ea typeface="Consolas"/>
                <a:cs typeface="Consolas"/>
                <a:sym typeface="Consolas"/>
              </a:rPr>
              <a:t>getUserData</a:t>
            </a:r>
            <a:r>
              <a:rPr lang="en" sz="950">
                <a:solidFill>
                  <a:srgbClr val="BBBBBB"/>
                </a:solidFill>
                <a:highlight>
                  <a:srgbClr val="1C1E26"/>
                </a:highlight>
                <a:latin typeface="Consolas"/>
                <a:ea typeface="Consolas"/>
                <a:cs typeface="Consolas"/>
                <a:sym typeface="Consolas"/>
              </a:rPr>
              <a:t>(</a:t>
            </a:r>
            <a:r>
              <a:rPr i="1" lang="en" sz="950">
                <a:solidFill>
                  <a:srgbClr val="E95678"/>
                </a:solidFill>
                <a:highlight>
                  <a:srgbClr val="1C1E26"/>
                </a:highlight>
                <a:latin typeface="Consolas"/>
                <a:ea typeface="Consolas"/>
                <a:cs typeface="Consolas"/>
                <a:sym typeface="Consolas"/>
              </a:rPr>
              <a:t>id</a:t>
            </a:r>
            <a:r>
              <a:rPr lang="en" sz="950">
                <a:solidFill>
                  <a:srgbClr val="BBBBBB"/>
                </a:solidFill>
                <a:highlight>
                  <a:srgbClr val="1C1E26"/>
                </a:highlight>
                <a:latin typeface="Consolas"/>
                <a:ea typeface="Consolas"/>
                <a:cs typeface="Consolas"/>
                <a:sym typeface="Consolas"/>
              </a:rPr>
              <a:t>, </a:t>
            </a:r>
            <a:r>
              <a:rPr i="1" lang="en" sz="950">
                <a:solidFill>
                  <a:srgbClr val="E95678"/>
                </a:solidFill>
                <a:highlight>
                  <a:srgbClr val="1C1E26"/>
                </a:highlight>
                <a:latin typeface="Consolas"/>
                <a:ea typeface="Consolas"/>
                <a:cs typeface="Consolas"/>
                <a:sym typeface="Consolas"/>
              </a:rPr>
              <a:t>callback</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25B0BC"/>
                </a:solidFill>
                <a:highlight>
                  <a:srgbClr val="1C1E26"/>
                </a:highlight>
                <a:latin typeface="Consolas"/>
                <a:ea typeface="Consolas"/>
                <a:cs typeface="Consolas"/>
                <a:sym typeface="Consolas"/>
              </a:rPr>
              <a:t>setTimeout</a:t>
            </a: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=&gt;</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let</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data</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if</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id</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r>
              <a:rPr lang="en" sz="950">
                <a:solidFill>
                  <a:srgbClr val="BBBBBB"/>
                </a:solidFill>
                <a:highlight>
                  <a:srgbClr val="1C1E26"/>
                </a:highlight>
                <a:latin typeface="Consolas"/>
                <a:ea typeface="Consolas"/>
                <a:cs typeface="Consolas"/>
                <a:sym typeface="Consolas"/>
              </a:rPr>
              <a:t> </a:t>
            </a:r>
            <a:r>
              <a:rPr lang="en" sz="950">
                <a:solidFill>
                  <a:srgbClr val="F09483"/>
                </a:solidFill>
                <a:highlight>
                  <a:srgbClr val="1C1E26"/>
                </a:highlight>
                <a:latin typeface="Consolas"/>
                <a:ea typeface="Consolas"/>
                <a:cs typeface="Consolas"/>
                <a:sym typeface="Consolas"/>
              </a:rPr>
              <a:t>1</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data</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id</a:t>
            </a:r>
            <a:r>
              <a:rPr lang="en" sz="950">
                <a:solidFill>
                  <a:srgbClr val="BBBBBB"/>
                </a:solidFill>
                <a:highlight>
                  <a:srgbClr val="1C1E26"/>
                </a:highlight>
                <a:latin typeface="Consolas"/>
                <a:ea typeface="Consolas"/>
                <a:cs typeface="Consolas"/>
                <a:sym typeface="Consolas"/>
              </a:rPr>
              <a:t>: </a:t>
            </a:r>
            <a:r>
              <a:rPr lang="en" sz="950">
                <a:solidFill>
                  <a:srgbClr val="F09483"/>
                </a:solidFill>
                <a:highlight>
                  <a:srgbClr val="1C1E26"/>
                </a:highlight>
                <a:latin typeface="Consolas"/>
                <a:ea typeface="Consolas"/>
                <a:cs typeface="Consolas"/>
                <a:sym typeface="Consolas"/>
              </a:rPr>
              <a:t>1</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name</a:t>
            </a:r>
            <a:r>
              <a:rPr lang="en" sz="950">
                <a:solidFill>
                  <a:srgbClr val="BBBBBB"/>
                </a:solidFill>
                <a:highlight>
                  <a:srgbClr val="1C1E26"/>
                </a:highlight>
                <a:latin typeface="Consolas"/>
                <a:ea typeface="Consolas"/>
                <a:cs typeface="Consolas"/>
                <a:sym typeface="Consolas"/>
              </a:rPr>
              <a:t>: </a:t>
            </a:r>
            <a:r>
              <a:rPr lang="en" sz="950">
                <a:solidFill>
                  <a:srgbClr val="FAB795"/>
                </a:solidFill>
                <a:highlight>
                  <a:srgbClr val="1C1E26"/>
                </a:highlight>
                <a:latin typeface="Consolas"/>
                <a:ea typeface="Consolas"/>
                <a:cs typeface="Consolas"/>
                <a:sym typeface="Consolas"/>
              </a:rPr>
              <a:t>"John"</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lastName</a:t>
            </a:r>
            <a:r>
              <a:rPr lang="en" sz="950">
                <a:solidFill>
                  <a:srgbClr val="BBBBBB"/>
                </a:solidFill>
                <a:highlight>
                  <a:srgbClr val="1C1E26"/>
                </a:highlight>
                <a:latin typeface="Consolas"/>
                <a:ea typeface="Consolas"/>
                <a:cs typeface="Consolas"/>
                <a:sym typeface="Consolas"/>
              </a:rPr>
              <a:t>: </a:t>
            </a:r>
            <a:r>
              <a:rPr lang="en" sz="950">
                <a:solidFill>
                  <a:srgbClr val="FAB795"/>
                </a:solidFill>
                <a:highlight>
                  <a:srgbClr val="1C1E26"/>
                </a:highlight>
                <a:latin typeface="Consolas"/>
                <a:ea typeface="Consolas"/>
                <a:cs typeface="Consolas"/>
                <a:sym typeface="Consolas"/>
              </a:rPr>
              <a:t>"Doe"</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age</a:t>
            </a:r>
            <a:r>
              <a:rPr lang="en" sz="950">
                <a:solidFill>
                  <a:srgbClr val="BBBBBB"/>
                </a:solidFill>
                <a:highlight>
                  <a:srgbClr val="1C1E26"/>
                </a:highlight>
                <a:latin typeface="Consolas"/>
                <a:ea typeface="Consolas"/>
                <a:cs typeface="Consolas"/>
                <a:sym typeface="Consolas"/>
              </a:rPr>
              <a:t>: </a:t>
            </a:r>
            <a:r>
              <a:rPr lang="en" sz="950">
                <a:solidFill>
                  <a:srgbClr val="F09483"/>
                </a:solidFill>
                <a:highlight>
                  <a:srgbClr val="1C1E26"/>
                </a:highlight>
                <a:latin typeface="Consolas"/>
                <a:ea typeface="Consolas"/>
                <a:cs typeface="Consolas"/>
                <a:sym typeface="Consolas"/>
              </a:rPr>
              <a:t>24</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if</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id</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r>
              <a:rPr lang="en" sz="950">
                <a:solidFill>
                  <a:srgbClr val="BBBBBB"/>
                </a:solidFill>
                <a:highlight>
                  <a:srgbClr val="1C1E26"/>
                </a:highlight>
                <a:latin typeface="Consolas"/>
                <a:ea typeface="Consolas"/>
                <a:cs typeface="Consolas"/>
                <a:sym typeface="Consolas"/>
              </a:rPr>
              <a:t> </a:t>
            </a:r>
            <a:r>
              <a:rPr lang="en" sz="950">
                <a:solidFill>
                  <a:srgbClr val="F09483"/>
                </a:solidFill>
                <a:highlight>
                  <a:srgbClr val="1C1E26"/>
                </a:highlight>
                <a:latin typeface="Consolas"/>
                <a:ea typeface="Consolas"/>
                <a:cs typeface="Consolas"/>
                <a:sym typeface="Consolas"/>
              </a:rPr>
              <a:t>2</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data</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id</a:t>
            </a:r>
            <a:r>
              <a:rPr lang="en" sz="950">
                <a:solidFill>
                  <a:srgbClr val="BBBBBB"/>
                </a:solidFill>
                <a:highlight>
                  <a:srgbClr val="1C1E26"/>
                </a:highlight>
                <a:latin typeface="Consolas"/>
                <a:ea typeface="Consolas"/>
                <a:cs typeface="Consolas"/>
                <a:sym typeface="Consolas"/>
              </a:rPr>
              <a:t>: </a:t>
            </a:r>
            <a:r>
              <a:rPr lang="en" sz="950">
                <a:solidFill>
                  <a:srgbClr val="F09483"/>
                </a:solidFill>
                <a:highlight>
                  <a:srgbClr val="1C1E26"/>
                </a:highlight>
                <a:latin typeface="Consolas"/>
                <a:ea typeface="Consolas"/>
                <a:cs typeface="Consolas"/>
                <a:sym typeface="Consolas"/>
              </a:rPr>
              <a:t>2</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name</a:t>
            </a:r>
            <a:r>
              <a:rPr lang="en" sz="950">
                <a:solidFill>
                  <a:srgbClr val="BBBBBB"/>
                </a:solidFill>
                <a:highlight>
                  <a:srgbClr val="1C1E26"/>
                </a:highlight>
                <a:latin typeface="Consolas"/>
                <a:ea typeface="Consolas"/>
                <a:cs typeface="Consolas"/>
                <a:sym typeface="Consolas"/>
              </a:rPr>
              <a:t>: </a:t>
            </a:r>
            <a:r>
              <a:rPr lang="en" sz="950">
                <a:solidFill>
                  <a:srgbClr val="FAB795"/>
                </a:solidFill>
                <a:highlight>
                  <a:srgbClr val="1C1E26"/>
                </a:highlight>
                <a:latin typeface="Consolas"/>
                <a:ea typeface="Consolas"/>
                <a:cs typeface="Consolas"/>
                <a:sym typeface="Consolas"/>
              </a:rPr>
              <a:t>"Jane"</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lastName</a:t>
            </a:r>
            <a:r>
              <a:rPr lang="en" sz="950">
                <a:solidFill>
                  <a:srgbClr val="BBBBBB"/>
                </a:solidFill>
                <a:highlight>
                  <a:srgbClr val="1C1E26"/>
                </a:highlight>
                <a:latin typeface="Consolas"/>
                <a:ea typeface="Consolas"/>
                <a:cs typeface="Consolas"/>
                <a:sym typeface="Consolas"/>
              </a:rPr>
              <a:t>: </a:t>
            </a:r>
            <a:r>
              <a:rPr lang="en" sz="950">
                <a:solidFill>
                  <a:srgbClr val="FAB795"/>
                </a:solidFill>
                <a:highlight>
                  <a:srgbClr val="1C1E26"/>
                </a:highlight>
                <a:latin typeface="Consolas"/>
                <a:ea typeface="Consolas"/>
                <a:cs typeface="Consolas"/>
                <a:sym typeface="Consolas"/>
              </a:rPr>
              <a:t>"Smith"</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age</a:t>
            </a:r>
            <a:r>
              <a:rPr lang="en" sz="950">
                <a:solidFill>
                  <a:srgbClr val="BBBBBB"/>
                </a:solidFill>
                <a:highlight>
                  <a:srgbClr val="1C1E26"/>
                </a:highlight>
                <a:latin typeface="Consolas"/>
                <a:ea typeface="Consolas"/>
                <a:cs typeface="Consolas"/>
                <a:sym typeface="Consolas"/>
              </a:rPr>
              <a:t>: </a:t>
            </a:r>
            <a:r>
              <a:rPr lang="en" sz="950">
                <a:solidFill>
                  <a:srgbClr val="F09483"/>
                </a:solidFill>
                <a:highlight>
                  <a:srgbClr val="1C1E26"/>
                </a:highlight>
                <a:latin typeface="Consolas"/>
                <a:ea typeface="Consolas"/>
                <a:cs typeface="Consolas"/>
                <a:sym typeface="Consolas"/>
              </a:rPr>
              <a:t>19</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25B0BC"/>
                </a:solidFill>
                <a:highlight>
                  <a:srgbClr val="1C1E26"/>
                </a:highlight>
                <a:latin typeface="Consolas"/>
                <a:ea typeface="Consolas"/>
                <a:cs typeface="Consolas"/>
                <a:sym typeface="Consolas"/>
              </a:rPr>
              <a:t>callback</a:t>
            </a:r>
            <a:r>
              <a:rPr lang="en" sz="950">
                <a:solidFill>
                  <a:srgbClr val="BBBBBB"/>
                </a:solidFill>
                <a:highlight>
                  <a:srgbClr val="1C1E26"/>
                </a:highlight>
                <a:latin typeface="Consolas"/>
                <a:ea typeface="Consolas"/>
                <a:cs typeface="Consolas"/>
                <a:sym typeface="Consolas"/>
              </a:rPr>
              <a:t>(</a:t>
            </a:r>
            <a:r>
              <a:rPr lang="en" sz="950">
                <a:solidFill>
                  <a:srgbClr val="E95678"/>
                </a:solidFill>
                <a:highlight>
                  <a:srgbClr val="1C1E26"/>
                </a:highlight>
                <a:latin typeface="Consolas"/>
                <a:ea typeface="Consolas"/>
                <a:cs typeface="Consolas"/>
                <a:sym typeface="Consolas"/>
              </a:rPr>
              <a:t>data</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 </a:t>
            </a:r>
            <a:r>
              <a:rPr lang="en" sz="950">
                <a:solidFill>
                  <a:srgbClr val="F09483"/>
                </a:solidFill>
                <a:highlight>
                  <a:srgbClr val="1C1E26"/>
                </a:highlight>
                <a:latin typeface="Consolas"/>
                <a:ea typeface="Consolas"/>
                <a:cs typeface="Consolas"/>
                <a:sym typeface="Consolas"/>
              </a:rPr>
              <a:t>1000</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25B0BC"/>
                </a:solidFill>
                <a:highlight>
                  <a:srgbClr val="1C1E26"/>
                </a:highlight>
                <a:latin typeface="Consolas"/>
                <a:ea typeface="Consolas"/>
                <a:cs typeface="Consolas"/>
                <a:sym typeface="Consolas"/>
              </a:rPr>
              <a:t>getUserData</a:t>
            </a:r>
            <a:r>
              <a:rPr lang="en" sz="950">
                <a:solidFill>
                  <a:srgbClr val="BBBBBB"/>
                </a:solidFill>
                <a:highlight>
                  <a:srgbClr val="1C1E26"/>
                </a:highlight>
                <a:latin typeface="Consolas"/>
                <a:ea typeface="Consolas"/>
                <a:cs typeface="Consolas"/>
                <a:sym typeface="Consolas"/>
              </a:rPr>
              <a:t>(</a:t>
            </a:r>
            <a:r>
              <a:rPr lang="en" sz="950">
                <a:solidFill>
                  <a:srgbClr val="F09483"/>
                </a:solidFill>
                <a:highlight>
                  <a:srgbClr val="1C1E26"/>
                </a:highlight>
                <a:latin typeface="Consolas"/>
                <a:ea typeface="Consolas"/>
                <a:cs typeface="Consolas"/>
                <a:sym typeface="Consolas"/>
              </a:rPr>
              <a:t>1</a:t>
            </a:r>
            <a:r>
              <a:rPr lang="en" sz="950">
                <a:solidFill>
                  <a:srgbClr val="BBBBBB"/>
                </a:solidFill>
                <a:highlight>
                  <a:srgbClr val="1C1E26"/>
                </a:highlight>
                <a:latin typeface="Consolas"/>
                <a:ea typeface="Consolas"/>
                <a:cs typeface="Consolas"/>
                <a:sym typeface="Consolas"/>
              </a:rPr>
              <a:t>, (</a:t>
            </a:r>
            <a:r>
              <a:rPr i="1" lang="en" sz="950">
                <a:solidFill>
                  <a:srgbClr val="E95678"/>
                </a:solidFill>
                <a:highlight>
                  <a:srgbClr val="1C1E26"/>
                </a:highlight>
                <a:latin typeface="Consolas"/>
                <a:ea typeface="Consolas"/>
                <a:cs typeface="Consolas"/>
                <a:sym typeface="Consolas"/>
              </a:rPr>
              <a:t>user</a:t>
            </a: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=&gt;</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console</a:t>
            </a:r>
            <a:r>
              <a:rPr lang="en" sz="950">
                <a:solidFill>
                  <a:srgbClr val="BBBBBB"/>
                </a:solidFill>
                <a:highlight>
                  <a:srgbClr val="1C1E26"/>
                </a:highlight>
                <a:latin typeface="Consolas"/>
                <a:ea typeface="Consolas"/>
                <a:cs typeface="Consolas"/>
                <a:sym typeface="Consolas"/>
              </a:rPr>
              <a:t>.</a:t>
            </a:r>
            <a:r>
              <a:rPr lang="en" sz="950">
                <a:solidFill>
                  <a:srgbClr val="25B0BC"/>
                </a:solidFill>
                <a:highlight>
                  <a:srgbClr val="1C1E26"/>
                </a:highlight>
                <a:latin typeface="Consolas"/>
                <a:ea typeface="Consolas"/>
                <a:cs typeface="Consolas"/>
                <a:sym typeface="Consolas"/>
              </a:rPr>
              <a:t>log</a:t>
            </a:r>
            <a:r>
              <a:rPr lang="en" sz="950">
                <a:solidFill>
                  <a:srgbClr val="BBBBBB"/>
                </a:solidFill>
                <a:highlight>
                  <a:srgbClr val="1C1E26"/>
                </a:highlight>
                <a:latin typeface="Consolas"/>
                <a:ea typeface="Consolas"/>
                <a:cs typeface="Consolas"/>
                <a:sym typeface="Consolas"/>
              </a:rPr>
              <a:t>(</a:t>
            </a:r>
            <a:r>
              <a:rPr lang="en" sz="950">
                <a:solidFill>
                  <a:srgbClr val="E95678"/>
                </a:solidFill>
                <a:highlight>
                  <a:srgbClr val="1C1E26"/>
                </a:highlight>
                <a:latin typeface="Consolas"/>
                <a:ea typeface="Consolas"/>
                <a:cs typeface="Consolas"/>
                <a:sym typeface="Consolas"/>
              </a:rPr>
              <a:t>user</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25B0BC"/>
                </a:solidFill>
                <a:highlight>
                  <a:srgbClr val="1C1E26"/>
                </a:highlight>
                <a:latin typeface="Consolas"/>
                <a:ea typeface="Consolas"/>
                <a:cs typeface="Consolas"/>
                <a:sym typeface="Consolas"/>
              </a:rPr>
              <a:t>getUserData</a:t>
            </a:r>
            <a:r>
              <a:rPr lang="en" sz="950">
                <a:solidFill>
                  <a:srgbClr val="BBBBBB"/>
                </a:solidFill>
                <a:highlight>
                  <a:srgbClr val="1C1E26"/>
                </a:highlight>
                <a:latin typeface="Consolas"/>
                <a:ea typeface="Consolas"/>
                <a:cs typeface="Consolas"/>
                <a:sym typeface="Consolas"/>
              </a:rPr>
              <a:t>(</a:t>
            </a:r>
            <a:r>
              <a:rPr lang="en" sz="950">
                <a:solidFill>
                  <a:srgbClr val="F09483"/>
                </a:solidFill>
                <a:highlight>
                  <a:srgbClr val="1C1E26"/>
                </a:highlight>
                <a:latin typeface="Consolas"/>
                <a:ea typeface="Consolas"/>
                <a:cs typeface="Consolas"/>
                <a:sym typeface="Consolas"/>
              </a:rPr>
              <a:t>2</a:t>
            </a:r>
            <a:r>
              <a:rPr lang="en" sz="950">
                <a:solidFill>
                  <a:srgbClr val="BBBBBB"/>
                </a:solidFill>
                <a:highlight>
                  <a:srgbClr val="1C1E26"/>
                </a:highlight>
                <a:latin typeface="Consolas"/>
                <a:ea typeface="Consolas"/>
                <a:cs typeface="Consolas"/>
                <a:sym typeface="Consolas"/>
              </a:rPr>
              <a:t>, (</a:t>
            </a:r>
            <a:r>
              <a:rPr i="1" lang="en" sz="950">
                <a:solidFill>
                  <a:srgbClr val="E95678"/>
                </a:solidFill>
                <a:highlight>
                  <a:srgbClr val="1C1E26"/>
                </a:highlight>
                <a:latin typeface="Consolas"/>
                <a:ea typeface="Consolas"/>
                <a:cs typeface="Consolas"/>
                <a:sym typeface="Consolas"/>
              </a:rPr>
              <a:t>user</a:t>
            </a: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=&gt;</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console</a:t>
            </a:r>
            <a:r>
              <a:rPr lang="en" sz="950">
                <a:solidFill>
                  <a:srgbClr val="BBBBBB"/>
                </a:solidFill>
                <a:highlight>
                  <a:srgbClr val="1C1E26"/>
                </a:highlight>
                <a:latin typeface="Consolas"/>
                <a:ea typeface="Consolas"/>
                <a:cs typeface="Consolas"/>
                <a:sym typeface="Consolas"/>
              </a:rPr>
              <a:t>.</a:t>
            </a:r>
            <a:r>
              <a:rPr lang="en" sz="950">
                <a:solidFill>
                  <a:srgbClr val="25B0BC"/>
                </a:solidFill>
                <a:highlight>
                  <a:srgbClr val="1C1E26"/>
                </a:highlight>
                <a:latin typeface="Consolas"/>
                <a:ea typeface="Consolas"/>
                <a:cs typeface="Consolas"/>
                <a:sym typeface="Consolas"/>
              </a:rPr>
              <a:t>log</a:t>
            </a:r>
            <a:r>
              <a:rPr lang="en" sz="950">
                <a:solidFill>
                  <a:srgbClr val="BBBBBB"/>
                </a:solidFill>
                <a:highlight>
                  <a:srgbClr val="1C1E26"/>
                </a:highlight>
                <a:latin typeface="Consolas"/>
                <a:ea typeface="Consolas"/>
                <a:cs typeface="Consolas"/>
                <a:sym typeface="Consolas"/>
              </a:rPr>
              <a:t>(</a:t>
            </a:r>
            <a:r>
              <a:rPr lang="en" sz="950">
                <a:solidFill>
                  <a:srgbClr val="E95678"/>
                </a:solidFill>
                <a:highlight>
                  <a:srgbClr val="1C1E26"/>
                </a:highlight>
                <a:latin typeface="Consolas"/>
                <a:ea typeface="Consolas"/>
                <a:cs typeface="Consolas"/>
                <a:sym typeface="Consolas"/>
              </a:rPr>
              <a:t>user</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71" name="Shape 971"/>
        <p:cNvGrpSpPr/>
        <p:nvPr/>
      </p:nvGrpSpPr>
      <p:grpSpPr>
        <a:xfrm>
          <a:off x="0" y="0"/>
          <a:ext cx="0" cy="0"/>
          <a:chOff x="0" y="0"/>
          <a:chExt cx="0" cy="0"/>
        </a:xfrm>
      </p:grpSpPr>
      <p:sp>
        <p:nvSpPr>
          <p:cNvPr id="972" name="Google Shape;972;p50"/>
          <p:cNvSpPr txBox="1"/>
          <p:nvPr>
            <p:ph idx="2" type="body"/>
          </p:nvPr>
        </p:nvSpPr>
        <p:spPr>
          <a:xfrm>
            <a:off x="620950" y="1617450"/>
            <a:ext cx="3403500" cy="2293500"/>
          </a:xfrm>
          <a:prstGeom prst="rect">
            <a:avLst/>
          </a:prstGeom>
        </p:spPr>
        <p:txBody>
          <a:bodyPr anchorCtr="0" anchor="t" bIns="91425" lIns="91425" spcFirstLastPara="1" rIns="91425" wrap="square" tIns="91425">
            <a:spAutoFit/>
          </a:bodyPr>
          <a:lstStyle/>
          <a:p>
            <a:pPr indent="0" lvl="0" marL="0" rtl="0" algn="just">
              <a:spcBef>
                <a:spcPts val="1000"/>
              </a:spcBef>
              <a:spcAft>
                <a:spcPts val="0"/>
              </a:spcAft>
              <a:buNone/>
            </a:pPr>
            <a:r>
              <a:rPr lang="en"/>
              <a:t>Una promesa es un objeto que representa el estado de una operación asíncrona. Estos estados son: </a:t>
            </a:r>
            <a:endParaRPr/>
          </a:p>
          <a:p>
            <a:pPr indent="-317500" lvl="0" marL="457200" rtl="0" algn="just">
              <a:spcBef>
                <a:spcPts val="1000"/>
              </a:spcBef>
              <a:spcAft>
                <a:spcPts val="0"/>
              </a:spcAft>
              <a:buSzPts val="1400"/>
              <a:buChar char="●"/>
            </a:pPr>
            <a:r>
              <a:rPr b="1" lang="en">
                <a:solidFill>
                  <a:schemeClr val="accent5"/>
                </a:solidFill>
              </a:rPr>
              <a:t>pendiente </a:t>
            </a:r>
            <a:r>
              <a:rPr lang="en"/>
              <a:t>- cuando todavía no empieza o no ha terminado de ejecutarse. </a:t>
            </a:r>
            <a:endParaRPr/>
          </a:p>
          <a:p>
            <a:pPr indent="-317500" lvl="0" marL="457200" rtl="0" algn="just">
              <a:spcBef>
                <a:spcPts val="1000"/>
              </a:spcBef>
              <a:spcAft>
                <a:spcPts val="0"/>
              </a:spcAft>
              <a:buSzPts val="1400"/>
              <a:buChar char="●"/>
            </a:pPr>
            <a:r>
              <a:rPr b="1" lang="en">
                <a:solidFill>
                  <a:schemeClr val="accent5"/>
                </a:solidFill>
              </a:rPr>
              <a:t>resuelto </a:t>
            </a:r>
            <a:r>
              <a:rPr lang="en"/>
              <a:t>- en caso de éxito. </a:t>
            </a:r>
            <a:endParaRPr/>
          </a:p>
          <a:p>
            <a:pPr indent="-317500" lvl="0" marL="457200" rtl="0" algn="just">
              <a:spcBef>
                <a:spcPts val="1000"/>
              </a:spcBef>
              <a:spcAft>
                <a:spcPts val="1000"/>
              </a:spcAft>
              <a:buSzPts val="1400"/>
              <a:buChar char="●"/>
            </a:pPr>
            <a:r>
              <a:rPr b="1" lang="en">
                <a:solidFill>
                  <a:schemeClr val="accent5"/>
                </a:solidFill>
              </a:rPr>
              <a:t>rechazado </a:t>
            </a:r>
            <a:r>
              <a:rPr lang="en"/>
              <a:t>- en caso de fallo. </a:t>
            </a:r>
            <a:endParaRPr/>
          </a:p>
        </p:txBody>
      </p:sp>
      <p:sp>
        <p:nvSpPr>
          <p:cNvPr id="973" name="Google Shape;973;p50"/>
          <p:cNvSpPr txBox="1"/>
          <p:nvPr>
            <p:ph idx="4" type="title"/>
          </p:nvPr>
        </p:nvSpPr>
        <p:spPr>
          <a:xfrm>
            <a:off x="811975" y="28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Promesas (Promise)</a:t>
            </a:r>
            <a:endParaRPr/>
          </a:p>
        </p:txBody>
      </p:sp>
      <p:sp>
        <p:nvSpPr>
          <p:cNvPr id="974" name="Google Shape;974;p50"/>
          <p:cNvSpPr txBox="1"/>
          <p:nvPr/>
        </p:nvSpPr>
        <p:spPr>
          <a:xfrm>
            <a:off x="4976775" y="1860150"/>
            <a:ext cx="3683100" cy="14232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350">
                <a:solidFill>
                  <a:srgbClr val="B877DB"/>
                </a:solidFill>
                <a:highlight>
                  <a:srgbClr val="1C1E26"/>
                </a:highlight>
                <a:latin typeface="Consolas"/>
                <a:ea typeface="Consolas"/>
                <a:cs typeface="Consolas"/>
                <a:sym typeface="Consolas"/>
              </a:rPr>
              <a:t>new</a:t>
            </a:r>
            <a:r>
              <a:rPr lang="en" sz="1350">
                <a:solidFill>
                  <a:srgbClr val="BBBBBB"/>
                </a:solidFill>
                <a:highlight>
                  <a:srgbClr val="1C1E26"/>
                </a:highlight>
                <a:latin typeface="Consolas"/>
                <a:ea typeface="Consolas"/>
                <a:cs typeface="Consolas"/>
                <a:sym typeface="Consolas"/>
              </a:rPr>
              <a:t> </a:t>
            </a:r>
            <a:r>
              <a:rPr lang="en" sz="1350">
                <a:solidFill>
                  <a:srgbClr val="FAC29A"/>
                </a:solidFill>
                <a:highlight>
                  <a:srgbClr val="1C1E26"/>
                </a:highlight>
                <a:latin typeface="Consolas"/>
                <a:ea typeface="Consolas"/>
                <a:cs typeface="Consolas"/>
                <a:sym typeface="Consolas"/>
              </a:rPr>
              <a:t>Promise</a:t>
            </a:r>
            <a:r>
              <a:rPr lang="en" sz="1350">
                <a:solidFill>
                  <a:srgbClr val="BBBBBB"/>
                </a:solidFill>
                <a:highlight>
                  <a:srgbClr val="1C1E26"/>
                </a:highlight>
                <a:latin typeface="Consolas"/>
                <a:ea typeface="Consolas"/>
                <a:cs typeface="Consolas"/>
                <a:sym typeface="Consolas"/>
              </a:rPr>
              <a:t>((</a:t>
            </a:r>
            <a:r>
              <a:rPr i="1" lang="en" sz="1350">
                <a:solidFill>
                  <a:srgbClr val="E95678"/>
                </a:solidFill>
                <a:highlight>
                  <a:srgbClr val="1C1E26"/>
                </a:highlight>
                <a:latin typeface="Consolas"/>
                <a:ea typeface="Consolas"/>
                <a:cs typeface="Consolas"/>
                <a:sym typeface="Consolas"/>
              </a:rPr>
              <a:t>resolve</a:t>
            </a:r>
            <a:r>
              <a:rPr lang="en" sz="1350">
                <a:solidFill>
                  <a:srgbClr val="BBBBBB"/>
                </a:solidFill>
                <a:highlight>
                  <a:srgbClr val="1C1E26"/>
                </a:highlight>
                <a:latin typeface="Consolas"/>
                <a:ea typeface="Consolas"/>
                <a:cs typeface="Consolas"/>
                <a:sym typeface="Consolas"/>
              </a:rPr>
              <a:t>, </a:t>
            </a:r>
            <a:r>
              <a:rPr i="1" lang="en" sz="1350">
                <a:solidFill>
                  <a:srgbClr val="E95678"/>
                </a:solidFill>
                <a:highlight>
                  <a:srgbClr val="1C1E26"/>
                </a:highlight>
                <a:latin typeface="Consolas"/>
                <a:ea typeface="Consolas"/>
                <a:cs typeface="Consolas"/>
                <a:sym typeface="Consolas"/>
              </a:rPr>
              <a:t>reject</a:t>
            </a:r>
            <a:r>
              <a:rPr lang="en" sz="1350">
                <a:solidFill>
                  <a:srgbClr val="BBBBBB"/>
                </a:solidFill>
                <a:highlight>
                  <a:srgbClr val="1C1E26"/>
                </a:highlight>
                <a:latin typeface="Consolas"/>
                <a:ea typeface="Consolas"/>
                <a:cs typeface="Consolas"/>
                <a:sym typeface="Consolas"/>
              </a:rPr>
              <a:t>) </a:t>
            </a:r>
            <a:r>
              <a:rPr b="1" lang="en" sz="1350">
                <a:solidFill>
                  <a:srgbClr val="B877DB"/>
                </a:solidFill>
                <a:highlight>
                  <a:srgbClr val="1C1E26"/>
                </a:highlight>
                <a:latin typeface="Consolas"/>
                <a:ea typeface="Consolas"/>
                <a:cs typeface="Consolas"/>
                <a:sym typeface="Consolas"/>
              </a:rPr>
              <a:t>=&gt;</a:t>
            </a:r>
            <a:r>
              <a:rPr lang="en" sz="1350">
                <a:solidFill>
                  <a:srgbClr val="BBBBBB"/>
                </a:solidFill>
                <a:highlight>
                  <a:srgbClr val="1C1E26"/>
                </a:highlight>
                <a:latin typeface="Consolas"/>
                <a:ea typeface="Consolas"/>
                <a:cs typeface="Consolas"/>
                <a:sym typeface="Consolas"/>
              </a:rPr>
              <a:t> {</a:t>
            </a:r>
            <a:endParaRPr sz="13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BBBBBB"/>
                </a:solidFill>
                <a:highlight>
                  <a:srgbClr val="1C1E26"/>
                </a:highlight>
                <a:latin typeface="Consolas"/>
                <a:ea typeface="Consolas"/>
                <a:cs typeface="Consolas"/>
                <a:sym typeface="Consolas"/>
              </a:rPr>
              <a:t>    </a:t>
            </a:r>
            <a:r>
              <a:rPr i="1" lang="en" sz="1350">
                <a:solidFill>
                  <a:srgbClr val="BBBBBB"/>
                </a:solidFill>
                <a:highlight>
                  <a:srgbClr val="1C1E26"/>
                </a:highlight>
                <a:latin typeface="Consolas"/>
                <a:ea typeface="Consolas"/>
                <a:cs typeface="Consolas"/>
                <a:sym typeface="Consolas"/>
              </a:rPr>
              <a:t>/*.....*/</a:t>
            </a:r>
            <a:endParaRPr i="1" sz="13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BBBBBB"/>
                </a:solidFill>
                <a:highlight>
                  <a:srgbClr val="1C1E26"/>
                </a:highlight>
                <a:latin typeface="Consolas"/>
                <a:ea typeface="Consolas"/>
                <a:cs typeface="Consolas"/>
                <a:sym typeface="Consolas"/>
              </a:rPr>
              <a:t>});</a:t>
            </a:r>
            <a:endParaRPr sz="1550">
              <a:solidFill>
                <a:srgbClr val="25B0BC"/>
              </a:solidFill>
              <a:highlight>
                <a:srgbClr val="1C1E26"/>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78" name="Shape 978"/>
        <p:cNvGrpSpPr/>
        <p:nvPr/>
      </p:nvGrpSpPr>
      <p:grpSpPr>
        <a:xfrm>
          <a:off x="0" y="0"/>
          <a:ext cx="0" cy="0"/>
          <a:chOff x="0" y="0"/>
          <a:chExt cx="0" cy="0"/>
        </a:xfrm>
      </p:grpSpPr>
      <p:sp>
        <p:nvSpPr>
          <p:cNvPr id="979" name="Google Shape;979;p51"/>
          <p:cNvSpPr txBox="1"/>
          <p:nvPr>
            <p:ph idx="2" type="body"/>
          </p:nvPr>
        </p:nvSpPr>
        <p:spPr>
          <a:xfrm>
            <a:off x="4866475" y="1488938"/>
            <a:ext cx="3649500" cy="1385400"/>
          </a:xfrm>
          <a:prstGeom prst="rect">
            <a:avLst/>
          </a:prstGeom>
        </p:spPr>
        <p:txBody>
          <a:bodyPr anchorCtr="0" anchor="t" bIns="91425" lIns="91425" spcFirstLastPara="1" rIns="91425" wrap="square" tIns="91425">
            <a:spAutoFit/>
          </a:bodyPr>
          <a:lstStyle/>
          <a:p>
            <a:pPr indent="0" lvl="0" marL="0" rtl="0" algn="just">
              <a:spcBef>
                <a:spcPts val="1000"/>
              </a:spcBef>
              <a:spcAft>
                <a:spcPts val="1000"/>
              </a:spcAft>
              <a:buNone/>
            </a:pPr>
            <a:r>
              <a:rPr lang="en" sz="1300"/>
              <a:t>Se requiere pasar como argumento una función callback que contenga dos (2) parámetros, puedes nombrarlos como quieras, en este caso se usarán resolve y reject que son los valores por defecto. Como se muestra a continuación:</a:t>
            </a:r>
            <a:endParaRPr sz="1300"/>
          </a:p>
        </p:txBody>
      </p:sp>
      <p:sp>
        <p:nvSpPr>
          <p:cNvPr id="980" name="Google Shape;980;p51"/>
          <p:cNvSpPr txBox="1"/>
          <p:nvPr>
            <p:ph idx="4" type="title"/>
          </p:nvPr>
        </p:nvSpPr>
        <p:spPr>
          <a:xfrm>
            <a:off x="811975" y="28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Promesas (Promise)</a:t>
            </a:r>
            <a:endParaRPr/>
          </a:p>
        </p:txBody>
      </p:sp>
      <p:sp>
        <p:nvSpPr>
          <p:cNvPr id="981" name="Google Shape;981;p51"/>
          <p:cNvSpPr txBox="1"/>
          <p:nvPr/>
        </p:nvSpPr>
        <p:spPr>
          <a:xfrm>
            <a:off x="512475" y="1251700"/>
            <a:ext cx="3683100" cy="2948700"/>
          </a:xfrm>
          <a:prstGeom prst="rect">
            <a:avLst/>
          </a:prstGeom>
          <a:solidFill>
            <a:srgbClr val="1C1E26"/>
          </a:solidFill>
          <a:ln>
            <a:noFill/>
          </a:ln>
          <a:effectLst>
            <a:outerShdw rotWithShape="0" algn="bl" dir="82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150">
                <a:solidFill>
                  <a:srgbClr val="B877DB"/>
                </a:solidFill>
                <a:highlight>
                  <a:srgbClr val="1C1E26"/>
                </a:highlight>
                <a:latin typeface="Consolas"/>
                <a:ea typeface="Consolas"/>
                <a:cs typeface="Consolas"/>
                <a:sym typeface="Consolas"/>
              </a:rPr>
              <a:t>const</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promise</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r>
              <a:rPr b="1" lang="en" sz="1150">
                <a:solidFill>
                  <a:srgbClr val="B877DB"/>
                </a:solidFill>
                <a:highlight>
                  <a:srgbClr val="1C1E26"/>
                </a:highlight>
                <a:latin typeface="Consolas"/>
                <a:ea typeface="Consolas"/>
                <a:cs typeface="Consolas"/>
                <a:sym typeface="Consolas"/>
              </a:rPr>
              <a:t>new</a:t>
            </a:r>
            <a:r>
              <a:rPr lang="en" sz="1150">
                <a:solidFill>
                  <a:srgbClr val="BBBBBB"/>
                </a:solidFill>
                <a:highlight>
                  <a:srgbClr val="1C1E26"/>
                </a:highlight>
                <a:latin typeface="Consolas"/>
                <a:ea typeface="Consolas"/>
                <a:cs typeface="Consolas"/>
                <a:sym typeface="Consolas"/>
              </a:rPr>
              <a:t> </a:t>
            </a:r>
            <a:r>
              <a:rPr lang="en" sz="1150">
                <a:solidFill>
                  <a:srgbClr val="FAC29A"/>
                </a:solidFill>
                <a:highlight>
                  <a:srgbClr val="1C1E26"/>
                </a:highlight>
                <a:latin typeface="Consolas"/>
                <a:ea typeface="Consolas"/>
                <a:cs typeface="Consolas"/>
                <a:sym typeface="Consolas"/>
              </a:rPr>
              <a:t>Promise</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i="1" lang="en" sz="1150">
                <a:solidFill>
                  <a:srgbClr val="E95678"/>
                </a:solidFill>
                <a:highlight>
                  <a:srgbClr val="1C1E26"/>
                </a:highlight>
                <a:latin typeface="Consolas"/>
                <a:ea typeface="Consolas"/>
                <a:cs typeface="Consolas"/>
                <a:sym typeface="Consolas"/>
              </a:rPr>
              <a:t>resolve</a:t>
            </a:r>
            <a:r>
              <a:rPr lang="en" sz="1150">
                <a:solidFill>
                  <a:srgbClr val="BBBBBB"/>
                </a:solidFill>
                <a:highlight>
                  <a:srgbClr val="1C1E26"/>
                </a:highlight>
                <a:latin typeface="Consolas"/>
                <a:ea typeface="Consolas"/>
                <a:cs typeface="Consolas"/>
                <a:sym typeface="Consolas"/>
              </a:rPr>
              <a:t>, </a:t>
            </a:r>
            <a:r>
              <a:rPr i="1" lang="en" sz="1150">
                <a:solidFill>
                  <a:srgbClr val="E95678"/>
                </a:solidFill>
                <a:highlight>
                  <a:srgbClr val="1C1E26"/>
                </a:highlight>
                <a:latin typeface="Consolas"/>
                <a:ea typeface="Consolas"/>
                <a:cs typeface="Consolas"/>
                <a:sym typeface="Consolas"/>
              </a:rPr>
              <a:t>reject</a:t>
            </a:r>
            <a:r>
              <a:rPr lang="en" sz="1150">
                <a:solidFill>
                  <a:srgbClr val="BBBBBB"/>
                </a:solidFill>
                <a:highlight>
                  <a:srgbClr val="1C1E26"/>
                </a:highlight>
                <a:latin typeface="Consolas"/>
                <a:ea typeface="Consolas"/>
                <a:cs typeface="Consolas"/>
                <a:sym typeface="Consolas"/>
              </a:rPr>
              <a:t>) </a:t>
            </a:r>
            <a:r>
              <a:rPr b="1" lang="en" sz="1150">
                <a:solidFill>
                  <a:srgbClr val="B877DB"/>
                </a:solidFill>
                <a:highlight>
                  <a:srgbClr val="1C1E26"/>
                </a:highlight>
                <a:latin typeface="Consolas"/>
                <a:ea typeface="Consolas"/>
                <a:cs typeface="Consolas"/>
                <a:sym typeface="Consolas"/>
              </a:rPr>
              <a:t>=&gt;</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b="1" lang="en" sz="1150">
                <a:solidFill>
                  <a:srgbClr val="B877DB"/>
                </a:solidFill>
                <a:highlight>
                  <a:srgbClr val="1C1E26"/>
                </a:highlight>
                <a:latin typeface="Consolas"/>
                <a:ea typeface="Consolas"/>
                <a:cs typeface="Consolas"/>
                <a:sym typeface="Consolas"/>
              </a:rPr>
              <a:t>const</a:t>
            </a: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value</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r>
              <a:rPr lang="en" sz="1150">
                <a:solidFill>
                  <a:srgbClr val="F09483"/>
                </a:solidFill>
                <a:highlight>
                  <a:srgbClr val="1C1E26"/>
                </a:highlight>
                <a:latin typeface="Consolas"/>
                <a:ea typeface="Consolas"/>
                <a:cs typeface="Consolas"/>
                <a:sym typeface="Consolas"/>
              </a:rPr>
              <a:t>true</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value</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resolve</a:t>
            </a:r>
            <a:r>
              <a:rPr lang="en" sz="1150">
                <a:solidFill>
                  <a:srgbClr val="BBBBBB"/>
                </a:solidFill>
                <a:highlight>
                  <a:srgbClr val="1C1E26"/>
                </a:highlight>
                <a:latin typeface="Consolas"/>
                <a:ea typeface="Consolas"/>
                <a:cs typeface="Consolas"/>
                <a:sym typeface="Consolas"/>
              </a:rPr>
              <a:t>(</a:t>
            </a:r>
            <a:r>
              <a:rPr lang="en" sz="1150">
                <a:solidFill>
                  <a:srgbClr val="FAB795"/>
                </a:solidFill>
                <a:highlight>
                  <a:srgbClr val="1C1E26"/>
                </a:highlight>
                <a:latin typeface="Consolas"/>
                <a:ea typeface="Consolas"/>
                <a:cs typeface="Consolas"/>
                <a:sym typeface="Consolas"/>
              </a:rPr>
              <a:t>"Exito"</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reject</a:t>
            </a:r>
            <a:r>
              <a:rPr lang="en" sz="1150">
                <a:solidFill>
                  <a:srgbClr val="BBBBBB"/>
                </a:solidFill>
                <a:highlight>
                  <a:srgbClr val="1C1E26"/>
                </a:highlight>
                <a:latin typeface="Consolas"/>
                <a:ea typeface="Consolas"/>
                <a:cs typeface="Consolas"/>
                <a:sym typeface="Consolas"/>
              </a:rPr>
              <a:t>(</a:t>
            </a:r>
            <a:r>
              <a:rPr lang="en" sz="1150">
                <a:solidFill>
                  <a:srgbClr val="FAB795"/>
                </a:solidFill>
                <a:highlight>
                  <a:srgbClr val="1C1E26"/>
                </a:highlight>
                <a:latin typeface="Consolas"/>
                <a:ea typeface="Consolas"/>
                <a:cs typeface="Consolas"/>
                <a:sym typeface="Consolas"/>
              </a:rPr>
              <a:t>"Rechazado"</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95678"/>
                </a:solidFill>
                <a:highlight>
                  <a:srgbClr val="1C1E26"/>
                </a:highlight>
                <a:latin typeface="Consolas"/>
                <a:ea typeface="Consolas"/>
                <a:cs typeface="Consolas"/>
                <a:sym typeface="Consolas"/>
              </a:rPr>
              <a:t>promise</a:t>
            </a:r>
            <a:r>
              <a:rPr lang="en" sz="1150">
                <a:solidFill>
                  <a:srgbClr val="BBBBBB"/>
                </a:solidFill>
                <a:highlight>
                  <a:srgbClr val="1C1E26"/>
                </a:highlight>
                <a:latin typeface="Consolas"/>
                <a:ea typeface="Consolas"/>
                <a:cs typeface="Consolas"/>
                <a:sym typeface="Consolas"/>
              </a:rPr>
              <a:t>.</a:t>
            </a:r>
            <a:r>
              <a:rPr lang="en" sz="1150">
                <a:solidFill>
                  <a:srgbClr val="25B0BC"/>
                </a:solidFill>
                <a:highlight>
                  <a:srgbClr val="1C1E26"/>
                </a:highlight>
                <a:latin typeface="Consolas"/>
                <a:ea typeface="Consolas"/>
                <a:cs typeface="Consolas"/>
                <a:sym typeface="Consolas"/>
              </a:rPr>
              <a:t>then</a:t>
            </a:r>
            <a:r>
              <a:rPr lang="en" sz="1150">
                <a:solidFill>
                  <a:srgbClr val="BBBBBB"/>
                </a:solidFill>
                <a:highlight>
                  <a:srgbClr val="1C1E26"/>
                </a:highlight>
                <a:latin typeface="Consolas"/>
                <a:ea typeface="Consolas"/>
                <a:cs typeface="Consolas"/>
                <a:sym typeface="Consolas"/>
              </a:rPr>
              <a:t>((</a:t>
            </a:r>
            <a:r>
              <a:rPr i="1" lang="en" sz="1150">
                <a:solidFill>
                  <a:srgbClr val="E95678"/>
                </a:solidFill>
                <a:highlight>
                  <a:srgbClr val="1C1E26"/>
                </a:highlight>
                <a:latin typeface="Consolas"/>
                <a:ea typeface="Consolas"/>
                <a:cs typeface="Consolas"/>
                <a:sym typeface="Consolas"/>
              </a:rPr>
              <a:t>resp</a:t>
            </a:r>
            <a:r>
              <a:rPr lang="en" sz="1150">
                <a:solidFill>
                  <a:srgbClr val="BBBBBB"/>
                </a:solidFill>
                <a:highlight>
                  <a:srgbClr val="1C1E26"/>
                </a:highlight>
                <a:latin typeface="Consolas"/>
                <a:ea typeface="Consolas"/>
                <a:cs typeface="Consolas"/>
                <a:sym typeface="Consolas"/>
              </a:rPr>
              <a:t>) </a:t>
            </a:r>
            <a:r>
              <a:rPr b="1" lang="en" sz="1150">
                <a:solidFill>
                  <a:srgbClr val="B877DB"/>
                </a:solidFill>
                <a:highlight>
                  <a:srgbClr val="1C1E26"/>
                </a:highlight>
                <a:latin typeface="Consolas"/>
                <a:ea typeface="Consolas"/>
                <a:cs typeface="Consolas"/>
                <a:sym typeface="Consolas"/>
              </a:rPr>
              <a:t>=&gt;</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lang="en" sz="1150">
                <a:solidFill>
                  <a:srgbClr val="E95678"/>
                </a:solidFill>
                <a:highlight>
                  <a:srgbClr val="1C1E26"/>
                </a:highlight>
                <a:latin typeface="Consolas"/>
                <a:ea typeface="Consolas"/>
                <a:cs typeface="Consolas"/>
                <a:sym typeface="Consolas"/>
              </a:rPr>
              <a:t>console</a:t>
            </a:r>
            <a:r>
              <a:rPr lang="en" sz="1150">
                <a:solidFill>
                  <a:srgbClr val="BBBBBB"/>
                </a:solidFill>
                <a:highlight>
                  <a:srgbClr val="1C1E26"/>
                </a:highlight>
                <a:latin typeface="Consolas"/>
                <a:ea typeface="Consolas"/>
                <a:cs typeface="Consolas"/>
                <a:sym typeface="Consolas"/>
              </a:rPr>
              <a:t>.</a:t>
            </a:r>
            <a:r>
              <a:rPr lang="en" sz="1150">
                <a:solidFill>
                  <a:srgbClr val="25B0BC"/>
                </a:solidFill>
                <a:highlight>
                  <a:srgbClr val="1C1E26"/>
                </a:highlight>
                <a:latin typeface="Consolas"/>
                <a:ea typeface="Consolas"/>
                <a:cs typeface="Consolas"/>
                <a:sym typeface="Consolas"/>
              </a:rPr>
              <a:t>log</a:t>
            </a:r>
            <a:r>
              <a:rPr lang="en" sz="1150">
                <a:solidFill>
                  <a:srgbClr val="BBBBBB"/>
                </a:solidFill>
                <a:highlight>
                  <a:srgbClr val="1C1E26"/>
                </a:highlight>
                <a:latin typeface="Consolas"/>
                <a:ea typeface="Consolas"/>
                <a:cs typeface="Consolas"/>
                <a:sym typeface="Consolas"/>
              </a:rPr>
              <a:t>(</a:t>
            </a:r>
            <a:r>
              <a:rPr lang="en" sz="1150">
                <a:solidFill>
                  <a:srgbClr val="E95678"/>
                </a:solidFill>
                <a:highlight>
                  <a:srgbClr val="1C1E26"/>
                </a:highlight>
                <a:latin typeface="Consolas"/>
                <a:ea typeface="Consolas"/>
                <a:cs typeface="Consolas"/>
                <a:sym typeface="Consolas"/>
              </a:rPr>
              <a:t>resp</a:t>
            </a:r>
            <a:r>
              <a:rPr lang="en"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i="1" lang="en" sz="1150">
                <a:solidFill>
                  <a:srgbClr val="BBBBBB"/>
                </a:solidFill>
                <a:highlight>
                  <a:srgbClr val="1C1E26"/>
                </a:highlight>
                <a:latin typeface="Consolas"/>
                <a:ea typeface="Consolas"/>
                <a:cs typeface="Consolas"/>
                <a:sym typeface="Consolas"/>
              </a:rPr>
              <a:t>// output: Exito</a:t>
            </a:r>
            <a:endParaRPr b="1" sz="1450">
              <a:solidFill>
                <a:srgbClr val="B877DB"/>
              </a:solidFill>
              <a:highlight>
                <a:srgbClr val="1C1E26"/>
              </a:highlight>
              <a:latin typeface="Consolas"/>
              <a:ea typeface="Consolas"/>
              <a:cs typeface="Consolas"/>
              <a:sym typeface="Consolas"/>
            </a:endParaRPr>
          </a:p>
        </p:txBody>
      </p:sp>
      <p:pic>
        <p:nvPicPr>
          <p:cNvPr id="982" name="Google Shape;982;p51"/>
          <p:cNvPicPr preferRelativeResize="0"/>
          <p:nvPr/>
        </p:nvPicPr>
        <p:blipFill>
          <a:blip r:embed="rId3">
            <a:alphaModFix/>
          </a:blip>
          <a:stretch>
            <a:fillRect/>
          </a:stretch>
        </p:blipFill>
        <p:spPr>
          <a:xfrm>
            <a:off x="5300424" y="3160638"/>
            <a:ext cx="2781600" cy="49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86" name="Shape 986"/>
        <p:cNvGrpSpPr/>
        <p:nvPr/>
      </p:nvGrpSpPr>
      <p:grpSpPr>
        <a:xfrm>
          <a:off x="0" y="0"/>
          <a:ext cx="0" cy="0"/>
          <a:chOff x="0" y="0"/>
          <a:chExt cx="0" cy="0"/>
        </a:xfrm>
      </p:grpSpPr>
      <p:sp>
        <p:nvSpPr>
          <p:cNvPr id="987" name="Google Shape;987;p52"/>
          <p:cNvSpPr txBox="1"/>
          <p:nvPr>
            <p:ph idx="2" type="body"/>
          </p:nvPr>
        </p:nvSpPr>
        <p:spPr>
          <a:xfrm>
            <a:off x="620950" y="1617450"/>
            <a:ext cx="3403500" cy="2037000"/>
          </a:xfrm>
          <a:prstGeom prst="rect">
            <a:avLst/>
          </a:prstGeom>
        </p:spPr>
        <p:txBody>
          <a:bodyPr anchorCtr="0" anchor="t" bIns="91425" lIns="91425" spcFirstLastPara="1" rIns="91425" wrap="square" tIns="91425">
            <a:spAutoFit/>
          </a:bodyPr>
          <a:lstStyle/>
          <a:p>
            <a:pPr indent="-317500" lvl="0" marL="457200" rtl="0" algn="just">
              <a:spcBef>
                <a:spcPts val="1000"/>
              </a:spcBef>
              <a:spcAft>
                <a:spcPts val="0"/>
              </a:spcAft>
              <a:buClr>
                <a:schemeClr val="accent5"/>
              </a:buClr>
              <a:buSzPts val="1400"/>
              <a:buChar char="●"/>
            </a:pPr>
            <a:r>
              <a:rPr lang="en"/>
              <a:t>Permite ejecutar un objeto iterable o arreglo de múltiples promesas, y esperar que se resuelvan para entregar todos los resultados de una vez. </a:t>
            </a:r>
            <a:endParaRPr/>
          </a:p>
          <a:p>
            <a:pPr indent="-317500" lvl="0" marL="457200" rtl="0" algn="just">
              <a:spcBef>
                <a:spcPts val="1000"/>
              </a:spcBef>
              <a:spcAft>
                <a:spcPts val="1000"/>
              </a:spcAft>
              <a:buClr>
                <a:schemeClr val="accent5"/>
              </a:buClr>
              <a:buSzPts val="1400"/>
              <a:buChar char="●"/>
            </a:pPr>
            <a:r>
              <a:rPr lang="en"/>
              <a:t>“Retorna” es un arreglo con tantos elementos que se le hayan pasado al método all en el objeto iterable.</a:t>
            </a:r>
            <a:endParaRPr/>
          </a:p>
        </p:txBody>
      </p:sp>
      <p:sp>
        <p:nvSpPr>
          <p:cNvPr id="988" name="Google Shape;988;p52"/>
          <p:cNvSpPr txBox="1"/>
          <p:nvPr>
            <p:ph idx="4" type="title"/>
          </p:nvPr>
        </p:nvSpPr>
        <p:spPr>
          <a:xfrm>
            <a:off x="811975" y="28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Promise.all </a:t>
            </a:r>
            <a:endParaRPr/>
          </a:p>
        </p:txBody>
      </p:sp>
      <p:sp>
        <p:nvSpPr>
          <p:cNvPr id="989" name="Google Shape;989;p52"/>
          <p:cNvSpPr txBox="1"/>
          <p:nvPr/>
        </p:nvSpPr>
        <p:spPr>
          <a:xfrm>
            <a:off x="4832875" y="1541775"/>
            <a:ext cx="3683100" cy="21285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250">
                <a:solidFill>
                  <a:srgbClr val="FAC29A"/>
                </a:solidFill>
                <a:highlight>
                  <a:srgbClr val="1C1E26"/>
                </a:highlight>
                <a:latin typeface="Consolas"/>
                <a:ea typeface="Consolas"/>
                <a:cs typeface="Consolas"/>
                <a:sym typeface="Consolas"/>
              </a:rPr>
              <a:t>Promise</a:t>
            </a:r>
            <a:r>
              <a:rPr lang="en" sz="1250">
                <a:solidFill>
                  <a:srgbClr val="BBBBBB"/>
                </a:solidFill>
                <a:highlight>
                  <a:srgbClr val="1C1E26"/>
                </a:highlight>
                <a:latin typeface="Consolas"/>
                <a:ea typeface="Consolas"/>
                <a:cs typeface="Consolas"/>
                <a:sym typeface="Consolas"/>
              </a:rPr>
              <a:t>.</a:t>
            </a:r>
            <a:r>
              <a:rPr lang="en" sz="1250">
                <a:solidFill>
                  <a:srgbClr val="25B0BC"/>
                </a:solidFill>
                <a:highlight>
                  <a:srgbClr val="1C1E26"/>
                </a:highlight>
                <a:latin typeface="Consolas"/>
                <a:ea typeface="Consolas"/>
                <a:cs typeface="Consolas"/>
                <a:sym typeface="Consolas"/>
              </a:rPr>
              <a:t>all</a:t>
            </a:r>
            <a:r>
              <a:rPr lang="en" sz="1250">
                <a:solidFill>
                  <a:srgbClr val="BBBBBB"/>
                </a:solidFill>
                <a:highlight>
                  <a:srgbClr val="1C1E26"/>
                </a:highlight>
                <a:latin typeface="Consolas"/>
                <a:ea typeface="Consolas"/>
                <a:cs typeface="Consolas"/>
                <a:sym typeface="Consolas"/>
              </a:rPr>
              <a:t>(</a:t>
            </a:r>
            <a:r>
              <a:rPr lang="en" sz="1250">
                <a:solidFill>
                  <a:srgbClr val="E95678"/>
                </a:solidFill>
                <a:highlight>
                  <a:srgbClr val="1C1E26"/>
                </a:highlight>
                <a:latin typeface="Consolas"/>
                <a:ea typeface="Consolas"/>
                <a:cs typeface="Consolas"/>
                <a:sym typeface="Consolas"/>
              </a:rPr>
              <a:t>objetoIterable</a:t>
            </a:r>
            <a:r>
              <a:rPr lang="en" sz="1250">
                <a:solidFill>
                  <a:srgbClr val="BBBBBB"/>
                </a:solidFill>
                <a:highlight>
                  <a:srgbClr val="1C1E26"/>
                </a:highlight>
                <a:latin typeface="Consolas"/>
                <a:ea typeface="Consolas"/>
                <a:cs typeface="Consolas"/>
                <a:sym typeface="Consolas"/>
              </a:rPr>
              <a:t>)</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lang="en" sz="1250">
                <a:solidFill>
                  <a:srgbClr val="25B0BC"/>
                </a:solidFill>
                <a:highlight>
                  <a:srgbClr val="1C1E26"/>
                </a:highlight>
                <a:latin typeface="Consolas"/>
                <a:ea typeface="Consolas"/>
                <a:cs typeface="Consolas"/>
                <a:sym typeface="Consolas"/>
              </a:rPr>
              <a:t>then</a:t>
            </a:r>
            <a:r>
              <a:rPr lang="en" sz="1250">
                <a:solidFill>
                  <a:srgbClr val="BBBBBB"/>
                </a:solidFill>
                <a:highlight>
                  <a:srgbClr val="1C1E26"/>
                </a:highlight>
                <a:latin typeface="Consolas"/>
                <a:ea typeface="Consolas"/>
                <a:cs typeface="Consolas"/>
                <a:sym typeface="Consolas"/>
              </a:rPr>
              <a:t>((</a:t>
            </a:r>
            <a:r>
              <a:rPr i="1" lang="en" sz="1250">
                <a:solidFill>
                  <a:srgbClr val="E95678"/>
                </a:solidFill>
                <a:highlight>
                  <a:srgbClr val="1C1E26"/>
                </a:highlight>
                <a:latin typeface="Consolas"/>
                <a:ea typeface="Consolas"/>
                <a:cs typeface="Consolas"/>
                <a:sym typeface="Consolas"/>
              </a:rPr>
              <a:t>result</a:t>
            </a:r>
            <a:r>
              <a:rPr lang="en" sz="1250">
                <a:solidFill>
                  <a:srgbClr val="BBBBBB"/>
                </a:solidFill>
                <a:highlight>
                  <a:srgbClr val="1C1E26"/>
                </a:highlight>
                <a:latin typeface="Consolas"/>
                <a:ea typeface="Consolas"/>
                <a:cs typeface="Consolas"/>
                <a:sym typeface="Consolas"/>
              </a:rPr>
              <a:t>) </a:t>
            </a:r>
            <a:r>
              <a:rPr b="1" lang="en" sz="1250">
                <a:solidFill>
                  <a:srgbClr val="B877DB"/>
                </a:solidFill>
                <a:highlight>
                  <a:srgbClr val="1C1E26"/>
                </a:highlight>
                <a:latin typeface="Consolas"/>
                <a:ea typeface="Consolas"/>
                <a:cs typeface="Consolas"/>
                <a:sym typeface="Consolas"/>
              </a:rPr>
              <a:t>=&gt;</a:t>
            </a:r>
            <a:r>
              <a:rPr lang="en" sz="1250">
                <a:solidFill>
                  <a:srgbClr val="BBBBBB"/>
                </a:solidFill>
                <a:highlight>
                  <a:srgbClr val="1C1E26"/>
                </a:highlight>
                <a:latin typeface="Consolas"/>
                <a:ea typeface="Consolas"/>
                <a:cs typeface="Consolas"/>
                <a:sym typeface="Consolas"/>
              </a:rPr>
              <a:t> {</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i="1" lang="en" sz="1250">
                <a:solidFill>
                  <a:srgbClr val="BBBBBB"/>
                </a:solidFill>
                <a:highlight>
                  <a:srgbClr val="1C1E26"/>
                </a:highlight>
                <a:latin typeface="Consolas"/>
                <a:ea typeface="Consolas"/>
                <a:cs typeface="Consolas"/>
                <a:sym typeface="Consolas"/>
              </a:rPr>
              <a:t>/*...*/</a:t>
            </a:r>
            <a:endParaRPr i="1"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lang="en" sz="1250">
                <a:solidFill>
                  <a:srgbClr val="25B0BC"/>
                </a:solidFill>
                <a:highlight>
                  <a:srgbClr val="1C1E26"/>
                </a:highlight>
                <a:latin typeface="Consolas"/>
                <a:ea typeface="Consolas"/>
                <a:cs typeface="Consolas"/>
                <a:sym typeface="Consolas"/>
              </a:rPr>
              <a:t>catch</a:t>
            </a:r>
            <a:r>
              <a:rPr lang="en" sz="1250">
                <a:solidFill>
                  <a:srgbClr val="BBBBBB"/>
                </a:solidFill>
                <a:highlight>
                  <a:srgbClr val="1C1E26"/>
                </a:highlight>
                <a:latin typeface="Consolas"/>
                <a:ea typeface="Consolas"/>
                <a:cs typeface="Consolas"/>
                <a:sym typeface="Consolas"/>
              </a:rPr>
              <a:t>((</a:t>
            </a:r>
            <a:r>
              <a:rPr i="1" lang="en" sz="1250">
                <a:solidFill>
                  <a:srgbClr val="E95678"/>
                </a:solidFill>
                <a:highlight>
                  <a:srgbClr val="1C1E26"/>
                </a:highlight>
                <a:latin typeface="Consolas"/>
                <a:ea typeface="Consolas"/>
                <a:cs typeface="Consolas"/>
                <a:sym typeface="Consolas"/>
              </a:rPr>
              <a:t>error</a:t>
            </a:r>
            <a:r>
              <a:rPr lang="en" sz="1250">
                <a:solidFill>
                  <a:srgbClr val="BBBBBB"/>
                </a:solidFill>
                <a:highlight>
                  <a:srgbClr val="1C1E26"/>
                </a:highlight>
                <a:latin typeface="Consolas"/>
                <a:ea typeface="Consolas"/>
                <a:cs typeface="Consolas"/>
                <a:sym typeface="Consolas"/>
              </a:rPr>
              <a:t>) </a:t>
            </a:r>
            <a:r>
              <a:rPr b="1" lang="en" sz="1250">
                <a:solidFill>
                  <a:srgbClr val="B877DB"/>
                </a:solidFill>
                <a:highlight>
                  <a:srgbClr val="1C1E26"/>
                </a:highlight>
                <a:latin typeface="Consolas"/>
                <a:ea typeface="Consolas"/>
                <a:cs typeface="Consolas"/>
                <a:sym typeface="Consolas"/>
              </a:rPr>
              <a:t>=&gt;</a:t>
            </a:r>
            <a:r>
              <a:rPr lang="en" sz="1250">
                <a:solidFill>
                  <a:srgbClr val="BBBBBB"/>
                </a:solidFill>
                <a:highlight>
                  <a:srgbClr val="1C1E26"/>
                </a:highlight>
                <a:latin typeface="Consolas"/>
                <a:ea typeface="Consolas"/>
                <a:cs typeface="Consolas"/>
                <a:sym typeface="Consolas"/>
              </a:rPr>
              <a:t> {</a:t>
            </a:r>
            <a:endParaRPr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r>
              <a:rPr i="1" lang="en" sz="1250">
                <a:solidFill>
                  <a:srgbClr val="BBBBBB"/>
                </a:solidFill>
                <a:highlight>
                  <a:srgbClr val="1C1E26"/>
                </a:highlight>
                <a:latin typeface="Consolas"/>
                <a:ea typeface="Consolas"/>
                <a:cs typeface="Consolas"/>
                <a:sym typeface="Consolas"/>
              </a:rPr>
              <a:t>/*...*/</a:t>
            </a:r>
            <a:endParaRPr i="1" sz="12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BBBBBB"/>
                </a:solidFill>
                <a:highlight>
                  <a:srgbClr val="1C1E26"/>
                </a:highlight>
                <a:latin typeface="Consolas"/>
                <a:ea typeface="Consolas"/>
                <a:cs typeface="Consolas"/>
                <a:sym typeface="Consolas"/>
              </a:rPr>
              <a:t>    });</a:t>
            </a:r>
            <a:endParaRPr b="1" sz="15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53"/>
          <p:cNvSpPr txBox="1"/>
          <p:nvPr>
            <p:ph idx="4294967295" type="title"/>
          </p:nvPr>
        </p:nvSpPr>
        <p:spPr>
          <a:xfrm>
            <a:off x="240050" y="603675"/>
            <a:ext cx="4542600" cy="10071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2600"/>
              <a:t>#Ejemplo: </a:t>
            </a:r>
            <a:endParaRPr sz="2600"/>
          </a:p>
          <a:p>
            <a:pPr indent="0" lvl="0" marL="0" rtl="0" algn="ctr">
              <a:spcBef>
                <a:spcPts val="0"/>
              </a:spcBef>
              <a:spcAft>
                <a:spcPts val="0"/>
              </a:spcAft>
              <a:buNone/>
            </a:pPr>
            <a:r>
              <a:rPr lang="en" sz="2600"/>
              <a:t>Promise.all</a:t>
            </a:r>
            <a:endParaRPr sz="2600"/>
          </a:p>
        </p:txBody>
      </p:sp>
      <p:sp>
        <p:nvSpPr>
          <p:cNvPr id="995" name="Google Shape;995;p53"/>
          <p:cNvSpPr txBox="1"/>
          <p:nvPr>
            <p:ph idx="4294967295" type="body"/>
          </p:nvPr>
        </p:nvSpPr>
        <p:spPr>
          <a:xfrm>
            <a:off x="672100" y="1610775"/>
            <a:ext cx="4053900" cy="16623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sz="1200"/>
              <a:t>Aplicando la sintaxis anterior, se deben cumplir todas las promesas iniciadas en variables separadas, la primera se debe igualar a un número, la segunda se debe igualar a </a:t>
            </a:r>
            <a:r>
              <a:rPr lang="en" sz="1200">
                <a:solidFill>
                  <a:srgbClr val="FAC29A"/>
                </a:solidFill>
                <a:latin typeface="Consolas"/>
                <a:ea typeface="Consolas"/>
                <a:cs typeface="Consolas"/>
                <a:sym typeface="Consolas"/>
              </a:rPr>
              <a:t>Promise</a:t>
            </a:r>
            <a:r>
              <a:rPr lang="en" sz="1200">
                <a:solidFill>
                  <a:srgbClr val="BBBBBB"/>
                </a:solidFill>
                <a:latin typeface="Consolas"/>
                <a:ea typeface="Consolas"/>
                <a:cs typeface="Consolas"/>
                <a:sym typeface="Consolas"/>
              </a:rPr>
              <a:t>.</a:t>
            </a:r>
            <a:r>
              <a:rPr lang="en" sz="1200">
                <a:solidFill>
                  <a:srgbClr val="25B0BC"/>
                </a:solidFill>
                <a:latin typeface="Consolas"/>
                <a:ea typeface="Consolas"/>
                <a:cs typeface="Consolas"/>
                <a:sym typeface="Consolas"/>
              </a:rPr>
              <a:t>resolve</a:t>
            </a:r>
            <a:r>
              <a:rPr lang="en" sz="1200">
                <a:solidFill>
                  <a:srgbClr val="BBBBBB"/>
                </a:solidFill>
                <a:latin typeface="Consolas"/>
                <a:ea typeface="Consolas"/>
                <a:cs typeface="Consolas"/>
                <a:sym typeface="Consolas"/>
              </a:rPr>
              <a:t>(</a:t>
            </a:r>
            <a:r>
              <a:rPr lang="en" sz="1200">
                <a:solidFill>
                  <a:srgbClr val="F09483"/>
                </a:solidFill>
                <a:latin typeface="Consolas"/>
                <a:ea typeface="Consolas"/>
                <a:cs typeface="Consolas"/>
                <a:sym typeface="Consolas"/>
              </a:rPr>
              <a:t>2</a:t>
            </a:r>
            <a:r>
              <a:rPr lang="en" sz="1200">
                <a:solidFill>
                  <a:srgbClr val="BBBBBB"/>
                </a:solidFill>
                <a:latin typeface="Consolas"/>
                <a:ea typeface="Consolas"/>
                <a:cs typeface="Consolas"/>
                <a:sym typeface="Consolas"/>
              </a:rPr>
              <a:t>)</a:t>
            </a:r>
            <a:r>
              <a:rPr lang="en" sz="1200"/>
              <a:t>, y la tercera a una nueva promesa que retorne el número tres cuando se resuelva. Implementar la sentencia del Promisa.all y ver cómo se deben cumplir todas las promesas para que se retorne un arreglo con los resultados. </a:t>
            </a:r>
            <a:endParaRPr sz="1200"/>
          </a:p>
        </p:txBody>
      </p:sp>
      <p:sp>
        <p:nvSpPr>
          <p:cNvPr id="996" name="Google Shape;996;p53"/>
          <p:cNvSpPr txBox="1"/>
          <p:nvPr/>
        </p:nvSpPr>
        <p:spPr>
          <a:xfrm>
            <a:off x="5040500" y="0"/>
            <a:ext cx="4103400" cy="5143500"/>
          </a:xfrm>
          <a:prstGeom prst="rect">
            <a:avLst/>
          </a:prstGeom>
          <a:solidFill>
            <a:srgbClr val="1C1E26"/>
          </a:solidFill>
          <a:ln>
            <a:noFill/>
          </a:ln>
        </p:spPr>
        <p:txBody>
          <a:bodyPr anchorCtr="0" anchor="ctr" bIns="182875" lIns="274300" spcFirstLastPara="1" rIns="274300" wrap="square" tIns="182875">
            <a:noAutofit/>
          </a:bodyPr>
          <a:lstStyle/>
          <a:p>
            <a:pPr indent="0" lvl="0" marL="0" rtl="0" algn="l">
              <a:lnSpc>
                <a:spcPct val="135714"/>
              </a:lnSpc>
              <a:spcBef>
                <a:spcPts val="0"/>
              </a:spcBef>
              <a:spcAft>
                <a:spcPts val="0"/>
              </a:spcAft>
              <a:buNone/>
            </a:pPr>
            <a:r>
              <a:rPr b="1" lang="en" sz="1050">
                <a:solidFill>
                  <a:srgbClr val="B877DB"/>
                </a:solidFill>
                <a:highlight>
                  <a:srgbClr val="1C1E26"/>
                </a:highlight>
                <a:latin typeface="Consolas"/>
                <a:ea typeface="Consolas"/>
                <a:cs typeface="Consolas"/>
                <a:sym typeface="Consolas"/>
              </a:rPr>
              <a:t>const</a:t>
            </a: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promise1</a:t>
            </a:r>
            <a:r>
              <a:rPr lang="en" sz="1050">
                <a:solidFill>
                  <a:srgbClr val="BBBBBB"/>
                </a:solidFill>
                <a:highlight>
                  <a:srgbClr val="1C1E26"/>
                </a:highlight>
                <a:latin typeface="Consolas"/>
                <a:ea typeface="Consolas"/>
                <a:cs typeface="Consolas"/>
                <a:sym typeface="Consolas"/>
              </a:rPr>
              <a:t> </a:t>
            </a:r>
            <a:r>
              <a:rPr b="1" lang="en" sz="1050">
                <a:solidFill>
                  <a:srgbClr val="BBBBBB"/>
                </a:solidFill>
                <a:highlight>
                  <a:srgbClr val="1C1E26"/>
                </a:highlight>
                <a:latin typeface="Consolas"/>
                <a:ea typeface="Consolas"/>
                <a:cs typeface="Consolas"/>
                <a:sym typeface="Consolas"/>
              </a:rPr>
              <a:t>=</a:t>
            </a:r>
            <a:r>
              <a:rPr lang="en" sz="1050">
                <a:solidFill>
                  <a:srgbClr val="BBBBBB"/>
                </a:solidFill>
                <a:highlight>
                  <a:srgbClr val="1C1E26"/>
                </a:highlight>
                <a:latin typeface="Consolas"/>
                <a:ea typeface="Consolas"/>
                <a:cs typeface="Consolas"/>
                <a:sym typeface="Consolas"/>
              </a:rPr>
              <a:t> </a:t>
            </a:r>
            <a:r>
              <a:rPr lang="en" sz="1050">
                <a:solidFill>
                  <a:srgbClr val="F09483"/>
                </a:solidFill>
                <a:highlight>
                  <a:srgbClr val="1C1E26"/>
                </a:highlight>
                <a:latin typeface="Consolas"/>
                <a:ea typeface="Consolas"/>
                <a:cs typeface="Consolas"/>
                <a:sym typeface="Consolas"/>
              </a:rPr>
              <a:t>1</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050">
                <a:solidFill>
                  <a:srgbClr val="B877DB"/>
                </a:solidFill>
                <a:highlight>
                  <a:srgbClr val="1C1E26"/>
                </a:highlight>
                <a:latin typeface="Consolas"/>
                <a:ea typeface="Consolas"/>
                <a:cs typeface="Consolas"/>
                <a:sym typeface="Consolas"/>
              </a:rPr>
              <a:t>const</a:t>
            </a: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promise2</a:t>
            </a:r>
            <a:r>
              <a:rPr lang="en" sz="1050">
                <a:solidFill>
                  <a:srgbClr val="BBBBBB"/>
                </a:solidFill>
                <a:highlight>
                  <a:srgbClr val="1C1E26"/>
                </a:highlight>
                <a:latin typeface="Consolas"/>
                <a:ea typeface="Consolas"/>
                <a:cs typeface="Consolas"/>
                <a:sym typeface="Consolas"/>
              </a:rPr>
              <a:t> </a:t>
            </a:r>
            <a:r>
              <a:rPr b="1" lang="en" sz="1050">
                <a:solidFill>
                  <a:srgbClr val="BBBBBB"/>
                </a:solidFill>
                <a:highlight>
                  <a:srgbClr val="1C1E26"/>
                </a:highlight>
                <a:latin typeface="Consolas"/>
                <a:ea typeface="Consolas"/>
                <a:cs typeface="Consolas"/>
                <a:sym typeface="Consolas"/>
              </a:rPr>
              <a:t>=</a:t>
            </a:r>
            <a:r>
              <a:rPr lang="en" sz="1050">
                <a:solidFill>
                  <a:srgbClr val="BBBBBB"/>
                </a:solidFill>
                <a:highlight>
                  <a:srgbClr val="1C1E26"/>
                </a:highlight>
                <a:latin typeface="Consolas"/>
                <a:ea typeface="Consolas"/>
                <a:cs typeface="Consolas"/>
                <a:sym typeface="Consolas"/>
              </a:rPr>
              <a:t> </a:t>
            </a:r>
            <a:r>
              <a:rPr lang="en" sz="1050">
                <a:solidFill>
                  <a:srgbClr val="FAC29A"/>
                </a:solidFill>
                <a:highlight>
                  <a:srgbClr val="1C1E26"/>
                </a:highlight>
                <a:latin typeface="Consolas"/>
                <a:ea typeface="Consolas"/>
                <a:cs typeface="Consolas"/>
                <a:sym typeface="Consolas"/>
              </a:rPr>
              <a:t>Promise</a:t>
            </a:r>
            <a:r>
              <a:rPr lang="en" sz="1050">
                <a:solidFill>
                  <a:srgbClr val="BBBBBB"/>
                </a:solidFill>
                <a:highlight>
                  <a:srgbClr val="1C1E26"/>
                </a:highlight>
                <a:latin typeface="Consolas"/>
                <a:ea typeface="Consolas"/>
                <a:cs typeface="Consolas"/>
                <a:sym typeface="Consolas"/>
              </a:rPr>
              <a:t>.</a:t>
            </a:r>
            <a:r>
              <a:rPr lang="en" sz="1050">
                <a:solidFill>
                  <a:srgbClr val="25B0BC"/>
                </a:solidFill>
                <a:highlight>
                  <a:srgbClr val="1C1E26"/>
                </a:highlight>
                <a:latin typeface="Consolas"/>
                <a:ea typeface="Consolas"/>
                <a:cs typeface="Consolas"/>
                <a:sym typeface="Consolas"/>
              </a:rPr>
              <a:t>resolve</a:t>
            </a:r>
            <a:r>
              <a:rPr lang="en" sz="1050">
                <a:solidFill>
                  <a:srgbClr val="BBBBBB"/>
                </a:solidFill>
                <a:highlight>
                  <a:srgbClr val="1C1E26"/>
                </a:highlight>
                <a:latin typeface="Consolas"/>
                <a:ea typeface="Consolas"/>
                <a:cs typeface="Consolas"/>
                <a:sym typeface="Consolas"/>
              </a:rPr>
              <a:t>(</a:t>
            </a:r>
            <a:r>
              <a:rPr lang="en" sz="1050">
                <a:solidFill>
                  <a:srgbClr val="F09483"/>
                </a:solidFill>
                <a:highlight>
                  <a:srgbClr val="1C1E26"/>
                </a:highlight>
                <a:latin typeface="Consolas"/>
                <a:ea typeface="Consolas"/>
                <a:cs typeface="Consolas"/>
                <a:sym typeface="Consolas"/>
              </a:rPr>
              <a:t>2</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n" sz="1050">
                <a:solidFill>
                  <a:srgbClr val="B877DB"/>
                </a:solidFill>
                <a:highlight>
                  <a:srgbClr val="1C1E26"/>
                </a:highlight>
                <a:latin typeface="Consolas"/>
                <a:ea typeface="Consolas"/>
                <a:cs typeface="Consolas"/>
                <a:sym typeface="Consolas"/>
              </a:rPr>
              <a:t>const</a:t>
            </a: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promise3</a:t>
            </a:r>
            <a:r>
              <a:rPr lang="en" sz="1050">
                <a:solidFill>
                  <a:srgbClr val="BBBBBB"/>
                </a:solidFill>
                <a:highlight>
                  <a:srgbClr val="1C1E26"/>
                </a:highlight>
                <a:latin typeface="Consolas"/>
                <a:ea typeface="Consolas"/>
                <a:cs typeface="Consolas"/>
                <a:sym typeface="Consolas"/>
              </a:rPr>
              <a:t> </a:t>
            </a:r>
            <a:r>
              <a:rPr b="1" lang="en" sz="1050">
                <a:solidFill>
                  <a:srgbClr val="BBBBBB"/>
                </a:solidFill>
                <a:highlight>
                  <a:srgbClr val="1C1E26"/>
                </a:highlight>
                <a:latin typeface="Consolas"/>
                <a:ea typeface="Consolas"/>
                <a:cs typeface="Consolas"/>
                <a:sym typeface="Consolas"/>
              </a:rPr>
              <a:t>=</a:t>
            </a:r>
            <a:r>
              <a:rPr lang="en" sz="1050">
                <a:solidFill>
                  <a:srgbClr val="BBBBBB"/>
                </a:solidFill>
                <a:highlight>
                  <a:srgbClr val="1C1E26"/>
                </a:highlight>
                <a:latin typeface="Consolas"/>
                <a:ea typeface="Consolas"/>
                <a:cs typeface="Consolas"/>
                <a:sym typeface="Consolas"/>
              </a:rPr>
              <a:t> </a:t>
            </a:r>
            <a:r>
              <a:rPr b="1" lang="en" sz="1050">
                <a:solidFill>
                  <a:srgbClr val="B877DB"/>
                </a:solidFill>
                <a:highlight>
                  <a:srgbClr val="1C1E26"/>
                </a:highlight>
                <a:latin typeface="Consolas"/>
                <a:ea typeface="Consolas"/>
                <a:cs typeface="Consolas"/>
                <a:sym typeface="Consolas"/>
              </a:rPr>
              <a:t>new</a:t>
            </a:r>
            <a:r>
              <a:rPr lang="en" sz="1050">
                <a:solidFill>
                  <a:srgbClr val="BBBBBB"/>
                </a:solidFill>
                <a:highlight>
                  <a:srgbClr val="1C1E26"/>
                </a:highlight>
                <a:latin typeface="Consolas"/>
                <a:ea typeface="Consolas"/>
                <a:cs typeface="Consolas"/>
                <a:sym typeface="Consolas"/>
              </a:rPr>
              <a:t> </a:t>
            </a:r>
            <a:r>
              <a:rPr lang="en" sz="1050">
                <a:solidFill>
                  <a:srgbClr val="FAC29A"/>
                </a:solidFill>
                <a:highlight>
                  <a:srgbClr val="1C1E26"/>
                </a:highlight>
                <a:latin typeface="Consolas"/>
                <a:ea typeface="Consolas"/>
                <a:cs typeface="Consolas"/>
                <a:sym typeface="Consolas"/>
              </a:rPr>
              <a:t>Promise</a:t>
            </a:r>
            <a:r>
              <a:rPr lang="en" sz="1050">
                <a:solidFill>
                  <a:srgbClr val="BBBBBB"/>
                </a:solidFill>
                <a:highlight>
                  <a:srgbClr val="1C1E26"/>
                </a:highlight>
                <a:latin typeface="Consolas"/>
                <a:ea typeface="Consolas"/>
                <a:cs typeface="Consolas"/>
                <a:sym typeface="Consolas"/>
              </a:rPr>
              <a:t>((</a:t>
            </a:r>
            <a:r>
              <a:rPr i="1" lang="en" sz="1050">
                <a:solidFill>
                  <a:srgbClr val="E95678"/>
                </a:solidFill>
                <a:highlight>
                  <a:srgbClr val="1C1E26"/>
                </a:highlight>
                <a:latin typeface="Consolas"/>
                <a:ea typeface="Consolas"/>
                <a:cs typeface="Consolas"/>
                <a:sym typeface="Consolas"/>
              </a:rPr>
              <a:t>resolve</a:t>
            </a:r>
            <a:r>
              <a:rPr lang="en" sz="1050">
                <a:solidFill>
                  <a:srgbClr val="BBBBBB"/>
                </a:solidFill>
                <a:highlight>
                  <a:srgbClr val="1C1E26"/>
                </a:highlight>
                <a:latin typeface="Consolas"/>
                <a:ea typeface="Consolas"/>
                <a:cs typeface="Consolas"/>
                <a:sym typeface="Consolas"/>
              </a:rPr>
              <a:t>, </a:t>
            </a:r>
            <a:r>
              <a:rPr i="1" lang="en" sz="1050">
                <a:solidFill>
                  <a:srgbClr val="E95678"/>
                </a:solidFill>
                <a:highlight>
                  <a:srgbClr val="1C1E26"/>
                </a:highlight>
                <a:latin typeface="Consolas"/>
                <a:ea typeface="Consolas"/>
                <a:cs typeface="Consolas"/>
                <a:sym typeface="Consolas"/>
              </a:rPr>
              <a:t>reject</a:t>
            </a:r>
            <a:r>
              <a:rPr lang="en" sz="1050">
                <a:solidFill>
                  <a:srgbClr val="BBBBBB"/>
                </a:solidFill>
                <a:highlight>
                  <a:srgbClr val="1C1E26"/>
                </a:highlight>
                <a:latin typeface="Consolas"/>
                <a:ea typeface="Consolas"/>
                <a:cs typeface="Consolas"/>
                <a:sym typeface="Consolas"/>
              </a:rPr>
              <a:t>)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setTimeout</a:t>
            </a:r>
            <a:r>
              <a:rPr lang="en" sz="1050">
                <a:solidFill>
                  <a:srgbClr val="BBBBBB"/>
                </a:solidFill>
                <a:highlight>
                  <a:srgbClr val="1C1E26"/>
                </a:highlight>
                <a:latin typeface="Consolas"/>
                <a:ea typeface="Consolas"/>
                <a:cs typeface="Consolas"/>
                <a:sym typeface="Consolas"/>
              </a:rPr>
              <a:t>(()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resolve</a:t>
            </a:r>
            <a:r>
              <a:rPr lang="en" sz="1050">
                <a:solidFill>
                  <a:srgbClr val="BBBBBB"/>
                </a:solidFill>
                <a:highlight>
                  <a:srgbClr val="1C1E26"/>
                </a:highlight>
                <a:latin typeface="Consolas"/>
                <a:ea typeface="Consolas"/>
                <a:cs typeface="Consolas"/>
                <a:sym typeface="Consolas"/>
              </a:rPr>
              <a:t>(</a:t>
            </a:r>
            <a:r>
              <a:rPr lang="en" sz="1050">
                <a:solidFill>
                  <a:srgbClr val="F09483"/>
                </a:solidFill>
                <a:highlight>
                  <a:srgbClr val="1C1E26"/>
                </a:highlight>
                <a:latin typeface="Consolas"/>
                <a:ea typeface="Consolas"/>
                <a:cs typeface="Consolas"/>
                <a:sym typeface="Consolas"/>
              </a:rPr>
              <a:t>3</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 </a:t>
            </a:r>
            <a:r>
              <a:rPr lang="en" sz="1050">
                <a:solidFill>
                  <a:srgbClr val="F09483"/>
                </a:solidFill>
                <a:highlight>
                  <a:srgbClr val="1C1E26"/>
                </a:highlight>
                <a:latin typeface="Consolas"/>
                <a:ea typeface="Consolas"/>
                <a:cs typeface="Consolas"/>
                <a:sym typeface="Consolas"/>
              </a:rPr>
              <a:t>1000</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AC29A"/>
                </a:solidFill>
                <a:highlight>
                  <a:srgbClr val="1C1E26"/>
                </a:highlight>
                <a:latin typeface="Consolas"/>
                <a:ea typeface="Consolas"/>
                <a:cs typeface="Consolas"/>
                <a:sym typeface="Consolas"/>
              </a:rPr>
              <a:t>Promise</a:t>
            </a:r>
            <a:r>
              <a:rPr lang="en" sz="1050">
                <a:solidFill>
                  <a:srgbClr val="BBBBBB"/>
                </a:solidFill>
                <a:highlight>
                  <a:srgbClr val="1C1E26"/>
                </a:highlight>
                <a:latin typeface="Consolas"/>
                <a:ea typeface="Consolas"/>
                <a:cs typeface="Consolas"/>
                <a:sym typeface="Consolas"/>
              </a:rPr>
              <a:t>.</a:t>
            </a:r>
            <a:r>
              <a:rPr lang="en" sz="1050">
                <a:solidFill>
                  <a:srgbClr val="25B0BC"/>
                </a:solidFill>
                <a:highlight>
                  <a:srgbClr val="1C1E26"/>
                </a:highlight>
                <a:latin typeface="Consolas"/>
                <a:ea typeface="Consolas"/>
                <a:cs typeface="Consolas"/>
                <a:sym typeface="Consolas"/>
              </a:rPr>
              <a:t>all</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promise1</a:t>
            </a: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promise2</a:t>
            </a: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promise3</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then</a:t>
            </a:r>
            <a:r>
              <a:rPr lang="en" sz="1050">
                <a:solidFill>
                  <a:srgbClr val="BBBBBB"/>
                </a:solidFill>
                <a:highlight>
                  <a:srgbClr val="1C1E26"/>
                </a:highlight>
                <a:latin typeface="Consolas"/>
                <a:ea typeface="Consolas"/>
                <a:cs typeface="Consolas"/>
                <a:sym typeface="Consolas"/>
              </a:rPr>
              <a:t>((</a:t>
            </a:r>
            <a:r>
              <a:rPr i="1" lang="en" sz="1050">
                <a:solidFill>
                  <a:srgbClr val="E95678"/>
                </a:solidFill>
                <a:highlight>
                  <a:srgbClr val="1C1E26"/>
                </a:highlight>
                <a:latin typeface="Consolas"/>
                <a:ea typeface="Consolas"/>
                <a:cs typeface="Consolas"/>
                <a:sym typeface="Consolas"/>
              </a:rPr>
              <a:t>response</a:t>
            </a:r>
            <a:r>
              <a:rPr lang="en" sz="1050">
                <a:solidFill>
                  <a:srgbClr val="BBBBBB"/>
                </a:solidFill>
                <a:highlight>
                  <a:srgbClr val="1C1E26"/>
                </a:highlight>
                <a:latin typeface="Consolas"/>
                <a:ea typeface="Consolas"/>
                <a:cs typeface="Consolas"/>
                <a:sym typeface="Consolas"/>
              </a:rPr>
              <a:t>)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console</a:t>
            </a:r>
            <a:r>
              <a:rPr lang="en" sz="1050">
                <a:solidFill>
                  <a:srgbClr val="BBBBBB"/>
                </a:solidFill>
                <a:highlight>
                  <a:srgbClr val="1C1E26"/>
                </a:highlight>
                <a:latin typeface="Consolas"/>
                <a:ea typeface="Consolas"/>
                <a:cs typeface="Consolas"/>
                <a:sym typeface="Consolas"/>
              </a:rPr>
              <a:t>.</a:t>
            </a:r>
            <a:r>
              <a:rPr lang="en" sz="1050">
                <a:solidFill>
                  <a:srgbClr val="25B0BC"/>
                </a:solidFill>
                <a:highlight>
                  <a:srgbClr val="1C1E26"/>
                </a:highlight>
                <a:latin typeface="Consolas"/>
                <a:ea typeface="Consolas"/>
                <a:cs typeface="Consolas"/>
                <a:sym typeface="Consolas"/>
              </a:rPr>
              <a:t>log</a:t>
            </a:r>
            <a:r>
              <a:rPr lang="en" sz="1050">
                <a:solidFill>
                  <a:srgbClr val="BBBBBB"/>
                </a:solidFill>
                <a:highlight>
                  <a:srgbClr val="1C1E26"/>
                </a:highlight>
                <a:latin typeface="Consolas"/>
                <a:ea typeface="Consolas"/>
                <a:cs typeface="Consolas"/>
                <a:sym typeface="Consolas"/>
              </a:rPr>
              <a:t>(</a:t>
            </a:r>
            <a:r>
              <a:rPr lang="en" sz="1050">
                <a:solidFill>
                  <a:srgbClr val="E95678"/>
                </a:solidFill>
                <a:highlight>
                  <a:srgbClr val="1C1E26"/>
                </a:highlight>
                <a:latin typeface="Consolas"/>
                <a:ea typeface="Consolas"/>
                <a:cs typeface="Consolas"/>
                <a:sym typeface="Consolas"/>
              </a:rPr>
              <a:t>response</a:t>
            </a:r>
            <a:r>
              <a:rPr lang="en" sz="1050">
                <a:solidFill>
                  <a:srgbClr val="BBBBBB"/>
                </a:solidFill>
                <a:highlight>
                  <a:srgbClr val="1C1E26"/>
                </a:highlight>
                <a:latin typeface="Consolas"/>
                <a:ea typeface="Consolas"/>
                <a:cs typeface="Consolas"/>
                <a:sym typeface="Consolas"/>
              </a:rPr>
              <a:t>); </a:t>
            </a:r>
            <a:r>
              <a:rPr i="1" lang="en" sz="1050">
                <a:solidFill>
                  <a:srgbClr val="BBBBBB"/>
                </a:solidFill>
                <a:highlight>
                  <a:srgbClr val="1C1E26"/>
                </a:highlight>
                <a:latin typeface="Consolas"/>
                <a:ea typeface="Consolas"/>
                <a:cs typeface="Consolas"/>
                <a:sym typeface="Consolas"/>
              </a:rPr>
              <a:t>// [1, 2, 3]</a:t>
            </a:r>
            <a:endParaRPr i="1"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t/>
            </a:r>
            <a:endParaRPr b="1" sz="9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54"/>
          <p:cNvSpPr txBox="1"/>
          <p:nvPr>
            <p:ph idx="4294967295" type="title"/>
          </p:nvPr>
        </p:nvSpPr>
        <p:spPr>
          <a:xfrm>
            <a:off x="1707325" y="242850"/>
            <a:ext cx="5844300" cy="10071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2600"/>
              <a:t>#Ejemplo: </a:t>
            </a:r>
            <a:endParaRPr sz="2600"/>
          </a:p>
          <a:p>
            <a:pPr indent="0" lvl="0" marL="0" rtl="0" algn="ctr">
              <a:spcBef>
                <a:spcPts val="0"/>
              </a:spcBef>
              <a:spcAft>
                <a:spcPts val="0"/>
              </a:spcAft>
              <a:buNone/>
            </a:pPr>
            <a:r>
              <a:rPr lang="en" sz="2600"/>
              <a:t>Combinando promesas y eventos del DOM</a:t>
            </a:r>
            <a:endParaRPr sz="2600"/>
          </a:p>
        </p:txBody>
      </p:sp>
      <p:sp>
        <p:nvSpPr>
          <p:cNvPr id="1002" name="Google Shape;1002;p54"/>
          <p:cNvSpPr txBox="1"/>
          <p:nvPr>
            <p:ph idx="4294967295" type="body"/>
          </p:nvPr>
        </p:nvSpPr>
        <p:spPr>
          <a:xfrm>
            <a:off x="759750" y="1405600"/>
            <a:ext cx="7624500" cy="2986200"/>
          </a:xfrm>
          <a:prstGeom prst="rect">
            <a:avLst/>
          </a:prstGeom>
        </p:spPr>
        <p:txBody>
          <a:bodyPr anchorCtr="0" anchor="t" bIns="91425" lIns="91425" spcFirstLastPara="1" rIns="91425" wrap="square" tIns="91425">
            <a:spAutoFit/>
          </a:bodyPr>
          <a:lstStyle/>
          <a:p>
            <a:pPr indent="-304800" lvl="0" marL="457200" rtl="0" algn="just">
              <a:spcBef>
                <a:spcPts val="0"/>
              </a:spcBef>
              <a:spcAft>
                <a:spcPts val="0"/>
              </a:spcAft>
              <a:buSzPts val="1200"/>
              <a:buChar char="●"/>
            </a:pPr>
            <a:r>
              <a:rPr lang="en" sz="1200"/>
              <a:t>Solicitan que al hacer un clic sobre un botón, se ejecute una promesa que retorne y muestre por pantalla tres mensajes: </a:t>
            </a:r>
            <a:endParaRPr sz="1200"/>
          </a:p>
          <a:p>
            <a:pPr indent="-304800" lvl="1" marL="914400" rtl="0" algn="just">
              <a:spcBef>
                <a:spcPts val="1000"/>
              </a:spcBef>
              <a:spcAft>
                <a:spcPts val="0"/>
              </a:spcAft>
              <a:buSzPts val="1200"/>
              <a:buChar char="○"/>
            </a:pPr>
            <a:r>
              <a:rPr lang="en" sz="1200"/>
              <a:t>el primero: “Solicitando Autorización” </a:t>
            </a:r>
            <a:endParaRPr sz="1200"/>
          </a:p>
          <a:p>
            <a:pPr indent="-304800" lvl="1" marL="914400" rtl="0" algn="just">
              <a:spcBef>
                <a:spcPts val="1000"/>
              </a:spcBef>
              <a:spcAft>
                <a:spcPts val="0"/>
              </a:spcAft>
              <a:buSzPts val="1200"/>
              <a:buChar char="○"/>
            </a:pPr>
            <a:r>
              <a:rPr lang="en" sz="1200"/>
              <a:t>el segundo: “Esperando la información” </a:t>
            </a:r>
            <a:endParaRPr sz="1200"/>
          </a:p>
          <a:p>
            <a:pPr indent="-304800" lvl="1" marL="914400" rtl="0" algn="just">
              <a:spcBef>
                <a:spcPts val="1000"/>
              </a:spcBef>
              <a:spcAft>
                <a:spcPts val="0"/>
              </a:spcAft>
              <a:buSzPts val="1200"/>
              <a:buChar char="○"/>
            </a:pPr>
            <a:r>
              <a:rPr lang="en" sz="1200"/>
              <a:t>el tercero: “El usuario en línea es: Juan”. </a:t>
            </a:r>
            <a:endParaRPr sz="1200"/>
          </a:p>
          <a:p>
            <a:pPr indent="457200" lvl="0" marL="0" rtl="0" algn="just">
              <a:spcBef>
                <a:spcPts val="1000"/>
              </a:spcBef>
              <a:spcAft>
                <a:spcPts val="0"/>
              </a:spcAft>
              <a:buNone/>
            </a:pPr>
            <a:r>
              <a:rPr lang="en" sz="1200"/>
              <a:t>Estos mensajes se deben insertar en el documento utilizando el DOM dentro de una función externa.</a:t>
            </a:r>
            <a:endParaRPr sz="1200"/>
          </a:p>
          <a:p>
            <a:pPr indent="-304800" lvl="0" marL="457200" rtl="0" algn="just">
              <a:spcBef>
                <a:spcPts val="1000"/>
              </a:spcBef>
              <a:spcAft>
                <a:spcPts val="0"/>
              </a:spcAft>
              <a:buSzPts val="1200"/>
              <a:buChar char="●"/>
            </a:pPr>
            <a:r>
              <a:rPr lang="en" sz="1200"/>
              <a:t>Para generar el primer mensaje se debe utilizar una función que contenga una promesa y tarde 2.5 segundos en indicar que todo está correcto, es decir, que tiene autorización retornando “true”, mientras que el segundo y tercer mensaje se origina en otra función que contiene una promesa que muestra primeramente el segundo mensaje y al cabo de 2,5 segundos muestra el tercer y último mensaje.</a:t>
            </a:r>
            <a:endParaRPr sz="1200"/>
          </a:p>
          <a:p>
            <a:pPr indent="0" lvl="0" marL="457200" rtl="0" algn="ctr">
              <a:spcBef>
                <a:spcPts val="1000"/>
              </a:spcBef>
              <a:spcAft>
                <a:spcPts val="1000"/>
              </a:spcAft>
              <a:buNone/>
            </a:pPr>
            <a:r>
              <a:rPr lang="en" sz="1200">
                <a:solidFill>
                  <a:schemeClr val="accent5"/>
                </a:solidFill>
              </a:rPr>
              <a:t>CodeSandBox: </a:t>
            </a:r>
            <a:r>
              <a:rPr lang="en" sz="1200" u="sng">
                <a:solidFill>
                  <a:schemeClr val="accent5"/>
                </a:solidFill>
                <a:hlinkClick r:id="rId3">
                  <a:extLst>
                    <a:ext uri="{A12FA001-AC4F-418D-AE19-62706E023703}">
                      <ahyp:hlinkClr val="tx"/>
                    </a:ext>
                  </a:extLst>
                </a:hlinkClick>
              </a:rPr>
              <a:t>ejemplo-combinando-promesas</a:t>
            </a:r>
            <a:endParaRPr sz="120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8" name="Shape 728"/>
        <p:cNvGrpSpPr/>
        <p:nvPr/>
      </p:nvGrpSpPr>
      <p:grpSpPr>
        <a:xfrm>
          <a:off x="0" y="0"/>
          <a:ext cx="0" cy="0"/>
          <a:chOff x="0" y="0"/>
          <a:chExt cx="0" cy="0"/>
        </a:xfrm>
      </p:grpSpPr>
      <p:sp>
        <p:nvSpPr>
          <p:cNvPr id="729" name="Google Shape;729;p28"/>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30" name="Google Shape;730;p28"/>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Introducción a la asincronía</a:t>
            </a:r>
            <a:endParaRPr/>
          </a:p>
        </p:txBody>
      </p:sp>
      <p:grpSp>
        <p:nvGrpSpPr>
          <p:cNvPr id="731" name="Google Shape;731;p28"/>
          <p:cNvGrpSpPr/>
          <p:nvPr/>
        </p:nvGrpSpPr>
        <p:grpSpPr>
          <a:xfrm>
            <a:off x="6275049" y="1382979"/>
            <a:ext cx="2377553" cy="2377553"/>
            <a:chOff x="6198197" y="1098851"/>
            <a:chExt cx="2945797" cy="2945797"/>
          </a:xfrm>
        </p:grpSpPr>
        <p:sp>
          <p:nvSpPr>
            <p:cNvPr id="732" name="Google Shape;732;p28"/>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06" name="Shape 1006"/>
        <p:cNvGrpSpPr/>
        <p:nvPr/>
      </p:nvGrpSpPr>
      <p:grpSpPr>
        <a:xfrm>
          <a:off x="0" y="0"/>
          <a:ext cx="0" cy="0"/>
          <a:chOff x="0" y="0"/>
          <a:chExt cx="0" cy="0"/>
        </a:xfrm>
      </p:grpSpPr>
      <p:sp>
        <p:nvSpPr>
          <p:cNvPr id="1007" name="Google Shape;1007;p55"/>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008" name="Google Shape;1008;p55"/>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Async/Await en JavaScript</a:t>
            </a:r>
            <a:endParaRPr/>
          </a:p>
        </p:txBody>
      </p:sp>
      <p:grpSp>
        <p:nvGrpSpPr>
          <p:cNvPr id="1009" name="Google Shape;1009;p55"/>
          <p:cNvGrpSpPr/>
          <p:nvPr/>
        </p:nvGrpSpPr>
        <p:grpSpPr>
          <a:xfrm>
            <a:off x="6275049" y="1382979"/>
            <a:ext cx="2377553" cy="2377553"/>
            <a:chOff x="6198197" y="1098851"/>
            <a:chExt cx="2945797" cy="2945797"/>
          </a:xfrm>
        </p:grpSpPr>
        <p:sp>
          <p:nvSpPr>
            <p:cNvPr id="1010" name="Google Shape;1010;p55"/>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5"/>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5"/>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5"/>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5"/>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5"/>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5"/>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5"/>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5"/>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5"/>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5"/>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5"/>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5"/>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5"/>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5"/>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5"/>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5"/>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5"/>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5"/>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5"/>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5"/>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5"/>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5"/>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5"/>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5"/>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5"/>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5"/>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5"/>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5"/>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5"/>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5"/>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5"/>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5" name="Shape 1045"/>
        <p:cNvGrpSpPr/>
        <p:nvPr/>
      </p:nvGrpSpPr>
      <p:grpSpPr>
        <a:xfrm>
          <a:off x="0" y="0"/>
          <a:ext cx="0" cy="0"/>
          <a:chOff x="0" y="0"/>
          <a:chExt cx="0" cy="0"/>
        </a:xfrm>
      </p:grpSpPr>
      <p:sp>
        <p:nvSpPr>
          <p:cNvPr id="1046" name="Google Shape;1046;p56"/>
          <p:cNvSpPr txBox="1"/>
          <p:nvPr>
            <p:ph idx="2" type="body"/>
          </p:nvPr>
        </p:nvSpPr>
        <p:spPr>
          <a:xfrm>
            <a:off x="620950" y="1617450"/>
            <a:ext cx="3403500" cy="2037000"/>
          </a:xfrm>
          <a:prstGeom prst="rect">
            <a:avLst/>
          </a:prstGeom>
        </p:spPr>
        <p:txBody>
          <a:bodyPr anchorCtr="0" anchor="t" bIns="91425" lIns="91425" spcFirstLastPara="1" rIns="91425" wrap="square" tIns="91425">
            <a:spAutoFit/>
          </a:bodyPr>
          <a:lstStyle/>
          <a:p>
            <a:pPr indent="-317500" lvl="0" marL="457200" rtl="0" algn="just">
              <a:spcBef>
                <a:spcPts val="1000"/>
              </a:spcBef>
              <a:spcAft>
                <a:spcPts val="0"/>
              </a:spcAft>
              <a:buClr>
                <a:schemeClr val="accent5"/>
              </a:buClr>
              <a:buSzPts val="1400"/>
              <a:buChar char="●"/>
            </a:pPr>
            <a:r>
              <a:rPr lang="en"/>
              <a:t>Permite que las funciones que retornan promesas, </a:t>
            </a:r>
            <a:r>
              <a:rPr lang="en"/>
              <a:t>devuelva</a:t>
            </a:r>
            <a:r>
              <a:rPr lang="en"/>
              <a:t> directamente los resultados en vez de promesas. </a:t>
            </a:r>
            <a:endParaRPr/>
          </a:p>
          <a:p>
            <a:pPr indent="-317500" lvl="0" marL="457200" rtl="0" algn="just">
              <a:spcBef>
                <a:spcPts val="1000"/>
              </a:spcBef>
              <a:spcAft>
                <a:spcPts val="1000"/>
              </a:spcAft>
              <a:buClr>
                <a:schemeClr val="accent5"/>
              </a:buClr>
              <a:buSzPts val="1400"/>
              <a:buChar char="●"/>
            </a:pPr>
            <a:r>
              <a:rPr lang="en"/>
              <a:t>Se utiliza la palabra clave async antes de la declaración de una función, lo que nos indica que siempre retornará una promesa.</a:t>
            </a:r>
            <a:endParaRPr/>
          </a:p>
        </p:txBody>
      </p:sp>
      <p:sp>
        <p:nvSpPr>
          <p:cNvPr id="1047" name="Google Shape;1047;p56"/>
          <p:cNvSpPr txBox="1"/>
          <p:nvPr>
            <p:ph idx="4" type="title"/>
          </p:nvPr>
        </p:nvSpPr>
        <p:spPr>
          <a:xfrm>
            <a:off x="811975" y="28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Async / Await - Part.1</a:t>
            </a:r>
            <a:endParaRPr/>
          </a:p>
        </p:txBody>
      </p:sp>
      <p:sp>
        <p:nvSpPr>
          <p:cNvPr id="1048" name="Google Shape;1048;p56"/>
          <p:cNvSpPr txBox="1"/>
          <p:nvPr/>
        </p:nvSpPr>
        <p:spPr>
          <a:xfrm>
            <a:off x="4889475" y="2269488"/>
            <a:ext cx="3683100" cy="12672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150">
                <a:solidFill>
                  <a:srgbClr val="B877DB"/>
                </a:solidFill>
                <a:highlight>
                  <a:srgbClr val="1C1E26"/>
                </a:highlight>
                <a:latin typeface="Consolas"/>
                <a:ea typeface="Consolas"/>
                <a:cs typeface="Consolas"/>
                <a:sym typeface="Consolas"/>
              </a:rPr>
              <a:t>async</a:t>
            </a:r>
            <a:r>
              <a:rPr lang="en" sz="1150">
                <a:solidFill>
                  <a:srgbClr val="BBBBBB"/>
                </a:solidFill>
                <a:highlight>
                  <a:srgbClr val="1C1E26"/>
                </a:highlight>
                <a:latin typeface="Consolas"/>
                <a:ea typeface="Consolas"/>
                <a:cs typeface="Consolas"/>
                <a:sym typeface="Consolas"/>
              </a:rPr>
              <a:t> </a:t>
            </a:r>
            <a:r>
              <a:rPr b="1" lang="en" sz="1150">
                <a:solidFill>
                  <a:srgbClr val="B877DB"/>
                </a:solidFill>
                <a:highlight>
                  <a:srgbClr val="1C1E26"/>
                </a:highlight>
                <a:latin typeface="Consolas"/>
                <a:ea typeface="Consolas"/>
                <a:cs typeface="Consolas"/>
                <a:sym typeface="Consolas"/>
              </a:rPr>
              <a:t>function</a:t>
            </a:r>
            <a:r>
              <a:rPr lang="en" sz="1150">
                <a:solidFill>
                  <a:srgbClr val="BBBBBB"/>
                </a:solidFill>
                <a:highlight>
                  <a:srgbClr val="1C1E26"/>
                </a:highlight>
                <a:latin typeface="Consolas"/>
                <a:ea typeface="Consolas"/>
                <a:cs typeface="Consolas"/>
                <a:sym typeface="Consolas"/>
              </a:rPr>
              <a:t> </a:t>
            </a:r>
            <a:r>
              <a:rPr lang="en" sz="1150">
                <a:solidFill>
                  <a:srgbClr val="25B0BC"/>
                </a:solidFill>
                <a:highlight>
                  <a:srgbClr val="1C1E26"/>
                </a:highlight>
                <a:latin typeface="Consolas"/>
                <a:ea typeface="Consolas"/>
                <a:cs typeface="Consolas"/>
                <a:sym typeface="Consolas"/>
              </a:rPr>
              <a:t>name</a:t>
            </a:r>
            <a:r>
              <a:rPr lang="en" sz="1150">
                <a:solidFill>
                  <a:srgbClr val="BBBBBB"/>
                </a:solidFill>
                <a:highlight>
                  <a:srgbClr val="1C1E26"/>
                </a:highlight>
                <a:latin typeface="Consolas"/>
                <a:ea typeface="Consolas"/>
                <a:cs typeface="Consolas"/>
                <a:sym typeface="Consolas"/>
              </a:rPr>
              <a:t>([</a:t>
            </a:r>
            <a:r>
              <a:rPr i="1" lang="en" sz="1150">
                <a:solidFill>
                  <a:srgbClr val="E95678"/>
                </a:solidFill>
                <a:highlight>
                  <a:srgbClr val="1C1E26"/>
                </a:highlight>
                <a:latin typeface="Consolas"/>
                <a:ea typeface="Consolas"/>
                <a:cs typeface="Consolas"/>
                <a:sym typeface="Consolas"/>
              </a:rPr>
              <a:t>param</a:t>
            </a:r>
            <a:r>
              <a:rPr lang="en" sz="1150">
                <a:solidFill>
                  <a:srgbClr val="BBBBBB"/>
                </a:solidFill>
                <a:highlight>
                  <a:srgbClr val="1C1E26"/>
                </a:highlight>
                <a:latin typeface="Consolas"/>
                <a:ea typeface="Consolas"/>
                <a:cs typeface="Consolas"/>
                <a:sym typeface="Consolas"/>
              </a:rPr>
              <a:t>[, </a:t>
            </a:r>
            <a:r>
              <a:rPr i="1" lang="en" sz="1150">
                <a:solidFill>
                  <a:srgbClr val="E95678"/>
                </a:solidFill>
                <a:highlight>
                  <a:srgbClr val="1C1E26"/>
                </a:highlight>
                <a:latin typeface="Consolas"/>
                <a:ea typeface="Consolas"/>
                <a:cs typeface="Consolas"/>
                <a:sym typeface="Consolas"/>
              </a:rPr>
              <a:t>param</a:t>
            </a:r>
            <a:r>
              <a:rPr lang="en" sz="1150">
                <a:solidFill>
                  <a:srgbClr val="BBBBBB"/>
                </a:solidFill>
                <a:highlight>
                  <a:srgbClr val="1C1E26"/>
                </a:highlight>
                <a:latin typeface="Consolas"/>
                <a:ea typeface="Consolas"/>
                <a:cs typeface="Consolas"/>
                <a:sym typeface="Consolas"/>
              </a:rPr>
              <a:t>[, </a:t>
            </a:r>
            <a:r>
              <a:rPr b="1" lang="en" sz="1150">
                <a:solidFill>
                  <a:srgbClr val="BBBBBB"/>
                </a:solidFill>
                <a:highlight>
                  <a:srgbClr val="1C1E26"/>
                </a:highlight>
                <a:latin typeface="Consolas"/>
                <a:ea typeface="Consolas"/>
                <a:cs typeface="Consolas"/>
                <a:sym typeface="Consolas"/>
              </a:rPr>
              <a:t>...</a:t>
            </a:r>
            <a:r>
              <a:rPr lang="en" sz="1150">
                <a:solidFill>
                  <a:srgbClr val="BBBBBB"/>
                </a:solidFill>
                <a:highlight>
                  <a:srgbClr val="1C1E26"/>
                </a:highlight>
                <a:latin typeface="Consolas"/>
                <a:ea typeface="Consolas"/>
                <a:cs typeface="Consolas"/>
                <a:sym typeface="Consolas"/>
              </a:rPr>
              <a:t> </a:t>
            </a:r>
            <a:r>
              <a:rPr i="1" lang="en" sz="1150">
                <a:solidFill>
                  <a:srgbClr val="E95678"/>
                </a:solidFill>
                <a:highlight>
                  <a:srgbClr val="1C1E26"/>
                </a:highlight>
                <a:latin typeface="Consolas"/>
                <a:ea typeface="Consolas"/>
                <a:cs typeface="Consolas"/>
                <a:sym typeface="Consolas"/>
              </a:rPr>
              <a:t>param</a:t>
            </a:r>
            <a:r>
              <a:rPr lang="en"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    </a:t>
            </a:r>
            <a:r>
              <a:rPr i="1" lang="en" sz="1150">
                <a:solidFill>
                  <a:srgbClr val="BBBBBB"/>
                </a:solidFill>
                <a:highlight>
                  <a:srgbClr val="1C1E26"/>
                </a:highlight>
                <a:latin typeface="Consolas"/>
                <a:ea typeface="Consolas"/>
                <a:cs typeface="Consolas"/>
                <a:sym typeface="Consolas"/>
              </a:rPr>
              <a:t>/* ... */</a:t>
            </a:r>
            <a:endParaRPr i="1"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BBBBBB"/>
                </a:solidFill>
                <a:highlight>
                  <a:srgbClr val="1C1E26"/>
                </a:highlight>
                <a:latin typeface="Consolas"/>
                <a:ea typeface="Consolas"/>
                <a:cs typeface="Consolas"/>
                <a:sym typeface="Consolas"/>
              </a:rPr>
              <a:t>}</a:t>
            </a:r>
            <a:endParaRPr sz="1350">
              <a:solidFill>
                <a:srgbClr val="FAC29A"/>
              </a:solidFill>
              <a:highlight>
                <a:srgbClr val="1C1E26"/>
              </a:highlight>
              <a:latin typeface="Consolas"/>
              <a:ea typeface="Consolas"/>
              <a:cs typeface="Consolas"/>
              <a:sym typeface="Consolas"/>
            </a:endParaRPr>
          </a:p>
        </p:txBody>
      </p:sp>
      <p:sp>
        <p:nvSpPr>
          <p:cNvPr id="1049" name="Google Shape;1049;p56"/>
          <p:cNvSpPr txBox="1"/>
          <p:nvPr>
            <p:ph idx="4" type="title"/>
          </p:nvPr>
        </p:nvSpPr>
        <p:spPr>
          <a:xfrm>
            <a:off x="4889475" y="1606813"/>
            <a:ext cx="3791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Sintaxis Async:</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53" name="Shape 1053"/>
        <p:cNvGrpSpPr/>
        <p:nvPr/>
      </p:nvGrpSpPr>
      <p:grpSpPr>
        <a:xfrm>
          <a:off x="0" y="0"/>
          <a:ext cx="0" cy="0"/>
          <a:chOff x="0" y="0"/>
          <a:chExt cx="0" cy="0"/>
        </a:xfrm>
      </p:grpSpPr>
      <p:sp>
        <p:nvSpPr>
          <p:cNvPr id="1054" name="Google Shape;1054;p57"/>
          <p:cNvSpPr txBox="1"/>
          <p:nvPr>
            <p:ph idx="2" type="body"/>
          </p:nvPr>
        </p:nvSpPr>
        <p:spPr>
          <a:xfrm>
            <a:off x="620950" y="1617450"/>
            <a:ext cx="3403500" cy="2124000"/>
          </a:xfrm>
          <a:prstGeom prst="rect">
            <a:avLst/>
          </a:prstGeom>
        </p:spPr>
        <p:txBody>
          <a:bodyPr anchorCtr="0" anchor="t" bIns="91425" lIns="91425" spcFirstLastPara="1" rIns="91425" wrap="square" tIns="91425">
            <a:spAutoFit/>
          </a:bodyPr>
          <a:lstStyle/>
          <a:p>
            <a:pPr indent="0" lvl="0" marL="0" rtl="0" algn="just">
              <a:spcBef>
                <a:spcPts val="1000"/>
              </a:spcBef>
              <a:spcAft>
                <a:spcPts val="1000"/>
              </a:spcAft>
              <a:buNone/>
            </a:pPr>
            <a:r>
              <a:rPr lang="en"/>
              <a:t>Cuando queremos utilizar las funciones para pedir datos externos a través de requests, necesitamos que se ejecute esa sentencia antes de devolver la respuesta, por lo que utilizaremos la palabra reservada await para esperar y retornar la promesa. El operador await solo trabaja dentro de una función async.</a:t>
            </a:r>
            <a:endParaRPr/>
          </a:p>
        </p:txBody>
      </p:sp>
      <p:sp>
        <p:nvSpPr>
          <p:cNvPr id="1055" name="Google Shape;1055;p57"/>
          <p:cNvSpPr txBox="1"/>
          <p:nvPr>
            <p:ph idx="4" type="title"/>
          </p:nvPr>
        </p:nvSpPr>
        <p:spPr>
          <a:xfrm>
            <a:off x="811975" y="28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Async / Await - Part.2</a:t>
            </a:r>
            <a:endParaRPr/>
          </a:p>
        </p:txBody>
      </p:sp>
      <p:sp>
        <p:nvSpPr>
          <p:cNvPr id="1056" name="Google Shape;1056;p57"/>
          <p:cNvSpPr txBox="1"/>
          <p:nvPr/>
        </p:nvSpPr>
        <p:spPr>
          <a:xfrm>
            <a:off x="4889475" y="2269488"/>
            <a:ext cx="3683100" cy="561900"/>
          </a:xfrm>
          <a:prstGeom prst="rect">
            <a:avLst/>
          </a:prstGeom>
          <a:solidFill>
            <a:srgbClr val="1C1E26"/>
          </a:solidFill>
          <a:ln>
            <a:noFill/>
          </a:ln>
          <a:effectLst>
            <a:outerShdw rotWithShape="0" algn="bl" dir="2580000" dist="142875">
              <a:schemeClr val="accent5">
                <a:alpha val="82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n" sz="1250">
                <a:solidFill>
                  <a:srgbClr val="B877DB"/>
                </a:solidFill>
                <a:highlight>
                  <a:srgbClr val="1C1E26"/>
                </a:highlight>
                <a:latin typeface="Consolas"/>
                <a:ea typeface="Consolas"/>
                <a:cs typeface="Consolas"/>
                <a:sym typeface="Consolas"/>
              </a:rPr>
              <a:t>let</a:t>
            </a:r>
            <a:r>
              <a:rPr lang="en" sz="1250">
                <a:solidFill>
                  <a:srgbClr val="BBBBBB"/>
                </a:solidFill>
                <a:highlight>
                  <a:srgbClr val="1C1E26"/>
                </a:highlight>
                <a:latin typeface="Consolas"/>
                <a:ea typeface="Consolas"/>
                <a:cs typeface="Consolas"/>
                <a:sym typeface="Consolas"/>
              </a:rPr>
              <a:t> </a:t>
            </a:r>
            <a:r>
              <a:rPr lang="en" sz="1250">
                <a:solidFill>
                  <a:srgbClr val="E95678"/>
                </a:solidFill>
                <a:highlight>
                  <a:srgbClr val="1C1E26"/>
                </a:highlight>
                <a:latin typeface="Consolas"/>
                <a:ea typeface="Consolas"/>
                <a:cs typeface="Consolas"/>
                <a:sym typeface="Consolas"/>
              </a:rPr>
              <a:t>value</a:t>
            </a:r>
            <a:r>
              <a:rPr lang="en" sz="1250">
                <a:solidFill>
                  <a:srgbClr val="BBBBBB"/>
                </a:solidFill>
                <a:highlight>
                  <a:srgbClr val="1C1E26"/>
                </a:highlight>
                <a:latin typeface="Consolas"/>
                <a:ea typeface="Consolas"/>
                <a:cs typeface="Consolas"/>
                <a:sym typeface="Consolas"/>
              </a:rPr>
              <a:t> </a:t>
            </a:r>
            <a:r>
              <a:rPr b="1" lang="en" sz="1250">
                <a:solidFill>
                  <a:srgbClr val="BBBBBB"/>
                </a:solidFill>
                <a:highlight>
                  <a:srgbClr val="1C1E26"/>
                </a:highlight>
                <a:latin typeface="Consolas"/>
                <a:ea typeface="Consolas"/>
                <a:cs typeface="Consolas"/>
                <a:sym typeface="Consolas"/>
              </a:rPr>
              <a:t>=</a:t>
            </a:r>
            <a:r>
              <a:rPr lang="en" sz="1250">
                <a:solidFill>
                  <a:srgbClr val="BBBBBB"/>
                </a:solidFill>
                <a:highlight>
                  <a:srgbClr val="1C1E26"/>
                </a:highlight>
                <a:latin typeface="Consolas"/>
                <a:ea typeface="Consolas"/>
                <a:cs typeface="Consolas"/>
                <a:sym typeface="Consolas"/>
              </a:rPr>
              <a:t> </a:t>
            </a:r>
            <a:r>
              <a:rPr b="1" lang="en" sz="1250">
                <a:solidFill>
                  <a:srgbClr val="B877DB"/>
                </a:solidFill>
                <a:highlight>
                  <a:srgbClr val="1C1E26"/>
                </a:highlight>
                <a:latin typeface="Consolas"/>
                <a:ea typeface="Consolas"/>
                <a:cs typeface="Consolas"/>
                <a:sym typeface="Consolas"/>
              </a:rPr>
              <a:t>await</a:t>
            </a:r>
            <a:r>
              <a:rPr lang="en" sz="1250">
                <a:solidFill>
                  <a:srgbClr val="BBBBBB"/>
                </a:solidFill>
                <a:highlight>
                  <a:srgbClr val="1C1E26"/>
                </a:highlight>
                <a:latin typeface="Consolas"/>
                <a:ea typeface="Consolas"/>
                <a:cs typeface="Consolas"/>
                <a:sym typeface="Consolas"/>
              </a:rPr>
              <a:t> </a:t>
            </a:r>
            <a:r>
              <a:rPr lang="en" sz="1250">
                <a:solidFill>
                  <a:srgbClr val="E95678"/>
                </a:solidFill>
                <a:highlight>
                  <a:srgbClr val="1C1E26"/>
                </a:highlight>
                <a:latin typeface="Consolas"/>
                <a:ea typeface="Consolas"/>
                <a:cs typeface="Consolas"/>
                <a:sym typeface="Consolas"/>
              </a:rPr>
              <a:t>promise</a:t>
            </a:r>
            <a:r>
              <a:rPr lang="en" sz="1250">
                <a:solidFill>
                  <a:srgbClr val="BBBBBB"/>
                </a:solidFill>
                <a:highlight>
                  <a:srgbClr val="1C1E26"/>
                </a:highlight>
                <a:latin typeface="Consolas"/>
                <a:ea typeface="Consolas"/>
                <a:cs typeface="Consolas"/>
                <a:sym typeface="Consolas"/>
              </a:rPr>
              <a:t>;</a:t>
            </a:r>
            <a:endParaRPr b="1" sz="1350">
              <a:solidFill>
                <a:srgbClr val="B877DB"/>
              </a:solidFill>
              <a:highlight>
                <a:srgbClr val="1C1E26"/>
              </a:highlight>
              <a:latin typeface="Consolas"/>
              <a:ea typeface="Consolas"/>
              <a:cs typeface="Consolas"/>
              <a:sym typeface="Consolas"/>
            </a:endParaRPr>
          </a:p>
        </p:txBody>
      </p:sp>
      <p:sp>
        <p:nvSpPr>
          <p:cNvPr id="1057" name="Google Shape;1057;p57"/>
          <p:cNvSpPr txBox="1"/>
          <p:nvPr>
            <p:ph idx="4" type="title"/>
          </p:nvPr>
        </p:nvSpPr>
        <p:spPr>
          <a:xfrm>
            <a:off x="4889475" y="1606813"/>
            <a:ext cx="3791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Sintaxis Await</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58"/>
          <p:cNvSpPr txBox="1"/>
          <p:nvPr>
            <p:ph idx="4294967295" type="title"/>
          </p:nvPr>
        </p:nvSpPr>
        <p:spPr>
          <a:xfrm>
            <a:off x="240050" y="603675"/>
            <a:ext cx="4542600" cy="10071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2600"/>
              <a:t>#Ejemplo: </a:t>
            </a:r>
            <a:endParaRPr sz="2600"/>
          </a:p>
          <a:p>
            <a:pPr indent="0" lvl="0" marL="0" rtl="0" algn="ctr">
              <a:spcBef>
                <a:spcPts val="0"/>
              </a:spcBef>
              <a:spcAft>
                <a:spcPts val="0"/>
              </a:spcAft>
              <a:buNone/>
            </a:pPr>
            <a:r>
              <a:rPr lang="en" sz="2600"/>
              <a:t>Controlando la asincronía</a:t>
            </a:r>
            <a:endParaRPr sz="2600"/>
          </a:p>
        </p:txBody>
      </p:sp>
      <p:sp>
        <p:nvSpPr>
          <p:cNvPr id="1063" name="Google Shape;1063;p58"/>
          <p:cNvSpPr txBox="1"/>
          <p:nvPr>
            <p:ph idx="4294967295" type="body"/>
          </p:nvPr>
        </p:nvSpPr>
        <p:spPr>
          <a:xfrm>
            <a:off x="672100" y="1610775"/>
            <a:ext cx="4053900" cy="19086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a:t>Crear un programa que consulte una URL que entregue fotos aleatorias de perros, siendo esta URL: </a:t>
            </a:r>
            <a:r>
              <a:rPr lang="en" u="sng">
                <a:solidFill>
                  <a:schemeClr val="accent5"/>
                </a:solidFill>
                <a:hlinkClick r:id="rId3">
                  <a:extLst>
                    <a:ext uri="{A12FA001-AC4F-418D-AE19-62706E023703}">
                      <ahyp:hlinkClr val="tx"/>
                    </a:ext>
                  </a:extLst>
                </a:hlinkClick>
              </a:rPr>
              <a:t>https://dog.ceo/api/breeds/image/random</a:t>
            </a:r>
            <a:r>
              <a:rPr lang="en"/>
              <a:t>. Además se debe implementar Async / Await a lo largo del ejercicio y utilizar la estructura </a:t>
            </a:r>
            <a:r>
              <a:rPr lang="en">
                <a:solidFill>
                  <a:schemeClr val="accent5"/>
                </a:solidFill>
              </a:rPr>
              <a:t>try...catch</a:t>
            </a:r>
            <a:r>
              <a:rPr lang="en"/>
              <a:t>. Para ejecutar el código y atrapar un error en el caso de existir uno. Se solicita implementar el método fetch.</a:t>
            </a:r>
            <a:endParaRPr sz="1000"/>
          </a:p>
        </p:txBody>
      </p:sp>
      <p:sp>
        <p:nvSpPr>
          <p:cNvPr id="1064" name="Google Shape;1064;p58"/>
          <p:cNvSpPr txBox="1"/>
          <p:nvPr/>
        </p:nvSpPr>
        <p:spPr>
          <a:xfrm>
            <a:off x="5040500" y="0"/>
            <a:ext cx="4103400" cy="5143500"/>
          </a:xfrm>
          <a:prstGeom prst="rect">
            <a:avLst/>
          </a:prstGeom>
          <a:solidFill>
            <a:srgbClr val="1C1E26"/>
          </a:solidFill>
          <a:ln>
            <a:noFill/>
          </a:ln>
        </p:spPr>
        <p:txBody>
          <a:bodyPr anchorCtr="0" anchor="ctr" bIns="182875" lIns="274300" spcFirstLastPara="1" rIns="274300" wrap="square" tIns="182875">
            <a:noAutofit/>
          </a:bodyPr>
          <a:lstStyle/>
          <a:p>
            <a:pPr indent="0" lvl="0" marL="0" rtl="0" algn="l">
              <a:lnSpc>
                <a:spcPct val="135714"/>
              </a:lnSpc>
              <a:spcBef>
                <a:spcPts val="0"/>
              </a:spcBef>
              <a:spcAft>
                <a:spcPts val="0"/>
              </a:spcAft>
              <a:buNone/>
            </a:pPr>
            <a:r>
              <a:rPr b="1" lang="en" sz="950">
                <a:solidFill>
                  <a:srgbClr val="B877DB"/>
                </a:solidFill>
                <a:highlight>
                  <a:srgbClr val="1C1E26"/>
                </a:highlight>
                <a:latin typeface="Consolas"/>
                <a:ea typeface="Consolas"/>
                <a:cs typeface="Consolas"/>
                <a:sym typeface="Consolas"/>
              </a:rPr>
              <a:t>const</a:t>
            </a:r>
            <a:r>
              <a:rPr lang="en" sz="950">
                <a:solidFill>
                  <a:srgbClr val="BBBBBB"/>
                </a:solidFill>
                <a:highlight>
                  <a:srgbClr val="1C1E26"/>
                </a:highlight>
                <a:latin typeface="Consolas"/>
                <a:ea typeface="Consolas"/>
                <a:cs typeface="Consolas"/>
                <a:sym typeface="Consolas"/>
              </a:rPr>
              <a:t> </a:t>
            </a:r>
            <a:r>
              <a:rPr lang="en" sz="950">
                <a:solidFill>
                  <a:srgbClr val="25B0BC"/>
                </a:solidFill>
                <a:highlight>
                  <a:srgbClr val="1C1E26"/>
                </a:highlight>
                <a:latin typeface="Consolas"/>
                <a:ea typeface="Consolas"/>
                <a:cs typeface="Consolas"/>
                <a:sym typeface="Consolas"/>
              </a:rPr>
              <a:t>getDogPhoto</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async</a:t>
            </a:r>
            <a:r>
              <a:rPr lang="en" sz="950">
                <a:solidFill>
                  <a:srgbClr val="BBBBBB"/>
                </a:solidFill>
                <a:highlight>
                  <a:srgbClr val="1C1E26"/>
                </a:highlight>
                <a:latin typeface="Consolas"/>
                <a:ea typeface="Consolas"/>
                <a:cs typeface="Consolas"/>
                <a:sym typeface="Consolas"/>
              </a:rPr>
              <a:t> () </a:t>
            </a:r>
            <a:r>
              <a:rPr b="1" lang="en" sz="950">
                <a:solidFill>
                  <a:srgbClr val="B877DB"/>
                </a:solidFill>
                <a:highlight>
                  <a:srgbClr val="1C1E26"/>
                </a:highlight>
                <a:latin typeface="Consolas"/>
                <a:ea typeface="Consolas"/>
                <a:cs typeface="Consolas"/>
                <a:sym typeface="Consolas"/>
              </a:rPr>
              <a:t>=&gt;</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const</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url</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endParaRPr b="1" sz="950">
              <a:solidFill>
                <a:srgbClr val="BBBBBB"/>
              </a:solidFill>
              <a:highlight>
                <a:srgbClr val="1C1E26"/>
              </a:highlight>
              <a:latin typeface="Consolas"/>
              <a:ea typeface="Consolas"/>
              <a:cs typeface="Consolas"/>
              <a:sym typeface="Consolas"/>
            </a:endParaRPr>
          </a:p>
          <a:p>
            <a:pPr indent="45720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FAB795"/>
                </a:solidFill>
                <a:highlight>
                  <a:srgbClr val="1C1E26"/>
                </a:highlight>
                <a:latin typeface="Consolas"/>
                <a:ea typeface="Consolas"/>
                <a:cs typeface="Consolas"/>
                <a:sym typeface="Consolas"/>
              </a:rPr>
              <a:t>"https://dog.ceo/api/breeds/image/random"</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try</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const</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response</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await</a:t>
            </a:r>
            <a:r>
              <a:rPr lang="en" sz="950">
                <a:solidFill>
                  <a:srgbClr val="BBBBBB"/>
                </a:solidFill>
                <a:highlight>
                  <a:srgbClr val="1C1E26"/>
                </a:highlight>
                <a:latin typeface="Consolas"/>
                <a:ea typeface="Consolas"/>
                <a:cs typeface="Consolas"/>
                <a:sym typeface="Consolas"/>
              </a:rPr>
              <a:t> </a:t>
            </a:r>
            <a:r>
              <a:rPr lang="en" sz="950">
                <a:solidFill>
                  <a:srgbClr val="25B0BC"/>
                </a:solidFill>
                <a:highlight>
                  <a:srgbClr val="1C1E26"/>
                </a:highlight>
                <a:latin typeface="Consolas"/>
                <a:ea typeface="Consolas"/>
                <a:cs typeface="Consolas"/>
                <a:sym typeface="Consolas"/>
              </a:rPr>
              <a:t>fetch</a:t>
            </a:r>
            <a:r>
              <a:rPr lang="en" sz="950">
                <a:solidFill>
                  <a:srgbClr val="BBBBBB"/>
                </a:solidFill>
                <a:highlight>
                  <a:srgbClr val="1C1E26"/>
                </a:highlight>
                <a:latin typeface="Consolas"/>
                <a:ea typeface="Consolas"/>
                <a:cs typeface="Consolas"/>
                <a:sym typeface="Consolas"/>
              </a:rPr>
              <a:t>(</a:t>
            </a:r>
            <a:r>
              <a:rPr lang="en" sz="950">
                <a:solidFill>
                  <a:srgbClr val="E95678"/>
                </a:solidFill>
                <a:highlight>
                  <a:srgbClr val="1C1E26"/>
                </a:highlight>
                <a:latin typeface="Consolas"/>
                <a:ea typeface="Consolas"/>
                <a:cs typeface="Consolas"/>
                <a:sym typeface="Consolas"/>
              </a:rPr>
              <a:t>url</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const</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photo</a:t>
            </a:r>
            <a:r>
              <a:rPr lang="en" sz="950">
                <a:solidFill>
                  <a:srgbClr val="BBBBBB"/>
                </a:solidFill>
                <a:highlight>
                  <a:srgbClr val="1C1E26"/>
                </a:highlight>
                <a:latin typeface="Consolas"/>
                <a:ea typeface="Consolas"/>
                <a:cs typeface="Consolas"/>
                <a:sym typeface="Consolas"/>
              </a:rPr>
              <a:t> </a:t>
            </a:r>
            <a:r>
              <a:rPr b="1" lang="en" sz="950">
                <a:solidFill>
                  <a:srgbClr val="BBBBBB"/>
                </a:solidFill>
                <a:highlight>
                  <a:srgbClr val="1C1E26"/>
                </a:highlight>
                <a:latin typeface="Consolas"/>
                <a:ea typeface="Consolas"/>
                <a:cs typeface="Consolas"/>
                <a:sym typeface="Consolas"/>
              </a:rPr>
              <a:t>=</a:t>
            </a:r>
            <a:r>
              <a:rPr lang="en" sz="950">
                <a:solidFill>
                  <a:srgbClr val="BBBBBB"/>
                </a:solidFill>
                <a:highlight>
                  <a:srgbClr val="1C1E26"/>
                </a:highlight>
                <a:latin typeface="Consolas"/>
                <a:ea typeface="Consolas"/>
                <a:cs typeface="Consolas"/>
                <a:sym typeface="Consolas"/>
              </a:rPr>
              <a:t> </a:t>
            </a:r>
            <a:r>
              <a:rPr b="1" lang="en" sz="950">
                <a:solidFill>
                  <a:srgbClr val="B877DB"/>
                </a:solidFill>
                <a:highlight>
                  <a:srgbClr val="1C1E26"/>
                </a:highlight>
                <a:latin typeface="Consolas"/>
                <a:ea typeface="Consolas"/>
                <a:cs typeface="Consolas"/>
                <a:sym typeface="Consolas"/>
              </a:rPr>
              <a:t>await</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response</a:t>
            </a:r>
            <a:r>
              <a:rPr lang="en" sz="950">
                <a:solidFill>
                  <a:srgbClr val="BBBBBB"/>
                </a:solidFill>
                <a:highlight>
                  <a:srgbClr val="1C1E26"/>
                </a:highlight>
                <a:latin typeface="Consolas"/>
                <a:ea typeface="Consolas"/>
                <a:cs typeface="Consolas"/>
                <a:sym typeface="Consolas"/>
              </a:rPr>
              <a:t>.</a:t>
            </a:r>
            <a:r>
              <a:rPr lang="en" sz="950">
                <a:solidFill>
                  <a:srgbClr val="25B0BC"/>
                </a:solidFill>
                <a:highlight>
                  <a:srgbClr val="1C1E26"/>
                </a:highlight>
                <a:latin typeface="Consolas"/>
                <a:ea typeface="Consolas"/>
                <a:cs typeface="Consolas"/>
                <a:sym typeface="Consolas"/>
              </a:rPr>
              <a:t>json</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console</a:t>
            </a:r>
            <a:r>
              <a:rPr lang="en" sz="950">
                <a:solidFill>
                  <a:srgbClr val="BBBBBB"/>
                </a:solidFill>
                <a:highlight>
                  <a:srgbClr val="1C1E26"/>
                </a:highlight>
                <a:latin typeface="Consolas"/>
                <a:ea typeface="Consolas"/>
                <a:cs typeface="Consolas"/>
                <a:sym typeface="Consolas"/>
              </a:rPr>
              <a:t>.</a:t>
            </a:r>
            <a:r>
              <a:rPr lang="en" sz="950">
                <a:solidFill>
                  <a:srgbClr val="25B0BC"/>
                </a:solidFill>
                <a:highlight>
                  <a:srgbClr val="1C1E26"/>
                </a:highlight>
                <a:latin typeface="Consolas"/>
                <a:ea typeface="Consolas"/>
                <a:cs typeface="Consolas"/>
                <a:sym typeface="Consolas"/>
              </a:rPr>
              <a:t>log</a:t>
            </a:r>
            <a:r>
              <a:rPr lang="en" sz="950">
                <a:solidFill>
                  <a:srgbClr val="BBBBBB"/>
                </a:solidFill>
                <a:highlight>
                  <a:srgbClr val="1C1E26"/>
                </a:highlight>
                <a:latin typeface="Consolas"/>
                <a:ea typeface="Consolas"/>
                <a:cs typeface="Consolas"/>
                <a:sym typeface="Consolas"/>
              </a:rPr>
              <a:t>(</a:t>
            </a:r>
            <a:r>
              <a:rPr lang="en" sz="950">
                <a:solidFill>
                  <a:srgbClr val="E95678"/>
                </a:solidFill>
                <a:highlight>
                  <a:srgbClr val="1C1E26"/>
                </a:highlight>
                <a:latin typeface="Consolas"/>
                <a:ea typeface="Consolas"/>
                <a:cs typeface="Consolas"/>
                <a:sym typeface="Consolas"/>
              </a:rPr>
              <a:t>photo</a:t>
            </a:r>
            <a:r>
              <a:rPr lang="en" sz="950">
                <a:solidFill>
                  <a:srgbClr val="BBBBBB"/>
                </a:solidFill>
                <a:highlight>
                  <a:srgbClr val="1C1E26"/>
                </a:highlight>
                <a:latin typeface="Consolas"/>
                <a:ea typeface="Consolas"/>
                <a:cs typeface="Consolas"/>
                <a:sym typeface="Consolas"/>
              </a:rPr>
              <a:t>.</a:t>
            </a:r>
            <a:r>
              <a:rPr lang="en" sz="950">
                <a:solidFill>
                  <a:srgbClr val="E95678"/>
                </a:solidFill>
                <a:highlight>
                  <a:srgbClr val="1C1E26"/>
                </a:highlight>
                <a:latin typeface="Consolas"/>
                <a:ea typeface="Consolas"/>
                <a:cs typeface="Consolas"/>
                <a:sym typeface="Consolas"/>
              </a:rPr>
              <a:t>message</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 </a:t>
            </a:r>
            <a:r>
              <a:rPr b="1" lang="en" sz="950">
                <a:solidFill>
                  <a:srgbClr val="B877DB"/>
                </a:solidFill>
                <a:highlight>
                  <a:srgbClr val="1C1E26"/>
                </a:highlight>
                <a:latin typeface="Consolas"/>
                <a:ea typeface="Consolas"/>
                <a:cs typeface="Consolas"/>
                <a:sym typeface="Consolas"/>
              </a:rPr>
              <a:t>catch</a:t>
            </a: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err</a:t>
            </a: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r>
              <a:rPr lang="en" sz="950">
                <a:solidFill>
                  <a:srgbClr val="E95678"/>
                </a:solidFill>
                <a:highlight>
                  <a:srgbClr val="1C1E26"/>
                </a:highlight>
                <a:latin typeface="Consolas"/>
                <a:ea typeface="Consolas"/>
                <a:cs typeface="Consolas"/>
                <a:sym typeface="Consolas"/>
              </a:rPr>
              <a:t>console</a:t>
            </a:r>
            <a:r>
              <a:rPr lang="en" sz="950">
                <a:solidFill>
                  <a:srgbClr val="BBBBBB"/>
                </a:solidFill>
                <a:highlight>
                  <a:srgbClr val="1C1E26"/>
                </a:highlight>
                <a:latin typeface="Consolas"/>
                <a:ea typeface="Consolas"/>
                <a:cs typeface="Consolas"/>
                <a:sym typeface="Consolas"/>
              </a:rPr>
              <a:t>.</a:t>
            </a:r>
            <a:r>
              <a:rPr lang="en" sz="950">
                <a:solidFill>
                  <a:srgbClr val="25B0BC"/>
                </a:solidFill>
                <a:highlight>
                  <a:srgbClr val="1C1E26"/>
                </a:highlight>
                <a:latin typeface="Consolas"/>
                <a:ea typeface="Consolas"/>
                <a:cs typeface="Consolas"/>
                <a:sym typeface="Consolas"/>
              </a:rPr>
              <a:t>log</a:t>
            </a:r>
            <a:r>
              <a:rPr lang="en" sz="950">
                <a:solidFill>
                  <a:srgbClr val="BBBBBB"/>
                </a:solidFill>
                <a:highlight>
                  <a:srgbClr val="1C1E26"/>
                </a:highlight>
                <a:latin typeface="Consolas"/>
                <a:ea typeface="Consolas"/>
                <a:cs typeface="Consolas"/>
                <a:sym typeface="Consolas"/>
              </a:rPr>
              <a:t>(</a:t>
            </a:r>
            <a:r>
              <a:rPr lang="en" sz="950">
                <a:solidFill>
                  <a:srgbClr val="E95678"/>
                </a:solidFill>
                <a:highlight>
                  <a:srgbClr val="1C1E26"/>
                </a:highlight>
                <a:latin typeface="Consolas"/>
                <a:ea typeface="Consolas"/>
                <a:cs typeface="Consolas"/>
                <a:sym typeface="Consolas"/>
              </a:rPr>
              <a:t>err</a:t>
            </a: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    }</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BBBBBB"/>
                </a:solidFill>
                <a:highlight>
                  <a:srgbClr val="1C1E26"/>
                </a:highlight>
                <a:latin typeface="Consolas"/>
                <a:ea typeface="Consolas"/>
                <a:cs typeface="Consolas"/>
                <a:sym typeface="Consolas"/>
              </a:rPr>
              <a:t>};</a:t>
            </a:r>
            <a:endParaRPr sz="9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25B0BC"/>
                </a:solidFill>
                <a:highlight>
                  <a:srgbClr val="1C1E26"/>
                </a:highlight>
                <a:latin typeface="Consolas"/>
                <a:ea typeface="Consolas"/>
                <a:cs typeface="Consolas"/>
                <a:sym typeface="Consolas"/>
              </a:rPr>
              <a:t>getDogPhoto</a:t>
            </a:r>
            <a:r>
              <a:rPr lang="en" sz="950">
                <a:solidFill>
                  <a:srgbClr val="BBBBBB"/>
                </a:solidFill>
                <a:highlight>
                  <a:srgbClr val="1C1E26"/>
                </a:highlight>
                <a:latin typeface="Consolas"/>
                <a:ea typeface="Consolas"/>
                <a:cs typeface="Consolas"/>
                <a:sym typeface="Consolas"/>
              </a:rPr>
              <a:t>();</a:t>
            </a:r>
            <a:endParaRPr b="1" sz="9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pic>
        <p:nvPicPr>
          <p:cNvPr id="1069" name="Google Shape;1069;p59"/>
          <p:cNvPicPr preferRelativeResize="0"/>
          <p:nvPr/>
        </p:nvPicPr>
        <p:blipFill rotWithShape="1">
          <a:blip r:embed="rId3">
            <a:alphaModFix/>
          </a:blip>
          <a:srcRect b="0" l="0" r="0" t="1224"/>
          <a:stretch/>
        </p:blipFill>
        <p:spPr>
          <a:xfrm>
            <a:off x="1684800" y="587225"/>
            <a:ext cx="5774426" cy="381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60"/>
          <p:cNvSpPr txBox="1"/>
          <p:nvPr>
            <p:ph idx="4294967295" type="title"/>
          </p:nvPr>
        </p:nvSpPr>
        <p:spPr>
          <a:xfrm>
            <a:off x="282500" y="1760400"/>
            <a:ext cx="4542600" cy="1007100"/>
          </a:xfrm>
          <a:prstGeom prst="rect">
            <a:avLst/>
          </a:prstGeom>
          <a:effectLst>
            <a:outerShdw rotWithShape="0" algn="bl" dir="8100000" dist="28575">
              <a:schemeClr val="accent6">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2600"/>
              <a:t>#Ejercicio: </a:t>
            </a:r>
            <a:endParaRPr sz="2600"/>
          </a:p>
          <a:p>
            <a:pPr indent="0" lvl="0" marL="0" rtl="0" algn="ctr">
              <a:spcBef>
                <a:spcPts val="0"/>
              </a:spcBef>
              <a:spcAft>
                <a:spcPts val="0"/>
              </a:spcAft>
              <a:buNone/>
            </a:pPr>
            <a:r>
              <a:t/>
            </a:r>
            <a:endParaRPr sz="2600"/>
          </a:p>
        </p:txBody>
      </p:sp>
      <p:sp>
        <p:nvSpPr>
          <p:cNvPr id="1075" name="Google Shape;1075;p60"/>
          <p:cNvSpPr txBox="1"/>
          <p:nvPr>
            <p:ph idx="4294967295" type="body"/>
          </p:nvPr>
        </p:nvSpPr>
        <p:spPr>
          <a:xfrm>
            <a:off x="714550" y="2767500"/>
            <a:ext cx="4053900" cy="6156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a:t>Convertir el siguiente código para que se pueda usar promesas. </a:t>
            </a:r>
            <a:endParaRPr sz="1000"/>
          </a:p>
        </p:txBody>
      </p:sp>
      <p:sp>
        <p:nvSpPr>
          <p:cNvPr id="1076" name="Google Shape;1076;p60"/>
          <p:cNvSpPr txBox="1"/>
          <p:nvPr/>
        </p:nvSpPr>
        <p:spPr>
          <a:xfrm>
            <a:off x="5040500" y="0"/>
            <a:ext cx="4103400" cy="5143500"/>
          </a:xfrm>
          <a:prstGeom prst="rect">
            <a:avLst/>
          </a:prstGeom>
          <a:solidFill>
            <a:srgbClr val="1C1E26"/>
          </a:solidFill>
          <a:ln>
            <a:noFill/>
          </a:ln>
        </p:spPr>
        <p:txBody>
          <a:bodyPr anchorCtr="0" anchor="ctr" bIns="182875" lIns="274300" spcFirstLastPara="1" rIns="274300" wrap="square" tIns="182875">
            <a:noAutofit/>
          </a:bodyPr>
          <a:lstStyle/>
          <a:p>
            <a:pPr indent="0" lvl="0" marL="0" rtl="0" algn="l">
              <a:lnSpc>
                <a:spcPct val="135714"/>
              </a:lnSpc>
              <a:spcBef>
                <a:spcPts val="0"/>
              </a:spcBef>
              <a:spcAft>
                <a:spcPts val="0"/>
              </a:spcAft>
              <a:buNone/>
            </a:pPr>
            <a:r>
              <a:rPr b="1" lang="en" sz="1050">
                <a:solidFill>
                  <a:srgbClr val="B877DB"/>
                </a:solidFill>
                <a:highlight>
                  <a:srgbClr val="1C1E26"/>
                </a:highlight>
                <a:latin typeface="Consolas"/>
                <a:ea typeface="Consolas"/>
                <a:cs typeface="Consolas"/>
                <a:sym typeface="Consolas"/>
              </a:rPr>
              <a:t>const</a:t>
            </a: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log</a:t>
            </a:r>
            <a:r>
              <a:rPr lang="en" sz="1050">
                <a:solidFill>
                  <a:srgbClr val="BBBBBB"/>
                </a:solidFill>
                <a:highlight>
                  <a:srgbClr val="1C1E26"/>
                </a:highlight>
                <a:latin typeface="Consolas"/>
                <a:ea typeface="Consolas"/>
                <a:cs typeface="Consolas"/>
                <a:sym typeface="Consolas"/>
              </a:rPr>
              <a:t> </a:t>
            </a:r>
            <a:r>
              <a:rPr b="1" lang="en" sz="1050">
                <a:solidFill>
                  <a:srgbClr val="BBBBBB"/>
                </a:solidFill>
                <a:highlight>
                  <a:srgbClr val="1C1E26"/>
                </a:highlight>
                <a:latin typeface="Consolas"/>
                <a:ea typeface="Consolas"/>
                <a:cs typeface="Consolas"/>
                <a:sym typeface="Consolas"/>
              </a:rPr>
              <a:t>=</a:t>
            </a:r>
            <a:r>
              <a:rPr lang="en" sz="1050">
                <a:solidFill>
                  <a:srgbClr val="BBBBBB"/>
                </a:solidFill>
                <a:highlight>
                  <a:srgbClr val="1C1E26"/>
                </a:highlight>
                <a:latin typeface="Consolas"/>
                <a:ea typeface="Consolas"/>
                <a:cs typeface="Consolas"/>
                <a:sym typeface="Consolas"/>
              </a:rPr>
              <a:t> (</a:t>
            </a:r>
            <a:r>
              <a:rPr i="1" lang="en" sz="1050">
                <a:solidFill>
                  <a:srgbClr val="E95678"/>
                </a:solidFill>
                <a:highlight>
                  <a:srgbClr val="1C1E26"/>
                </a:highlight>
                <a:latin typeface="Consolas"/>
                <a:ea typeface="Consolas"/>
                <a:cs typeface="Consolas"/>
                <a:sym typeface="Consolas"/>
              </a:rPr>
              <a:t>text</a:t>
            </a:r>
            <a:r>
              <a:rPr lang="en" sz="1050">
                <a:solidFill>
                  <a:srgbClr val="BBBBBB"/>
                </a:solidFill>
                <a:highlight>
                  <a:srgbClr val="1C1E26"/>
                </a:highlight>
                <a:latin typeface="Consolas"/>
                <a:ea typeface="Consolas"/>
                <a:cs typeface="Consolas"/>
                <a:sym typeface="Consolas"/>
              </a:rPr>
              <a:t>, </a:t>
            </a:r>
            <a:r>
              <a:rPr i="1" lang="en" sz="1050">
                <a:solidFill>
                  <a:srgbClr val="E95678"/>
                </a:solidFill>
                <a:highlight>
                  <a:srgbClr val="1C1E26"/>
                </a:highlight>
                <a:latin typeface="Consolas"/>
                <a:ea typeface="Consolas"/>
                <a:cs typeface="Consolas"/>
                <a:sym typeface="Consolas"/>
              </a:rPr>
              <a:t>callback</a:t>
            </a:r>
            <a:r>
              <a:rPr lang="en" sz="1050">
                <a:solidFill>
                  <a:srgbClr val="BBBBBB"/>
                </a:solidFill>
                <a:highlight>
                  <a:srgbClr val="1C1E26"/>
                </a:highlight>
                <a:latin typeface="Consolas"/>
                <a:ea typeface="Consolas"/>
                <a:cs typeface="Consolas"/>
                <a:sym typeface="Consolas"/>
              </a:rPr>
              <a:t>)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setTimeout</a:t>
            </a:r>
            <a:r>
              <a:rPr lang="en" sz="1050">
                <a:solidFill>
                  <a:srgbClr val="BBBBBB"/>
                </a:solidFill>
                <a:highlight>
                  <a:srgbClr val="1C1E26"/>
                </a:highlight>
                <a:latin typeface="Consolas"/>
                <a:ea typeface="Consolas"/>
                <a:cs typeface="Consolas"/>
                <a:sym typeface="Consolas"/>
              </a:rPr>
              <a:t>(()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E95678"/>
                </a:solidFill>
                <a:highlight>
                  <a:srgbClr val="1C1E26"/>
                </a:highlight>
                <a:latin typeface="Consolas"/>
                <a:ea typeface="Consolas"/>
                <a:cs typeface="Consolas"/>
                <a:sym typeface="Consolas"/>
              </a:rPr>
              <a:t>console</a:t>
            </a:r>
            <a:r>
              <a:rPr lang="en" sz="1050">
                <a:solidFill>
                  <a:srgbClr val="BBBBBB"/>
                </a:solidFill>
                <a:highlight>
                  <a:srgbClr val="1C1E26"/>
                </a:highlight>
                <a:latin typeface="Consolas"/>
                <a:ea typeface="Consolas"/>
                <a:cs typeface="Consolas"/>
                <a:sym typeface="Consolas"/>
              </a:rPr>
              <a:t>.</a:t>
            </a:r>
            <a:r>
              <a:rPr lang="en" sz="1050">
                <a:solidFill>
                  <a:srgbClr val="25B0BC"/>
                </a:solidFill>
                <a:highlight>
                  <a:srgbClr val="1C1E26"/>
                </a:highlight>
                <a:latin typeface="Consolas"/>
                <a:ea typeface="Consolas"/>
                <a:cs typeface="Consolas"/>
                <a:sym typeface="Consolas"/>
              </a:rPr>
              <a:t>log</a:t>
            </a:r>
            <a:r>
              <a:rPr lang="en" sz="1050">
                <a:solidFill>
                  <a:srgbClr val="BBBBBB"/>
                </a:solidFill>
                <a:highlight>
                  <a:srgbClr val="1C1E26"/>
                </a:highlight>
                <a:latin typeface="Consolas"/>
                <a:ea typeface="Consolas"/>
                <a:cs typeface="Consolas"/>
                <a:sym typeface="Consolas"/>
              </a:rPr>
              <a:t>(</a:t>
            </a:r>
            <a:r>
              <a:rPr lang="en" sz="1050">
                <a:solidFill>
                  <a:srgbClr val="FAB795"/>
                </a:solidFill>
                <a:highlight>
                  <a:srgbClr val="1C1E26"/>
                </a:highlight>
                <a:latin typeface="Consolas"/>
                <a:ea typeface="Consolas"/>
                <a:cs typeface="Consolas"/>
                <a:sym typeface="Consolas"/>
              </a:rPr>
              <a:t>`</a:t>
            </a:r>
            <a:r>
              <a:rPr lang="en" sz="1050">
                <a:solidFill>
                  <a:srgbClr val="B877DB"/>
                </a:solidFill>
                <a:highlight>
                  <a:srgbClr val="1C1E26"/>
                </a:highlight>
                <a:latin typeface="Consolas"/>
                <a:ea typeface="Consolas"/>
                <a:cs typeface="Consolas"/>
                <a:sym typeface="Consolas"/>
              </a:rPr>
              <a:t>${</a:t>
            </a:r>
            <a:r>
              <a:rPr lang="en" sz="1050">
                <a:solidFill>
                  <a:srgbClr val="E95678"/>
                </a:solidFill>
                <a:highlight>
                  <a:srgbClr val="1C1E26"/>
                </a:highlight>
                <a:latin typeface="Consolas"/>
                <a:ea typeface="Consolas"/>
                <a:cs typeface="Consolas"/>
                <a:sym typeface="Consolas"/>
              </a:rPr>
              <a:t>text</a:t>
            </a:r>
            <a:r>
              <a:rPr lang="en" sz="1050">
                <a:solidFill>
                  <a:srgbClr val="B877DB"/>
                </a:solidFill>
                <a:highlight>
                  <a:srgbClr val="1C1E26"/>
                </a:highlight>
                <a:latin typeface="Consolas"/>
                <a:ea typeface="Consolas"/>
                <a:cs typeface="Consolas"/>
                <a:sym typeface="Consolas"/>
              </a:rPr>
              <a:t>}</a:t>
            </a:r>
            <a:r>
              <a:rPr lang="en" sz="1050">
                <a:solidFill>
                  <a:srgbClr val="FAB795"/>
                </a:solidFill>
                <a:highlight>
                  <a:srgbClr val="1C1E26"/>
                </a:highlight>
                <a:latin typeface="Consolas"/>
                <a:ea typeface="Consolas"/>
                <a:cs typeface="Consolas"/>
                <a:sym typeface="Consolas"/>
              </a:rPr>
              <a:t>`</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callback</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 </a:t>
            </a:r>
            <a:r>
              <a:rPr lang="en" sz="1050">
                <a:solidFill>
                  <a:srgbClr val="F09483"/>
                </a:solidFill>
                <a:highlight>
                  <a:srgbClr val="1C1E26"/>
                </a:highlight>
                <a:latin typeface="Consolas"/>
                <a:ea typeface="Consolas"/>
                <a:cs typeface="Consolas"/>
                <a:sym typeface="Consolas"/>
              </a:rPr>
              <a:t>1000</a:t>
            </a: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25B0BC"/>
                </a:solidFill>
                <a:highlight>
                  <a:srgbClr val="1C1E26"/>
                </a:highlight>
                <a:latin typeface="Consolas"/>
                <a:ea typeface="Consolas"/>
                <a:cs typeface="Consolas"/>
                <a:sym typeface="Consolas"/>
              </a:rPr>
              <a:t>log</a:t>
            </a:r>
            <a:r>
              <a:rPr lang="en" sz="1050">
                <a:solidFill>
                  <a:srgbClr val="BBBBBB"/>
                </a:solidFill>
                <a:highlight>
                  <a:srgbClr val="1C1E26"/>
                </a:highlight>
                <a:latin typeface="Consolas"/>
                <a:ea typeface="Consolas"/>
                <a:cs typeface="Consolas"/>
                <a:sym typeface="Consolas"/>
              </a:rPr>
              <a:t>(</a:t>
            </a:r>
            <a:r>
              <a:rPr lang="en" sz="1050">
                <a:solidFill>
                  <a:srgbClr val="FAB795"/>
                </a:solidFill>
                <a:highlight>
                  <a:srgbClr val="1C1E26"/>
                </a:highlight>
                <a:latin typeface="Consolas"/>
                <a:ea typeface="Consolas"/>
                <a:cs typeface="Consolas"/>
                <a:sym typeface="Consolas"/>
              </a:rPr>
              <a:t>"uno"</a:t>
            </a:r>
            <a:r>
              <a:rPr lang="en" sz="1050">
                <a:solidFill>
                  <a:srgbClr val="BBBBBB"/>
                </a:solidFill>
                <a:highlight>
                  <a:srgbClr val="1C1E26"/>
                </a:highlight>
                <a:latin typeface="Consolas"/>
                <a:ea typeface="Consolas"/>
                <a:cs typeface="Consolas"/>
                <a:sym typeface="Consolas"/>
              </a:rPr>
              <a:t>, ()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log</a:t>
            </a:r>
            <a:r>
              <a:rPr lang="en" sz="1050">
                <a:solidFill>
                  <a:srgbClr val="BBBBBB"/>
                </a:solidFill>
                <a:highlight>
                  <a:srgbClr val="1C1E26"/>
                </a:highlight>
                <a:latin typeface="Consolas"/>
                <a:ea typeface="Consolas"/>
                <a:cs typeface="Consolas"/>
                <a:sym typeface="Consolas"/>
              </a:rPr>
              <a:t>(</a:t>
            </a:r>
            <a:r>
              <a:rPr lang="en" sz="1050">
                <a:solidFill>
                  <a:srgbClr val="FAB795"/>
                </a:solidFill>
                <a:highlight>
                  <a:srgbClr val="1C1E26"/>
                </a:highlight>
                <a:latin typeface="Consolas"/>
                <a:ea typeface="Consolas"/>
                <a:cs typeface="Consolas"/>
                <a:sym typeface="Consolas"/>
              </a:rPr>
              <a:t>"dos"</a:t>
            </a:r>
            <a:r>
              <a:rPr lang="en" sz="1050">
                <a:solidFill>
                  <a:srgbClr val="BBBBBB"/>
                </a:solidFill>
                <a:highlight>
                  <a:srgbClr val="1C1E26"/>
                </a:highlight>
                <a:latin typeface="Consolas"/>
                <a:ea typeface="Consolas"/>
                <a:cs typeface="Consolas"/>
                <a:sym typeface="Consolas"/>
              </a:rPr>
              <a:t>, ()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r>
              <a:rPr lang="en" sz="1050">
                <a:solidFill>
                  <a:srgbClr val="25B0BC"/>
                </a:solidFill>
                <a:highlight>
                  <a:srgbClr val="1C1E26"/>
                </a:highlight>
                <a:latin typeface="Consolas"/>
                <a:ea typeface="Consolas"/>
                <a:cs typeface="Consolas"/>
                <a:sym typeface="Consolas"/>
              </a:rPr>
              <a:t>log</a:t>
            </a:r>
            <a:r>
              <a:rPr lang="en" sz="1050">
                <a:solidFill>
                  <a:srgbClr val="BBBBBB"/>
                </a:solidFill>
                <a:highlight>
                  <a:srgbClr val="1C1E26"/>
                </a:highlight>
                <a:latin typeface="Consolas"/>
                <a:ea typeface="Consolas"/>
                <a:cs typeface="Consolas"/>
                <a:sym typeface="Consolas"/>
              </a:rPr>
              <a:t>(</a:t>
            </a:r>
            <a:r>
              <a:rPr lang="en" sz="1050">
                <a:solidFill>
                  <a:srgbClr val="FAB795"/>
                </a:solidFill>
                <a:highlight>
                  <a:srgbClr val="1C1E26"/>
                </a:highlight>
                <a:latin typeface="Consolas"/>
                <a:ea typeface="Consolas"/>
                <a:cs typeface="Consolas"/>
                <a:sym typeface="Consolas"/>
              </a:rPr>
              <a:t>"tres"</a:t>
            </a:r>
            <a:r>
              <a:rPr lang="en" sz="1050">
                <a:solidFill>
                  <a:srgbClr val="BBBBBB"/>
                </a:solidFill>
                <a:highlight>
                  <a:srgbClr val="1C1E26"/>
                </a:highlight>
                <a:latin typeface="Consolas"/>
                <a:ea typeface="Consolas"/>
                <a:cs typeface="Consolas"/>
                <a:sym typeface="Consolas"/>
              </a:rPr>
              <a:t>, () </a:t>
            </a:r>
            <a:r>
              <a:rPr b="1" lang="en" sz="1050">
                <a:solidFill>
                  <a:srgbClr val="B877DB"/>
                </a:solidFill>
                <a:highlight>
                  <a:srgbClr val="1C1E26"/>
                </a:highlight>
                <a:latin typeface="Consolas"/>
                <a:ea typeface="Consolas"/>
                <a:cs typeface="Consolas"/>
                <a:sym typeface="Consolas"/>
              </a:rPr>
              <a:t>=&gt;</a:t>
            </a: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t/>
            </a:r>
            <a:endParaRPr b="1" sz="9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80" name="Shape 1080"/>
        <p:cNvGrpSpPr/>
        <p:nvPr/>
      </p:nvGrpSpPr>
      <p:grpSpPr>
        <a:xfrm>
          <a:off x="0" y="0"/>
          <a:ext cx="0" cy="0"/>
          <a:chOff x="0" y="0"/>
          <a:chExt cx="0" cy="0"/>
        </a:xfrm>
      </p:grpSpPr>
      <p:sp>
        <p:nvSpPr>
          <p:cNvPr id="1081" name="Google Shape;1081;p61"/>
          <p:cNvSpPr txBox="1"/>
          <p:nvPr>
            <p:ph type="title"/>
          </p:nvPr>
        </p:nvSpPr>
        <p:spPr>
          <a:xfrm>
            <a:off x="720000" y="7451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Objetivos del día de Hoy</a:t>
            </a:r>
            <a:endParaRPr sz="3300"/>
          </a:p>
        </p:txBody>
      </p:sp>
      <p:sp>
        <p:nvSpPr>
          <p:cNvPr id="1082" name="Google Shape;1082;p61"/>
          <p:cNvSpPr txBox="1"/>
          <p:nvPr>
            <p:ph idx="1" type="body"/>
          </p:nvPr>
        </p:nvSpPr>
        <p:spPr>
          <a:xfrm>
            <a:off x="684625" y="1560625"/>
            <a:ext cx="3956700" cy="201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Definir el término de asincronía en JavaScript.</a:t>
            </a:r>
            <a:endParaRPr sz="1500"/>
          </a:p>
          <a:p>
            <a:pPr indent="-323850" lvl="0" marL="457200" rtl="0" algn="l">
              <a:spcBef>
                <a:spcPts val="1000"/>
              </a:spcBef>
              <a:spcAft>
                <a:spcPts val="0"/>
              </a:spcAft>
              <a:buSzPts val="1500"/>
              <a:buChar char="●"/>
            </a:pPr>
            <a:r>
              <a:rPr lang="en" sz="1500"/>
              <a:t>Describir el funcionamiento del Event Loop para entender la programación asíncrona. </a:t>
            </a:r>
            <a:endParaRPr sz="1500"/>
          </a:p>
          <a:p>
            <a:pPr indent="-323850" lvl="0" marL="457200" rtl="0" algn="l">
              <a:spcBef>
                <a:spcPts val="1000"/>
              </a:spcBef>
              <a:spcAft>
                <a:spcPts val="1000"/>
              </a:spcAft>
              <a:buSzPts val="1500"/>
              <a:buChar char="●"/>
            </a:pPr>
            <a:r>
              <a:rPr lang="en" sz="1500"/>
              <a:t>Comprender el concepto de Race Condition para observar el funcionamiento de la asincronía</a:t>
            </a:r>
            <a:endParaRPr sz="1500"/>
          </a:p>
        </p:txBody>
      </p:sp>
      <p:sp>
        <p:nvSpPr>
          <p:cNvPr id="1083" name="Google Shape;1083;p61"/>
          <p:cNvSpPr txBox="1"/>
          <p:nvPr>
            <p:ph idx="1" type="body"/>
          </p:nvPr>
        </p:nvSpPr>
        <p:spPr>
          <a:xfrm>
            <a:off x="4919275" y="1565663"/>
            <a:ext cx="3956700" cy="201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Codificar una función asíncrona para utilizar callbacks y setTimeout. </a:t>
            </a:r>
            <a:endParaRPr sz="1500"/>
          </a:p>
          <a:p>
            <a:pPr indent="-323850" lvl="0" marL="457200" rtl="0" algn="l">
              <a:spcBef>
                <a:spcPts val="1000"/>
              </a:spcBef>
              <a:spcAft>
                <a:spcPts val="0"/>
              </a:spcAft>
              <a:buSzPts val="1500"/>
              <a:buChar char="●"/>
            </a:pPr>
            <a:r>
              <a:rPr lang="en" sz="1500"/>
              <a:t>Codificar una función asíncrona que permita implementar Promise / Resolve.</a:t>
            </a:r>
            <a:endParaRPr sz="1500"/>
          </a:p>
          <a:p>
            <a:pPr indent="-323850" lvl="0" marL="457200" rtl="0" algn="l">
              <a:spcBef>
                <a:spcPts val="1000"/>
              </a:spcBef>
              <a:spcAft>
                <a:spcPts val="1000"/>
              </a:spcAft>
              <a:buSzPts val="1500"/>
              <a:buChar char="●"/>
            </a:pPr>
            <a:r>
              <a:rPr lang="en" sz="1500"/>
              <a:t> Codificar una función asíncrona utilizando ASYNC/AWAIT para obtener una respuesta directa y no una promesa.</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87" name="Shape 1087"/>
        <p:cNvGrpSpPr/>
        <p:nvPr/>
      </p:nvGrpSpPr>
      <p:grpSpPr>
        <a:xfrm>
          <a:off x="0" y="0"/>
          <a:ext cx="0" cy="0"/>
          <a:chOff x="0" y="0"/>
          <a:chExt cx="0" cy="0"/>
        </a:xfrm>
      </p:grpSpPr>
      <p:sp>
        <p:nvSpPr>
          <p:cNvPr id="1088" name="Google Shape;1088;p6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300"/>
              <a:t>Callbacks</a:t>
            </a:r>
            <a:endParaRPr sz="5300"/>
          </a:p>
          <a:p>
            <a:pPr indent="0" lvl="0" marL="0" rtl="0" algn="l">
              <a:spcBef>
                <a:spcPts val="0"/>
              </a:spcBef>
              <a:spcAft>
                <a:spcPts val="0"/>
              </a:spcAft>
              <a:buNone/>
            </a:pPr>
            <a:r>
              <a:rPr lang="en" sz="5300"/>
              <a:t>&amp; APIs</a:t>
            </a:r>
            <a:r>
              <a:rPr lang="en"/>
              <a:t> _</a:t>
            </a:r>
            <a:endParaRPr/>
          </a:p>
          <a:p>
            <a:pPr indent="0" lvl="0" marL="0" rtl="0" algn="l">
              <a:spcBef>
                <a:spcPts val="0"/>
              </a:spcBef>
              <a:spcAft>
                <a:spcPts val="0"/>
              </a:spcAft>
              <a:buNone/>
            </a:pPr>
            <a:r>
              <a:rPr lang="en">
                <a:solidFill>
                  <a:schemeClr val="accent1"/>
                </a:solidFill>
              </a:rPr>
              <a:t>Día 1</a:t>
            </a:r>
            <a:endParaRPr>
              <a:solidFill>
                <a:schemeClr val="accent1"/>
              </a:solidFill>
            </a:endParaRPr>
          </a:p>
        </p:txBody>
      </p:sp>
      <p:sp>
        <p:nvSpPr>
          <p:cNvPr id="1089" name="Google Shape;1089;p6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Angeri Martinez</a:t>
            </a:r>
            <a:endParaRPr/>
          </a:p>
          <a:p>
            <a:pPr indent="0" lvl="0" marL="0" rtl="0" algn="ctr">
              <a:spcBef>
                <a:spcPts val="0"/>
              </a:spcBef>
              <a:spcAft>
                <a:spcPts val="0"/>
              </a:spcAft>
              <a:buNone/>
            </a:pPr>
            <a:r>
              <a:rPr lang="en" sz="2400"/>
              <a:t>🦔</a:t>
            </a:r>
            <a:endParaRPr sz="2400"/>
          </a:p>
        </p:txBody>
      </p:sp>
      <p:sp>
        <p:nvSpPr>
          <p:cNvPr id="1090" name="Google Shape;1090;p62"/>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2"/>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2"/>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2"/>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2"/>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2"/>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2"/>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2"/>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2"/>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2"/>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2"/>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2"/>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2"/>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2"/>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2"/>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2"/>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2"/>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2"/>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2"/>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2"/>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2"/>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2"/>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2"/>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2"/>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2"/>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2"/>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2"/>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2"/>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2"/>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2"/>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2"/>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2"/>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2"/>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2"/>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2"/>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2"/>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2"/>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2"/>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2"/>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2"/>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2"/>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2"/>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2"/>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2"/>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2"/>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2"/>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2"/>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2"/>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2"/>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2"/>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2"/>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2"/>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2"/>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2"/>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2"/>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2"/>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2"/>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2"/>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2"/>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2"/>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2"/>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2"/>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2"/>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2"/>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2"/>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2"/>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2"/>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2"/>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2"/>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2"/>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2"/>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2"/>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2"/>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2"/>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2"/>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2"/>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2"/>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2"/>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2"/>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2"/>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2"/>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2"/>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2"/>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2"/>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2"/>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2"/>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2"/>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2"/>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2"/>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2"/>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2"/>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2"/>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2"/>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2"/>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2"/>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2"/>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2"/>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2"/>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2"/>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2"/>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2"/>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2"/>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2"/>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2"/>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2"/>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2"/>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2"/>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2"/>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2"/>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2"/>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2"/>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2"/>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2"/>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2"/>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2"/>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2"/>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2"/>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2"/>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2"/>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2"/>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2"/>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2"/>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2"/>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2"/>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2"/>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2"/>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2"/>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2"/>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2"/>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2"/>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2"/>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2"/>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2"/>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2"/>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2"/>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2"/>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2"/>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2"/>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2"/>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2"/>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2"/>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2"/>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2"/>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2"/>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2"/>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2"/>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2"/>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2"/>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2"/>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2"/>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2"/>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2"/>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2"/>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2"/>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2"/>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2"/>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2"/>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2"/>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2"/>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2"/>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2"/>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2"/>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2"/>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2"/>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2"/>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2"/>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2"/>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2"/>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2"/>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2"/>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2"/>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2"/>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2"/>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2"/>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2"/>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2"/>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2"/>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2"/>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2"/>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2"/>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2"/>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2"/>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2"/>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2"/>
          <p:cNvSpPr txBox="1"/>
          <p:nvPr/>
        </p:nvSpPr>
        <p:spPr>
          <a:xfrm>
            <a:off x="6801300" y="0"/>
            <a:ext cx="2342700" cy="446400"/>
          </a:xfrm>
          <a:prstGeom prst="rect">
            <a:avLst/>
          </a:prstGeom>
          <a:solidFill>
            <a:schemeClr val="lt1"/>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202237"/>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Sincronía y Asincronía</a:t>
            </a:r>
            <a:endParaRPr/>
          </a:p>
        </p:txBody>
      </p:sp>
      <p:sp>
        <p:nvSpPr>
          <p:cNvPr id="769" name="Google Shape;769;p29"/>
          <p:cNvSpPr txBox="1"/>
          <p:nvPr>
            <p:ph idx="1" type="body"/>
          </p:nvPr>
        </p:nvSpPr>
        <p:spPr>
          <a:xfrm>
            <a:off x="720000" y="1514050"/>
            <a:ext cx="3984900" cy="273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accent5"/>
                </a:solidFill>
              </a:rPr>
              <a:t>Síncrono</a:t>
            </a:r>
            <a:r>
              <a:rPr lang="en" sz="1500"/>
              <a:t>, cuando los procesos se ejecutan uno tras otro. </a:t>
            </a:r>
            <a:endParaRPr sz="1500"/>
          </a:p>
          <a:p>
            <a:pPr indent="0" lvl="0" marL="0" rtl="0" algn="just">
              <a:spcBef>
                <a:spcPts val="1600"/>
              </a:spcBef>
              <a:spcAft>
                <a:spcPts val="1600"/>
              </a:spcAft>
              <a:buNone/>
            </a:pPr>
            <a:r>
              <a:rPr b="1" lang="en" sz="1500">
                <a:solidFill>
                  <a:schemeClr val="accent5"/>
                </a:solidFill>
              </a:rPr>
              <a:t>Asíncrono</a:t>
            </a:r>
            <a:r>
              <a:rPr lang="en" sz="1500"/>
              <a:t>, cuando los procesos se ejecutan todos a la vez y no necesitan esperar a que finalicen los otros.</a:t>
            </a:r>
            <a:endParaRPr sz="1500"/>
          </a:p>
        </p:txBody>
      </p:sp>
      <p:pic>
        <p:nvPicPr>
          <p:cNvPr id="770" name="Google Shape;770;p29"/>
          <p:cNvPicPr preferRelativeResize="0"/>
          <p:nvPr/>
        </p:nvPicPr>
        <p:blipFill>
          <a:blip r:embed="rId3">
            <a:alphaModFix/>
          </a:blip>
          <a:stretch>
            <a:fillRect/>
          </a:stretch>
        </p:blipFill>
        <p:spPr>
          <a:xfrm>
            <a:off x="5569600" y="1474525"/>
            <a:ext cx="2854400" cy="2573849"/>
          </a:xfrm>
          <a:prstGeom prst="rect">
            <a:avLst/>
          </a:prstGeom>
          <a:noFill/>
          <a:ln cap="flat" cmpd="sng" w="38100">
            <a:solidFill>
              <a:schemeClr val="accent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30"/>
          <p:cNvSpPr txBox="1"/>
          <p:nvPr>
            <p:ph type="title"/>
          </p:nvPr>
        </p:nvSpPr>
        <p:spPr>
          <a:xfrm>
            <a:off x="5162060" y="928359"/>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Paralelismo</a:t>
            </a:r>
            <a:endParaRPr/>
          </a:p>
        </p:txBody>
      </p:sp>
      <p:sp>
        <p:nvSpPr>
          <p:cNvPr id="776" name="Google Shape;776;p30"/>
          <p:cNvSpPr txBox="1"/>
          <p:nvPr>
            <p:ph idx="1" type="body"/>
          </p:nvPr>
        </p:nvSpPr>
        <p:spPr>
          <a:xfrm>
            <a:off x="5162065" y="1462959"/>
            <a:ext cx="2145300" cy="102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Ocurre cuando dos o más se ejecutan, literalmente a la vez, en el mismo instante de tiempo.</a:t>
            </a:r>
            <a:endParaRPr/>
          </a:p>
        </p:txBody>
      </p:sp>
      <p:sp>
        <p:nvSpPr>
          <p:cNvPr id="777" name="Google Shape;777;p30"/>
          <p:cNvSpPr txBox="1"/>
          <p:nvPr>
            <p:ph idx="2" type="body"/>
          </p:nvPr>
        </p:nvSpPr>
        <p:spPr>
          <a:xfrm>
            <a:off x="1836640" y="1462959"/>
            <a:ext cx="2145300" cy="102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Esto se produce cuando dos o más tareas progresan simultáneamente. </a:t>
            </a:r>
            <a:endParaRPr/>
          </a:p>
        </p:txBody>
      </p:sp>
      <p:sp>
        <p:nvSpPr>
          <p:cNvPr id="778" name="Google Shape;778;p30"/>
          <p:cNvSpPr txBox="1"/>
          <p:nvPr>
            <p:ph idx="3" type="title"/>
          </p:nvPr>
        </p:nvSpPr>
        <p:spPr>
          <a:xfrm>
            <a:off x="1836635" y="928359"/>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Concurrencia</a:t>
            </a:r>
            <a:endParaRPr/>
          </a:p>
        </p:txBody>
      </p:sp>
      <p:sp>
        <p:nvSpPr>
          <p:cNvPr id="779" name="Google Shape;779;p30"/>
          <p:cNvSpPr txBox="1"/>
          <p:nvPr>
            <p:ph idx="4" type="title"/>
          </p:nvPr>
        </p:nvSpPr>
        <p:spPr>
          <a:xfrm>
            <a:off x="720000" y="249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Procesos asíncronos</a:t>
            </a:r>
            <a:endParaRPr/>
          </a:p>
        </p:txBody>
      </p:sp>
      <p:pic>
        <p:nvPicPr>
          <p:cNvPr id="780" name="Google Shape;780;p30"/>
          <p:cNvPicPr preferRelativeResize="0"/>
          <p:nvPr/>
        </p:nvPicPr>
        <p:blipFill>
          <a:blip r:embed="rId3">
            <a:alphaModFix/>
          </a:blip>
          <a:stretch>
            <a:fillRect/>
          </a:stretch>
        </p:blipFill>
        <p:spPr>
          <a:xfrm>
            <a:off x="1993338" y="2688859"/>
            <a:ext cx="1831885" cy="2057866"/>
          </a:xfrm>
          <a:prstGeom prst="rect">
            <a:avLst/>
          </a:prstGeom>
          <a:noFill/>
          <a:ln cap="flat" cmpd="sng" w="38100">
            <a:solidFill>
              <a:schemeClr val="accent1"/>
            </a:solidFill>
            <a:prstDash val="solid"/>
            <a:round/>
            <a:headEnd len="sm" w="sm" type="none"/>
            <a:tailEnd len="sm" w="sm" type="none"/>
          </a:ln>
        </p:spPr>
      </p:pic>
      <p:pic>
        <p:nvPicPr>
          <p:cNvPr id="781" name="Google Shape;781;p30"/>
          <p:cNvPicPr preferRelativeResize="0"/>
          <p:nvPr/>
        </p:nvPicPr>
        <p:blipFill>
          <a:blip r:embed="rId4">
            <a:alphaModFix/>
          </a:blip>
          <a:stretch>
            <a:fillRect/>
          </a:stretch>
        </p:blipFill>
        <p:spPr>
          <a:xfrm>
            <a:off x="5208675" y="2688850"/>
            <a:ext cx="2098675" cy="2041697"/>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85" name="Shape 785"/>
        <p:cNvGrpSpPr/>
        <p:nvPr/>
      </p:nvGrpSpPr>
      <p:grpSpPr>
        <a:xfrm>
          <a:off x="0" y="0"/>
          <a:ext cx="0" cy="0"/>
          <a:chOff x="0" y="0"/>
          <a:chExt cx="0" cy="0"/>
        </a:xfrm>
      </p:grpSpPr>
      <p:sp>
        <p:nvSpPr>
          <p:cNvPr id="786" name="Google Shape;786;p31"/>
          <p:cNvSpPr txBox="1"/>
          <p:nvPr>
            <p:ph type="title"/>
          </p:nvPr>
        </p:nvSpPr>
        <p:spPr>
          <a:xfrm>
            <a:off x="4890175" y="1058400"/>
            <a:ext cx="37908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Event Loop o Bucle de Eventos </a:t>
            </a:r>
            <a:endParaRPr sz="2600"/>
          </a:p>
        </p:txBody>
      </p:sp>
      <p:sp>
        <p:nvSpPr>
          <p:cNvPr id="787" name="Google Shape;787;p31"/>
          <p:cNvSpPr txBox="1"/>
          <p:nvPr>
            <p:ph idx="1" type="body"/>
          </p:nvPr>
        </p:nvSpPr>
        <p:spPr>
          <a:xfrm>
            <a:off x="4890175" y="1952700"/>
            <a:ext cx="3897000" cy="180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Se encarga de implementar las operaciones asíncronas. Esto a través del Memory Heap y el Call Stack. Ambos son estructuras.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El event loop se puede interpretar como un manejador del Call Stack en el motor JavaScript V8 que fue desarrollado por Google para usarse en el lado del cliente (Google Chrome) y en el lado del servidor (Node).</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grpSp>
        <p:nvGrpSpPr>
          <p:cNvPr id="788" name="Google Shape;788;p31"/>
          <p:cNvGrpSpPr/>
          <p:nvPr/>
        </p:nvGrpSpPr>
        <p:grpSpPr>
          <a:xfrm>
            <a:off x="0" y="4569046"/>
            <a:ext cx="1022509" cy="572747"/>
            <a:chOff x="-77" y="3784091"/>
            <a:chExt cx="2423582" cy="1357541"/>
          </a:xfrm>
        </p:grpSpPr>
        <p:sp>
          <p:nvSpPr>
            <p:cNvPr id="789" name="Google Shape;789;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31"/>
          <p:cNvGrpSpPr/>
          <p:nvPr/>
        </p:nvGrpSpPr>
        <p:grpSpPr>
          <a:xfrm rot="10800000">
            <a:off x="8121500" y="-4"/>
            <a:ext cx="1022509" cy="572747"/>
            <a:chOff x="-77" y="3784091"/>
            <a:chExt cx="2423582" cy="1357541"/>
          </a:xfrm>
        </p:grpSpPr>
        <p:sp>
          <p:nvSpPr>
            <p:cNvPr id="795" name="Google Shape;795;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0" name="Google Shape;800;p31"/>
          <p:cNvPicPr preferRelativeResize="0"/>
          <p:nvPr/>
        </p:nvPicPr>
        <p:blipFill>
          <a:blip r:embed="rId3">
            <a:alphaModFix/>
          </a:blip>
          <a:stretch>
            <a:fillRect/>
          </a:stretch>
        </p:blipFill>
        <p:spPr>
          <a:xfrm>
            <a:off x="783675" y="1030088"/>
            <a:ext cx="3383475" cy="3083325"/>
          </a:xfrm>
          <a:prstGeom prst="rect">
            <a:avLst/>
          </a:prstGeom>
          <a:noFill/>
          <a:ln cap="flat" cmpd="sng" w="38100">
            <a:solidFill>
              <a:schemeClr val="accent1"/>
            </a:solidFill>
            <a:prstDash val="solid"/>
            <a:round/>
            <a:headEnd len="sm" w="sm" type="none"/>
            <a:tailEnd len="sm" w="sm" type="none"/>
          </a:ln>
        </p:spPr>
      </p:pic>
      <p:sp>
        <p:nvSpPr>
          <p:cNvPr id="801" name="Google Shape;801;p31"/>
          <p:cNvSpPr txBox="1"/>
          <p:nvPr/>
        </p:nvSpPr>
        <p:spPr>
          <a:xfrm>
            <a:off x="766900" y="502325"/>
            <a:ext cx="3417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 Representación Engine V8 de Chrome</a:t>
            </a:r>
            <a:endParaRPr sz="13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pic>
        <p:nvPicPr>
          <p:cNvPr id="806" name="Google Shape;806;p32"/>
          <p:cNvPicPr preferRelativeResize="0"/>
          <p:nvPr/>
        </p:nvPicPr>
        <p:blipFill>
          <a:blip r:embed="rId3">
            <a:alphaModFix/>
          </a:blip>
          <a:stretch>
            <a:fillRect/>
          </a:stretch>
        </p:blipFill>
        <p:spPr>
          <a:xfrm>
            <a:off x="2516700" y="258425"/>
            <a:ext cx="4110600" cy="413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3"/>
          <p:cNvSpPr txBox="1"/>
          <p:nvPr>
            <p:ph type="title"/>
          </p:nvPr>
        </p:nvSpPr>
        <p:spPr>
          <a:xfrm>
            <a:off x="720000" y="540000"/>
            <a:ext cx="390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Memory Heap</a:t>
            </a:r>
            <a:endParaRPr/>
          </a:p>
        </p:txBody>
      </p:sp>
      <p:sp>
        <p:nvSpPr>
          <p:cNvPr id="812" name="Google Shape;812;p33"/>
          <p:cNvSpPr txBox="1"/>
          <p:nvPr>
            <p:ph idx="1" type="body"/>
          </p:nvPr>
        </p:nvSpPr>
        <p:spPr>
          <a:xfrm>
            <a:off x="720000" y="1514050"/>
            <a:ext cx="3984900" cy="273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El </a:t>
            </a:r>
            <a:r>
              <a:rPr b="1" lang="en" sz="1500">
                <a:solidFill>
                  <a:schemeClr val="accent1"/>
                </a:solidFill>
              </a:rPr>
              <a:t>Memory Heap</a:t>
            </a:r>
            <a:r>
              <a:rPr lang="en" sz="1500"/>
              <a:t> concentra todas los objetos y datos dinámicos, como las variables y constantes que debe sostener en la memoria durante la ejecución de las aplicaciones.</a:t>
            </a:r>
            <a:endParaRPr sz="1500"/>
          </a:p>
          <a:p>
            <a:pPr indent="0" lvl="0" marL="0" rtl="0" algn="just">
              <a:spcBef>
                <a:spcPts val="1600"/>
              </a:spcBef>
              <a:spcAft>
                <a:spcPts val="1600"/>
              </a:spcAft>
              <a:buNone/>
            </a:pPr>
            <a:r>
              <a:t/>
            </a:r>
            <a:endParaRPr sz="1500"/>
          </a:p>
        </p:txBody>
      </p:sp>
      <p:pic>
        <p:nvPicPr>
          <p:cNvPr id="813" name="Google Shape;813;p33"/>
          <p:cNvPicPr preferRelativeResize="0"/>
          <p:nvPr/>
        </p:nvPicPr>
        <p:blipFill>
          <a:blip r:embed="rId3">
            <a:alphaModFix/>
          </a:blip>
          <a:stretch>
            <a:fillRect/>
          </a:stretch>
        </p:blipFill>
        <p:spPr>
          <a:xfrm>
            <a:off x="5353850" y="1310600"/>
            <a:ext cx="3373875" cy="2522300"/>
          </a:xfrm>
          <a:prstGeom prst="rect">
            <a:avLst/>
          </a:prstGeom>
          <a:noFill/>
          <a:ln cap="flat" cmpd="sng" w="38100">
            <a:solidFill>
              <a:schemeClr val="accent6"/>
            </a:solidFill>
            <a:prstDash val="solid"/>
            <a:round/>
            <a:headEnd len="sm" w="sm" type="none"/>
            <a:tailEnd len="sm" w="sm" type="none"/>
          </a:ln>
          <a:effectLst>
            <a:outerShdw blurRad="42863" rotWithShape="0" algn="bl" dir="2700000" dist="85725">
              <a:schemeClr val="lt1">
                <a:alpha val="80000"/>
              </a:scheme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4"/>
          <p:cNvSpPr txBox="1"/>
          <p:nvPr>
            <p:ph type="title"/>
          </p:nvPr>
        </p:nvSpPr>
        <p:spPr>
          <a:xfrm>
            <a:off x="720000" y="540000"/>
            <a:ext cx="390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Call Stack</a:t>
            </a:r>
            <a:endParaRPr/>
          </a:p>
        </p:txBody>
      </p:sp>
      <p:sp>
        <p:nvSpPr>
          <p:cNvPr id="819" name="Google Shape;819;p34"/>
          <p:cNvSpPr txBox="1"/>
          <p:nvPr>
            <p:ph idx="1" type="body"/>
          </p:nvPr>
        </p:nvSpPr>
        <p:spPr>
          <a:xfrm>
            <a:off x="681000" y="1365475"/>
            <a:ext cx="3984900" cy="273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Es una pila de procesos, parecida a una lista ordenada de tareas al que se van agregando sentencias para ser ejecutadas, donde cada proceso que agregamos va al final mientras espera a que se ejecute el resto de operaciones que le anteceden. </a:t>
            </a:r>
            <a:endParaRPr sz="1500"/>
          </a:p>
          <a:p>
            <a:pPr indent="0" lvl="0" marL="0" rtl="0" algn="just">
              <a:spcBef>
                <a:spcPts val="1600"/>
              </a:spcBef>
              <a:spcAft>
                <a:spcPts val="1600"/>
              </a:spcAft>
              <a:buNone/>
            </a:pPr>
            <a:r>
              <a:rPr lang="en" sz="1500"/>
              <a:t>El event loop no solo implica poner procesos al Call Stack, sino que necesita de otros componentes en los que se determina cuál proceso se encola para llamarse, entre ellos WEB API y Callback Queue forman parte de éste. </a:t>
            </a:r>
            <a:endParaRPr sz="1500"/>
          </a:p>
        </p:txBody>
      </p:sp>
      <p:pic>
        <p:nvPicPr>
          <p:cNvPr id="820" name="Google Shape;820;p34"/>
          <p:cNvPicPr preferRelativeResize="0"/>
          <p:nvPr/>
        </p:nvPicPr>
        <p:blipFill>
          <a:blip r:embed="rId3">
            <a:alphaModFix/>
          </a:blip>
          <a:stretch>
            <a:fillRect/>
          </a:stretch>
        </p:blipFill>
        <p:spPr>
          <a:xfrm>
            <a:off x="5065675" y="1693237"/>
            <a:ext cx="3573650" cy="2078675"/>
          </a:xfrm>
          <a:prstGeom prst="rect">
            <a:avLst/>
          </a:prstGeom>
          <a:noFill/>
          <a:ln cap="flat" cmpd="sng" w="38100">
            <a:solidFill>
              <a:schemeClr val="accent6"/>
            </a:solidFill>
            <a:prstDash val="solid"/>
            <a:round/>
            <a:headEnd len="sm" w="sm" type="none"/>
            <a:tailEnd len="sm" w="sm" type="none"/>
          </a:ln>
          <a:effectLst>
            <a:outerShdw blurRad="42863" rotWithShape="0" algn="bl" dir="2700000" dist="85725">
              <a:schemeClr val="lt1">
                <a:alpha val="80000"/>
              </a:scheme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1B3AA47-5CFE-4926-A7FF-105AED5ABC23}"/>
</file>

<file path=customXml/itemProps2.xml><?xml version="1.0" encoding="utf-8"?>
<ds:datastoreItem xmlns:ds="http://schemas.openxmlformats.org/officeDocument/2006/customXml" ds:itemID="{1AEA1AB6-00C4-4F28-B19B-CD2A93BCFD6B}"/>
</file>

<file path=customXml/itemProps3.xml><?xml version="1.0" encoding="utf-8"?>
<ds:datastoreItem xmlns:ds="http://schemas.openxmlformats.org/officeDocument/2006/customXml" ds:itemID="{D9120F78-ED05-4C6B-932D-9E1581B931B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