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373" r:id="rId2"/>
    <p:sldId id="279" r:id="rId3"/>
    <p:sldId id="349" r:id="rId4"/>
    <p:sldId id="326" r:id="rId5"/>
    <p:sldId id="363" r:id="rId6"/>
    <p:sldId id="374" r:id="rId7"/>
    <p:sldId id="381" r:id="rId8"/>
    <p:sldId id="364" r:id="rId9"/>
    <p:sldId id="375" r:id="rId10"/>
    <p:sldId id="377" r:id="rId11"/>
    <p:sldId id="383" r:id="rId12"/>
    <p:sldId id="379" r:id="rId13"/>
    <p:sldId id="354" r:id="rId14"/>
    <p:sldId id="350" r:id="rId15"/>
    <p:sldId id="387" r:id="rId16"/>
    <p:sldId id="388" r:id="rId17"/>
    <p:sldId id="389" r:id="rId18"/>
    <p:sldId id="390" r:id="rId19"/>
    <p:sldId id="384" r:id="rId20"/>
    <p:sldId id="330" r:id="rId21"/>
    <p:sldId id="359" r:id="rId22"/>
    <p:sldId id="357" r:id="rId23"/>
    <p:sldId id="358" r:id="rId24"/>
    <p:sldId id="366" r:id="rId25"/>
    <p:sldId id="391" r:id="rId26"/>
    <p:sldId id="412" r:id="rId27"/>
    <p:sldId id="399" r:id="rId28"/>
    <p:sldId id="401" r:id="rId29"/>
    <p:sldId id="398" r:id="rId30"/>
    <p:sldId id="356" r:id="rId31"/>
    <p:sldId id="371" r:id="rId32"/>
    <p:sldId id="370" r:id="rId33"/>
    <p:sldId id="372" r:id="rId34"/>
    <p:sldId id="360" r:id="rId35"/>
    <p:sldId id="413" r:id="rId36"/>
    <p:sldId id="362" r:id="rId37"/>
    <p:sldId id="423" r:id="rId38"/>
    <p:sldId id="351" r:id="rId39"/>
    <p:sldId id="327" r:id="rId40"/>
    <p:sldId id="422" r:id="rId41"/>
    <p:sldId id="421" r:id="rId42"/>
    <p:sldId id="428" r:id="rId43"/>
    <p:sldId id="404" r:id="rId44"/>
    <p:sldId id="406" r:id="rId45"/>
    <p:sldId id="407" r:id="rId46"/>
    <p:sldId id="414" r:id="rId47"/>
    <p:sldId id="427" r:id="rId48"/>
    <p:sldId id="426" r:id="rId49"/>
    <p:sldId id="411" r:id="rId50"/>
    <p:sldId id="418" r:id="rId51"/>
    <p:sldId id="353" r:id="rId52"/>
    <p:sldId id="424" r:id="rId53"/>
    <p:sldId id="429" r:id="rId54"/>
    <p:sldId id="425" r:id="rId55"/>
    <p:sldId id="348" r:id="rId56"/>
    <p:sldId id="403" r:id="rId57"/>
    <p:sldId id="340" r:id="rId58"/>
  </p:sldIdLst>
  <p:sldSz cx="12192000" cy="6858000"/>
  <p:notesSz cx="6858000" cy="9144000"/>
  <p:embeddedFontLst>
    <p:embeddedFont>
      <p:font typeface="-윤고딕320" panose="020B0600000101010101" charset="-127"/>
      <p:regular r:id="rId60"/>
    </p:embeddedFont>
    <p:embeddedFont>
      <p:font typeface="나눔고딕" pitchFamily="2" charset="-127"/>
      <p:regular r:id="rId61"/>
      <p:bold r:id="rId62"/>
    </p:embeddedFont>
    <p:embeddedFont>
      <p:font typeface="나눔바른고딕" panose="020B0603020101020101" pitchFamily="50" charset="-127"/>
      <p:regular r:id="rId63"/>
      <p:bold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70"/>
    <a:srgbClr val="FBD5D5"/>
    <a:srgbClr val="F8BABA"/>
    <a:srgbClr val="CB0707"/>
    <a:srgbClr val="FF0909"/>
    <a:srgbClr val="7C35B1"/>
    <a:srgbClr val="404040"/>
    <a:srgbClr val="D7ADD1"/>
    <a:srgbClr val="FFA3A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149" y="53"/>
      </p:cViewPr>
      <p:guideLst>
        <p:guide pos="384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4C749-65DD-4E49-8AFF-188E6CC4BAD7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CE4C2-2D75-44E6-A493-2F66EE52FD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54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0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86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17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0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2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7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904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44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33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0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5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7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06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52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48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4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61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97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43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91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0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08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1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73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88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58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28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28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68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03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2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2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629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74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457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093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208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017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685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741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427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782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6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670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415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685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217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965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383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445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459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7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0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4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8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E4C2-2D75-44E6-A493-2F66EE52FD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5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6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7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9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1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9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1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7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5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fld id="{43B48600-1523-4DC1-AC96-7F0225BFE992}" type="datetimeFigureOut">
              <a:rPr lang="ko-KR" altLang="en-US" smtClean="0"/>
              <a:pPr/>
              <a:t>2022-02-03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fld id="{027300EA-F59C-49B7-B6D6-93E8DE07A19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0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con.io/competitions/official/235867/data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dx.kr/main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bigdata-region.kr/#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dx.kr/main" TargetMode="External"/><Relationship Id="rId5" Type="http://schemas.openxmlformats.org/officeDocument/2006/relationships/hyperlink" Target="https://bigdata-region.kr/#/" TargetMode="External"/><Relationship Id="rId4" Type="http://schemas.openxmlformats.org/officeDocument/2006/relationships/hyperlink" Target="https://dacon.io/competitions/official/235867/dat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61.png"/><Relationship Id="rId4" Type="http://schemas.openxmlformats.org/officeDocument/2006/relationships/image" Target="../media/image59.png"/><Relationship Id="rId9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5.png"/><Relationship Id="rId7" Type="http://schemas.openxmlformats.org/officeDocument/2006/relationships/hyperlink" Target="https://kdx.kr/main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gdata-region.kr/#/" TargetMode="External"/><Relationship Id="rId5" Type="http://schemas.openxmlformats.org/officeDocument/2006/relationships/hyperlink" Target="https://dacon.io/competitions/official/235867/data" TargetMode="Externa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46365"/>
            <a:ext cx="364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R</a:t>
            </a:r>
            <a:r>
              <a:rPr lang="ko-KR" altLang="en-US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을 활용한 </a:t>
            </a:r>
            <a:r>
              <a:rPr lang="en-US" altLang="ko-KR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1</a:t>
            </a:r>
            <a:r>
              <a:rPr lang="ko-KR" altLang="en-US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차 미니 프로젝트</a:t>
            </a:r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Cul De Sac" pitchFamily="2" charset="0"/>
            </a:endParaRPr>
          </a:p>
          <a:p>
            <a:r>
              <a:rPr lang="ko-KR" altLang="en-US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최종 발표</a:t>
            </a:r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Cul De Sac" pitchFamily="2" charset="0"/>
            </a:endParaRPr>
          </a:p>
          <a:p>
            <a:r>
              <a:rPr lang="ko-KR" altLang="en-US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빅데이터 분석가 </a:t>
            </a:r>
            <a:r>
              <a: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과정ㅣ</a:t>
            </a:r>
            <a:r>
              <a:rPr lang="en-US" altLang="ko-KR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1</a:t>
            </a:r>
            <a:r>
              <a:rPr lang="ko-KR" altLang="en-US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조</a:t>
            </a:r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Cul De Sac" pitchFamily="2" charset="0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2855640" y="3594350"/>
            <a:ext cx="655272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2272646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격자 공간 고유 번호</a:t>
            </a:r>
            <a:r>
              <a:rPr lang="ko-KR" altLang="en-US" sz="3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3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 </a:t>
            </a:r>
            <a:r>
              <a:rPr lang="ko-KR" altLang="en-US" sz="3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활용한</a:t>
            </a:r>
            <a:endParaRPr lang="en-US" altLang="ko-KR" sz="44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Cul De Sac" pitchFamily="2" charset="0"/>
            </a:endParaRPr>
          </a:p>
          <a:p>
            <a:pPr algn="ctr"/>
            <a:r>
              <a:rPr lang="ko-KR" altLang="en-US" sz="40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제주도</a:t>
            </a:r>
            <a:r>
              <a:rPr lang="ko-KR" altLang="en-US" sz="44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물류 유통량 예측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7209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[ </a:t>
            </a:r>
            <a:r>
              <a:rPr lang="ko-KR" altLang="en-US" sz="18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데이터 분석 미니 프로젝트</a:t>
            </a:r>
            <a:r>
              <a:rPr lang="en-US" altLang="ko-KR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 ]</a:t>
            </a:r>
            <a:endParaRPr lang="ko-KR" altLang="en-US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Cul De Sac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7CFD4E-60F2-4A6D-9536-A8DB4C71E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2929690"/>
            <a:ext cx="761709" cy="761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73D480-8437-40C4-92DC-4FD9117F52E7}"/>
              </a:ext>
            </a:extLst>
          </p:cNvPr>
          <p:cNvSpPr txBox="1"/>
          <p:nvPr/>
        </p:nvSpPr>
        <p:spPr>
          <a:xfrm>
            <a:off x="11064552" y="5949280"/>
            <a:ext cx="98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김완영</a:t>
            </a:r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Cul De Sac" pitchFamily="2" charset="0"/>
            </a:endParaRPr>
          </a:p>
          <a:p>
            <a:pPr algn="r"/>
            <a:r>
              <a: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석호준</a:t>
            </a:r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Cul De Sac" pitchFamily="2" charset="0"/>
            </a:endParaRPr>
          </a:p>
          <a:p>
            <a:pPr algn="r"/>
            <a:r>
              <a: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여이수</a:t>
            </a:r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Cul De Sac" pitchFamily="2" charset="0"/>
            </a:endParaRPr>
          </a:p>
          <a:p>
            <a:pPr algn="r"/>
            <a:r>
              <a:rPr lang="ko-KR" altLang="en-US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임광한</a:t>
            </a:r>
            <a:endParaRPr lang="en-US" altLang="ko-KR" sz="12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59693-6EB9-4235-A46B-3534960DE2D1}"/>
              </a:ext>
            </a:extLst>
          </p:cNvPr>
          <p:cNvSpPr txBox="1"/>
          <p:nvPr/>
        </p:nvSpPr>
        <p:spPr>
          <a:xfrm>
            <a:off x="335360" y="1196752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</a:t>
            </a:r>
            <a:r>
              <a:rPr lang="en-US" altLang="ko-KR" sz="40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 </a:t>
            </a:r>
            <a:r>
              <a:rPr lang="ko-KR" altLang="en-US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제주도</a:t>
            </a:r>
            <a:r>
              <a:rPr lang="en-US" altLang="ko-KR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0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FA8D40-EAAF-4A3C-9B4F-12C3094D87B3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5A5B2049-916E-43D1-9F1A-2D947D51B1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00663"/>
            <a:ext cx="761709" cy="761709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62EA3D04-DD74-484A-A03F-DD3927BCC72D}"/>
              </a:ext>
            </a:extLst>
          </p:cNvPr>
          <p:cNvGrpSpPr/>
          <p:nvPr/>
        </p:nvGrpSpPr>
        <p:grpSpPr>
          <a:xfrm>
            <a:off x="672610" y="2466682"/>
            <a:ext cx="2018357" cy="2285300"/>
            <a:chOff x="6536493" y="2466682"/>
            <a:chExt cx="2018357" cy="22853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305E78-5E9A-4BCD-A74A-E0F407BCAEAA}"/>
                </a:ext>
              </a:extLst>
            </p:cNvPr>
            <p:cNvSpPr txBox="1"/>
            <p:nvPr/>
          </p:nvSpPr>
          <p:spPr>
            <a:xfrm>
              <a:off x="6595957" y="4413428"/>
              <a:ext cx="173957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반입과 </a:t>
              </a:r>
              <a:r>
                <a:rPr lang="ko-KR" altLang="en-US" sz="16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반출량</a:t>
              </a:r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차이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D3E3176-529C-45D3-9013-3833F0E8E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493" y="2466682"/>
              <a:ext cx="2018357" cy="2018357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1DC63FC-A8E0-45DA-8CC4-671C41B6AB54}"/>
              </a:ext>
            </a:extLst>
          </p:cNvPr>
          <p:cNvGrpSpPr/>
          <p:nvPr/>
        </p:nvGrpSpPr>
        <p:grpSpPr>
          <a:xfrm>
            <a:off x="9441169" y="2530024"/>
            <a:ext cx="2018357" cy="2345069"/>
            <a:chOff x="9441169" y="2530024"/>
            <a:chExt cx="2018357" cy="234506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4D1EBD-C2C5-4EF9-8060-971372546668}"/>
                </a:ext>
              </a:extLst>
            </p:cNvPr>
            <p:cNvSpPr txBox="1"/>
            <p:nvPr/>
          </p:nvSpPr>
          <p:spPr>
            <a:xfrm>
              <a:off x="9441169" y="4290318"/>
              <a:ext cx="1968809" cy="58477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물동량에 대한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정확한 통계 자료 부족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3023F48-39F2-472B-B55D-0BE9C0719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760"/>
            <a:stretch/>
          </p:blipFill>
          <p:spPr>
            <a:xfrm>
              <a:off x="9441169" y="2530024"/>
              <a:ext cx="2018357" cy="1619521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A19C9CB-62A6-4906-BFCA-CA8B9F83A469}"/>
              </a:ext>
            </a:extLst>
          </p:cNvPr>
          <p:cNvGrpSpPr/>
          <p:nvPr/>
        </p:nvGrpSpPr>
        <p:grpSpPr>
          <a:xfrm>
            <a:off x="3595463" y="2464631"/>
            <a:ext cx="2018357" cy="2287351"/>
            <a:chOff x="702868" y="2464631"/>
            <a:chExt cx="2018357" cy="22873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883B7F-6D74-4AC7-97EA-E13989957DDE}"/>
                </a:ext>
              </a:extLst>
            </p:cNvPr>
            <p:cNvSpPr txBox="1"/>
            <p:nvPr/>
          </p:nvSpPr>
          <p:spPr>
            <a:xfrm>
              <a:off x="1012612" y="4413428"/>
              <a:ext cx="15358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물류비</a:t>
              </a:r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↑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914AB4F-DB47-4D7A-9BC1-E65230657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80"/>
            <a:stretch/>
          </p:blipFill>
          <p:spPr>
            <a:xfrm>
              <a:off x="702868" y="2464631"/>
              <a:ext cx="2018357" cy="1750309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EDC0151-C570-4047-9FD9-AE9950852B41}"/>
              </a:ext>
            </a:extLst>
          </p:cNvPr>
          <p:cNvGrpSpPr/>
          <p:nvPr/>
        </p:nvGrpSpPr>
        <p:grpSpPr>
          <a:xfrm>
            <a:off x="6524412" y="2594525"/>
            <a:ext cx="2018357" cy="2157457"/>
            <a:chOff x="3631817" y="2594525"/>
            <a:chExt cx="2018357" cy="21574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1869ACF-8241-440B-8910-04B262F63296}"/>
                </a:ext>
              </a:extLst>
            </p:cNvPr>
            <p:cNvSpPr txBox="1"/>
            <p:nvPr/>
          </p:nvSpPr>
          <p:spPr>
            <a:xfrm>
              <a:off x="3977193" y="4413428"/>
              <a:ext cx="1327607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불편한 서비스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2BD1672-91CA-47E8-B461-43E588058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41"/>
            <a:stretch/>
          </p:blipFill>
          <p:spPr>
            <a:xfrm>
              <a:off x="3631817" y="2594525"/>
              <a:ext cx="2018357" cy="1706713"/>
            </a:xfrm>
            <a:prstGeom prst="rect">
              <a:avLst/>
            </a:prstGeom>
          </p:spPr>
        </p:pic>
      </p:grp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A94FBB89-A268-4978-8588-E4A42E9C935B}"/>
              </a:ext>
            </a:extLst>
          </p:cNvPr>
          <p:cNvSpPr/>
          <p:nvPr/>
        </p:nvSpPr>
        <p:spPr>
          <a:xfrm>
            <a:off x="2862642" y="3275805"/>
            <a:ext cx="523116" cy="4001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33C1EA3-C29C-4864-B747-C94AD5F5ED0E}"/>
              </a:ext>
            </a:extLst>
          </p:cNvPr>
          <p:cNvSpPr/>
          <p:nvPr/>
        </p:nvSpPr>
        <p:spPr>
          <a:xfrm>
            <a:off x="3619762" y="2348881"/>
            <a:ext cx="7790215" cy="266429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59693-6EB9-4235-A46B-3534960DE2D1}"/>
              </a:ext>
            </a:extLst>
          </p:cNvPr>
          <p:cNvSpPr txBox="1"/>
          <p:nvPr/>
        </p:nvSpPr>
        <p:spPr>
          <a:xfrm>
            <a:off x="335360" y="1196752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</a:t>
            </a:r>
            <a:r>
              <a:rPr lang="en-US" altLang="ko-KR" sz="40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 </a:t>
            </a:r>
            <a:r>
              <a:rPr lang="ko-KR" altLang="en-US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제주도</a:t>
            </a:r>
            <a:r>
              <a:rPr lang="en-US" altLang="ko-KR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0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FA8D40-EAAF-4A3C-9B4F-12C3094D87B3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5A5B2049-916E-43D1-9F1A-2D947D51B1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00663"/>
            <a:ext cx="761709" cy="76170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4C9C50-5D8A-4451-87F6-3B5EE6627021}"/>
              </a:ext>
            </a:extLst>
          </p:cNvPr>
          <p:cNvGrpSpPr/>
          <p:nvPr/>
        </p:nvGrpSpPr>
        <p:grpSpPr>
          <a:xfrm>
            <a:off x="5447928" y="5204851"/>
            <a:ext cx="6897688" cy="630248"/>
            <a:chOff x="5447928" y="5204851"/>
            <a:chExt cx="6897688" cy="6302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05B13E-0BE9-4442-8E1E-E98ABFC1BC2B}"/>
                </a:ext>
              </a:extLst>
            </p:cNvPr>
            <p:cNvSpPr txBox="1"/>
            <p:nvPr/>
          </p:nvSpPr>
          <p:spPr>
            <a:xfrm>
              <a:off x="5447928" y="5496545"/>
              <a:ext cx="6613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제주일보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헤드라인제주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물류신문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한라일보</a:t>
              </a:r>
              <a:endPara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2CF28-E566-4906-9E06-9A641742DB15}"/>
                </a:ext>
              </a:extLst>
            </p:cNvPr>
            <p:cNvSpPr txBox="1"/>
            <p:nvPr/>
          </p:nvSpPr>
          <p:spPr>
            <a:xfrm>
              <a:off x="10473408" y="5204851"/>
              <a:ext cx="18722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출처</a:t>
              </a:r>
              <a:endPara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D606A7-23AE-49D1-B3E2-61D76668CFAA}"/>
              </a:ext>
            </a:extLst>
          </p:cNvPr>
          <p:cNvGrpSpPr/>
          <p:nvPr/>
        </p:nvGrpSpPr>
        <p:grpSpPr>
          <a:xfrm>
            <a:off x="4079776" y="1022901"/>
            <a:ext cx="6767286" cy="4202626"/>
            <a:chOff x="2162122" y="1995650"/>
            <a:chExt cx="6767286" cy="420262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6F041D3-66F1-451C-9F21-7CEB24885F38}"/>
                </a:ext>
              </a:extLst>
            </p:cNvPr>
            <p:cNvGrpSpPr/>
            <p:nvPr/>
          </p:nvGrpSpPr>
          <p:grpSpPr>
            <a:xfrm>
              <a:off x="2162122" y="1995650"/>
              <a:ext cx="6767286" cy="4202626"/>
              <a:chOff x="-969318" y="1995650"/>
              <a:chExt cx="6767286" cy="4202626"/>
            </a:xfrm>
          </p:grpSpPr>
          <p:pic>
            <p:nvPicPr>
              <p:cNvPr id="18" name="그림 1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EEE33BB6-ACA0-4DEA-80C4-C6A3C978C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69318" y="1995650"/>
                <a:ext cx="6698560" cy="891617"/>
              </a:xfrm>
              <a:prstGeom prst="rect">
                <a:avLst/>
              </a:prstGeom>
            </p:spPr>
          </p:pic>
          <p:pic>
            <p:nvPicPr>
              <p:cNvPr id="21" name="그림 2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02ED684B-227A-46BD-909D-50EC051D6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81456" y="2963797"/>
                <a:ext cx="6279424" cy="914479"/>
              </a:xfrm>
              <a:prstGeom prst="rect">
                <a:avLst/>
              </a:prstGeom>
            </p:spPr>
          </p:pic>
          <p:pic>
            <p:nvPicPr>
              <p:cNvPr id="26" name="그림 2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2E09990B-B924-490D-BF69-AF7336BD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782" y="4003408"/>
                <a:ext cx="5380186" cy="1028789"/>
              </a:xfrm>
              <a:prstGeom prst="rect">
                <a:avLst/>
              </a:prstGeom>
            </p:spPr>
          </p:pic>
          <p:pic>
            <p:nvPicPr>
              <p:cNvPr id="28" name="그림 2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1D46ABE-8CB1-4407-8F3D-03ADDBD0C1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812" y="5299038"/>
                <a:ext cx="4732430" cy="899238"/>
              </a:xfrm>
              <a:prstGeom prst="rect">
                <a:avLst/>
              </a:prstGeom>
            </p:spPr>
          </p:pic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FD7B5CA-D322-4A95-AAE4-F5859E5FE9BF}"/>
                </a:ext>
              </a:extLst>
            </p:cNvPr>
            <p:cNvSpPr/>
            <p:nvPr/>
          </p:nvSpPr>
          <p:spPr>
            <a:xfrm>
              <a:off x="2721992" y="3289918"/>
              <a:ext cx="2232248" cy="48656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D412B80-AEA1-4FB0-BF62-3C1BC0F30E70}"/>
                </a:ext>
              </a:extLst>
            </p:cNvPr>
            <p:cNvSpPr/>
            <p:nvPr/>
          </p:nvSpPr>
          <p:spPr>
            <a:xfrm>
              <a:off x="3580932" y="4431319"/>
              <a:ext cx="2488570" cy="48656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9D1DE6D-AD1D-41EE-BBB3-89100939003B}"/>
                </a:ext>
              </a:extLst>
            </p:cNvPr>
            <p:cNvSpPr/>
            <p:nvPr/>
          </p:nvSpPr>
          <p:spPr>
            <a:xfrm>
              <a:off x="6452088" y="5929617"/>
              <a:ext cx="1480723" cy="26865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6F5B3A5-7DEB-41C5-B90C-0B1E8679C43D}"/>
                </a:ext>
              </a:extLst>
            </p:cNvPr>
            <p:cNvSpPr/>
            <p:nvPr/>
          </p:nvSpPr>
          <p:spPr>
            <a:xfrm>
              <a:off x="2162122" y="2303890"/>
              <a:ext cx="3096344" cy="48656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1EBD810-455A-4FA7-8256-B92996C768D9}"/>
              </a:ext>
            </a:extLst>
          </p:cNvPr>
          <p:cNvGrpSpPr/>
          <p:nvPr/>
        </p:nvGrpSpPr>
        <p:grpSpPr>
          <a:xfrm>
            <a:off x="702868" y="2464631"/>
            <a:ext cx="2018357" cy="2287351"/>
            <a:chOff x="702868" y="2464631"/>
            <a:chExt cx="2018357" cy="22873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E91E27-8CB4-49F9-8E98-063B360D86B5}"/>
                </a:ext>
              </a:extLst>
            </p:cNvPr>
            <p:cNvSpPr txBox="1"/>
            <p:nvPr/>
          </p:nvSpPr>
          <p:spPr>
            <a:xfrm>
              <a:off x="1012612" y="4413428"/>
              <a:ext cx="15358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물류비</a:t>
              </a:r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↑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F881373-02A1-4030-9B8F-7E6C4C686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80"/>
            <a:stretch/>
          </p:blipFill>
          <p:spPr>
            <a:xfrm>
              <a:off x="702868" y="2464631"/>
              <a:ext cx="2018357" cy="1750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7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59693-6EB9-4235-A46B-3534960DE2D1}"/>
              </a:ext>
            </a:extLst>
          </p:cNvPr>
          <p:cNvSpPr txBox="1"/>
          <p:nvPr/>
        </p:nvSpPr>
        <p:spPr>
          <a:xfrm>
            <a:off x="335360" y="1196752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</a:t>
            </a:r>
            <a:r>
              <a:rPr lang="en-US" altLang="ko-KR" sz="40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 </a:t>
            </a:r>
            <a:r>
              <a:rPr lang="ko-KR" altLang="en-US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제주도</a:t>
            </a:r>
            <a:r>
              <a:rPr lang="en-US" altLang="ko-KR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0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FA8D40-EAAF-4A3C-9B4F-12C3094D87B3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5A5B2049-916E-43D1-9F1A-2D947D51B1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00663"/>
            <a:ext cx="761709" cy="76170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B54D3-3098-42FD-8344-9B15C683D60B}"/>
              </a:ext>
            </a:extLst>
          </p:cNvPr>
          <p:cNvGrpSpPr/>
          <p:nvPr/>
        </p:nvGrpSpPr>
        <p:grpSpPr>
          <a:xfrm>
            <a:off x="702868" y="2594525"/>
            <a:ext cx="2018357" cy="2157457"/>
            <a:chOff x="3631817" y="2594525"/>
            <a:chExt cx="2018357" cy="21574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61A58C-7736-44DE-BE35-D543503B8FB8}"/>
                </a:ext>
              </a:extLst>
            </p:cNvPr>
            <p:cNvSpPr txBox="1"/>
            <p:nvPr/>
          </p:nvSpPr>
          <p:spPr>
            <a:xfrm>
              <a:off x="3977193" y="4413428"/>
              <a:ext cx="1327607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불편한 서비스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ECE530F-5C72-4720-A0F1-2B1EB683E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41"/>
            <a:stretch/>
          </p:blipFill>
          <p:spPr>
            <a:xfrm>
              <a:off x="3631817" y="2594525"/>
              <a:ext cx="2018357" cy="1706713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59D74D-0027-46A5-A83B-E6DCC16CE669}"/>
              </a:ext>
            </a:extLst>
          </p:cNvPr>
          <p:cNvGrpSpPr/>
          <p:nvPr/>
        </p:nvGrpSpPr>
        <p:grpSpPr>
          <a:xfrm>
            <a:off x="9441169" y="2530024"/>
            <a:ext cx="2018357" cy="2345069"/>
            <a:chOff x="9441169" y="2530024"/>
            <a:chExt cx="2018357" cy="234506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940C9F-072F-4C88-8A24-4BA829A08CFC}"/>
                </a:ext>
              </a:extLst>
            </p:cNvPr>
            <p:cNvSpPr txBox="1"/>
            <p:nvPr/>
          </p:nvSpPr>
          <p:spPr>
            <a:xfrm>
              <a:off x="9441169" y="4290318"/>
              <a:ext cx="1968809" cy="58477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물동량에 대한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정확한 통계 자료 부족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49836812-199E-4106-9125-8A9E349AB7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760"/>
            <a:stretch/>
          </p:blipFill>
          <p:spPr>
            <a:xfrm>
              <a:off x="9441169" y="2530024"/>
              <a:ext cx="2018357" cy="161952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65CFF7-2A6A-4336-AE2A-93E9130C4F65}"/>
              </a:ext>
            </a:extLst>
          </p:cNvPr>
          <p:cNvGrpSpPr/>
          <p:nvPr/>
        </p:nvGrpSpPr>
        <p:grpSpPr>
          <a:xfrm>
            <a:off x="2620757" y="2997464"/>
            <a:ext cx="3587842" cy="1212861"/>
            <a:chOff x="2721225" y="2905804"/>
            <a:chExt cx="3587842" cy="121286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654538-5754-4BE3-88A3-17D8FE843F2B}"/>
                </a:ext>
              </a:extLst>
            </p:cNvPr>
            <p:cNvSpPr txBox="1"/>
            <p:nvPr/>
          </p:nvSpPr>
          <p:spPr>
            <a:xfrm>
              <a:off x="2721225" y="2905804"/>
              <a:ext cx="3587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en-US" altLang="ko-KR" sz="36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3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제주</a:t>
              </a:r>
              <a:r>
                <a:rPr lang="ko-KR" altLang="en-US" sz="36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배송 불가 </a:t>
              </a:r>
              <a:r>
                <a:rPr lang="en-US" altLang="ko-KR" sz="36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 </a:t>
              </a:r>
              <a:endParaRPr lang="ko-KR" altLang="en-US" sz="3600" dirty="0">
                <a:ln w="6350">
                  <a:solidFill>
                    <a:srgbClr val="C00000">
                      <a:alpha val="24000"/>
                    </a:srgb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10AE3E-4E7D-4E74-91AA-30889F743AD3}"/>
                </a:ext>
              </a:extLst>
            </p:cNvPr>
            <p:cNvSpPr txBox="1"/>
            <p:nvPr/>
          </p:nvSpPr>
          <p:spPr>
            <a:xfrm>
              <a:off x="3340785" y="3472334"/>
              <a:ext cx="2348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물류 </a:t>
              </a:r>
              <a:r>
                <a:rPr lang="ko-KR" altLang="en-US" sz="36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불공정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D665EA-B5A6-4A83-BC9E-DB9297698A71}"/>
              </a:ext>
            </a:extLst>
          </p:cNvPr>
          <p:cNvGrpSpPr/>
          <p:nvPr/>
        </p:nvGrpSpPr>
        <p:grpSpPr>
          <a:xfrm>
            <a:off x="6529404" y="2997464"/>
            <a:ext cx="2760692" cy="1212860"/>
            <a:chOff x="3134805" y="2905804"/>
            <a:chExt cx="2760692" cy="121286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6C4C30-78ED-41D7-9031-7EF8E80C111F}"/>
                </a:ext>
              </a:extLst>
            </p:cNvPr>
            <p:cNvSpPr txBox="1"/>
            <p:nvPr/>
          </p:nvSpPr>
          <p:spPr>
            <a:xfrm>
              <a:off x="3134805" y="3472333"/>
              <a:ext cx="27606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유통효율 </a:t>
              </a:r>
              <a:r>
                <a:rPr lang="ko-KR" altLang="en-US" sz="36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저하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A9235A-F8ED-4468-94D4-8D2345BCD930}"/>
                </a:ext>
              </a:extLst>
            </p:cNvPr>
            <p:cNvSpPr txBox="1"/>
            <p:nvPr/>
          </p:nvSpPr>
          <p:spPr>
            <a:xfrm>
              <a:off x="3340786" y="2905804"/>
              <a:ext cx="2348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</a:t>
              </a:r>
              <a:r>
                <a:rPr lang="ko-KR" altLang="en-US" sz="36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부족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83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7AFA43-E695-40A4-B371-2F926EB59596}"/>
              </a:ext>
            </a:extLst>
          </p:cNvPr>
          <p:cNvGrpSpPr/>
          <p:nvPr/>
        </p:nvGrpSpPr>
        <p:grpSpPr>
          <a:xfrm>
            <a:off x="812833" y="2802329"/>
            <a:ext cx="10562507" cy="1251677"/>
            <a:chOff x="646060" y="2515097"/>
            <a:chExt cx="10562507" cy="12516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359693-6EB9-4235-A46B-3534960DE2D1}"/>
                </a:ext>
              </a:extLst>
            </p:cNvPr>
            <p:cNvSpPr txBox="1"/>
            <p:nvPr/>
          </p:nvSpPr>
          <p:spPr>
            <a:xfrm>
              <a:off x="646060" y="2515097"/>
              <a:ext cx="105625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격자공간 고유번호</a:t>
              </a:r>
              <a:r>
                <a:rPr lang="ko-KR" altLang="en-US" sz="3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를 활용한 </a:t>
              </a:r>
              <a:r>
                <a:rPr lang="ko-KR" altLang="en-US" sz="40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chemeClr val="accent2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제주도</a:t>
              </a:r>
              <a:r>
                <a:rPr lang="ko-KR" altLang="en-US" sz="3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 </a:t>
              </a:r>
              <a:r>
                <a:rPr lang="ko-KR" altLang="en-US" sz="44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물류 유통량 </a:t>
              </a:r>
              <a:r>
                <a:rPr lang="ko-KR" altLang="en-US" sz="3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예측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5642F5-9B98-46B7-85C1-370DFD46E5D1}"/>
                </a:ext>
              </a:extLst>
            </p:cNvPr>
            <p:cNvSpPr txBox="1"/>
            <p:nvPr/>
          </p:nvSpPr>
          <p:spPr>
            <a:xfrm>
              <a:off x="1820881" y="3366664"/>
              <a:ext cx="8212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* </a:t>
              </a:r>
              <a:r>
                <a:rPr lang="ko-KR" altLang="en-US" sz="20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격자공간 고유번호 </a:t>
              </a:r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: </a:t>
              </a:r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전국 공간별로 가로세로 </a:t>
              </a:r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50m </a:t>
              </a:r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Cul De Sac" pitchFamily="2" charset="0"/>
                </a:rPr>
                <a:t>단위로 쪼개어 부여한 고유번호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7C2C55-BA21-4356-BE2E-8DB11193AA90}"/>
              </a:ext>
            </a:extLst>
          </p:cNvPr>
          <p:cNvGrpSpPr/>
          <p:nvPr/>
        </p:nvGrpSpPr>
        <p:grpSpPr>
          <a:xfrm>
            <a:off x="3924900" y="3199714"/>
            <a:ext cx="4044697" cy="1427155"/>
            <a:chOff x="6115743" y="3784807"/>
            <a:chExt cx="4044697" cy="142715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7A77168-A2C3-4E03-946A-609521485E78}"/>
                </a:ext>
              </a:extLst>
            </p:cNvPr>
            <p:cNvGrpSpPr/>
            <p:nvPr/>
          </p:nvGrpSpPr>
          <p:grpSpPr>
            <a:xfrm>
              <a:off x="6115743" y="3784807"/>
              <a:ext cx="4044697" cy="1427155"/>
              <a:chOff x="6007471" y="3278065"/>
              <a:chExt cx="4044697" cy="142715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833954-75AA-47DC-B779-47F44032F1E4}"/>
                  </a:ext>
                </a:extLst>
              </p:cNvPr>
              <p:cNvSpPr txBox="1"/>
              <p:nvPr/>
            </p:nvSpPr>
            <p:spPr>
              <a:xfrm>
                <a:off x="6007471" y="3278065"/>
                <a:ext cx="404469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총 </a:t>
                </a:r>
                <a:r>
                  <a:rPr lang="en-US" altLang="ko-KR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solidFill>
                      <a:srgbClr val="C00000"/>
                    </a:solidFill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16</a:t>
                </a:r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solidFill>
                      <a:srgbClr val="C00000"/>
                    </a:solidFill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자리</a:t>
                </a:r>
                <a:endPara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_ _ / _ _ _ / _ _ _ _ _ / _ _ _ _ _ _</a:t>
                </a:r>
                <a:endPara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8B2765-C9A1-4036-AE9E-953B961CBDD9}"/>
                  </a:ext>
                </a:extLst>
              </p:cNvPr>
              <p:cNvSpPr txBox="1"/>
              <p:nvPr/>
            </p:nvSpPr>
            <p:spPr>
              <a:xfrm>
                <a:off x="6028918" y="4242574"/>
                <a:ext cx="458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852237-2EBB-4AAE-BEC8-1AB34E45D6A1}"/>
                  </a:ext>
                </a:extLst>
              </p:cNvPr>
              <p:cNvSpPr txBox="1"/>
              <p:nvPr/>
            </p:nvSpPr>
            <p:spPr>
              <a:xfrm>
                <a:off x="6521915" y="4242574"/>
                <a:ext cx="962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</a:t>
                </a:r>
                <a:r>
                  <a:rPr lang="en-US" altLang="ko-KR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41FEA6-8413-4FC9-8F2A-BF6F7E4D6B0B}"/>
                  </a:ext>
                </a:extLst>
              </p:cNvPr>
              <p:cNvSpPr txBox="1"/>
              <p:nvPr/>
            </p:nvSpPr>
            <p:spPr>
              <a:xfrm>
                <a:off x="7745047" y="4241931"/>
                <a:ext cx="458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동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FD1F05-E8AD-4B4F-A93E-E086A6E80B69}"/>
                  </a:ext>
                </a:extLst>
              </p:cNvPr>
              <p:cNvSpPr txBox="1"/>
              <p:nvPr/>
            </p:nvSpPr>
            <p:spPr>
              <a:xfrm>
                <a:off x="8719106" y="4243555"/>
                <a:ext cx="12811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세부주소</a:t>
                </a:r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59ED467-5588-4444-AF0D-EDFF79A16499}"/>
                </a:ext>
              </a:extLst>
            </p:cNvPr>
            <p:cNvSpPr/>
            <p:nvPr/>
          </p:nvSpPr>
          <p:spPr>
            <a:xfrm>
              <a:off x="6131842" y="4271960"/>
              <a:ext cx="4012498" cy="93852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F49501-5D4B-45BF-8C22-8B2967A851D7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7FF492E-6AE4-4D19-AF0A-1E581526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00663"/>
            <a:ext cx="761709" cy="7617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18344A-A4FD-4F8D-ACBE-994A567A53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0"/>
          <a:stretch/>
        </p:blipFill>
        <p:spPr>
          <a:xfrm>
            <a:off x="163035" y="2825048"/>
            <a:ext cx="3151964" cy="253296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E044774-F8FF-498C-BBCD-2C742A9848DA}"/>
              </a:ext>
            </a:extLst>
          </p:cNvPr>
          <p:cNvSpPr/>
          <p:nvPr/>
        </p:nvSpPr>
        <p:spPr>
          <a:xfrm>
            <a:off x="3400775" y="3916152"/>
            <a:ext cx="523116" cy="4001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E44CF43-6F07-4495-8336-C2CAC81FE617}"/>
              </a:ext>
            </a:extLst>
          </p:cNvPr>
          <p:cNvSpPr/>
          <p:nvPr/>
        </p:nvSpPr>
        <p:spPr>
          <a:xfrm>
            <a:off x="8064589" y="3916152"/>
            <a:ext cx="523116" cy="4001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949717AF-C737-43B5-98F1-E81155E37F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1"/>
          <a:stretch/>
        </p:blipFill>
        <p:spPr>
          <a:xfrm>
            <a:off x="8710589" y="2837120"/>
            <a:ext cx="3279739" cy="27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2.08333E-7 -0.25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0B35F3-7390-4CF7-8A8E-634E3DC09EAD}"/>
              </a:ext>
            </a:extLst>
          </p:cNvPr>
          <p:cNvSpPr/>
          <p:nvPr/>
        </p:nvSpPr>
        <p:spPr>
          <a:xfrm>
            <a:off x="5106702" y="2438398"/>
            <a:ext cx="1978595" cy="196062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4A7AF-423A-49EC-920A-81E1FA2E367D}"/>
              </a:ext>
            </a:extLst>
          </p:cNvPr>
          <p:cNvSpPr/>
          <p:nvPr/>
        </p:nvSpPr>
        <p:spPr>
          <a:xfrm rot="5400000">
            <a:off x="5186211" y="2508922"/>
            <a:ext cx="1819577" cy="18195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71BAE-CDC2-41F8-A96C-66858BF6D744}"/>
              </a:ext>
            </a:extLst>
          </p:cNvPr>
          <p:cNvSpPr txBox="1"/>
          <p:nvPr/>
        </p:nvSpPr>
        <p:spPr>
          <a:xfrm>
            <a:off x="5186210" y="2556851"/>
            <a:ext cx="1819577" cy="169277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</a:p>
          <a:p>
            <a:endParaRPr lang="en-US" altLang="ko-K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 /</a:t>
            </a:r>
          </a:p>
          <a:p>
            <a:pPr algn="ctr"/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8FF55C-A11A-486D-91A5-79B8F8813B0B}"/>
              </a:ext>
            </a:extLst>
          </p:cNvPr>
          <p:cNvSpPr txBox="1"/>
          <p:nvPr/>
        </p:nvSpPr>
        <p:spPr>
          <a:xfrm>
            <a:off x="4625888" y="1363467"/>
            <a:ext cx="2925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단계</a:t>
            </a:r>
            <a:endParaRPr lang="ko-KR" altLang="en-US" sz="16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21842A-7653-4C6A-931D-5D43CFFFE2D8}"/>
              </a:ext>
            </a:extLst>
          </p:cNvPr>
          <p:cNvGrpSpPr/>
          <p:nvPr/>
        </p:nvGrpSpPr>
        <p:grpSpPr>
          <a:xfrm>
            <a:off x="8595734" y="2428168"/>
            <a:ext cx="3198312" cy="2317627"/>
            <a:chOff x="8595734" y="2426841"/>
            <a:chExt cx="3198312" cy="23176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619A00-456A-4B93-87BC-C43B4E9F610A}"/>
                </a:ext>
              </a:extLst>
            </p:cNvPr>
            <p:cNvSpPr txBox="1"/>
            <p:nvPr/>
          </p:nvSpPr>
          <p:spPr>
            <a:xfrm>
              <a:off x="8595734" y="4282803"/>
              <a:ext cx="3198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공간에 대한 지수 활용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04ED1B-78E4-489B-870A-7B9534B479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20"/>
            <a:stretch/>
          </p:blipFill>
          <p:spPr>
            <a:xfrm>
              <a:off x="9330794" y="2426841"/>
              <a:ext cx="1728192" cy="156020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D4889F-566B-4A13-B53A-1DF9147C4291}"/>
              </a:ext>
            </a:extLst>
          </p:cNvPr>
          <p:cNvGrpSpPr/>
          <p:nvPr/>
        </p:nvGrpSpPr>
        <p:grpSpPr>
          <a:xfrm>
            <a:off x="4215518" y="2451049"/>
            <a:ext cx="3746538" cy="2271864"/>
            <a:chOff x="4215518" y="2475258"/>
            <a:chExt cx="3746538" cy="22718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2CEF83-FBBD-4E89-AF25-27C0A1DC9FC2}"/>
                </a:ext>
              </a:extLst>
            </p:cNvPr>
            <p:cNvSpPr txBox="1"/>
            <p:nvPr/>
          </p:nvSpPr>
          <p:spPr>
            <a:xfrm>
              <a:off x="4215518" y="4285457"/>
              <a:ext cx="3746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물품 카테고리별 유통 전략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FF02C10-8EE3-4085-B169-C804A956D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73"/>
            <a:stretch/>
          </p:blipFill>
          <p:spPr>
            <a:xfrm>
              <a:off x="5224690" y="2475258"/>
              <a:ext cx="1728192" cy="1391651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3924BA-9008-4DF7-A805-A1058AFDE41E}"/>
              </a:ext>
            </a:extLst>
          </p:cNvPr>
          <p:cNvGrpSpPr/>
          <p:nvPr/>
        </p:nvGrpSpPr>
        <p:grpSpPr>
          <a:xfrm>
            <a:off x="293966" y="2451049"/>
            <a:ext cx="3334567" cy="2271864"/>
            <a:chOff x="293966" y="2475258"/>
            <a:chExt cx="3334567" cy="22718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78B07A-4DBD-4F18-B0EA-D2295A4550B4}"/>
                </a:ext>
              </a:extLst>
            </p:cNvPr>
            <p:cNvSpPr txBox="1"/>
            <p:nvPr/>
          </p:nvSpPr>
          <p:spPr>
            <a:xfrm>
              <a:off x="293966" y="4285457"/>
              <a:ext cx="3334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격자공간고유번호 활용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2FE379-937D-4B91-A534-20654F3089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96"/>
            <a:stretch/>
          </p:blipFill>
          <p:spPr>
            <a:xfrm>
              <a:off x="1097152" y="2475258"/>
              <a:ext cx="1728192" cy="140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4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5CCD1D-2CEF-4B6C-AD7E-20AFAAD8607D}"/>
              </a:ext>
            </a:extLst>
          </p:cNvPr>
          <p:cNvSpPr txBox="1"/>
          <p:nvPr/>
        </p:nvSpPr>
        <p:spPr>
          <a:xfrm>
            <a:off x="4428720" y="965919"/>
            <a:ext cx="3334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격자공간고유번호 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741CC-C8CB-4475-86D7-0947D49B2E29}"/>
              </a:ext>
            </a:extLst>
          </p:cNvPr>
          <p:cNvSpPr txBox="1"/>
          <p:nvPr/>
        </p:nvSpPr>
        <p:spPr>
          <a:xfrm>
            <a:off x="2012201" y="4173552"/>
            <a:ext cx="816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격자공간고유번호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도입 목적 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지역경제 분석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유통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위한 </a:t>
            </a:r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세분화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표준화된 </a:t>
            </a:r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CEB5B-BDC7-4C76-97FA-F3DC1D66D2F5}"/>
              </a:ext>
            </a:extLst>
          </p:cNvPr>
          <p:cNvSpPr txBox="1"/>
          <p:nvPr/>
        </p:nvSpPr>
        <p:spPr>
          <a:xfrm>
            <a:off x="4245172" y="5024534"/>
            <a:ext cx="3701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상호호환성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생산자료 공유 </a:t>
            </a:r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E20D8-C38B-4F6B-8BFC-EB122A5C9760}"/>
              </a:ext>
            </a:extLst>
          </p:cNvPr>
          <p:cNvSpPr txBox="1"/>
          <p:nvPr/>
        </p:nvSpPr>
        <p:spPr>
          <a:xfrm>
            <a:off x="2687876" y="6248924"/>
            <a:ext cx="6816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격자공간고유번호를 활용하기 위해서는 이에 대한 명확한 자료가 있어야 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693317-1CF4-4141-AEC4-0F950DD14E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11"/>
          <a:stretch/>
        </p:blipFill>
        <p:spPr>
          <a:xfrm>
            <a:off x="4639003" y="1520441"/>
            <a:ext cx="2913994" cy="24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9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6C61FF-C872-4D39-86EE-11C3CFBB3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1"/>
          <a:stretch/>
        </p:blipFill>
        <p:spPr>
          <a:xfrm>
            <a:off x="7378812" y="2000250"/>
            <a:ext cx="3212740" cy="26125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9E63EFC-7AD3-42C6-9EB2-FBD63296A7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11"/>
          <a:stretch/>
        </p:blipFill>
        <p:spPr>
          <a:xfrm>
            <a:off x="1717946" y="2000250"/>
            <a:ext cx="3189734" cy="2714121"/>
          </a:xfrm>
          <a:prstGeom prst="rect">
            <a:avLst/>
          </a:prstGeom>
        </p:spPr>
      </p:pic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36EDAE-F35E-405E-A789-C1C5575AE43B}"/>
              </a:ext>
            </a:extLst>
          </p:cNvPr>
          <p:cNvSpPr txBox="1"/>
          <p:nvPr/>
        </p:nvSpPr>
        <p:spPr>
          <a:xfrm>
            <a:off x="4222732" y="965919"/>
            <a:ext cx="374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카테고리별 유통 전략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7B49E-BAFE-4043-8938-B27BD1655F98}"/>
              </a:ext>
            </a:extLst>
          </p:cNvPr>
          <p:cNvSpPr txBox="1"/>
          <p:nvPr/>
        </p:nvSpPr>
        <p:spPr>
          <a:xfrm>
            <a:off x="2084557" y="461284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물품 유통량이 </a:t>
            </a:r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B34D9-CC2F-4E23-A047-B21924BDB5BA}"/>
              </a:ext>
            </a:extLst>
          </p:cNvPr>
          <p:cNvSpPr txBox="1"/>
          <p:nvPr/>
        </p:nvSpPr>
        <p:spPr>
          <a:xfrm>
            <a:off x="7680177" y="4612840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종류별 유통전략이 </a:t>
            </a:r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AB6475-41A2-4422-BCA6-EFEA23C55EC3}"/>
              </a:ext>
            </a:extLst>
          </p:cNvPr>
          <p:cNvSpPr/>
          <p:nvPr/>
        </p:nvSpPr>
        <p:spPr>
          <a:xfrm>
            <a:off x="2207568" y="2000250"/>
            <a:ext cx="2498954" cy="24989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유통량 예측</a:t>
            </a:r>
            <a:endParaRPr lang="en-US" altLang="ko-KR" sz="2000" dirty="0">
              <a:ln w="6350">
                <a:solidFill>
                  <a:srgbClr val="C00000">
                    <a:alpha val="24000"/>
                  </a:srgb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활용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C984C27-0089-420A-AE9F-15B0B4E65F66}"/>
              </a:ext>
            </a:extLst>
          </p:cNvPr>
          <p:cNvSpPr/>
          <p:nvPr/>
        </p:nvSpPr>
        <p:spPr>
          <a:xfrm>
            <a:off x="7868434" y="2000250"/>
            <a:ext cx="2498954" cy="24989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 도출</a:t>
            </a:r>
          </a:p>
        </p:txBody>
      </p:sp>
    </p:spTree>
    <p:extLst>
      <p:ext uri="{BB962C8B-B14F-4D97-AF65-F5344CB8AC3E}">
        <p14:creationId xmlns:p14="http://schemas.microsoft.com/office/powerpoint/2010/main" val="219741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BCC182-B8E1-4668-81D7-330EED2DF623}"/>
              </a:ext>
            </a:extLst>
          </p:cNvPr>
          <p:cNvSpPr txBox="1"/>
          <p:nvPr/>
        </p:nvSpPr>
        <p:spPr>
          <a:xfrm>
            <a:off x="4496844" y="965919"/>
            <a:ext cx="319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공간에 대한 지수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AB2A6-9A27-4DA7-AAE0-4A6D77E0A25B}"/>
              </a:ext>
            </a:extLst>
          </p:cNvPr>
          <p:cNvSpPr txBox="1"/>
          <p:nvPr/>
        </p:nvSpPr>
        <p:spPr>
          <a:xfrm>
            <a:off x="2525175" y="5024534"/>
            <a:ext cx="7141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지역에 대한 성장 및 소득 지수가 물류 유통량과 </a:t>
            </a:r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상관관계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있다는 논문결과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61D650-6C4E-4298-96D7-A2F100425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1"/>
          <a:stretch/>
        </p:blipFill>
        <p:spPr>
          <a:xfrm>
            <a:off x="4641109" y="2191043"/>
            <a:ext cx="2909781" cy="23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BED896-5197-49F1-A3F3-E98BA1918CFC}"/>
              </a:ext>
            </a:extLst>
          </p:cNvPr>
          <p:cNvSpPr txBox="1"/>
          <p:nvPr/>
        </p:nvSpPr>
        <p:spPr>
          <a:xfrm>
            <a:off x="7320136" y="4354434"/>
            <a:ext cx="368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시각화를 통한 인사이트 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2B44ED-33BA-4CB1-AC68-FF1EE1852C22}"/>
              </a:ext>
            </a:extLst>
          </p:cNvPr>
          <p:cNvSpPr txBox="1"/>
          <p:nvPr/>
        </p:nvSpPr>
        <p:spPr>
          <a:xfrm>
            <a:off x="803693" y="4354434"/>
            <a:ext cx="464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모델링을 통한 분석 모델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60FFC7-D497-4FA3-A5D8-1A91A1678F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3"/>
          <a:stretch/>
        </p:blipFill>
        <p:spPr>
          <a:xfrm>
            <a:off x="7714538" y="1569731"/>
            <a:ext cx="2892012" cy="25960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5C8D97-7C3E-4A2B-80A2-67A9C49CE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1"/>
          <a:stretch/>
        </p:blipFill>
        <p:spPr>
          <a:xfrm>
            <a:off x="1678194" y="1569731"/>
            <a:ext cx="2892012" cy="25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8"/>
          <p:cNvSpPr txBox="1"/>
          <p:nvPr/>
        </p:nvSpPr>
        <p:spPr>
          <a:xfrm>
            <a:off x="-53549" y="604067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n w="6350">
                  <a:solidFill>
                    <a:sysClr val="windowText" lastClr="000000">
                      <a:alpha val="24000"/>
                    </a:sysClr>
                  </a:solidFill>
                </a:ln>
                <a:solidFill>
                  <a:sysClr val="windowText" lastClr="0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INDEX ]</a:t>
            </a:r>
            <a:endParaRPr lang="ko-KR" altLang="en-US" sz="2800" b="1" dirty="0">
              <a:ln w="6350">
                <a:solidFill>
                  <a:sysClr val="windowText" lastClr="000000">
                    <a:alpha val="24000"/>
                  </a:sysClr>
                </a:solidFill>
              </a:ln>
              <a:solidFill>
                <a:sysClr val="windowText" lastClr="0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4" name="TextBox 20"/>
          <p:cNvSpPr txBox="1"/>
          <p:nvPr/>
        </p:nvSpPr>
        <p:spPr>
          <a:xfrm>
            <a:off x="257505" y="3700038"/>
            <a:ext cx="31242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pPr algn="ctr"/>
            <a:r>
              <a:rPr lang="ko-KR" altLang="en-US" sz="2000" dirty="0">
                <a:ln w="63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en-US" altLang="ko-KR" sz="2000" dirty="0">
              <a:ln w="63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ln w="63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선정 과정</a:t>
            </a:r>
            <a:endParaRPr lang="en-US" altLang="ko-KR" sz="2000" dirty="0">
              <a:ln w="63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이등변 삼각형 44"/>
          <p:cNvSpPr/>
          <p:nvPr/>
        </p:nvSpPr>
        <p:spPr>
          <a:xfrm rot="10800000">
            <a:off x="1717882" y="3429428"/>
            <a:ext cx="203446" cy="16201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10800000">
            <a:off x="3841670" y="3429429"/>
            <a:ext cx="203446" cy="16201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20"/>
          <p:cNvSpPr txBox="1"/>
          <p:nvPr/>
        </p:nvSpPr>
        <p:spPr>
          <a:xfrm>
            <a:off x="2381292" y="3700038"/>
            <a:ext cx="31242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pPr algn="ctr"/>
            <a:r>
              <a:rPr lang="en-US" altLang="ko-KR" sz="2000" dirty="0">
                <a:ln w="63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</a:t>
            </a:r>
          </a:p>
          <a:p>
            <a:pPr algn="ctr"/>
            <a:r>
              <a:rPr lang="ko-KR" altLang="en-US" sz="2000" dirty="0">
                <a:ln w="63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2000" dirty="0">
              <a:ln w="63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이등변 삼각형 51"/>
          <p:cNvSpPr/>
          <p:nvPr/>
        </p:nvSpPr>
        <p:spPr>
          <a:xfrm rot="10800000">
            <a:off x="5965458" y="3434668"/>
            <a:ext cx="203446" cy="16201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20"/>
          <p:cNvSpPr txBox="1"/>
          <p:nvPr/>
        </p:nvSpPr>
        <p:spPr>
          <a:xfrm>
            <a:off x="4505081" y="3700038"/>
            <a:ext cx="31242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</a:p>
          <a:p>
            <a:pPr algn="ctr"/>
            <a:r>
              <a:rPr lang="ko-KR" altLang="en-US" sz="2000" dirty="0">
                <a:ln w="6350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및</a:t>
            </a:r>
            <a:r>
              <a:rPr lang="en-US" altLang="ko-KR" sz="2000" dirty="0">
                <a:ln w="6350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n w="6350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sz="2000" dirty="0">
              <a:ln w="6350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ln w="6350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n w="6350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모델링</a:t>
            </a:r>
            <a:endParaRPr lang="en-US" altLang="ko-KR" sz="2000" dirty="0">
              <a:ln w="6350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8089246" y="3429000"/>
            <a:ext cx="203446" cy="16201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rot="10800000">
            <a:off x="10213034" y="3429873"/>
            <a:ext cx="203446" cy="16201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20"/>
          <p:cNvSpPr txBox="1"/>
          <p:nvPr/>
        </p:nvSpPr>
        <p:spPr>
          <a:xfrm>
            <a:off x="6628869" y="3700038"/>
            <a:ext cx="31242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</a:p>
          <a:p>
            <a:pPr algn="ctr"/>
            <a:r>
              <a:rPr lang="ko-KR" altLang="en-US" sz="2000" dirty="0">
                <a:ln w="63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모델링 평가</a:t>
            </a:r>
            <a:endParaRPr lang="en-US" altLang="ko-KR" sz="2000" dirty="0">
              <a:ln w="63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20"/>
          <p:cNvSpPr txBox="1"/>
          <p:nvPr/>
        </p:nvSpPr>
        <p:spPr>
          <a:xfrm>
            <a:off x="8752657" y="3700038"/>
            <a:ext cx="31242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</a:p>
          <a:p>
            <a:pPr algn="ctr"/>
            <a:r>
              <a:rPr lang="ko-KR" altLang="en-US" sz="2000" dirty="0">
                <a:ln w="635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endParaRPr lang="en-US" altLang="ko-KR" sz="2000" dirty="0">
              <a:ln w="635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8E9382-E723-4024-B853-3E7BD97C8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777107"/>
            <a:ext cx="761709" cy="7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FD91CE-2D60-483C-BB39-543338B8B84E}"/>
              </a:ext>
            </a:extLst>
          </p:cNvPr>
          <p:cNvSpPr txBox="1"/>
          <p:nvPr/>
        </p:nvSpPr>
        <p:spPr>
          <a:xfrm>
            <a:off x="8904312" y="428413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연속형 변수 참조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877F0A-2CB2-48C9-AB35-56D23A7314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0"/>
          <a:stretch/>
        </p:blipFill>
        <p:spPr>
          <a:xfrm>
            <a:off x="9330794" y="2428168"/>
            <a:ext cx="1728192" cy="15602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36F708-B7B4-49A3-944F-C7543B08D92E}"/>
              </a:ext>
            </a:extLst>
          </p:cNvPr>
          <p:cNvSpPr txBox="1"/>
          <p:nvPr/>
        </p:nvSpPr>
        <p:spPr>
          <a:xfrm>
            <a:off x="4524094" y="4261248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카테고리 </a:t>
            </a:r>
            <a:r>
              <a:rPr lang="ko-KR" altLang="en-US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B8F334-0740-4A54-B91B-2B6BE18554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73"/>
          <a:stretch/>
        </p:blipFill>
        <p:spPr>
          <a:xfrm>
            <a:off x="5231904" y="2451049"/>
            <a:ext cx="1728192" cy="13916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0F3BEE-B998-4E50-AF34-68EEEFC6EA21}"/>
              </a:ext>
            </a:extLst>
          </p:cNvPr>
          <p:cNvSpPr txBox="1"/>
          <p:nvPr/>
        </p:nvSpPr>
        <p:spPr>
          <a:xfrm>
            <a:off x="259498" y="4261248"/>
            <a:ext cx="3403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시군구동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파생변수 생성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CE3C8D6-74F6-4673-BF66-48F041EBBE8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96"/>
          <a:stretch/>
        </p:blipFill>
        <p:spPr>
          <a:xfrm>
            <a:off x="1097150" y="2451049"/>
            <a:ext cx="1728192" cy="14068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450BB5-BF78-4383-BF31-F88A78072798}"/>
              </a:ext>
            </a:extLst>
          </p:cNvPr>
          <p:cNvSpPr txBox="1"/>
          <p:nvPr/>
        </p:nvSpPr>
        <p:spPr>
          <a:xfrm>
            <a:off x="4854314" y="1363467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정리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3FBD5-679D-42C9-A8E7-A828625C4C47}"/>
              </a:ext>
            </a:extLst>
          </p:cNvPr>
          <p:cNvSpPr txBox="1"/>
          <p:nvPr/>
        </p:nvSpPr>
        <p:spPr>
          <a:xfrm>
            <a:off x="8595734" y="4284130"/>
            <a:ext cx="319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공간에 대한 지수 활용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E52046-FF5C-4F42-BA22-CD2D42A706DB}"/>
              </a:ext>
            </a:extLst>
          </p:cNvPr>
          <p:cNvSpPr txBox="1"/>
          <p:nvPr/>
        </p:nvSpPr>
        <p:spPr>
          <a:xfrm>
            <a:off x="4215518" y="4261248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카테고리별 유통 전략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F61224-F925-474A-8ECF-353E024C9EC7}"/>
              </a:ext>
            </a:extLst>
          </p:cNvPr>
          <p:cNvSpPr txBox="1"/>
          <p:nvPr/>
        </p:nvSpPr>
        <p:spPr>
          <a:xfrm>
            <a:off x="293966" y="4261248"/>
            <a:ext cx="3334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격자공간고유번호 활용</a:t>
            </a:r>
          </a:p>
        </p:txBody>
      </p:sp>
    </p:spTree>
    <p:extLst>
      <p:ext uri="{BB962C8B-B14F-4D97-AF65-F5344CB8AC3E}">
        <p14:creationId xmlns:p14="http://schemas.microsoft.com/office/powerpoint/2010/main" val="7630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8" grpId="0"/>
      <p:bldP spid="24" grpId="0"/>
      <p:bldP spid="30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90F3BEE-B998-4E50-AF34-68EEEFC6EA21}"/>
              </a:ext>
            </a:extLst>
          </p:cNvPr>
          <p:cNvSpPr txBox="1"/>
          <p:nvPr/>
        </p:nvSpPr>
        <p:spPr>
          <a:xfrm>
            <a:off x="4394252" y="965919"/>
            <a:ext cx="3403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시군구동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파생변수 생성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DF23149-9052-4F5E-9561-000F055C8290}"/>
              </a:ext>
            </a:extLst>
          </p:cNvPr>
          <p:cNvGrpSpPr/>
          <p:nvPr/>
        </p:nvGrpSpPr>
        <p:grpSpPr>
          <a:xfrm>
            <a:off x="1562100" y="1540355"/>
            <a:ext cx="9050098" cy="3777290"/>
            <a:chOff x="2685574" y="1625276"/>
            <a:chExt cx="6820852" cy="2846857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C38C01FC-C227-429F-AE6D-2BF0C823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574" y="2385867"/>
              <a:ext cx="6820852" cy="2086266"/>
            </a:xfrm>
            <a:prstGeom prst="rect">
              <a:avLst/>
            </a:prstGeom>
          </p:spPr>
        </p:pic>
        <p:sp>
          <p:nvSpPr>
            <p:cNvPr id="8" name="화살표: 아래로 구부러짐 7">
              <a:extLst>
                <a:ext uri="{FF2B5EF4-FFF2-40B4-BE49-F238E27FC236}">
                  <a16:creationId xmlns:a16="http://schemas.microsoft.com/office/drawing/2014/main" id="{A96E20D8-6989-45EB-8DF4-208F16C97587}"/>
                </a:ext>
              </a:extLst>
            </p:cNvPr>
            <p:cNvSpPr/>
            <p:nvPr/>
          </p:nvSpPr>
          <p:spPr>
            <a:xfrm>
              <a:off x="2999656" y="1625276"/>
              <a:ext cx="3672408" cy="576064"/>
            </a:xfrm>
            <a:prstGeom prst="curved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D225972-1664-4364-9E3E-18C5BCC3706D}"/>
                </a:ext>
              </a:extLst>
            </p:cNvPr>
            <p:cNvSpPr/>
            <p:nvPr/>
          </p:nvSpPr>
          <p:spPr>
            <a:xfrm>
              <a:off x="5396594" y="2385866"/>
              <a:ext cx="4109832" cy="2086267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41CCFE1-7C1A-4501-A03D-15D35627868D}"/>
              </a:ext>
            </a:extLst>
          </p:cNvPr>
          <p:cNvSpPr txBox="1"/>
          <p:nvPr/>
        </p:nvSpPr>
        <p:spPr>
          <a:xfrm>
            <a:off x="3341901" y="6046561"/>
            <a:ext cx="550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자료 시각화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등에 필요한 의미 있는 변수 생성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A761CA04-62D9-4B06-87F7-39A855A05F61}"/>
              </a:ext>
            </a:extLst>
          </p:cNvPr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7D0846-1623-4E6D-BEED-9DCC8BE888D6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0D34E49-767C-402B-AA02-DF0945A6E1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00663"/>
            <a:ext cx="761709" cy="76170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B8CD00B-411A-4E89-9648-F42D347BCA04}"/>
              </a:ext>
            </a:extLst>
          </p:cNvPr>
          <p:cNvGrpSpPr/>
          <p:nvPr/>
        </p:nvGrpSpPr>
        <p:grpSpPr>
          <a:xfrm>
            <a:off x="5447928" y="5204851"/>
            <a:ext cx="6897688" cy="630248"/>
            <a:chOff x="5447928" y="5204851"/>
            <a:chExt cx="6897688" cy="6302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4387DA-11E3-4ED7-9C5F-1C116FC84DDA}"/>
                </a:ext>
              </a:extLst>
            </p:cNvPr>
            <p:cNvSpPr txBox="1"/>
            <p:nvPr/>
          </p:nvSpPr>
          <p:spPr>
            <a:xfrm>
              <a:off x="5447928" y="5496545"/>
              <a:ext cx="6613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 err="1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데이콘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https://dacon.io/competitions/official/235867/data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DD25CD-C25D-4B61-9577-870B057DC4C3}"/>
                </a:ext>
              </a:extLst>
            </p:cNvPr>
            <p:cNvSpPr txBox="1"/>
            <p:nvPr/>
          </p:nvSpPr>
          <p:spPr>
            <a:xfrm>
              <a:off x="10473408" y="5204851"/>
              <a:ext cx="18722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출처</a:t>
              </a:r>
              <a:endPara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8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BB2D13-4FE6-433C-ACDD-3840CF91F937}"/>
              </a:ext>
            </a:extLst>
          </p:cNvPr>
          <p:cNvGrpSpPr/>
          <p:nvPr/>
        </p:nvGrpSpPr>
        <p:grpSpPr>
          <a:xfrm>
            <a:off x="359446" y="1910572"/>
            <a:ext cx="4296394" cy="2958587"/>
            <a:chOff x="359446" y="1910572"/>
            <a:chExt cx="4296394" cy="2958587"/>
          </a:xfrm>
        </p:grpSpPr>
        <p:pic>
          <p:nvPicPr>
            <p:cNvPr id="5" name="그림 4" descr="텍스트, 테이블이(가) 표시된 사진&#10;&#10;자동 생성된 설명">
              <a:extLst>
                <a:ext uri="{FF2B5EF4-FFF2-40B4-BE49-F238E27FC236}">
                  <a16:creationId xmlns:a16="http://schemas.microsoft.com/office/drawing/2014/main" id="{A9575442-FFB8-4C8D-8F30-FC07BFDD1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-505"/>
            <a:stretch/>
          </p:blipFill>
          <p:spPr>
            <a:xfrm>
              <a:off x="359446" y="2646730"/>
              <a:ext cx="4296394" cy="2222429"/>
            </a:xfrm>
            <a:prstGeom prst="rect">
              <a:avLst/>
            </a:prstGeom>
          </p:spPr>
        </p:pic>
        <p:sp>
          <p:nvSpPr>
            <p:cNvPr id="8" name="화살표: 아래로 구부러짐 7">
              <a:extLst>
                <a:ext uri="{FF2B5EF4-FFF2-40B4-BE49-F238E27FC236}">
                  <a16:creationId xmlns:a16="http://schemas.microsoft.com/office/drawing/2014/main" id="{D8E9BAD4-E176-4766-A488-C660A785E3A8}"/>
                </a:ext>
              </a:extLst>
            </p:cNvPr>
            <p:cNvSpPr/>
            <p:nvPr/>
          </p:nvSpPr>
          <p:spPr>
            <a:xfrm>
              <a:off x="1482177" y="1910572"/>
              <a:ext cx="2501358" cy="703801"/>
            </a:xfrm>
            <a:prstGeom prst="curved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799F0E-876A-4ED0-A41D-244AB3817CEA}"/>
              </a:ext>
            </a:extLst>
          </p:cNvPr>
          <p:cNvSpPr txBox="1"/>
          <p:nvPr/>
        </p:nvSpPr>
        <p:spPr>
          <a:xfrm>
            <a:off x="2424184" y="6046561"/>
            <a:ext cx="7343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개였던 분류기준을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개로 간소화함으로써 물품별 시각화 등에 필요한 변수 생성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D4A6B8-8EBA-4E43-A573-949744FAF3D5}"/>
              </a:ext>
            </a:extLst>
          </p:cNvPr>
          <p:cNvSpPr txBox="1"/>
          <p:nvPr/>
        </p:nvSpPr>
        <p:spPr>
          <a:xfrm>
            <a:off x="4531309" y="965919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카테고리 </a:t>
            </a:r>
            <a:r>
              <a:rPr lang="ko-KR" altLang="en-US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FC29D31-FFEC-46AE-A827-4A9C0930F7B7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99FE5BB-4971-430D-ADAC-F1B0705200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00663"/>
            <a:ext cx="761709" cy="76170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4C5203-F8D2-42D0-962E-EB07B9D2B9A6}"/>
              </a:ext>
            </a:extLst>
          </p:cNvPr>
          <p:cNvGrpSpPr/>
          <p:nvPr/>
        </p:nvGrpSpPr>
        <p:grpSpPr>
          <a:xfrm>
            <a:off x="4964599" y="1181039"/>
            <a:ext cx="5676274" cy="4257813"/>
            <a:chOff x="5234214" y="1321369"/>
            <a:chExt cx="5676274" cy="42578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26F094-DB2B-49A7-83F2-49AE8A1954F5}"/>
                </a:ext>
              </a:extLst>
            </p:cNvPr>
            <p:cNvSpPr txBox="1"/>
            <p:nvPr/>
          </p:nvSpPr>
          <p:spPr>
            <a:xfrm>
              <a:off x="8904312" y="1321369"/>
              <a:ext cx="2006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참고 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물품 분류표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C67A2F-4A35-4581-92E1-1FB7BF7AB33B}"/>
                </a:ext>
              </a:extLst>
            </p:cNvPr>
            <p:cNvGrpSpPr/>
            <p:nvPr/>
          </p:nvGrpSpPr>
          <p:grpSpPr>
            <a:xfrm>
              <a:off x="5234214" y="1690922"/>
              <a:ext cx="5508810" cy="1931870"/>
              <a:chOff x="335360" y="3194811"/>
              <a:chExt cx="6606115" cy="264442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4D7E4F9-4028-4115-9A2B-2100155F0E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77014"/>
              <a:stretch/>
            </p:blipFill>
            <p:spPr>
              <a:xfrm>
                <a:off x="335360" y="3202368"/>
                <a:ext cx="3429198" cy="2636871"/>
              </a:xfrm>
              <a:prstGeom prst="rect">
                <a:avLst/>
              </a:prstGeom>
            </p:spPr>
          </p:pic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4EE6616-F1CB-4A4E-8A35-8779A9BE74CC}"/>
                  </a:ext>
                </a:extLst>
              </p:cNvPr>
              <p:cNvSpPr/>
              <p:nvPr/>
            </p:nvSpPr>
            <p:spPr>
              <a:xfrm>
                <a:off x="335362" y="3194811"/>
                <a:ext cx="6606113" cy="2644428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CB7625E1-D1C1-4CF1-B58F-5CF5EE7979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301" r="36331"/>
              <a:stretch/>
            </p:blipFill>
            <p:spPr>
              <a:xfrm>
                <a:off x="3661786" y="3202368"/>
                <a:ext cx="3279688" cy="2636871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06ECA63-3349-4520-B069-0EB1AF8B0F52}"/>
                </a:ext>
              </a:extLst>
            </p:cNvPr>
            <p:cNvGrpSpPr/>
            <p:nvPr/>
          </p:nvGrpSpPr>
          <p:grpSpPr>
            <a:xfrm>
              <a:off x="5246620" y="3686937"/>
              <a:ext cx="5522971" cy="1892245"/>
              <a:chOff x="6958457" y="3194811"/>
              <a:chExt cx="5186215" cy="264442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DF4177C-E9B4-44BC-9852-81E81AE8D7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37"/>
              <a:stretch/>
            </p:blipFill>
            <p:spPr>
              <a:xfrm>
                <a:off x="6958457" y="3202367"/>
                <a:ext cx="5186215" cy="2636872"/>
              </a:xfrm>
              <a:prstGeom prst="rect">
                <a:avLst/>
              </a:prstGeom>
            </p:spPr>
          </p:pic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80EAD4B6-E000-4E8B-9BC0-728EE5683AC8}"/>
                  </a:ext>
                </a:extLst>
              </p:cNvPr>
              <p:cNvSpPr/>
              <p:nvPr/>
            </p:nvSpPr>
            <p:spPr>
              <a:xfrm>
                <a:off x="6958457" y="3194811"/>
                <a:ext cx="5186215" cy="2644428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709FFB-4DDB-4276-AD9E-E98DD5B42684}"/>
              </a:ext>
            </a:extLst>
          </p:cNvPr>
          <p:cNvGrpSpPr/>
          <p:nvPr/>
        </p:nvGrpSpPr>
        <p:grpSpPr>
          <a:xfrm>
            <a:off x="5447928" y="5229200"/>
            <a:ext cx="6897688" cy="630248"/>
            <a:chOff x="5447928" y="5293005"/>
            <a:chExt cx="6897688" cy="6302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094C-021E-4724-8330-E96AA45F1EAD}"/>
                </a:ext>
              </a:extLst>
            </p:cNvPr>
            <p:cNvSpPr txBox="1"/>
            <p:nvPr/>
          </p:nvSpPr>
          <p:spPr>
            <a:xfrm>
              <a:off x="5447928" y="5584699"/>
              <a:ext cx="6613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한국데이터거래소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https://kdx.kr/main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DB1F0C-9E28-4D3A-A350-6448EBD20165}"/>
                </a:ext>
              </a:extLst>
            </p:cNvPr>
            <p:cNvSpPr txBox="1"/>
            <p:nvPr/>
          </p:nvSpPr>
          <p:spPr>
            <a:xfrm>
              <a:off x="10473408" y="5293005"/>
              <a:ext cx="18722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출처</a:t>
              </a:r>
              <a:endPara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2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F539A9-E82C-42B3-BCC6-F01D9603BA75}"/>
              </a:ext>
            </a:extLst>
          </p:cNvPr>
          <p:cNvGrpSpPr/>
          <p:nvPr/>
        </p:nvGrpSpPr>
        <p:grpSpPr>
          <a:xfrm>
            <a:off x="5412094" y="1576830"/>
            <a:ext cx="5417130" cy="3895152"/>
            <a:chOff x="5412094" y="1642583"/>
            <a:chExt cx="5417130" cy="389515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E595C3E0-3FD7-44FA-8E79-429B1D3B7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802"/>
            <a:stretch/>
          </p:blipFill>
          <p:spPr>
            <a:xfrm>
              <a:off x="5412094" y="4315195"/>
              <a:ext cx="5417130" cy="122254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B4250F2-2842-422C-9070-66D0A3592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782"/>
            <a:stretch/>
          </p:blipFill>
          <p:spPr>
            <a:xfrm>
              <a:off x="5412094" y="2970458"/>
              <a:ext cx="5417130" cy="1256265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1925D05C-CD11-49E1-B5CB-7CD08C2BC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612"/>
            <a:stretch/>
          </p:blipFill>
          <p:spPr>
            <a:xfrm>
              <a:off x="5412094" y="1642583"/>
              <a:ext cx="5417130" cy="1239403"/>
            </a:xfrm>
            <a:prstGeom prst="rect">
              <a:avLst/>
            </a:prstGeom>
          </p:spPr>
        </p:pic>
      </p:grp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000BA0EF-E657-455B-921A-E62F01F898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/>
          <a:stretch/>
        </p:blipFill>
        <p:spPr>
          <a:xfrm>
            <a:off x="1184692" y="1626202"/>
            <a:ext cx="3879016" cy="35273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44F599-B057-4BDD-8160-8B74268763EB}"/>
              </a:ext>
            </a:extLst>
          </p:cNvPr>
          <p:cNvSpPr txBox="1"/>
          <p:nvPr/>
        </p:nvSpPr>
        <p:spPr>
          <a:xfrm>
            <a:off x="3603202" y="6046561"/>
            <a:ext cx="4985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격자공간고유번호에 해당하는 연속형 변수인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1FAAE-5429-4297-9E25-603D84771329}"/>
              </a:ext>
            </a:extLst>
          </p:cNvPr>
          <p:cNvSpPr txBox="1"/>
          <p:nvPr/>
        </p:nvSpPr>
        <p:spPr>
          <a:xfrm>
            <a:off x="4770955" y="965919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연속형 변수 참조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D8F32F-FC0B-4DFC-AD2F-80E32EE719B7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8E287A-48FE-4FD4-86B1-AAD7896915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00663"/>
            <a:ext cx="761709" cy="76170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654847B-BF81-4B63-AC1C-36F7F1985AAD}"/>
              </a:ext>
            </a:extLst>
          </p:cNvPr>
          <p:cNvGrpSpPr/>
          <p:nvPr/>
        </p:nvGrpSpPr>
        <p:grpSpPr>
          <a:xfrm>
            <a:off x="5447928" y="5229200"/>
            <a:ext cx="6897688" cy="630248"/>
            <a:chOff x="5447928" y="5293005"/>
            <a:chExt cx="6897688" cy="6302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32A517-7F3A-4AAF-BB1C-48F6C7854D3C}"/>
                </a:ext>
              </a:extLst>
            </p:cNvPr>
            <p:cNvSpPr txBox="1"/>
            <p:nvPr/>
          </p:nvSpPr>
          <p:spPr>
            <a:xfrm>
              <a:off x="5447928" y="5584699"/>
              <a:ext cx="6613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 err="1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경기지역경제포탈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https://bigdata-region.kr/#/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0FDAE4-25FE-418C-BBB8-0F502EA2EE06}"/>
                </a:ext>
              </a:extLst>
            </p:cNvPr>
            <p:cNvSpPr txBox="1"/>
            <p:nvPr/>
          </p:nvSpPr>
          <p:spPr>
            <a:xfrm>
              <a:off x="10473408" y="5293005"/>
              <a:ext cx="18722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출처</a:t>
              </a:r>
              <a:endPara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8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673CC0-C998-431F-B542-71376D587375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03EA05C-3AA0-4022-A418-06D7B4108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07DDC0A-7A99-4B3B-9644-D23E8447FCBF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18B0133-8E8C-4453-93D5-3B7D2913B0FE}"/>
              </a:ext>
            </a:extLst>
          </p:cNvPr>
          <p:cNvGrpSpPr/>
          <p:nvPr/>
        </p:nvGrpSpPr>
        <p:grpSpPr>
          <a:xfrm>
            <a:off x="5562038" y="5579403"/>
            <a:ext cx="6798658" cy="1254865"/>
            <a:chOff x="5562038" y="5579403"/>
            <a:chExt cx="6798658" cy="12548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868F5B-4ACB-4C8D-B075-3BC51DF9503F}"/>
                </a:ext>
              </a:extLst>
            </p:cNvPr>
            <p:cNvSpPr txBox="1"/>
            <p:nvPr/>
          </p:nvSpPr>
          <p:spPr>
            <a:xfrm>
              <a:off x="5562038" y="6003271"/>
              <a:ext cx="66136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 err="1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데이콘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https://dacon.io/competitions/official/235867/data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algn="r"/>
              <a:r>
                <a:rPr lang="ko-KR" altLang="en-US" sz="1600" dirty="0" err="1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경기지역경제포탈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https://bigdata-region.kr/#/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</a:p>
            <a:p>
              <a:pPr algn="r"/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한국데이터거래소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https://kdx.kr/main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00CA0B-13C6-4ADC-88C1-A4863DDB179E}"/>
                </a:ext>
              </a:extLst>
            </p:cNvPr>
            <p:cNvSpPr txBox="1"/>
            <p:nvPr/>
          </p:nvSpPr>
          <p:spPr>
            <a:xfrm>
              <a:off x="10488488" y="5579403"/>
              <a:ext cx="18722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출처</a:t>
              </a:r>
              <a:endPara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FA8ABE-793B-4971-BF97-220FEEC9F59F}"/>
              </a:ext>
            </a:extLst>
          </p:cNvPr>
          <p:cNvSpPr txBox="1"/>
          <p:nvPr/>
        </p:nvSpPr>
        <p:spPr>
          <a:xfrm>
            <a:off x="1355026" y="2054626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명목형 </a:t>
            </a:r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 err="1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FFAA2-E3AA-4625-8376-90ABCA4356B4}"/>
              </a:ext>
            </a:extLst>
          </p:cNvPr>
          <p:cNvSpPr txBox="1"/>
          <p:nvPr/>
        </p:nvSpPr>
        <p:spPr>
          <a:xfrm>
            <a:off x="7369774" y="2027751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연속형 </a:t>
            </a:r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dirty="0" err="1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E05FE2-3E67-4C4F-BCF7-999733F59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8" y="3217763"/>
            <a:ext cx="11725843" cy="2141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3F753A-8EFF-46F9-B0C9-DB3DCB5CC58B}"/>
              </a:ext>
            </a:extLst>
          </p:cNvPr>
          <p:cNvSpPr txBox="1"/>
          <p:nvPr/>
        </p:nvSpPr>
        <p:spPr>
          <a:xfrm>
            <a:off x="439989" y="2842105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송하인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A0B42-F839-4E52-8EDF-335B605DADDC}"/>
              </a:ext>
            </a:extLst>
          </p:cNvPr>
          <p:cNvSpPr txBox="1"/>
          <p:nvPr/>
        </p:nvSpPr>
        <p:spPr>
          <a:xfrm>
            <a:off x="1106760" y="2839342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수하인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97936-8451-455A-8463-888D73557FB9}"/>
              </a:ext>
            </a:extLst>
          </p:cNvPr>
          <p:cNvSpPr txBox="1"/>
          <p:nvPr/>
        </p:nvSpPr>
        <p:spPr>
          <a:xfrm>
            <a:off x="1991544" y="2842748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카테고리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1DA74-F740-4A86-BB1E-D84E7A71BD00}"/>
              </a:ext>
            </a:extLst>
          </p:cNvPr>
          <p:cNvSpPr txBox="1"/>
          <p:nvPr/>
        </p:nvSpPr>
        <p:spPr>
          <a:xfrm>
            <a:off x="599371" y="2465819"/>
            <a:ext cx="114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격자번호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B5C29-3F3C-44ED-8826-ED0C0385F19F}"/>
              </a:ext>
            </a:extLst>
          </p:cNvPr>
          <p:cNvSpPr txBox="1"/>
          <p:nvPr/>
        </p:nvSpPr>
        <p:spPr>
          <a:xfrm>
            <a:off x="5908898" y="2842748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일자리 활력 지수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1CB71D-72D7-4124-B032-390FCF985B32}"/>
              </a:ext>
            </a:extLst>
          </p:cNvPr>
          <p:cNvSpPr txBox="1"/>
          <p:nvPr/>
        </p:nvSpPr>
        <p:spPr>
          <a:xfrm>
            <a:off x="7344126" y="284274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도시성장지수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79C93-0829-48B6-8714-686CB7F70D33}"/>
              </a:ext>
            </a:extLst>
          </p:cNvPr>
          <p:cNvSpPr txBox="1"/>
          <p:nvPr/>
        </p:nvSpPr>
        <p:spPr>
          <a:xfrm>
            <a:off x="8529234" y="284274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성장활력지수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72E9D9-4E95-4A9C-97A8-F354AB798BAA}"/>
              </a:ext>
            </a:extLst>
          </p:cNvPr>
          <p:cNvSpPr txBox="1"/>
          <p:nvPr/>
        </p:nvSpPr>
        <p:spPr>
          <a:xfrm>
            <a:off x="7057500" y="2465819"/>
            <a:ext cx="1848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격자번호 기준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D27D9-91E6-4101-A044-669BBB0E9334}"/>
              </a:ext>
            </a:extLst>
          </p:cNvPr>
          <p:cNvSpPr txBox="1"/>
          <p:nvPr/>
        </p:nvSpPr>
        <p:spPr>
          <a:xfrm>
            <a:off x="5227014" y="832403"/>
            <a:ext cx="1737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설명</a:t>
            </a:r>
            <a:endParaRPr lang="en-US" altLang="ko-KR" sz="32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C4906AB-12D2-4A66-BE1D-B8BD976A1241}"/>
              </a:ext>
            </a:extLst>
          </p:cNvPr>
          <p:cNvGrpSpPr/>
          <p:nvPr/>
        </p:nvGrpSpPr>
        <p:grpSpPr>
          <a:xfrm>
            <a:off x="-204701" y="-403044"/>
            <a:ext cx="12601400" cy="7200800"/>
            <a:chOff x="-240704" y="-125262"/>
            <a:chExt cx="12601400" cy="695739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D7C8497-C315-42CB-9740-C9AAFEFCE689}"/>
                </a:ext>
              </a:extLst>
            </p:cNvPr>
            <p:cNvGrpSpPr/>
            <p:nvPr/>
          </p:nvGrpSpPr>
          <p:grpSpPr>
            <a:xfrm>
              <a:off x="-240704" y="-125262"/>
              <a:ext cx="12601400" cy="6957391"/>
              <a:chOff x="-240704" y="-125262"/>
              <a:chExt cx="12601400" cy="695739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4C2B57F-70A9-44B4-845A-BA82166FEBA1}"/>
                  </a:ext>
                </a:extLst>
              </p:cNvPr>
              <p:cNvSpPr/>
              <p:nvPr/>
            </p:nvSpPr>
            <p:spPr>
              <a:xfrm>
                <a:off x="-240704" y="-125262"/>
                <a:ext cx="12601400" cy="6957391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F91AB05-7C56-4C65-A179-A41195AEDB95}"/>
                  </a:ext>
                </a:extLst>
              </p:cNvPr>
              <p:cNvSpPr/>
              <p:nvPr/>
            </p:nvSpPr>
            <p:spPr>
              <a:xfrm>
                <a:off x="-240704" y="2996952"/>
                <a:ext cx="12601400" cy="58660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01D3D3-663B-4B83-BFCC-7436E1B0F385}"/>
                </a:ext>
              </a:extLst>
            </p:cNvPr>
            <p:cNvSpPr txBox="1"/>
            <p:nvPr/>
          </p:nvSpPr>
          <p:spPr>
            <a:xfrm>
              <a:off x="1740480" y="2985529"/>
              <a:ext cx="8711039" cy="6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종속</a:t>
              </a:r>
              <a:r>
                <a:rPr lang="en-US" altLang="ko-KR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타겟</a:t>
              </a:r>
              <a:r>
                <a:rPr lang="en-US" altLang="ko-KR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 </a:t>
              </a:r>
              <a:r>
                <a:rPr lang="en-US" altLang="ko-KR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송하인 격자번호에 따른</a:t>
              </a:r>
              <a:r>
                <a:rPr lang="en-US" altLang="ko-KR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운송장 건수</a:t>
              </a:r>
              <a:endParaRPr lang="en-US" altLang="ko-KR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rgbClr val="FF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9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6" grpId="0"/>
      <p:bldP spid="17" grpId="0"/>
      <p:bldP spid="21" grpId="0"/>
      <p:bldP spid="18" grpId="0"/>
      <p:bldP spid="19" grpId="0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8FF55C-A11A-486D-91A5-79B8F8813B0B}"/>
              </a:ext>
            </a:extLst>
          </p:cNvPr>
          <p:cNvSpPr txBox="1"/>
          <p:nvPr/>
        </p:nvSpPr>
        <p:spPr>
          <a:xfrm>
            <a:off x="4712320" y="1363467"/>
            <a:ext cx="2752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(Exploratory Data Analysis)</a:t>
            </a:r>
            <a:endParaRPr lang="ko-KR" altLang="en-US" sz="16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C506486-C778-4E2B-BC44-8E38551AA9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3"/>
          <a:stretch/>
        </p:blipFill>
        <p:spPr>
          <a:xfrm>
            <a:off x="5115104" y="2842536"/>
            <a:ext cx="1961792" cy="16888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A271A-6E4D-4913-9FD8-734995FE51A3}"/>
              </a:ext>
            </a:extLst>
          </p:cNvPr>
          <p:cNvSpPr txBox="1"/>
          <p:nvPr/>
        </p:nvSpPr>
        <p:spPr>
          <a:xfrm>
            <a:off x="3939802" y="4646724"/>
            <a:ext cx="429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시각화를 통한 분석 인사이트 발굴</a:t>
            </a:r>
          </a:p>
        </p:txBody>
      </p:sp>
    </p:spTree>
    <p:extLst>
      <p:ext uri="{BB962C8B-B14F-4D97-AF65-F5344CB8AC3E}">
        <p14:creationId xmlns:p14="http://schemas.microsoft.com/office/powerpoint/2010/main" val="23691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F308B2-3418-4F3A-8771-5863E2534462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AD9EB3-DC50-405A-8522-1759DBAA049B}"/>
              </a:ext>
            </a:extLst>
          </p:cNvPr>
          <p:cNvSpPr txBox="1"/>
          <p:nvPr/>
        </p:nvSpPr>
        <p:spPr>
          <a:xfrm>
            <a:off x="1128966" y="5104564"/>
            <a:ext cx="333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제주도 ← 지역별 송하 유통량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BCCFD-4AF8-4EA4-8C28-AA38EA852F40}"/>
              </a:ext>
            </a:extLst>
          </p:cNvPr>
          <p:cNvSpPr txBox="1"/>
          <p:nvPr/>
        </p:nvSpPr>
        <p:spPr>
          <a:xfrm>
            <a:off x="8034640" y="5104564"/>
            <a:ext cx="2724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제주도 → 지역별 수하 유통량</a:t>
            </a:r>
          </a:p>
        </p:txBody>
      </p:sp>
      <p:pic>
        <p:nvPicPr>
          <p:cNvPr id="20" name="그림 19" descr="지도이(가) 표시된 사진&#10;&#10;자동 생성된 설명">
            <a:extLst>
              <a:ext uri="{FF2B5EF4-FFF2-40B4-BE49-F238E27FC236}">
                <a16:creationId xmlns:a16="http://schemas.microsoft.com/office/drawing/2014/main" id="{D2F9D3CE-2A52-4E3D-A852-A4330AD1C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491037"/>
            <a:ext cx="4297971" cy="3599745"/>
          </a:xfrm>
          <a:prstGeom prst="rect">
            <a:avLst/>
          </a:prstGeom>
        </p:spPr>
      </p:pic>
      <p:pic>
        <p:nvPicPr>
          <p:cNvPr id="21" name="그림 20" descr="지도이(가) 표시된 사진&#10;&#10;자동 생성된 설명">
            <a:extLst>
              <a:ext uri="{FF2B5EF4-FFF2-40B4-BE49-F238E27FC236}">
                <a16:creationId xmlns:a16="http://schemas.microsoft.com/office/drawing/2014/main" id="{2A5510C2-8749-4FDE-B97F-F476BDCFA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1" y="1483770"/>
            <a:ext cx="4297971" cy="3607012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DDE52F21-20DC-4BAA-8D3A-B5F8480075A7}"/>
              </a:ext>
            </a:extLst>
          </p:cNvPr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CFFE86-A7DE-4C70-B990-7F329D8EB8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00663"/>
            <a:ext cx="761709" cy="761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6A69-20F2-4E01-B0E8-154DA2D124FA}"/>
              </a:ext>
            </a:extLst>
          </p:cNvPr>
          <p:cNvSpPr txBox="1"/>
          <p:nvPr/>
        </p:nvSpPr>
        <p:spPr>
          <a:xfrm>
            <a:off x="3640086" y="6046561"/>
            <a:ext cx="4911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송하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수하 유통량 차이 확인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인구수 변수 추가 고려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97A1C-798E-496C-95BD-7686BBC45264}"/>
              </a:ext>
            </a:extLst>
          </p:cNvPr>
          <p:cNvSpPr txBox="1"/>
          <p:nvPr/>
        </p:nvSpPr>
        <p:spPr>
          <a:xfrm>
            <a:off x="3947020" y="965919"/>
            <a:ext cx="4297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시각화를 통한 분석 인사이트 발굴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Tableau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1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지도이(가) 표시된 사진&#10;&#10;자동 생성된 설명">
            <a:extLst>
              <a:ext uri="{FF2B5EF4-FFF2-40B4-BE49-F238E27FC236}">
                <a16:creationId xmlns:a16="http://schemas.microsoft.com/office/drawing/2014/main" id="{2BC83F63-9701-499A-9B41-7C4B40D8D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65" y="1673805"/>
            <a:ext cx="5990370" cy="3716443"/>
          </a:xfrm>
          <a:prstGeom prst="rect">
            <a:avLst/>
          </a:prstGeom>
        </p:spPr>
      </p:pic>
      <p:pic>
        <p:nvPicPr>
          <p:cNvPr id="19" name="그림 18" descr="지도이(가) 표시된 사진&#10;&#10;자동 생성된 설명">
            <a:extLst>
              <a:ext uri="{FF2B5EF4-FFF2-40B4-BE49-F238E27FC236}">
                <a16:creationId xmlns:a16="http://schemas.microsoft.com/office/drawing/2014/main" id="{6CFAF1AF-0003-4208-9E2D-753E7019C7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255" b="93627" l="33401" r="62146">
                        <a14:foregroundMark x1="42004" y1="51897" x2="60020" y2="54021"/>
                        <a14:foregroundMark x1="60020" y1="54021" x2="58300" y2="52656"/>
                        <a14:foregroundMark x1="54858" y1="51745" x2="43219" y2="50683"/>
                        <a14:foregroundMark x1="54251" y1="51290" x2="40182" y2="50531"/>
                        <a14:foregroundMark x1="49798" y1="50379" x2="33401" y2="49469"/>
                        <a14:foregroundMark x1="43016" y1="52807" x2="42713" y2="58270"/>
                        <a14:foregroundMark x1="43725" y1="56297" x2="48988" y2="63126"/>
                        <a14:foregroundMark x1="55870" y1="83005" x2="57186" y2="90137"/>
                        <a14:foregroundMark x1="54757" y1="89833" x2="56377" y2="93627"/>
                        <a14:foregroundMark x1="54757" y1="52049" x2="59919" y2="48255"/>
                        <a14:foregroundMark x1="53138" y1="48710" x2="62146" y2="49469"/>
                        <a14:foregroundMark x1="44939" y1="49014" x2="56275" y2="49014"/>
                        <a14:foregroundMark x1="48279" y1="49469" x2="56579" y2="48862"/>
                        <a14:foregroundMark x1="41194" y1="49469" x2="58704" y2="52049"/>
                        <a14:foregroundMark x1="49089" y1="52959" x2="56680" y2="59332"/>
                        <a14:foregroundMark x1="40992" y1="59332" x2="43117" y2="5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76" t="48566" r="38791" b="7968"/>
          <a:stretch/>
        </p:blipFill>
        <p:spPr>
          <a:xfrm>
            <a:off x="8713013" y="3727026"/>
            <a:ext cx="1075463" cy="1302247"/>
          </a:xfrm>
          <a:prstGeom prst="rect">
            <a:avLst/>
          </a:prstGeom>
        </p:spPr>
      </p:pic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1A714D7-9F14-460A-A3E7-54696D1A8D13}"/>
              </a:ext>
            </a:extLst>
          </p:cNvPr>
          <p:cNvSpPr txBox="1"/>
          <p:nvPr/>
        </p:nvSpPr>
        <p:spPr>
          <a:xfrm>
            <a:off x="3947020" y="965919"/>
            <a:ext cx="4297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시각화를 통한 분석 인사이트 발굴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Tableau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6C6C2-CC20-4615-A80B-E8A97D22B5AD}"/>
              </a:ext>
            </a:extLst>
          </p:cNvPr>
          <p:cNvSpPr txBox="1"/>
          <p:nvPr/>
        </p:nvSpPr>
        <p:spPr>
          <a:xfrm>
            <a:off x="2692151" y="5447137"/>
            <a:ext cx="333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서귀포시 품목별 </a:t>
            </a:r>
            <a:r>
              <a: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송하량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90486-E787-45D6-B67D-C93731B8442A}"/>
              </a:ext>
            </a:extLst>
          </p:cNvPr>
          <p:cNvSpPr txBox="1"/>
          <p:nvPr/>
        </p:nvSpPr>
        <p:spPr>
          <a:xfrm>
            <a:off x="6171322" y="5447137"/>
            <a:ext cx="333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서귀포시 품목별 </a:t>
            </a:r>
            <a:r>
              <a: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수하량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290C4F-EE16-4065-AABB-DE2C124C9595}"/>
              </a:ext>
            </a:extLst>
          </p:cNvPr>
          <p:cNvGrpSpPr/>
          <p:nvPr/>
        </p:nvGrpSpPr>
        <p:grpSpPr>
          <a:xfrm>
            <a:off x="35766" y="1628802"/>
            <a:ext cx="5988225" cy="3770868"/>
            <a:chOff x="35766" y="1628802"/>
            <a:chExt cx="5988225" cy="3770868"/>
          </a:xfrm>
        </p:grpSpPr>
        <p:pic>
          <p:nvPicPr>
            <p:cNvPr id="5" name="그림 4" descr="지도이(가) 표시된 사진&#10;&#10;자동 생성된 설명">
              <a:extLst>
                <a:ext uri="{FF2B5EF4-FFF2-40B4-BE49-F238E27FC236}">
                  <a16:creationId xmlns:a16="http://schemas.microsoft.com/office/drawing/2014/main" id="{DC779CB0-9EF8-41BD-9158-9F4EF389E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6" y="1628802"/>
              <a:ext cx="5988225" cy="377086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98ECD09-B2B5-46CF-9F22-47BF7ED9F6AA}"/>
                </a:ext>
              </a:extLst>
            </p:cNvPr>
            <p:cNvSpPr/>
            <p:nvPr/>
          </p:nvSpPr>
          <p:spPr>
            <a:xfrm>
              <a:off x="2762758" y="2806485"/>
              <a:ext cx="92882" cy="190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E800997-84C4-46FF-B3CE-B64A727A96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54" b="95000" l="1242" r="97516">
                        <a14:foregroundMark x1="22360" y1="11538" x2="77640" y2="11923"/>
                        <a14:foregroundMark x1="68323" y1="15000" x2="94410" y2="12692"/>
                        <a14:foregroundMark x1="71429" y1="25769" x2="81366" y2="7308"/>
                        <a14:foregroundMark x1="26087" y1="24615" x2="20497" y2="1538"/>
                        <a14:foregroundMark x1="9938" y1="9231" x2="46584" y2="3846"/>
                        <a14:foregroundMark x1="4348" y1="20000" x2="56522" y2="30000"/>
                        <a14:foregroundMark x1="18634" y1="22308" x2="58385" y2="17308"/>
                        <a14:foregroundMark x1="11180" y1="65385" x2="62733" y2="43846"/>
                        <a14:foregroundMark x1="37267" y1="68462" x2="97516" y2="39231"/>
                        <a14:foregroundMark x1="6211" y1="6923" x2="83230" y2="3846"/>
                        <a14:foregroundMark x1="13665" y1="8077" x2="11180" y2="26538"/>
                        <a14:foregroundMark x1="1863" y1="7308" x2="26708" y2="13846"/>
                        <a14:foregroundMark x1="64596" y1="31154" x2="79503" y2="37308"/>
                        <a14:foregroundMark x1="79503" y1="37308" x2="92547" y2="37308"/>
                        <a14:foregroundMark x1="47205" y1="88077" x2="60248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06" y="4107838"/>
            <a:ext cx="958890" cy="1548519"/>
          </a:xfrm>
          <a:prstGeom prst="rect">
            <a:avLst/>
          </a:prstGeom>
        </p:spPr>
      </p:pic>
      <p:pic>
        <p:nvPicPr>
          <p:cNvPr id="30" name="그림 29" descr="테이블이(가) 표시된 사진&#10;&#10;자동 생성된 설명">
            <a:extLst>
              <a:ext uri="{FF2B5EF4-FFF2-40B4-BE49-F238E27FC236}">
                <a16:creationId xmlns:a16="http://schemas.microsoft.com/office/drawing/2014/main" id="{651E1E9E-57A0-4F43-8E3C-8F6948AD34E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1"/>
          <a:stretch/>
        </p:blipFill>
        <p:spPr>
          <a:xfrm>
            <a:off x="10922663" y="7964"/>
            <a:ext cx="1235640" cy="16460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1A8736-ECD6-4C82-98B6-8F01076266FE}"/>
              </a:ext>
            </a:extLst>
          </p:cNvPr>
          <p:cNvSpPr txBox="1"/>
          <p:nvPr/>
        </p:nvSpPr>
        <p:spPr>
          <a:xfrm>
            <a:off x="3218508" y="6046561"/>
            <a:ext cx="5755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송하량과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수하량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차이 및 품목별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유통량 중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식품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제일 많은 것 확인</a:t>
            </a:r>
          </a:p>
        </p:txBody>
      </p:sp>
    </p:spTree>
    <p:extLst>
      <p:ext uri="{BB962C8B-B14F-4D97-AF65-F5344CB8AC3E}">
        <p14:creationId xmlns:p14="http://schemas.microsoft.com/office/powerpoint/2010/main" val="18842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A7B28AF-BCA9-46EA-A968-C127FF32B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674034"/>
            <a:ext cx="12072664" cy="4173641"/>
          </a:xfrm>
          <a:prstGeom prst="rect">
            <a:avLst/>
          </a:prstGeom>
        </p:spPr>
      </p:pic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87B31E-EA75-43E1-81BE-AC0492AA4D8C}"/>
              </a:ext>
            </a:extLst>
          </p:cNvPr>
          <p:cNvSpPr txBox="1"/>
          <p:nvPr/>
        </p:nvSpPr>
        <p:spPr>
          <a:xfrm>
            <a:off x="3947020" y="965919"/>
            <a:ext cx="4297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시각화를 통한 분석 인사이트 발굴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품목별 운송량 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1D5A37-DFA9-4743-A313-D08B27FC9F4F}"/>
              </a:ext>
            </a:extLst>
          </p:cNvPr>
          <p:cNvSpPr/>
          <p:nvPr/>
        </p:nvSpPr>
        <p:spPr>
          <a:xfrm>
            <a:off x="1873356" y="1642568"/>
            <a:ext cx="527071" cy="52707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DC6D9-F61B-4BED-AC9C-C426960BFC2A}"/>
              </a:ext>
            </a:extLst>
          </p:cNvPr>
          <p:cNvSpPr txBox="1"/>
          <p:nvPr/>
        </p:nvSpPr>
        <p:spPr>
          <a:xfrm>
            <a:off x="4042454" y="6046561"/>
            <a:ext cx="4107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식품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농산물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유통량이 제일 많은 것 확인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E7361C-70C5-4210-A9B9-15547E8D6E5E}"/>
              </a:ext>
            </a:extLst>
          </p:cNvPr>
          <p:cNvGrpSpPr/>
          <p:nvPr/>
        </p:nvGrpSpPr>
        <p:grpSpPr>
          <a:xfrm>
            <a:off x="-204701" y="-99392"/>
            <a:ext cx="12601400" cy="7200800"/>
            <a:chOff x="-240704" y="-125262"/>
            <a:chExt cx="12601400" cy="695739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E6CD5F-1BBE-4C77-AE04-66401B75F0D7}"/>
                </a:ext>
              </a:extLst>
            </p:cNvPr>
            <p:cNvGrpSpPr/>
            <p:nvPr/>
          </p:nvGrpSpPr>
          <p:grpSpPr>
            <a:xfrm>
              <a:off x="-240704" y="-125262"/>
              <a:ext cx="12601400" cy="6957391"/>
              <a:chOff x="-240704" y="-125262"/>
              <a:chExt cx="12601400" cy="695739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A15C42B-DECB-4C8A-95A0-624E2166963D}"/>
                  </a:ext>
                </a:extLst>
              </p:cNvPr>
              <p:cNvSpPr/>
              <p:nvPr/>
            </p:nvSpPr>
            <p:spPr>
              <a:xfrm>
                <a:off x="-240704" y="-125262"/>
                <a:ext cx="12601400" cy="6957391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0B56134-958B-43BF-9DC9-FA9D81D7C4D4}"/>
                  </a:ext>
                </a:extLst>
              </p:cNvPr>
              <p:cNvSpPr/>
              <p:nvPr/>
            </p:nvSpPr>
            <p:spPr>
              <a:xfrm>
                <a:off x="-240704" y="2996952"/>
                <a:ext cx="12601400" cy="58660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2C52FE-5944-4120-A58C-981B4D4D233F}"/>
                </a:ext>
              </a:extLst>
            </p:cNvPr>
            <p:cNvSpPr txBox="1"/>
            <p:nvPr/>
          </p:nvSpPr>
          <p:spPr>
            <a:xfrm>
              <a:off x="2552403" y="2990113"/>
              <a:ext cx="7087197" cy="6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특정 </a:t>
              </a:r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품목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대한</a:t>
              </a:r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유통전략 수립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가능성 확인</a:t>
              </a:r>
              <a:endParaRPr lang="en-US" altLang="ko-KR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rgbClr val="FF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74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8FF55C-A11A-486D-91A5-79B8F8813B0B}"/>
              </a:ext>
            </a:extLst>
          </p:cNvPr>
          <p:cNvSpPr txBox="1"/>
          <p:nvPr/>
        </p:nvSpPr>
        <p:spPr>
          <a:xfrm>
            <a:off x="4712320" y="1363467"/>
            <a:ext cx="2752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(Exploratory Data Analysis)</a:t>
            </a:r>
            <a:endParaRPr lang="ko-KR" altLang="en-US" sz="16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D067C20-65EE-4250-A37C-CC799D5F9228}"/>
              </a:ext>
            </a:extLst>
          </p:cNvPr>
          <p:cNvGrpSpPr/>
          <p:nvPr/>
        </p:nvGrpSpPr>
        <p:grpSpPr>
          <a:xfrm>
            <a:off x="2849687" y="2636912"/>
            <a:ext cx="2241319" cy="2471477"/>
            <a:chOff x="2849687" y="2274318"/>
            <a:chExt cx="2241319" cy="24714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C3D94F-D765-4555-AB00-FB709F5494B3}"/>
                </a:ext>
              </a:extLst>
            </p:cNvPr>
            <p:cNvSpPr txBox="1"/>
            <p:nvPr/>
          </p:nvSpPr>
          <p:spPr>
            <a:xfrm>
              <a:off x="2849687" y="4284130"/>
              <a:ext cx="2241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이상치 처리 식별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7E73F9-2C34-4D45-B91D-C91EA3E0E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81"/>
            <a:stretch/>
          </p:blipFill>
          <p:spPr>
            <a:xfrm>
              <a:off x="2915540" y="2274318"/>
              <a:ext cx="2109614" cy="1785131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5CD59D-572A-4F35-9926-AFE94C937AAD}"/>
              </a:ext>
            </a:extLst>
          </p:cNvPr>
          <p:cNvGrpSpPr/>
          <p:nvPr/>
        </p:nvGrpSpPr>
        <p:grpSpPr>
          <a:xfrm>
            <a:off x="7424463" y="2557057"/>
            <a:ext cx="2322902" cy="2551332"/>
            <a:chOff x="7424463" y="2194463"/>
            <a:chExt cx="2322902" cy="2551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01F707-0D49-4DE2-AC04-F022097BB26F}"/>
                </a:ext>
              </a:extLst>
            </p:cNvPr>
            <p:cNvSpPr txBox="1"/>
            <p:nvPr/>
          </p:nvSpPr>
          <p:spPr>
            <a:xfrm>
              <a:off x="7465255" y="4284130"/>
              <a:ext cx="2241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표준화 변수 식별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D6B70C4-29A9-4864-9F1C-C342C71097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151"/>
            <a:stretch/>
          </p:blipFill>
          <p:spPr>
            <a:xfrm>
              <a:off x="7424463" y="2194463"/>
              <a:ext cx="2322902" cy="178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07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0B35F3-7390-4CF7-8A8E-634E3DC09EAD}"/>
              </a:ext>
            </a:extLst>
          </p:cNvPr>
          <p:cNvSpPr/>
          <p:nvPr/>
        </p:nvSpPr>
        <p:spPr>
          <a:xfrm>
            <a:off x="5106702" y="2438398"/>
            <a:ext cx="1978595" cy="196062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4A7AF-423A-49EC-920A-81E1FA2E367D}"/>
              </a:ext>
            </a:extLst>
          </p:cNvPr>
          <p:cNvSpPr/>
          <p:nvPr/>
        </p:nvSpPr>
        <p:spPr>
          <a:xfrm rot="5400000">
            <a:off x="5186211" y="2508922"/>
            <a:ext cx="1819577" cy="18195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71BAE-CDC2-41F8-A96C-66858BF6D744}"/>
              </a:ext>
            </a:extLst>
          </p:cNvPr>
          <p:cNvSpPr txBox="1"/>
          <p:nvPr/>
        </p:nvSpPr>
        <p:spPr>
          <a:xfrm>
            <a:off x="5186210" y="2603102"/>
            <a:ext cx="1819577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</a:p>
          <a:p>
            <a:endParaRPr lang="en-US" altLang="ko-K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과정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7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42A2B-3C64-4D34-B5DA-9E6D23940E7B}"/>
              </a:ext>
            </a:extLst>
          </p:cNvPr>
          <p:cNvSpPr txBox="1"/>
          <p:nvPr/>
        </p:nvSpPr>
        <p:spPr>
          <a:xfrm>
            <a:off x="4049612" y="965919"/>
            <a:ext cx="409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처리 및 표준화 변수 식별</a:t>
            </a:r>
            <a:endParaRPr lang="en-US" altLang="ko-KR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boxplot, histogram&gt;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FE9C8E-9BB9-4AEB-8431-769D7B7BD5BA}"/>
              </a:ext>
            </a:extLst>
          </p:cNvPr>
          <p:cNvSpPr txBox="1"/>
          <p:nvPr/>
        </p:nvSpPr>
        <p:spPr>
          <a:xfrm>
            <a:off x="4310932" y="6046561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처리 및 표준화가 필요한 변수 확인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CAC94D0-3AC7-4028-AB16-CDC6EBD371EB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607BCE44-026E-47DB-B3D8-A541533A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00663"/>
            <a:ext cx="761709" cy="761709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B32EEF1-F5D0-4C74-95FF-CE98B746F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562" y="1824482"/>
            <a:ext cx="2282601" cy="163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FA33B21-A891-471D-8320-9676BE93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0" y="3997449"/>
            <a:ext cx="2464847" cy="159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2FA6E83-7F7C-48A2-81BD-292624D4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87" y="1821506"/>
            <a:ext cx="2526503" cy="18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9D3965-79F1-442F-B053-36BB9546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0" y="1886398"/>
            <a:ext cx="2558956" cy="16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0EE214-A59A-47E7-9E72-99005EA3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930" y="4000425"/>
            <a:ext cx="2464847" cy="145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3F0E81-0DFE-4CAD-B881-F616FF4D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" y="1841641"/>
            <a:ext cx="2526503" cy="179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FD23BB-A20B-4948-9584-E60130E0B188}"/>
              </a:ext>
            </a:extLst>
          </p:cNvPr>
          <p:cNvSpPr txBox="1"/>
          <p:nvPr/>
        </p:nvSpPr>
        <p:spPr>
          <a:xfrm>
            <a:off x="8231109" y="3492707"/>
            <a:ext cx="16877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growth_index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A1EA7-0A16-4A82-A016-3EAD96F501D4}"/>
              </a:ext>
            </a:extLst>
          </p:cNvPr>
          <p:cNvSpPr txBox="1"/>
          <p:nvPr/>
        </p:nvSpPr>
        <p:spPr>
          <a:xfrm>
            <a:off x="2204653" y="3506231"/>
            <a:ext cx="1487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work_index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2F918-45CD-4940-A251-27C6EE2DF4AE}"/>
              </a:ext>
            </a:extLst>
          </p:cNvPr>
          <p:cNvSpPr txBox="1"/>
          <p:nvPr/>
        </p:nvSpPr>
        <p:spPr>
          <a:xfrm>
            <a:off x="5307749" y="5457443"/>
            <a:ext cx="135383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city_index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4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81AF93-D000-435A-B42A-47767504DBAC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298581-B2A8-43C5-8550-9F85844BF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C8A4D89-0053-437C-8E90-91EA16A58770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4B4B7DD-542A-4784-ABA1-8B75918FE289}"/>
              </a:ext>
            </a:extLst>
          </p:cNvPr>
          <p:cNvGrpSpPr/>
          <p:nvPr/>
        </p:nvGrpSpPr>
        <p:grpSpPr>
          <a:xfrm>
            <a:off x="6860545" y="2274318"/>
            <a:ext cx="2109614" cy="2471476"/>
            <a:chOff x="6860545" y="2274318"/>
            <a:chExt cx="2109614" cy="24714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4BFF98-EE8F-4F3B-BB19-86EE60EE8D72}"/>
                </a:ext>
              </a:extLst>
            </p:cNvPr>
            <p:cNvSpPr txBox="1"/>
            <p:nvPr/>
          </p:nvSpPr>
          <p:spPr>
            <a:xfrm>
              <a:off x="7240327" y="4284129"/>
              <a:ext cx="1350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 확인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4512CF-5D07-424E-BC7D-94A3393EC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81"/>
            <a:stretch/>
          </p:blipFill>
          <p:spPr>
            <a:xfrm>
              <a:off x="6860545" y="2274318"/>
              <a:ext cx="2109614" cy="1785131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C16FD8-CB79-4C43-9EEA-05EDA4EE736E}"/>
              </a:ext>
            </a:extLst>
          </p:cNvPr>
          <p:cNvGrpSpPr/>
          <p:nvPr/>
        </p:nvGrpSpPr>
        <p:grpSpPr>
          <a:xfrm>
            <a:off x="2609237" y="2274318"/>
            <a:ext cx="2722220" cy="2471477"/>
            <a:chOff x="2609237" y="2274318"/>
            <a:chExt cx="2722220" cy="24714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A68EF0-03B6-4F95-862E-9CA726DFBAF2}"/>
                </a:ext>
              </a:extLst>
            </p:cNvPr>
            <p:cNvSpPr txBox="1"/>
            <p:nvPr/>
          </p:nvSpPr>
          <p:spPr>
            <a:xfrm>
              <a:off x="2609237" y="4284130"/>
              <a:ext cx="2722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결측치</a:t>
              </a:r>
              <a:r>
                <a:rPr lang="en-US" altLang="ko-KR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이상치 처리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44128B-407F-43AD-916D-B4E8DC7DD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81"/>
            <a:stretch/>
          </p:blipFill>
          <p:spPr>
            <a:xfrm>
              <a:off x="2915540" y="2274318"/>
              <a:ext cx="2109614" cy="178513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950906-B01B-4E23-B5F8-7C36AB5603D2}"/>
              </a:ext>
            </a:extLst>
          </p:cNvPr>
          <p:cNvSpPr txBox="1"/>
          <p:nvPr/>
        </p:nvSpPr>
        <p:spPr>
          <a:xfrm>
            <a:off x="4854312" y="1363467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32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2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1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42A2B-3C64-4D34-B5DA-9E6D23940E7B}"/>
              </a:ext>
            </a:extLst>
          </p:cNvPr>
          <p:cNvSpPr txBox="1"/>
          <p:nvPr/>
        </p:nvSpPr>
        <p:spPr>
          <a:xfrm>
            <a:off x="4666766" y="965919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처리 및 표준화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2125F2-1D54-40E7-B338-137027035922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D0E7B38E-D071-4109-BC26-34F6D37417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00663"/>
            <a:ext cx="761709" cy="7617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F11DE1-B148-4B76-A8A1-2B6B91EC2CEE}"/>
              </a:ext>
            </a:extLst>
          </p:cNvPr>
          <p:cNvSpPr txBox="1"/>
          <p:nvPr/>
        </p:nvSpPr>
        <p:spPr>
          <a:xfrm>
            <a:off x="5325182" y="1427584"/>
            <a:ext cx="1541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Boxcox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 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44CDD62-1B66-49B9-8C0F-193714CD8E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/>
          <a:stretch/>
        </p:blipFill>
        <p:spPr>
          <a:xfrm>
            <a:off x="3330303" y="2601746"/>
            <a:ext cx="5531394" cy="16545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0D689E5-8DD2-4EEC-8281-36EB96365831}"/>
              </a:ext>
            </a:extLst>
          </p:cNvPr>
          <p:cNvSpPr txBox="1"/>
          <p:nvPr/>
        </p:nvSpPr>
        <p:spPr>
          <a:xfrm>
            <a:off x="3191198" y="6046561"/>
            <a:ext cx="5809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정규분포에 가깝게 만들거나 데이터의 분산을 </a:t>
            </a:r>
            <a:r>
              <a:rPr lang="ko-KR" altLang="en-US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안정화하는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CF3F9B-AF3B-4BF7-92DF-1FF5C2ACF34C}"/>
              </a:ext>
            </a:extLst>
          </p:cNvPr>
          <p:cNvSpPr/>
          <p:nvPr/>
        </p:nvSpPr>
        <p:spPr>
          <a:xfrm>
            <a:off x="2927648" y="2412587"/>
            <a:ext cx="6454276" cy="193187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4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55E932-152F-4708-9680-BB39EE180C66}"/>
              </a:ext>
            </a:extLst>
          </p:cNvPr>
          <p:cNvSpPr txBox="1"/>
          <p:nvPr/>
        </p:nvSpPr>
        <p:spPr>
          <a:xfrm>
            <a:off x="2467863" y="6046561"/>
            <a:ext cx="7256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Boxcox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활용하여 적절한 람다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l-GR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λ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도출한 후 로그 변환을 통해 표준화 진행  </a:t>
            </a:r>
          </a:p>
        </p:txBody>
      </p:sp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42A2B-3C64-4D34-B5DA-9E6D23940E7B}"/>
              </a:ext>
            </a:extLst>
          </p:cNvPr>
          <p:cNvSpPr txBox="1"/>
          <p:nvPr/>
        </p:nvSpPr>
        <p:spPr>
          <a:xfrm>
            <a:off x="4666766" y="965919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처리 및 표준화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D23BB-A20B-4948-9584-E60130E0B188}"/>
              </a:ext>
            </a:extLst>
          </p:cNvPr>
          <p:cNvSpPr txBox="1"/>
          <p:nvPr/>
        </p:nvSpPr>
        <p:spPr>
          <a:xfrm>
            <a:off x="480668" y="3240516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growth_index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2125F2-1D54-40E7-B338-137027035922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C60BD53-187B-43E3-B9CA-1F8006373484}"/>
              </a:ext>
            </a:extLst>
          </p:cNvPr>
          <p:cNvGrpSpPr/>
          <p:nvPr/>
        </p:nvGrpSpPr>
        <p:grpSpPr>
          <a:xfrm>
            <a:off x="1884767" y="1663038"/>
            <a:ext cx="8506561" cy="2073897"/>
            <a:chOff x="-251173" y="1505173"/>
            <a:chExt cx="8506561" cy="2073897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5929E2D7-208E-4DD6-A0CA-396E88799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884" y="1567841"/>
              <a:ext cx="2931809" cy="2011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4EADB3-F9D2-4AB2-9E25-E60E4414D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89" b="-3797"/>
            <a:stretch/>
          </p:blipFill>
          <p:spPr>
            <a:xfrm>
              <a:off x="-251173" y="1505173"/>
              <a:ext cx="8506561" cy="355921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0E7B38E-D071-4109-BC26-34F6D37417C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00663"/>
            <a:ext cx="761709" cy="761709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CA9368-CEB9-46D8-8668-F04CD18809FD}"/>
              </a:ext>
            </a:extLst>
          </p:cNvPr>
          <p:cNvGrpSpPr/>
          <p:nvPr/>
        </p:nvGrpSpPr>
        <p:grpSpPr>
          <a:xfrm>
            <a:off x="2843212" y="3869410"/>
            <a:ext cx="6505575" cy="1885305"/>
            <a:chOff x="2843212" y="3593557"/>
            <a:chExt cx="6505575" cy="188530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EA345C-013B-401F-942C-84FF9B355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394" y="3874656"/>
              <a:ext cx="2746239" cy="160420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3AC92F5-81B2-4C52-9C8F-12233C34B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3212" y="3593557"/>
              <a:ext cx="6505575" cy="285750"/>
            </a:xfrm>
            <a:prstGeom prst="rect">
              <a:avLst/>
            </a:prstGeom>
          </p:spPr>
        </p:pic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ACE027C0-07C7-4A64-9739-9CACD6800E0A}"/>
              </a:ext>
            </a:extLst>
          </p:cNvPr>
          <p:cNvSpPr/>
          <p:nvPr/>
        </p:nvSpPr>
        <p:spPr>
          <a:xfrm>
            <a:off x="6916562" y="4652065"/>
            <a:ext cx="527071" cy="52707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B8009BB-B0CD-4581-B0E6-659A16938F07}"/>
              </a:ext>
            </a:extLst>
          </p:cNvPr>
          <p:cNvSpPr/>
          <p:nvPr/>
        </p:nvSpPr>
        <p:spPr>
          <a:xfrm>
            <a:off x="5806977" y="3163851"/>
            <a:ext cx="527071" cy="52707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animBg="1"/>
      <p:bldP spid="20" grpId="1" animBg="1"/>
      <p:bldP spid="30" grpId="0" animBg="1"/>
      <p:bldP spid="3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6F443C2-7A14-432D-BEF7-84F8A8E7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765" y="1617491"/>
            <a:ext cx="4752528" cy="33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B52E82-2871-4130-9AFC-447569956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9" y="1596861"/>
            <a:ext cx="4259699" cy="3541584"/>
          </a:xfrm>
          <a:prstGeom prst="rect">
            <a:avLst/>
          </a:prstGeom>
        </p:spPr>
      </p:pic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5CB1A-6758-43A2-A113-D77F0836A0B9}"/>
              </a:ext>
            </a:extLst>
          </p:cNvPr>
          <p:cNvSpPr txBox="1"/>
          <p:nvPr/>
        </p:nvSpPr>
        <p:spPr>
          <a:xfrm>
            <a:off x="5510647" y="1427584"/>
            <a:ext cx="1170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Boxplot 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D815D-7FDE-491A-A2A3-D3DDDBB8F9AF}"/>
              </a:ext>
            </a:extLst>
          </p:cNvPr>
          <p:cNvSpPr txBox="1"/>
          <p:nvPr/>
        </p:nvSpPr>
        <p:spPr>
          <a:xfrm>
            <a:off x="5420978" y="965919"/>
            <a:ext cx="1350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980D-EA7B-4480-A0CD-4A8B627FC0F0}"/>
              </a:ext>
            </a:extLst>
          </p:cNvPr>
          <p:cNvSpPr txBox="1"/>
          <p:nvPr/>
        </p:nvSpPr>
        <p:spPr>
          <a:xfrm>
            <a:off x="3620317" y="6046561"/>
            <a:ext cx="495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growth_index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편차 안정화 확인 불가</a:t>
            </a:r>
            <a:endParaRPr lang="en-US" altLang="ko-KR" sz="16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6BB9E4B-1600-4C52-B3B8-293F60628F97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872941F8-B14E-422C-93D6-06BD138A0F6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00663"/>
            <a:ext cx="761709" cy="7617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D025BC-EFD1-434C-8A0E-B559498EA150}"/>
              </a:ext>
            </a:extLst>
          </p:cNvPr>
          <p:cNvSpPr txBox="1"/>
          <p:nvPr/>
        </p:nvSpPr>
        <p:spPr>
          <a:xfrm>
            <a:off x="5360363" y="4969168"/>
            <a:ext cx="1458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growth_index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3475860D-9229-470D-A3C0-B860CE09A850}"/>
              </a:ext>
            </a:extLst>
          </p:cNvPr>
          <p:cNvSpPr/>
          <p:nvPr/>
        </p:nvSpPr>
        <p:spPr>
          <a:xfrm>
            <a:off x="5648492" y="3211685"/>
            <a:ext cx="912429" cy="4519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>
            <a:extLst>
              <a:ext uri="{FF2B5EF4-FFF2-40B4-BE49-F238E27FC236}">
                <a16:creationId xmlns:a16="http://schemas.microsoft.com/office/drawing/2014/main" id="{05BC519E-DD4A-43FC-855D-3EFFE16F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74" y="3791191"/>
            <a:ext cx="2571410" cy="17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491D03E-8191-4FC3-8C57-574FEE6C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619" y="1695017"/>
            <a:ext cx="2268389" cy="17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6153DFE7-6695-4A10-B766-9C43F7B3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10" y="1819695"/>
            <a:ext cx="2397438" cy="17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>
            <a:extLst>
              <a:ext uri="{FF2B5EF4-FFF2-40B4-BE49-F238E27FC236}">
                <a16:creationId xmlns:a16="http://schemas.microsoft.com/office/drawing/2014/main" id="{2C067C0E-5972-4774-95A7-772001EC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34" y="3803383"/>
            <a:ext cx="2544383" cy="169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56AA7AB9-3AE0-4590-98A0-257FC9CD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3" y="1821506"/>
            <a:ext cx="2371716" cy="169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5CB1A-6758-43A2-A113-D77F0836A0B9}"/>
              </a:ext>
            </a:extLst>
          </p:cNvPr>
          <p:cNvSpPr txBox="1"/>
          <p:nvPr/>
        </p:nvSpPr>
        <p:spPr>
          <a:xfrm>
            <a:off x="5380262" y="1427584"/>
            <a:ext cx="1431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Histogram 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D815D-7FDE-491A-A2A3-D3DDDBB8F9AF}"/>
              </a:ext>
            </a:extLst>
          </p:cNvPr>
          <p:cNvSpPr txBox="1"/>
          <p:nvPr/>
        </p:nvSpPr>
        <p:spPr>
          <a:xfrm>
            <a:off x="5420978" y="965919"/>
            <a:ext cx="1350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598BF-594F-4BDA-AE10-20CF9FB2BB6A}"/>
              </a:ext>
            </a:extLst>
          </p:cNvPr>
          <p:cNvSpPr txBox="1"/>
          <p:nvPr/>
        </p:nvSpPr>
        <p:spPr>
          <a:xfrm>
            <a:off x="2204653" y="3409386"/>
            <a:ext cx="1487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work_index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AE9C9-1090-4F99-8F12-2BE039DD7E79}"/>
              </a:ext>
            </a:extLst>
          </p:cNvPr>
          <p:cNvSpPr txBox="1"/>
          <p:nvPr/>
        </p:nvSpPr>
        <p:spPr>
          <a:xfrm>
            <a:off x="5419084" y="5430671"/>
            <a:ext cx="1353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city_index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6EF79-F41E-45D9-88EE-C7ECC91419B2}"/>
              </a:ext>
            </a:extLst>
          </p:cNvPr>
          <p:cNvSpPr txBox="1"/>
          <p:nvPr/>
        </p:nvSpPr>
        <p:spPr>
          <a:xfrm>
            <a:off x="8231109" y="3395862"/>
            <a:ext cx="1687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↑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growth_index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D3E1565-FA94-4B87-A698-173D996E6324}"/>
              </a:ext>
            </a:extLst>
          </p:cNvPr>
          <p:cNvSpPr/>
          <p:nvPr/>
        </p:nvSpPr>
        <p:spPr>
          <a:xfrm>
            <a:off x="8618748" y="2317118"/>
            <a:ext cx="912429" cy="4519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280FC3-06A3-4699-93E9-80AE44695F95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AA9CF3EB-1C22-4062-891D-BD7C70D84A9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00663"/>
            <a:ext cx="761709" cy="761709"/>
          </a:xfrm>
          <a:prstGeom prst="rect">
            <a:avLst/>
          </a:prstGeom>
        </p:spPr>
      </p:pic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21FE6F7-4E43-45CF-9CB7-83DE15D839E3}"/>
              </a:ext>
            </a:extLst>
          </p:cNvPr>
          <p:cNvSpPr/>
          <p:nvPr/>
        </p:nvSpPr>
        <p:spPr>
          <a:xfrm>
            <a:off x="2644721" y="2317118"/>
            <a:ext cx="912429" cy="4519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13713A0-7D56-4D09-A0EC-3138D18DCA70}"/>
              </a:ext>
            </a:extLst>
          </p:cNvPr>
          <p:cNvSpPr/>
          <p:nvPr/>
        </p:nvSpPr>
        <p:spPr>
          <a:xfrm>
            <a:off x="5648331" y="4352627"/>
            <a:ext cx="912429" cy="4519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81E52B52-D13F-4A50-8A2D-64C34D24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3" y="1844900"/>
            <a:ext cx="2359226" cy="169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9D6C685-178F-4D82-A012-1C27B9114963}"/>
              </a:ext>
            </a:extLst>
          </p:cNvPr>
          <p:cNvSpPr txBox="1"/>
          <p:nvPr/>
        </p:nvSpPr>
        <p:spPr>
          <a:xfrm>
            <a:off x="3708991" y="6046561"/>
            <a:ext cx="477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주요 연속형 변수들의 편차 안정화</a:t>
            </a:r>
            <a:endParaRPr lang="en-US" altLang="ko-KR" sz="16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C10E19C-F88D-49FC-A7BC-624E6E4588C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9"/>
          <a:stretch/>
        </p:blipFill>
        <p:spPr>
          <a:xfrm>
            <a:off x="8027362" y="968106"/>
            <a:ext cx="3007629" cy="2547483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152B13D-82FE-4204-979C-364EE3783B24}"/>
              </a:ext>
            </a:extLst>
          </p:cNvPr>
          <p:cNvGrpSpPr/>
          <p:nvPr/>
        </p:nvGrpSpPr>
        <p:grpSpPr>
          <a:xfrm>
            <a:off x="-204700" y="-204538"/>
            <a:ext cx="12601400" cy="7200800"/>
            <a:chOff x="-240704" y="-125262"/>
            <a:chExt cx="12601400" cy="695739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923ECAA-C7BE-499F-B952-4818C1454859}"/>
                </a:ext>
              </a:extLst>
            </p:cNvPr>
            <p:cNvGrpSpPr/>
            <p:nvPr/>
          </p:nvGrpSpPr>
          <p:grpSpPr>
            <a:xfrm>
              <a:off x="-240704" y="-125262"/>
              <a:ext cx="12601400" cy="6957391"/>
              <a:chOff x="-240704" y="-125262"/>
              <a:chExt cx="12601400" cy="695739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1B5E3E0-2DC1-4F43-B1D2-812DC2E3E582}"/>
                  </a:ext>
                </a:extLst>
              </p:cNvPr>
              <p:cNvSpPr/>
              <p:nvPr/>
            </p:nvSpPr>
            <p:spPr>
              <a:xfrm>
                <a:off x="-240704" y="-125262"/>
                <a:ext cx="12601400" cy="6957391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428638E-93FD-4C0B-A54E-D38E5411DA05}"/>
                  </a:ext>
                </a:extLst>
              </p:cNvPr>
              <p:cNvSpPr/>
              <p:nvPr/>
            </p:nvSpPr>
            <p:spPr>
              <a:xfrm>
                <a:off x="-240704" y="2996952"/>
                <a:ext cx="12601400" cy="58660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A1526C-C196-4480-A186-6A7D70846042}"/>
                </a:ext>
              </a:extLst>
            </p:cNvPr>
            <p:cNvSpPr txBox="1"/>
            <p:nvPr/>
          </p:nvSpPr>
          <p:spPr>
            <a:xfrm>
              <a:off x="4115708" y="2948277"/>
              <a:ext cx="3886000" cy="6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연속형변수의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범주화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고민</a:t>
              </a:r>
              <a:endPara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3" grpId="0" animBg="1"/>
      <p:bldP spid="44" grpId="0" animBg="1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D815D-7FDE-491A-A2A3-D3DDDBB8F9AF}"/>
              </a:ext>
            </a:extLst>
          </p:cNvPr>
          <p:cNvSpPr txBox="1"/>
          <p:nvPr/>
        </p:nvSpPr>
        <p:spPr>
          <a:xfrm>
            <a:off x="4701237" y="965919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연속형 변수의</a:t>
            </a:r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범주화</a:t>
            </a:r>
            <a:endParaRPr lang="en-US" altLang="ko-KR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280FC3-06A3-4699-93E9-80AE44695F95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AA9CF3EB-1C22-4062-891D-BD7C70D84A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5300663"/>
            <a:ext cx="761709" cy="761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28AFB7-D0B4-46A4-9215-FD3560905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327659"/>
            <a:ext cx="3334163" cy="2161555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E077699-695A-4105-9639-B0A1A2539186}"/>
              </a:ext>
            </a:extLst>
          </p:cNvPr>
          <p:cNvSpPr/>
          <p:nvPr/>
        </p:nvSpPr>
        <p:spPr>
          <a:xfrm>
            <a:off x="5639785" y="4182460"/>
            <a:ext cx="912429" cy="45195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1D1EAF-9A4E-4AFC-B9B2-C29FEC1DBC4B}"/>
              </a:ext>
            </a:extLst>
          </p:cNvPr>
          <p:cNvSpPr txBox="1"/>
          <p:nvPr/>
        </p:nvSpPr>
        <p:spPr>
          <a:xfrm>
            <a:off x="2900699" y="3063363"/>
            <a:ext cx="223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growth_index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연속형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E5B791-FB76-41D2-8660-97495DD5ADD7}"/>
              </a:ext>
            </a:extLst>
          </p:cNvPr>
          <p:cNvSpPr txBox="1"/>
          <p:nvPr/>
        </p:nvSpPr>
        <p:spPr>
          <a:xfrm>
            <a:off x="7589193" y="3063363"/>
            <a:ext cx="223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growth_index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범주형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67D4E4-056F-44AA-9C9C-21974F7E603F}"/>
              </a:ext>
            </a:extLst>
          </p:cNvPr>
          <p:cNvSpPr txBox="1"/>
          <p:nvPr/>
        </p:nvSpPr>
        <p:spPr>
          <a:xfrm>
            <a:off x="3503712" y="5503000"/>
            <a:ext cx="116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boxplot 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CF6F86-AC24-49EA-98DF-E5C5D01ED8C8}"/>
              </a:ext>
            </a:extLst>
          </p:cNvPr>
          <p:cNvSpPr txBox="1"/>
          <p:nvPr/>
        </p:nvSpPr>
        <p:spPr>
          <a:xfrm>
            <a:off x="8004242" y="5503000"/>
            <a:ext cx="1405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histogram 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A6F793-0A1E-48B6-A9FF-40D512F3E8A2}"/>
              </a:ext>
            </a:extLst>
          </p:cNvPr>
          <p:cNvSpPr txBox="1"/>
          <p:nvPr/>
        </p:nvSpPr>
        <p:spPr>
          <a:xfrm>
            <a:off x="5385709" y="2476456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범주화 코드 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E0D900-88DF-416F-B2B5-AE7CAEEF89F3}"/>
              </a:ext>
            </a:extLst>
          </p:cNvPr>
          <p:cNvSpPr txBox="1"/>
          <p:nvPr/>
        </p:nvSpPr>
        <p:spPr>
          <a:xfrm>
            <a:off x="4769389" y="6046561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범주형태의 독립변수들로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3F2E-68DB-4F4F-85E8-2D3B87D47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3401917"/>
            <a:ext cx="1804816" cy="2060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9333D6-DC8F-4D27-9732-CFC9BFD77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16" y="1772774"/>
            <a:ext cx="9561365" cy="6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5" grpId="0"/>
      <p:bldP spid="46" grpId="0"/>
      <p:bldP spid="49" grpId="0"/>
      <p:bldP spid="51" grpId="0"/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B05BF0-00D8-4A19-B9B8-EBB445F4C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4" r="69490" b="-2575"/>
          <a:stretch/>
        </p:blipFill>
        <p:spPr>
          <a:xfrm>
            <a:off x="1459036" y="2348880"/>
            <a:ext cx="3330327" cy="3096342"/>
          </a:xfrm>
          <a:prstGeom prst="rect">
            <a:avLst/>
          </a:prstGeom>
        </p:spPr>
      </p:pic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</a:p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EDA /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dirty="0" err="1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200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673CC0-C998-431F-B542-71376D587375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03EA05C-3AA0-4022-A418-06D7B4108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5157192"/>
              <a:ext cx="761709" cy="761709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07DDC0A-7A99-4B3B-9644-D23E8447FCBF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18B0133-8E8C-4453-93D5-3B7D2913B0FE}"/>
              </a:ext>
            </a:extLst>
          </p:cNvPr>
          <p:cNvGrpSpPr/>
          <p:nvPr/>
        </p:nvGrpSpPr>
        <p:grpSpPr>
          <a:xfrm>
            <a:off x="5562038" y="5579403"/>
            <a:ext cx="6798658" cy="1254865"/>
            <a:chOff x="5562038" y="5579403"/>
            <a:chExt cx="6798658" cy="12548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868F5B-4ACB-4C8D-B075-3BC51DF9503F}"/>
                </a:ext>
              </a:extLst>
            </p:cNvPr>
            <p:cNvSpPr txBox="1"/>
            <p:nvPr/>
          </p:nvSpPr>
          <p:spPr>
            <a:xfrm>
              <a:off x="5562038" y="6003271"/>
              <a:ext cx="66136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 err="1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데이콘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https://dacon.io/competitions/official/235867/data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algn="r"/>
              <a:r>
                <a:rPr lang="ko-KR" altLang="en-US" sz="1600" dirty="0" err="1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경기지역경제포탈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https://bigdata-region.kr/#/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</a:p>
            <a:p>
              <a:pPr algn="r"/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한국데이터거래소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https://kdx.kr/main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00CA0B-13C6-4ADC-88C1-A4863DDB179E}"/>
                </a:ext>
              </a:extLst>
            </p:cNvPr>
            <p:cNvSpPr txBox="1"/>
            <p:nvPr/>
          </p:nvSpPr>
          <p:spPr>
            <a:xfrm>
              <a:off x="10488488" y="5579403"/>
              <a:ext cx="18722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출처</a:t>
              </a:r>
              <a:endPara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EFD27D9-91E6-4101-A044-669BBB0E9334}"/>
              </a:ext>
            </a:extLst>
          </p:cNvPr>
          <p:cNvSpPr txBox="1"/>
          <p:nvPr/>
        </p:nvSpPr>
        <p:spPr>
          <a:xfrm>
            <a:off x="4861529" y="832403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데이터셋</a:t>
            </a:r>
            <a:endParaRPr lang="en-US" altLang="ko-KR" sz="32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9F2939-50ED-4863-A98E-FEB18F49DD8B}"/>
              </a:ext>
            </a:extLst>
          </p:cNvPr>
          <p:cNvSpPr txBox="1"/>
          <p:nvPr/>
        </p:nvSpPr>
        <p:spPr>
          <a:xfrm>
            <a:off x="7797656" y="190140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일자리활력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247626-224E-4EC0-8B6A-20A1D9D6E47B}"/>
              </a:ext>
            </a:extLst>
          </p:cNvPr>
          <p:cNvSpPr txBox="1"/>
          <p:nvPr/>
        </p:nvSpPr>
        <p:spPr>
          <a:xfrm>
            <a:off x="8781913" y="190140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성장활력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084F5-36CD-42A5-A764-75952E6FA956}"/>
              </a:ext>
            </a:extLst>
          </p:cNvPr>
          <p:cNvSpPr txBox="1"/>
          <p:nvPr/>
        </p:nvSpPr>
        <p:spPr>
          <a:xfrm>
            <a:off x="7868827" y="1421364"/>
            <a:ext cx="1848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범주형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BFD70F-8DF9-4153-93BB-2D89B010E507}"/>
              </a:ext>
            </a:extLst>
          </p:cNvPr>
          <p:cNvSpPr txBox="1"/>
          <p:nvPr/>
        </p:nvSpPr>
        <p:spPr>
          <a:xfrm>
            <a:off x="7096268" y="1901402"/>
            <a:ext cx="779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 수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906AF39-DCFC-4C62-8F36-94DF11065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44"/>
          <a:stretch/>
        </p:blipFill>
        <p:spPr>
          <a:xfrm>
            <a:off x="5262291" y="2343547"/>
            <a:ext cx="5663952" cy="301861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A0FAD06-126C-42C4-95D3-461E529C6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8" y="2749125"/>
            <a:ext cx="11725843" cy="214123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027290A-1D3F-4DFA-924E-36BE4E56E1BF}"/>
              </a:ext>
            </a:extLst>
          </p:cNvPr>
          <p:cNvSpPr txBox="1"/>
          <p:nvPr/>
        </p:nvSpPr>
        <p:spPr>
          <a:xfrm>
            <a:off x="4861529" y="843030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데이터셋</a:t>
            </a:r>
            <a:endParaRPr lang="en-US" altLang="ko-KR" sz="32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0C264A-DB15-4DFB-89DF-EF9194CEA4D5}"/>
              </a:ext>
            </a:extLst>
          </p:cNvPr>
          <p:cNvSpPr txBox="1"/>
          <p:nvPr/>
        </p:nvSpPr>
        <p:spPr>
          <a:xfrm>
            <a:off x="439989" y="235049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송하인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5ABE30-5F1D-4DE5-B167-AF7A9D4F2BD5}"/>
              </a:ext>
            </a:extLst>
          </p:cNvPr>
          <p:cNvSpPr txBox="1"/>
          <p:nvPr/>
        </p:nvSpPr>
        <p:spPr>
          <a:xfrm>
            <a:off x="1106760" y="234773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수하인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CF2BD5-8FE7-4661-8A86-12F2EC7F1282}"/>
              </a:ext>
            </a:extLst>
          </p:cNvPr>
          <p:cNvSpPr txBox="1"/>
          <p:nvPr/>
        </p:nvSpPr>
        <p:spPr>
          <a:xfrm>
            <a:off x="1991544" y="2351139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카테고리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973F55-02BD-45A5-A0C5-3B216ECB50E7}"/>
              </a:ext>
            </a:extLst>
          </p:cNvPr>
          <p:cNvSpPr txBox="1"/>
          <p:nvPr/>
        </p:nvSpPr>
        <p:spPr>
          <a:xfrm>
            <a:off x="599371" y="1974210"/>
            <a:ext cx="114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격자번호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C33E67-9FD8-4F91-B63C-B13114A5525B}"/>
              </a:ext>
            </a:extLst>
          </p:cNvPr>
          <p:cNvSpPr txBox="1"/>
          <p:nvPr/>
        </p:nvSpPr>
        <p:spPr>
          <a:xfrm>
            <a:off x="5908898" y="2351139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일자리 활력 지수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2B0007-3755-483D-940E-73BC8EA20375}"/>
              </a:ext>
            </a:extLst>
          </p:cNvPr>
          <p:cNvSpPr txBox="1"/>
          <p:nvPr/>
        </p:nvSpPr>
        <p:spPr>
          <a:xfrm>
            <a:off x="7344126" y="2351139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도시성장지수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37756E-FF93-43AC-8BD6-1D3A42407FED}"/>
              </a:ext>
            </a:extLst>
          </p:cNvPr>
          <p:cNvSpPr txBox="1"/>
          <p:nvPr/>
        </p:nvSpPr>
        <p:spPr>
          <a:xfrm>
            <a:off x="8529234" y="2351139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성장활력지수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86829A-2A2D-4C35-B26C-75D32354775B}"/>
              </a:ext>
            </a:extLst>
          </p:cNvPr>
          <p:cNvSpPr txBox="1"/>
          <p:nvPr/>
        </p:nvSpPr>
        <p:spPr>
          <a:xfrm>
            <a:off x="7057500" y="1974210"/>
            <a:ext cx="1848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격자번호 기준</a:t>
            </a:r>
          </a:p>
        </p:txBody>
      </p:sp>
    </p:spTree>
    <p:extLst>
      <p:ext uri="{BB962C8B-B14F-4D97-AF65-F5344CB8AC3E}">
        <p14:creationId xmlns:p14="http://schemas.microsoft.com/office/powerpoint/2010/main" val="36135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5" grpId="0"/>
      <p:bldP spid="46" grpId="0"/>
      <p:bldP spid="47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0B35F3-7390-4CF7-8A8E-634E3DC09EAD}"/>
              </a:ext>
            </a:extLst>
          </p:cNvPr>
          <p:cNvSpPr/>
          <p:nvPr/>
        </p:nvSpPr>
        <p:spPr>
          <a:xfrm>
            <a:off x="5106702" y="2438398"/>
            <a:ext cx="1978595" cy="196062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4A7AF-423A-49EC-920A-81E1FA2E367D}"/>
              </a:ext>
            </a:extLst>
          </p:cNvPr>
          <p:cNvSpPr/>
          <p:nvPr/>
        </p:nvSpPr>
        <p:spPr>
          <a:xfrm rot="5400000">
            <a:off x="5186211" y="2508922"/>
            <a:ext cx="1819577" cy="18195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71BAE-CDC2-41F8-A96C-66858BF6D744}"/>
              </a:ext>
            </a:extLst>
          </p:cNvPr>
          <p:cNvSpPr txBox="1"/>
          <p:nvPr/>
        </p:nvSpPr>
        <p:spPr>
          <a:xfrm>
            <a:off x="5186210" y="2572324"/>
            <a:ext cx="1819577" cy="169277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</a:p>
          <a:p>
            <a:endParaRPr lang="en-US" altLang="ko-K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</a:t>
            </a:r>
            <a:endParaRPr lang="en-US" altLang="ko-KR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모델링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2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및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검증 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모델링</a:t>
            </a:r>
          </a:p>
        </p:txBody>
      </p:sp>
      <p:sp>
        <p:nvSpPr>
          <p:cNvPr id="27" name="AutoShape 4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82507A-CF72-498E-BAA6-2D148E35DD16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A20BD5-B790-4385-8BF7-12BEBFE36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5157192"/>
              <a:ext cx="761709" cy="761709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434F49A-956C-44AC-8596-56C8BCFE60B4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B8425E-2ED7-4080-A592-7B65B966CA46}"/>
              </a:ext>
            </a:extLst>
          </p:cNvPr>
          <p:cNvSpPr txBox="1"/>
          <p:nvPr/>
        </p:nvSpPr>
        <p:spPr>
          <a:xfrm>
            <a:off x="4678784" y="1175014"/>
            <a:ext cx="2834430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선택 </a:t>
            </a:r>
            <a:r>
              <a:rPr lang="en-US" altLang="ko-KR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499CB-51E4-4E13-8875-1078FCE985AE}"/>
              </a:ext>
            </a:extLst>
          </p:cNvPr>
          <p:cNvSpPr txBox="1"/>
          <p:nvPr/>
        </p:nvSpPr>
        <p:spPr>
          <a:xfrm>
            <a:off x="3541760" y="4761355"/>
            <a:ext cx="976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StepAIC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A6CBC48-09BA-4F36-A6F4-310C3EB7C8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81"/>
          <a:stretch/>
        </p:blipFill>
        <p:spPr>
          <a:xfrm>
            <a:off x="2165236" y="1902790"/>
            <a:ext cx="3509715" cy="28540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98AE9C5-34C2-4B89-99E7-7D87A651D2F0}"/>
              </a:ext>
            </a:extLst>
          </p:cNvPr>
          <p:cNvSpPr txBox="1"/>
          <p:nvPr/>
        </p:nvSpPr>
        <p:spPr>
          <a:xfrm>
            <a:off x="7633497" y="4761355"/>
            <a:ext cx="127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ANOVA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검정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8A721FE-4E41-4CE0-951D-0825072FAB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8"/>
          <a:stretch/>
        </p:blipFill>
        <p:spPr>
          <a:xfrm>
            <a:off x="6517051" y="2009932"/>
            <a:ext cx="3509715" cy="3002266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8CBEAB48-566D-4FCA-8765-4237F3EF218B}"/>
              </a:ext>
            </a:extLst>
          </p:cNvPr>
          <p:cNvSpPr/>
          <p:nvPr/>
        </p:nvSpPr>
        <p:spPr>
          <a:xfrm>
            <a:off x="2782907" y="2138468"/>
            <a:ext cx="2498954" cy="24989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선택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F033807-B651-40BD-AA35-73A4B6157EEA}"/>
              </a:ext>
            </a:extLst>
          </p:cNvPr>
          <p:cNvSpPr/>
          <p:nvPr/>
        </p:nvSpPr>
        <p:spPr>
          <a:xfrm>
            <a:off x="6909799" y="2138468"/>
            <a:ext cx="2498954" cy="24989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변수 검증</a:t>
            </a:r>
          </a:p>
        </p:txBody>
      </p:sp>
    </p:spTree>
    <p:extLst>
      <p:ext uri="{BB962C8B-B14F-4D97-AF65-F5344CB8AC3E}">
        <p14:creationId xmlns:p14="http://schemas.microsoft.com/office/powerpoint/2010/main" val="42540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ACD40A-E5B9-447D-A302-EF0860D4F66B}"/>
              </a:ext>
            </a:extLst>
          </p:cNvPr>
          <p:cNvSpPr txBox="1"/>
          <p:nvPr/>
        </p:nvSpPr>
        <p:spPr>
          <a:xfrm>
            <a:off x="3453435" y="1362579"/>
            <a:ext cx="3603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FF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코로나</a:t>
            </a:r>
            <a:r>
              <a:rPr lang="en-US" altLang="ko-KR" sz="48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FF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-19</a:t>
            </a:r>
            <a:endParaRPr lang="ko-KR" altLang="en-US" sz="48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FF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8CF6A-1EFE-4BBE-9C57-E3C85A9CDF62}"/>
              </a:ext>
            </a:extLst>
          </p:cNvPr>
          <p:cNvSpPr txBox="1"/>
          <p:nvPr/>
        </p:nvSpPr>
        <p:spPr>
          <a:xfrm>
            <a:off x="5570212" y="2118432"/>
            <a:ext cx="3168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FF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기업에</a:t>
            </a:r>
            <a:endParaRPr lang="en-US" altLang="ko-KR" sz="48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FF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8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FF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도움이</a:t>
            </a:r>
            <a:endParaRPr lang="en-US" altLang="ko-KR" sz="48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FF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8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FF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될만한</a:t>
            </a:r>
            <a:endParaRPr lang="en-US" altLang="ko-KR" sz="48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FF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8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FF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51D7A-53BD-4D84-866D-18F33D44591B}"/>
              </a:ext>
            </a:extLst>
          </p:cNvPr>
          <p:cNvSpPr txBox="1"/>
          <p:nvPr/>
        </p:nvSpPr>
        <p:spPr>
          <a:xfrm>
            <a:off x="3550577" y="3760307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tx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DBEF7-FD89-4D6A-96FF-E32B320E134A}"/>
              </a:ext>
            </a:extLst>
          </p:cNvPr>
          <p:cNvSpPr txBox="1"/>
          <p:nvPr/>
        </p:nvSpPr>
        <p:spPr>
          <a:xfrm rot="16200000">
            <a:off x="4282489" y="3760308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7030A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038C32-6893-49E2-B598-A8A63AF9B4FA}"/>
              </a:ext>
            </a:extLst>
          </p:cNvPr>
          <p:cNvSpPr txBox="1"/>
          <p:nvPr/>
        </p:nvSpPr>
        <p:spPr>
          <a:xfrm rot="16200000">
            <a:off x="4727614" y="2882528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4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D11F1-42B2-4E5D-A0E6-A61D2CC99248}"/>
              </a:ext>
            </a:extLst>
          </p:cNvPr>
          <p:cNvSpPr txBox="1"/>
          <p:nvPr/>
        </p:nvSpPr>
        <p:spPr>
          <a:xfrm>
            <a:off x="4917410" y="3854921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752A3-52A7-4081-8CF8-2AD8F97D2B3E}"/>
              </a:ext>
            </a:extLst>
          </p:cNvPr>
          <p:cNvSpPr txBox="1"/>
          <p:nvPr/>
        </p:nvSpPr>
        <p:spPr>
          <a:xfrm>
            <a:off x="4969700" y="2356054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반도체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727F5-3D10-4E80-81D8-182C77A51A38}"/>
              </a:ext>
            </a:extLst>
          </p:cNvPr>
          <p:cNvSpPr txBox="1"/>
          <p:nvPr/>
        </p:nvSpPr>
        <p:spPr>
          <a:xfrm>
            <a:off x="5193828" y="2779811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6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FBDBD-1DA0-4692-8CD8-47649F33A1DF}"/>
              </a:ext>
            </a:extLst>
          </p:cNvPr>
          <p:cNvSpPr txBox="1"/>
          <p:nvPr/>
        </p:nvSpPr>
        <p:spPr>
          <a:xfrm rot="16200000">
            <a:off x="4232717" y="2619512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F6E22-A3BC-46C0-B44C-02001F6B4E68}"/>
              </a:ext>
            </a:extLst>
          </p:cNvPr>
          <p:cNvSpPr txBox="1"/>
          <p:nvPr/>
        </p:nvSpPr>
        <p:spPr>
          <a:xfrm>
            <a:off x="3926534" y="3218801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00B0F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문화활동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6002B-C1A9-4D44-89D1-80EFB3EF1B2A}"/>
              </a:ext>
            </a:extLst>
          </p:cNvPr>
          <p:cNvSpPr txBox="1"/>
          <p:nvPr/>
        </p:nvSpPr>
        <p:spPr>
          <a:xfrm>
            <a:off x="4820212" y="3448454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5A5CC3-3919-41FC-B0BC-2971E6B9CDE6}"/>
              </a:ext>
            </a:extLst>
          </p:cNvPr>
          <p:cNvSpPr txBox="1"/>
          <p:nvPr/>
        </p:nvSpPr>
        <p:spPr>
          <a:xfrm>
            <a:off x="3892096" y="2070087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FFFF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MZ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FFFF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961C7-586F-42B3-9160-00814421DC73}"/>
              </a:ext>
            </a:extLst>
          </p:cNvPr>
          <p:cNvSpPr txBox="1"/>
          <p:nvPr/>
        </p:nvSpPr>
        <p:spPr>
          <a:xfrm rot="5400000">
            <a:off x="5274713" y="3280733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1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가족</a:t>
            </a:r>
            <a:endParaRPr lang="en-US" altLang="ko-KR" sz="24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chemeClr val="accent1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7F232-A3B6-4927-9028-7458474233C5}"/>
              </a:ext>
            </a:extLst>
          </p:cNvPr>
          <p:cNvSpPr txBox="1"/>
          <p:nvPr/>
        </p:nvSpPr>
        <p:spPr>
          <a:xfrm rot="16200000">
            <a:off x="2943050" y="1677184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</a:t>
            </a:r>
            <a:endParaRPr lang="en-US" altLang="ko-KR" sz="24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1D026D-7A71-46C5-9002-05E0F2815ACD}"/>
              </a:ext>
            </a:extLst>
          </p:cNvPr>
          <p:cNvSpPr txBox="1"/>
          <p:nvPr/>
        </p:nvSpPr>
        <p:spPr>
          <a:xfrm rot="5400000">
            <a:off x="3772224" y="4430225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트렌드</a:t>
            </a:r>
            <a:endParaRPr lang="en-US" altLang="ko-KR" sz="24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525AD61-9086-414F-A3C3-C0FC137D00DB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C7C0CE6-D776-4676-972F-0281FF4B40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00663"/>
            <a:ext cx="761709" cy="7617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E6C8F2-9301-4525-B0B2-BD4BAF2EEDC5}"/>
              </a:ext>
            </a:extLst>
          </p:cNvPr>
          <p:cNvSpPr txBox="1"/>
          <p:nvPr/>
        </p:nvSpPr>
        <p:spPr>
          <a:xfrm>
            <a:off x="3791461" y="2753860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B23C70-458E-48EF-9303-AE2A30080EBA}"/>
              </a:ext>
            </a:extLst>
          </p:cNvPr>
          <p:cNvSpPr txBox="1"/>
          <p:nvPr/>
        </p:nvSpPr>
        <p:spPr>
          <a:xfrm>
            <a:off x="6238597" y="1672869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CSR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20D9EE-D2A9-4679-A906-E2E13FE27B06}"/>
              </a:ext>
            </a:extLst>
          </p:cNvPr>
          <p:cNvSpPr txBox="1"/>
          <p:nvPr/>
        </p:nvSpPr>
        <p:spPr>
          <a:xfrm rot="16200000">
            <a:off x="6111008" y="1156884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tx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chemeClr val="tx2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C41EB9-7880-453D-980B-264728245B8F}"/>
              </a:ext>
            </a:extLst>
          </p:cNvPr>
          <p:cNvSpPr txBox="1"/>
          <p:nvPr/>
        </p:nvSpPr>
        <p:spPr>
          <a:xfrm rot="16200000">
            <a:off x="4697490" y="4346352"/>
            <a:ext cx="1463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11474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8" grpId="0"/>
      <p:bldP spid="9" grpId="0"/>
      <p:bldP spid="10" grpId="0"/>
      <p:bldP spid="11" grpId="0"/>
      <p:bldP spid="12" grpId="0"/>
      <p:bldP spid="19" grpId="0"/>
      <p:bldP spid="20" grpId="0"/>
      <p:bldP spid="23" grpId="0"/>
      <p:bldP spid="22" grpId="0"/>
      <p:bldP spid="26" grpId="0"/>
      <p:bldP spid="28" grpId="0"/>
      <p:bldP spid="29" grpId="0"/>
      <p:bldP spid="30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02B8C9-E73B-49D2-BA1D-1A821067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8" y="2076676"/>
            <a:ext cx="5609828" cy="3153508"/>
          </a:xfrm>
          <a:prstGeom prst="rect">
            <a:avLst/>
          </a:prstGeom>
        </p:spPr>
      </p:pic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및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검증 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모델링</a:t>
            </a:r>
          </a:p>
        </p:txBody>
      </p:sp>
      <p:sp>
        <p:nvSpPr>
          <p:cNvPr id="27" name="AutoShape 4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82507A-CF72-498E-BAA6-2D148E35DD16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A20BD5-B790-4385-8BF7-12BEBFE36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5157192"/>
              <a:ext cx="761709" cy="761709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434F49A-956C-44AC-8596-56C8BCFE60B4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B8425E-2ED7-4080-A592-7B65B966CA46}"/>
              </a:ext>
            </a:extLst>
          </p:cNvPr>
          <p:cNvSpPr txBox="1"/>
          <p:nvPr/>
        </p:nvSpPr>
        <p:spPr>
          <a:xfrm>
            <a:off x="5420974" y="1175014"/>
            <a:ext cx="135004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499CB-51E4-4E13-8875-1078FCE985AE}"/>
              </a:ext>
            </a:extLst>
          </p:cNvPr>
          <p:cNvSpPr txBox="1"/>
          <p:nvPr/>
        </p:nvSpPr>
        <p:spPr>
          <a:xfrm>
            <a:off x="5493302" y="1667643"/>
            <a:ext cx="1205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StepAIC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91DE-5078-4DF9-A075-7C0D5BB22D58}"/>
              </a:ext>
            </a:extLst>
          </p:cNvPr>
          <p:cNvSpPr txBox="1"/>
          <p:nvPr/>
        </p:nvSpPr>
        <p:spPr>
          <a:xfrm>
            <a:off x="8519908" y="250003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변수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B9CDE4-75B0-434B-BAE4-2D26112D93D8}"/>
              </a:ext>
            </a:extLst>
          </p:cNvPr>
          <p:cNvSpPr txBox="1"/>
          <p:nvPr/>
        </p:nvSpPr>
        <p:spPr>
          <a:xfrm>
            <a:off x="6349286" y="3727021"/>
            <a:ext cx="120872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code_dong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11223-3E9A-4701-A81C-CF6C6D21106A}"/>
              </a:ext>
            </a:extLst>
          </p:cNvPr>
          <p:cNvSpPr txBox="1"/>
          <p:nvPr/>
        </p:nvSpPr>
        <p:spPr>
          <a:xfrm>
            <a:off x="9620396" y="3721797"/>
            <a:ext cx="86132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work_o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4D199-7D58-4821-B812-9446BF1A1D46}"/>
              </a:ext>
            </a:extLst>
          </p:cNvPr>
          <p:cNvSpPr txBox="1"/>
          <p:nvPr/>
        </p:nvSpPr>
        <p:spPr>
          <a:xfrm>
            <a:off x="8367668" y="3721797"/>
            <a:ext cx="100989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category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8997EE-8324-44F2-9C68-D4CB10C7EB93}"/>
              </a:ext>
            </a:extLst>
          </p:cNvPr>
          <p:cNvSpPr txBox="1"/>
          <p:nvPr/>
        </p:nvSpPr>
        <p:spPr>
          <a:xfrm>
            <a:off x="7738128" y="3727021"/>
            <a:ext cx="47442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38B0768-4C6F-4B79-9CFA-F1879D30E9A5}"/>
              </a:ext>
            </a:extLst>
          </p:cNvPr>
          <p:cNvSpPr/>
          <p:nvPr/>
        </p:nvSpPr>
        <p:spPr>
          <a:xfrm>
            <a:off x="983432" y="2455350"/>
            <a:ext cx="792088" cy="258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DBE33FA-1451-475A-B6AC-58D410CAAECA}"/>
              </a:ext>
            </a:extLst>
          </p:cNvPr>
          <p:cNvSpPr/>
          <p:nvPr/>
        </p:nvSpPr>
        <p:spPr>
          <a:xfrm>
            <a:off x="1970552" y="2429590"/>
            <a:ext cx="554398" cy="258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D169CE6-A34E-4BC9-AF17-86E61E35CECC}"/>
              </a:ext>
            </a:extLst>
          </p:cNvPr>
          <p:cNvSpPr/>
          <p:nvPr/>
        </p:nvSpPr>
        <p:spPr>
          <a:xfrm>
            <a:off x="2719982" y="2429590"/>
            <a:ext cx="711722" cy="258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F04D8C-0B27-4CC4-BF04-A5E9330CF7F1}"/>
              </a:ext>
            </a:extLst>
          </p:cNvPr>
          <p:cNvSpPr/>
          <p:nvPr/>
        </p:nvSpPr>
        <p:spPr>
          <a:xfrm>
            <a:off x="4348620" y="2429590"/>
            <a:ext cx="379228" cy="258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78D6C28-6EFE-452F-9E1A-45F1ED208093}"/>
              </a:ext>
            </a:extLst>
          </p:cNvPr>
          <p:cNvSpPr/>
          <p:nvPr/>
        </p:nvSpPr>
        <p:spPr>
          <a:xfrm>
            <a:off x="4864079" y="2429590"/>
            <a:ext cx="898979" cy="258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32AAA2-411C-4DD4-9628-283BD3546948}"/>
              </a:ext>
            </a:extLst>
          </p:cNvPr>
          <p:cNvSpPr txBox="1"/>
          <p:nvPr/>
        </p:nvSpPr>
        <p:spPr>
          <a:xfrm>
            <a:off x="10808676" y="3721797"/>
            <a:ext cx="112460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city_index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C5666D-1CBB-4058-8849-230A36893E49}"/>
              </a:ext>
            </a:extLst>
          </p:cNvPr>
          <p:cNvSpPr txBox="1"/>
          <p:nvPr/>
        </p:nvSpPr>
        <p:spPr>
          <a:xfrm>
            <a:off x="4029800" y="6046561"/>
            <a:ext cx="413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StepAIC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변수 중요도 파악하여 변수 선택</a:t>
            </a:r>
          </a:p>
        </p:txBody>
      </p:sp>
    </p:spTree>
    <p:extLst>
      <p:ext uri="{BB962C8B-B14F-4D97-AF65-F5344CB8AC3E}">
        <p14:creationId xmlns:p14="http://schemas.microsoft.com/office/powerpoint/2010/main" val="42558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17" grpId="0" animBg="1"/>
      <p:bldP spid="18" grpId="0" animBg="1"/>
      <p:bldP spid="19" grpId="0" animBg="1"/>
      <p:bldP spid="22" grpId="0" animBg="1"/>
      <p:bldP spid="25" grpId="0" animBg="1"/>
      <p:bldP spid="34" grpId="0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및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검증 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모델링</a:t>
            </a:r>
          </a:p>
        </p:txBody>
      </p:sp>
      <p:sp>
        <p:nvSpPr>
          <p:cNvPr id="27" name="AutoShape 4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82507A-CF72-498E-BAA6-2D148E35DD16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A20BD5-B790-4385-8BF7-12BEBFE36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5157192"/>
              <a:ext cx="761709" cy="761709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434F49A-956C-44AC-8596-56C8BCFE60B4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B8425E-2ED7-4080-A592-7B65B966CA46}"/>
              </a:ext>
            </a:extLst>
          </p:cNvPr>
          <p:cNvSpPr txBox="1"/>
          <p:nvPr/>
        </p:nvSpPr>
        <p:spPr>
          <a:xfrm>
            <a:off x="5420975" y="1175014"/>
            <a:ext cx="135005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검증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4F0C4F-D97A-4FFF-89B5-81F3C64AF81D}"/>
              </a:ext>
            </a:extLst>
          </p:cNvPr>
          <p:cNvSpPr txBox="1"/>
          <p:nvPr/>
        </p:nvSpPr>
        <p:spPr>
          <a:xfrm>
            <a:off x="5297287" y="1674831"/>
            <a:ext cx="1597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ANOVA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검정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00BF367-51A3-422F-805E-088D002AD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7" y="2097343"/>
            <a:ext cx="5760639" cy="3203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74B350-2D97-444F-B1B6-E68949CEA3A1}"/>
              </a:ext>
            </a:extLst>
          </p:cNvPr>
          <p:cNvSpPr txBox="1"/>
          <p:nvPr/>
        </p:nvSpPr>
        <p:spPr>
          <a:xfrm>
            <a:off x="8176866" y="2500038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선택 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F4AEC-F136-487A-BF23-C2EAD61E69FB}"/>
              </a:ext>
            </a:extLst>
          </p:cNvPr>
          <p:cNvSpPr txBox="1"/>
          <p:nvPr/>
        </p:nvSpPr>
        <p:spPr>
          <a:xfrm>
            <a:off x="6737623" y="3727021"/>
            <a:ext cx="120872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code_dong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7436D-5C1B-4D73-8C84-66BDFD9A79E6}"/>
              </a:ext>
            </a:extLst>
          </p:cNvPr>
          <p:cNvSpPr txBox="1"/>
          <p:nvPr/>
        </p:nvSpPr>
        <p:spPr>
          <a:xfrm>
            <a:off x="10610097" y="3746146"/>
            <a:ext cx="86132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work_o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CF78A-1896-436E-95B1-958C4E690230}"/>
              </a:ext>
            </a:extLst>
          </p:cNvPr>
          <p:cNvSpPr txBox="1"/>
          <p:nvPr/>
        </p:nvSpPr>
        <p:spPr>
          <a:xfrm>
            <a:off x="9158888" y="3746146"/>
            <a:ext cx="100989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category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DC899-5A4C-4672-A42A-408CA4BAC276}"/>
              </a:ext>
            </a:extLst>
          </p:cNvPr>
          <p:cNvSpPr txBox="1"/>
          <p:nvPr/>
        </p:nvSpPr>
        <p:spPr>
          <a:xfrm>
            <a:off x="8179873" y="3727021"/>
            <a:ext cx="47442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DA4A8-5BED-4E44-BAB4-279569CB9063}"/>
              </a:ext>
            </a:extLst>
          </p:cNvPr>
          <p:cNvSpPr txBox="1"/>
          <p:nvPr/>
        </p:nvSpPr>
        <p:spPr>
          <a:xfrm>
            <a:off x="6952297" y="4267836"/>
            <a:ext cx="77938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FED41-A269-43A5-A5EE-B6E473C02D9D}"/>
              </a:ext>
            </a:extLst>
          </p:cNvPr>
          <p:cNvSpPr txBox="1"/>
          <p:nvPr/>
        </p:nvSpPr>
        <p:spPr>
          <a:xfrm>
            <a:off x="7753283" y="4267836"/>
            <a:ext cx="132760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세부주소 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B4A94-E0ED-45BF-9AC5-3644F938BC7D}"/>
              </a:ext>
            </a:extLst>
          </p:cNvPr>
          <p:cNvSpPr txBox="1"/>
          <p:nvPr/>
        </p:nvSpPr>
        <p:spPr>
          <a:xfrm>
            <a:off x="10285587" y="4267836"/>
            <a:ext cx="1510350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일자리 활력지수</a:t>
            </a:r>
            <a:endParaRPr lang="en-US" altLang="ko-KR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범주형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5826CF-3382-46EE-8D2D-48F3C2A35B86}"/>
              </a:ext>
            </a:extLst>
          </p:cNvPr>
          <p:cNvSpPr txBox="1"/>
          <p:nvPr/>
        </p:nvSpPr>
        <p:spPr>
          <a:xfrm>
            <a:off x="9023275" y="4267836"/>
            <a:ext cx="1281120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물품분류번호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616B147-559C-4265-8257-39838960E245}"/>
              </a:ext>
            </a:extLst>
          </p:cNvPr>
          <p:cNvSpPr/>
          <p:nvPr/>
        </p:nvSpPr>
        <p:spPr>
          <a:xfrm>
            <a:off x="195287" y="3263504"/>
            <a:ext cx="792088" cy="258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5377FE8-A60C-4302-B65D-9FA5CE505973}"/>
              </a:ext>
            </a:extLst>
          </p:cNvPr>
          <p:cNvSpPr/>
          <p:nvPr/>
        </p:nvSpPr>
        <p:spPr>
          <a:xfrm>
            <a:off x="195287" y="3522310"/>
            <a:ext cx="792088" cy="258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8BD61A-17D9-4D40-94F5-31C218FD5D9E}"/>
              </a:ext>
            </a:extLst>
          </p:cNvPr>
          <p:cNvSpPr/>
          <p:nvPr/>
        </p:nvSpPr>
        <p:spPr>
          <a:xfrm>
            <a:off x="195287" y="3789040"/>
            <a:ext cx="792088" cy="258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ACBD248-7512-492D-98F9-C9BE5B371D98}"/>
              </a:ext>
            </a:extLst>
          </p:cNvPr>
          <p:cNvSpPr/>
          <p:nvPr/>
        </p:nvSpPr>
        <p:spPr>
          <a:xfrm>
            <a:off x="195287" y="3982971"/>
            <a:ext cx="792088" cy="258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ADC38-0806-48A4-9176-6D069FF0A7A3}"/>
              </a:ext>
            </a:extLst>
          </p:cNvPr>
          <p:cNvSpPr txBox="1"/>
          <p:nvPr/>
        </p:nvSpPr>
        <p:spPr>
          <a:xfrm>
            <a:off x="4359571" y="6046561"/>
            <a:ext cx="3472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ANOVA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검정을 통해 유의미한 변수 선택</a:t>
            </a:r>
          </a:p>
        </p:txBody>
      </p:sp>
    </p:spTree>
    <p:extLst>
      <p:ext uri="{BB962C8B-B14F-4D97-AF65-F5344CB8AC3E}">
        <p14:creationId xmlns:p14="http://schemas.microsoft.com/office/powerpoint/2010/main" val="5670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4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82507A-CF72-498E-BAA6-2D148E35DD16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A20BD5-B790-4385-8BF7-12BEBFE36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5157192"/>
              <a:ext cx="761709" cy="761709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434F49A-956C-44AC-8596-56C8BCFE60B4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20">
            <a:extLst>
              <a:ext uri="{FF2B5EF4-FFF2-40B4-BE49-F238E27FC236}">
                <a16:creationId xmlns:a16="http://schemas.microsoft.com/office/drawing/2014/main" id="{BDCEBBA6-643A-4902-96A3-6194BD85337A}"/>
              </a:ext>
            </a:extLst>
          </p:cNvPr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및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검증 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모델링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4AF12-C60C-4100-82F5-622F19286998}"/>
              </a:ext>
            </a:extLst>
          </p:cNvPr>
          <p:cNvSpPr txBox="1"/>
          <p:nvPr/>
        </p:nvSpPr>
        <p:spPr>
          <a:xfrm>
            <a:off x="4975343" y="1175014"/>
            <a:ext cx="224131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모형 설명력 확인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2FCFBB8-60B2-44F1-AA84-B22D8292E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803584"/>
            <a:ext cx="5832648" cy="3483362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DF62C6-4B06-4DC3-B058-26CDE6B34114}"/>
              </a:ext>
            </a:extLst>
          </p:cNvPr>
          <p:cNvGrpSpPr/>
          <p:nvPr/>
        </p:nvGrpSpPr>
        <p:grpSpPr>
          <a:xfrm>
            <a:off x="7536160" y="2944902"/>
            <a:ext cx="3026984" cy="968195"/>
            <a:chOff x="-797449" y="4780065"/>
            <a:chExt cx="3026984" cy="9681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43861A-2C64-48EE-AFA0-C4924C0E8FC5}"/>
                </a:ext>
              </a:extLst>
            </p:cNvPr>
            <p:cNvSpPr txBox="1"/>
            <p:nvPr/>
          </p:nvSpPr>
          <p:spPr>
            <a:xfrm>
              <a:off x="-797449" y="4780065"/>
              <a:ext cx="3026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Adjusted R-squared</a:t>
              </a:r>
              <a:endParaRPr lang="ko-KR" altLang="en-US" sz="24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155A01-FCB7-49AD-97EB-863C6EDD8319}"/>
                </a:ext>
              </a:extLst>
            </p:cNvPr>
            <p:cNvSpPr txBox="1"/>
            <p:nvPr/>
          </p:nvSpPr>
          <p:spPr>
            <a:xfrm>
              <a:off x="-33831" y="5286595"/>
              <a:ext cx="1499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0.6476</a:t>
              </a:r>
              <a:endParaRPr lang="ko-KR" altLang="en-US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94A7787-58C1-4B19-9475-2EF07BBACDF8}"/>
              </a:ext>
            </a:extLst>
          </p:cNvPr>
          <p:cNvSpPr/>
          <p:nvPr/>
        </p:nvSpPr>
        <p:spPr>
          <a:xfrm>
            <a:off x="2855640" y="4884246"/>
            <a:ext cx="2376264" cy="258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4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4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82507A-CF72-498E-BAA6-2D148E35DD16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A20BD5-B790-4385-8BF7-12BEBFE36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5157192"/>
              <a:ext cx="761709" cy="761709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434F49A-956C-44AC-8596-56C8BCFE60B4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C7783D-9D03-46E9-804E-0C2623EFF390}"/>
              </a:ext>
            </a:extLst>
          </p:cNvPr>
          <p:cNvSpPr txBox="1"/>
          <p:nvPr/>
        </p:nvSpPr>
        <p:spPr>
          <a:xfrm>
            <a:off x="6976119" y="4284129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LightGBM</a:t>
            </a:r>
            <a:endParaRPr lang="en-US" altLang="ko-KR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9C8B8-51F9-482E-BD7E-32382DA424BB}"/>
              </a:ext>
            </a:extLst>
          </p:cNvPr>
          <p:cNvSpPr txBox="1"/>
          <p:nvPr/>
        </p:nvSpPr>
        <p:spPr>
          <a:xfrm>
            <a:off x="3954701" y="4284129"/>
            <a:ext cx="138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C5D88-09E8-4750-B87B-8A7407B25873}"/>
              </a:ext>
            </a:extLst>
          </p:cNvPr>
          <p:cNvSpPr txBox="1"/>
          <p:nvPr/>
        </p:nvSpPr>
        <p:spPr>
          <a:xfrm>
            <a:off x="10193553" y="4284129"/>
            <a:ext cx="144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CatBoost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855930-0276-489E-B5C9-81BB90B32C13}"/>
              </a:ext>
            </a:extLst>
          </p:cNvPr>
          <p:cNvSpPr txBox="1"/>
          <p:nvPr/>
        </p:nvSpPr>
        <p:spPr>
          <a:xfrm>
            <a:off x="551384" y="4284128"/>
            <a:ext cx="228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BDCEBBA6-643A-4902-96A3-6194BD85337A}"/>
              </a:ext>
            </a:extLst>
          </p:cNvPr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및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검증 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모델링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4AF12-C60C-4100-82F5-622F19286998}"/>
              </a:ext>
            </a:extLst>
          </p:cNvPr>
          <p:cNvSpPr txBox="1"/>
          <p:nvPr/>
        </p:nvSpPr>
        <p:spPr>
          <a:xfrm>
            <a:off x="5455440" y="1175014"/>
            <a:ext cx="1281120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4C26E4-33C1-4B98-B4AA-BB275B1049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0"/>
          <a:stretch/>
        </p:blipFill>
        <p:spPr>
          <a:xfrm>
            <a:off x="202657" y="2074831"/>
            <a:ext cx="2718886" cy="21816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80E738-95E2-4DBD-BE27-2F14CD31E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2692103"/>
            <a:ext cx="3083035" cy="12960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C77722A-BB02-4C9D-89A6-4BC119E84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63" y="2873984"/>
            <a:ext cx="2304341" cy="932331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54CD818C-A615-486D-BA70-35B7552B94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0814" y="3044454"/>
            <a:ext cx="2611491" cy="5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1" grpId="0"/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BD59F87-0384-486D-A036-37A4A1F6E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0" y="2844109"/>
            <a:ext cx="4395181" cy="1615580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5C79E5F-D5A0-454C-8F33-E5E8BAD9B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4" y="2815295"/>
            <a:ext cx="4983912" cy="1615580"/>
          </a:xfrm>
          <a:prstGeom prst="rect">
            <a:avLst/>
          </a:prstGeom>
        </p:spPr>
      </p:pic>
      <p:sp>
        <p:nvSpPr>
          <p:cNvPr id="27" name="AutoShape 4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82507A-CF72-498E-BAA6-2D148E35DD16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A20BD5-B790-4385-8BF7-12BEBFE36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5157192"/>
              <a:ext cx="761709" cy="761709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434F49A-956C-44AC-8596-56C8BCFE60B4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90A4EB-95A9-4D6F-A5BF-9CB039ECFABD}"/>
              </a:ext>
            </a:extLst>
          </p:cNvPr>
          <p:cNvSpPr txBox="1"/>
          <p:nvPr/>
        </p:nvSpPr>
        <p:spPr>
          <a:xfrm>
            <a:off x="1512714" y="2007383"/>
            <a:ext cx="2720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RMSE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(Root Mean Squared Error)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C5D88-09E8-4750-B87B-8A7407B25873}"/>
              </a:ext>
            </a:extLst>
          </p:cNvPr>
          <p:cNvSpPr txBox="1"/>
          <p:nvPr/>
        </p:nvSpPr>
        <p:spPr>
          <a:xfrm>
            <a:off x="7233591" y="2002049"/>
            <a:ext cx="3883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RMSLE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(Root Mean Squared Logarithmic Error)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4500909A-27B3-478E-A577-4026CE6899E0}"/>
              </a:ext>
            </a:extLst>
          </p:cNvPr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및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검증 </a:t>
            </a:r>
            <a:r>
              <a:rPr lang="en-US" altLang="ko-KR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모델링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36FA4-63B7-42FE-9DAA-0DDBF4901F56}"/>
              </a:ext>
            </a:extLst>
          </p:cNvPr>
          <p:cNvSpPr txBox="1"/>
          <p:nvPr/>
        </p:nvSpPr>
        <p:spPr>
          <a:xfrm>
            <a:off x="4678786" y="1175014"/>
            <a:ext cx="2834430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평가기준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4A775-9CEF-4888-94AC-1DF8D0C4A1CA}"/>
              </a:ext>
            </a:extLst>
          </p:cNvPr>
          <p:cNvSpPr txBox="1"/>
          <p:nvPr/>
        </p:nvSpPr>
        <p:spPr>
          <a:xfrm>
            <a:off x="503298" y="4577756"/>
            <a:ext cx="47394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추정 값 또는 모델이 예측한 값과</a:t>
            </a:r>
            <a:endParaRPr lang="en-US" altLang="ko-KR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환경에서 관찰되는 값의 차이를 다룰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</a:t>
            </a:r>
            <a:endParaRPr lang="en-US" altLang="ko-KR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흔히 사용하는 측도.</a:t>
            </a:r>
            <a:endParaRPr lang="en-US" altLang="ko-KR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C49301-DCF3-41D0-B057-DA8B9D71CAF9}"/>
              </a:ext>
            </a:extLst>
          </p:cNvPr>
          <p:cNvSpPr txBox="1"/>
          <p:nvPr/>
        </p:nvSpPr>
        <p:spPr>
          <a:xfrm>
            <a:off x="6711558" y="4700866"/>
            <a:ext cx="4927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오차에 </a:t>
            </a:r>
            <a:r>
              <a: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패널티를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부과하기 때문에</a:t>
            </a:r>
            <a:endParaRPr lang="en-US" altLang="ko-KR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이상값에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덜 민감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3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0B35F3-7390-4CF7-8A8E-634E3DC09EAD}"/>
              </a:ext>
            </a:extLst>
          </p:cNvPr>
          <p:cNvSpPr/>
          <p:nvPr/>
        </p:nvSpPr>
        <p:spPr>
          <a:xfrm>
            <a:off x="5106702" y="2438398"/>
            <a:ext cx="1978595" cy="196062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4A7AF-423A-49EC-920A-81E1FA2E367D}"/>
              </a:ext>
            </a:extLst>
          </p:cNvPr>
          <p:cNvSpPr/>
          <p:nvPr/>
        </p:nvSpPr>
        <p:spPr>
          <a:xfrm rot="5400000">
            <a:off x="5186211" y="2508922"/>
            <a:ext cx="1819577" cy="18195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71BAE-CDC2-41F8-A96C-66858BF6D744}"/>
              </a:ext>
            </a:extLst>
          </p:cNvPr>
          <p:cNvSpPr txBox="1"/>
          <p:nvPr/>
        </p:nvSpPr>
        <p:spPr>
          <a:xfrm>
            <a:off x="5186210" y="2613392"/>
            <a:ext cx="1819577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</a:p>
          <a:p>
            <a:endParaRPr lang="en-US" altLang="ko-K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5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모델링 평가</a:t>
            </a:r>
          </a:p>
        </p:txBody>
      </p:sp>
      <p:sp>
        <p:nvSpPr>
          <p:cNvPr id="4" name="AutoShape 2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04B871-802E-40AB-85F9-4D8D26F6977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AC7CE-9EA1-410A-A9D4-096D51BC7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168" y="5157192"/>
              <a:ext cx="761709" cy="761709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A2E46E-2D97-415F-9765-4ACDAA8A7B99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0423CC-ACE4-4206-A141-0E10599302F3}"/>
              </a:ext>
            </a:extLst>
          </p:cNvPr>
          <p:cNvSpPr txBox="1"/>
          <p:nvPr/>
        </p:nvSpPr>
        <p:spPr>
          <a:xfrm>
            <a:off x="2197248" y="1792925"/>
            <a:ext cx="1816908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RandomForest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BCFC6-DC6F-4EF6-8294-02B09483EDE2}"/>
              </a:ext>
            </a:extLst>
          </p:cNvPr>
          <p:cNvSpPr txBox="1"/>
          <p:nvPr/>
        </p:nvSpPr>
        <p:spPr>
          <a:xfrm>
            <a:off x="8345284" y="1792924"/>
            <a:ext cx="126207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CAD57E-89DE-4661-A4BC-76CAB77B9EBD}"/>
              </a:ext>
            </a:extLst>
          </p:cNvPr>
          <p:cNvSpPr txBox="1"/>
          <p:nvPr/>
        </p:nvSpPr>
        <p:spPr>
          <a:xfrm>
            <a:off x="4633102" y="1175014"/>
            <a:ext cx="2925801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 확인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38C7D15-953C-4DFA-82A9-C53042600C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41774" y="2222272"/>
            <a:ext cx="3744416" cy="255030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62E5AF7-4643-414E-A181-C34405DB02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99456" y="2208814"/>
            <a:ext cx="3456384" cy="259700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86B246-9339-422B-B547-CB09FAB108F6}"/>
              </a:ext>
            </a:extLst>
          </p:cNvPr>
          <p:cNvSpPr txBox="1"/>
          <p:nvPr/>
        </p:nvSpPr>
        <p:spPr>
          <a:xfrm>
            <a:off x="1415484" y="4805824"/>
            <a:ext cx="355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변수별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importance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순위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code_dong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category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work_o</a:t>
            </a:r>
            <a:endParaRPr lang="ko-KR" altLang="en-US" sz="16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BEB210-79FA-4DC9-BED4-D8037600848C}"/>
              </a:ext>
            </a:extLst>
          </p:cNvPr>
          <p:cNvSpPr txBox="1"/>
          <p:nvPr/>
        </p:nvSpPr>
        <p:spPr>
          <a:xfrm>
            <a:off x="7041774" y="4805824"/>
            <a:ext cx="355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변수별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importance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순위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category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code_dong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work_o</a:t>
            </a:r>
            <a:endParaRPr lang="ko-KR" altLang="en-US" sz="16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13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41" grpId="0"/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모델링 평가</a:t>
            </a:r>
          </a:p>
        </p:txBody>
      </p:sp>
      <p:sp>
        <p:nvSpPr>
          <p:cNvPr id="4" name="AutoShape 2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04B871-802E-40AB-85F9-4D8D26F6977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AC7CE-9EA1-410A-A9D4-096D51BC7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168" y="5157192"/>
              <a:ext cx="761709" cy="761709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A2E46E-2D97-415F-9765-4ACDAA8A7B99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0423CC-ACE4-4206-A141-0E10599302F3}"/>
              </a:ext>
            </a:extLst>
          </p:cNvPr>
          <p:cNvSpPr txBox="1"/>
          <p:nvPr/>
        </p:nvSpPr>
        <p:spPr>
          <a:xfrm>
            <a:off x="2495600" y="1797781"/>
            <a:ext cx="139012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LightGBM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BCFC6-DC6F-4EF6-8294-02B09483EDE2}"/>
              </a:ext>
            </a:extLst>
          </p:cNvPr>
          <p:cNvSpPr txBox="1"/>
          <p:nvPr/>
        </p:nvSpPr>
        <p:spPr>
          <a:xfrm>
            <a:off x="8321335" y="1792749"/>
            <a:ext cx="1309975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CatBoost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CAD57E-89DE-4661-A4BC-76CAB77B9EBD}"/>
              </a:ext>
            </a:extLst>
          </p:cNvPr>
          <p:cNvSpPr txBox="1"/>
          <p:nvPr/>
        </p:nvSpPr>
        <p:spPr>
          <a:xfrm>
            <a:off x="4633102" y="1175014"/>
            <a:ext cx="2925801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 확인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D20F743-F2E2-450E-8B87-59B2F20C5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80179" y="2193991"/>
            <a:ext cx="2937866" cy="252431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5AA75D7-005B-4E75-A6F5-A0FEA4296F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86325" y="2143822"/>
            <a:ext cx="2664296" cy="2574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007744-3292-4613-AB7E-2C6DF63411FA}"/>
              </a:ext>
            </a:extLst>
          </p:cNvPr>
          <p:cNvSpPr txBox="1"/>
          <p:nvPr/>
        </p:nvSpPr>
        <p:spPr>
          <a:xfrm>
            <a:off x="1415480" y="4805824"/>
            <a:ext cx="3553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변수별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importance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순위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category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code_dong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work_o</a:t>
            </a:r>
            <a:endParaRPr lang="ko-KR" altLang="en-US" sz="16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01E53-4E2E-4822-80FA-9D2C9FC84C8A}"/>
              </a:ext>
            </a:extLst>
          </p:cNvPr>
          <p:cNvSpPr txBox="1"/>
          <p:nvPr/>
        </p:nvSpPr>
        <p:spPr>
          <a:xfrm>
            <a:off x="7041771" y="4805824"/>
            <a:ext cx="355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변수별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importance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순위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category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work_o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code_dong</a:t>
            </a:r>
            <a:endParaRPr lang="ko-KR" altLang="en-US" sz="16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6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모델링 평가</a:t>
            </a:r>
          </a:p>
        </p:txBody>
      </p:sp>
      <p:sp>
        <p:nvSpPr>
          <p:cNvPr id="4" name="AutoShape 2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04B871-802E-40AB-85F9-4D8D26F6977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AC7CE-9EA1-410A-A9D4-096D51BC7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168" y="5157192"/>
              <a:ext cx="761709" cy="761709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A2E46E-2D97-415F-9765-4ACDAA8A7B99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0423CC-ACE4-4206-A141-0E10599302F3}"/>
              </a:ext>
            </a:extLst>
          </p:cNvPr>
          <p:cNvSpPr txBox="1"/>
          <p:nvPr/>
        </p:nvSpPr>
        <p:spPr>
          <a:xfrm>
            <a:off x="1789957" y="1614919"/>
            <a:ext cx="26314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RandomForest</a:t>
            </a:r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865CF18-ED28-4BA5-9669-F8B4477628D6}"/>
              </a:ext>
            </a:extLst>
          </p:cNvPr>
          <p:cNvGrpSpPr/>
          <p:nvPr/>
        </p:nvGrpSpPr>
        <p:grpSpPr>
          <a:xfrm>
            <a:off x="2224312" y="4771459"/>
            <a:ext cx="1616614" cy="338554"/>
            <a:chOff x="796206" y="4780065"/>
            <a:chExt cx="1616614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9F4392-DC10-4415-8895-161EEA052104}"/>
                </a:ext>
              </a:extLst>
            </p:cNvPr>
            <p:cNvSpPr txBox="1"/>
            <p:nvPr/>
          </p:nvSpPr>
          <p:spPr>
            <a:xfrm>
              <a:off x="796206" y="4780065"/>
              <a:ext cx="734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RMSE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D4BB58-A750-46B5-BEF5-5D74B8F03AD5}"/>
                </a:ext>
              </a:extLst>
            </p:cNvPr>
            <p:cNvSpPr txBox="1"/>
            <p:nvPr/>
          </p:nvSpPr>
          <p:spPr>
            <a:xfrm>
              <a:off x="1692740" y="4780065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6.01</a:t>
              </a:r>
              <a:endPara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420239-DD0B-44BD-A624-1C671EC664A2}"/>
              </a:ext>
            </a:extLst>
          </p:cNvPr>
          <p:cNvGrpSpPr/>
          <p:nvPr/>
        </p:nvGrpSpPr>
        <p:grpSpPr>
          <a:xfrm>
            <a:off x="2226610" y="5180311"/>
            <a:ext cx="1574199" cy="338554"/>
            <a:chOff x="802617" y="5300663"/>
            <a:chExt cx="1574199" cy="3385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8DE247-F6CC-4979-8F41-0B8FC443EF3A}"/>
                </a:ext>
              </a:extLst>
            </p:cNvPr>
            <p:cNvSpPr txBox="1"/>
            <p:nvPr/>
          </p:nvSpPr>
          <p:spPr>
            <a:xfrm>
              <a:off x="802617" y="5300663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RMSLE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F71774-BC6E-4C9B-B23C-F33D93648D9C}"/>
                </a:ext>
              </a:extLst>
            </p:cNvPr>
            <p:cNvSpPr txBox="1"/>
            <p:nvPr/>
          </p:nvSpPr>
          <p:spPr>
            <a:xfrm>
              <a:off x="1728744" y="5300663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0.21</a:t>
              </a:r>
              <a:endPara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74BCFC6-DC6F-4EF6-8294-02B09483EDE2}"/>
              </a:ext>
            </a:extLst>
          </p:cNvPr>
          <p:cNvSpPr txBox="1"/>
          <p:nvPr/>
        </p:nvSpPr>
        <p:spPr>
          <a:xfrm>
            <a:off x="8082712" y="1614918"/>
            <a:ext cx="178722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F31586-952C-4435-9EA9-0F1DD53AC3C1}"/>
              </a:ext>
            </a:extLst>
          </p:cNvPr>
          <p:cNvGrpSpPr/>
          <p:nvPr/>
        </p:nvGrpSpPr>
        <p:grpSpPr>
          <a:xfrm>
            <a:off x="8269867" y="5183139"/>
            <a:ext cx="1600066" cy="338554"/>
            <a:chOff x="9408368" y="4721870"/>
            <a:chExt cx="1600066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C56C9D-ED40-4971-9314-26D26ED1FA9E}"/>
                </a:ext>
              </a:extLst>
            </p:cNvPr>
            <p:cNvSpPr txBox="1"/>
            <p:nvPr/>
          </p:nvSpPr>
          <p:spPr>
            <a:xfrm>
              <a:off x="10216346" y="4721870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0.22</a:t>
              </a:r>
              <a:endPara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A4CC2A-8839-499C-84B8-BB0C8CC7C323}"/>
                </a:ext>
              </a:extLst>
            </p:cNvPr>
            <p:cNvSpPr txBox="1"/>
            <p:nvPr/>
          </p:nvSpPr>
          <p:spPr>
            <a:xfrm>
              <a:off x="9408368" y="4721870"/>
              <a:ext cx="10744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RMSLE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E7EA6C-9701-47F4-87F8-D956DB38A6D6}"/>
              </a:ext>
            </a:extLst>
          </p:cNvPr>
          <p:cNvGrpSpPr/>
          <p:nvPr/>
        </p:nvGrpSpPr>
        <p:grpSpPr>
          <a:xfrm>
            <a:off x="8308885" y="4773939"/>
            <a:ext cx="1561048" cy="338557"/>
            <a:chOff x="6329452" y="4721870"/>
            <a:chExt cx="1561048" cy="3385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A6848C-9A92-43B1-B9AD-FED39683A34C}"/>
                </a:ext>
              </a:extLst>
            </p:cNvPr>
            <p:cNvSpPr txBox="1"/>
            <p:nvPr/>
          </p:nvSpPr>
          <p:spPr>
            <a:xfrm>
              <a:off x="7098412" y="4721873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8.28</a:t>
              </a:r>
              <a:endPara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7CF3D9-B45B-40C4-90B2-8508F5BC40D3}"/>
                </a:ext>
              </a:extLst>
            </p:cNvPr>
            <p:cNvSpPr txBox="1"/>
            <p:nvPr/>
          </p:nvSpPr>
          <p:spPr>
            <a:xfrm>
              <a:off x="6329452" y="4721870"/>
              <a:ext cx="734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RMSE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9CAD57E-89DE-4661-A4BC-76CAB77B9EBD}"/>
              </a:ext>
            </a:extLst>
          </p:cNvPr>
          <p:cNvSpPr txBox="1"/>
          <p:nvPr/>
        </p:nvSpPr>
        <p:spPr>
          <a:xfrm>
            <a:off x="5044271" y="1175014"/>
            <a:ext cx="2103460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평가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6A5E8CF-D82D-41D2-BE2C-5A4241F58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0016" y="2158768"/>
            <a:ext cx="5832649" cy="226503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9919DEB-7BF2-4E82-ABFC-1871F18B2A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8275" y="2186832"/>
            <a:ext cx="5783710" cy="22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0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모델링 평가</a:t>
            </a:r>
          </a:p>
        </p:txBody>
      </p:sp>
      <p:sp>
        <p:nvSpPr>
          <p:cNvPr id="4" name="AutoShape 2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04B871-802E-40AB-85F9-4D8D26F6977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AC7CE-9EA1-410A-A9D4-096D51BC7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168" y="5157192"/>
              <a:ext cx="761709" cy="761709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A2E46E-2D97-415F-9765-4ACDAA8A7B99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92F6FF6-DE54-4C69-AD4F-CCBCDA5372CC}"/>
              </a:ext>
            </a:extLst>
          </p:cNvPr>
          <p:cNvSpPr txBox="1"/>
          <p:nvPr/>
        </p:nvSpPr>
        <p:spPr>
          <a:xfrm>
            <a:off x="2108473" y="1614919"/>
            <a:ext cx="199445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LightGBM</a:t>
            </a:r>
            <a:r>
              <a:rPr lang="ko-KR" altLang="en-US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62F86-B3E6-4037-B5FB-9129441FC6DA}"/>
              </a:ext>
            </a:extLst>
          </p:cNvPr>
          <p:cNvSpPr txBox="1"/>
          <p:nvPr/>
        </p:nvSpPr>
        <p:spPr>
          <a:xfrm>
            <a:off x="8046004" y="1614918"/>
            <a:ext cx="186063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24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CatBoost</a:t>
            </a:r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DE3889-6042-4E9B-8E9B-251B8C99EA9D}"/>
              </a:ext>
            </a:extLst>
          </p:cNvPr>
          <p:cNvSpPr txBox="1"/>
          <p:nvPr/>
        </p:nvSpPr>
        <p:spPr>
          <a:xfrm>
            <a:off x="5044271" y="1175014"/>
            <a:ext cx="2103460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평가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917C29C-4ECE-4E16-A81A-BAD45694B0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8274" y="2192889"/>
            <a:ext cx="5783709" cy="222996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CCEF8AAD-67E9-417A-AE40-1869C2E1B5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40019" y="2192889"/>
            <a:ext cx="5783707" cy="2229962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3DDB2EB-0DA0-43BD-84E4-FADC3FE5831C}"/>
              </a:ext>
            </a:extLst>
          </p:cNvPr>
          <p:cNvGrpSpPr/>
          <p:nvPr/>
        </p:nvGrpSpPr>
        <p:grpSpPr>
          <a:xfrm>
            <a:off x="2224312" y="4763895"/>
            <a:ext cx="1616614" cy="338554"/>
            <a:chOff x="796206" y="4780065"/>
            <a:chExt cx="1616614" cy="3385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11427D4-FD70-4143-AD9E-98641E1223CE}"/>
                </a:ext>
              </a:extLst>
            </p:cNvPr>
            <p:cNvSpPr txBox="1"/>
            <p:nvPr/>
          </p:nvSpPr>
          <p:spPr>
            <a:xfrm>
              <a:off x="796206" y="4780065"/>
              <a:ext cx="734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RMSE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080FD7-CF35-4447-BEB8-0631678F34FB}"/>
                </a:ext>
              </a:extLst>
            </p:cNvPr>
            <p:cNvSpPr txBox="1"/>
            <p:nvPr/>
          </p:nvSpPr>
          <p:spPr>
            <a:xfrm>
              <a:off x="1692740" y="4780065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6.35</a:t>
              </a:r>
              <a:endPara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7CAB2AB-5B1E-496C-B67F-05851EB726C4}"/>
              </a:ext>
            </a:extLst>
          </p:cNvPr>
          <p:cNvGrpSpPr/>
          <p:nvPr/>
        </p:nvGrpSpPr>
        <p:grpSpPr>
          <a:xfrm>
            <a:off x="2226610" y="5172747"/>
            <a:ext cx="1574199" cy="338554"/>
            <a:chOff x="802617" y="5300663"/>
            <a:chExt cx="1574199" cy="33855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D4DD008-1894-4DFC-B302-4C7B1178F299}"/>
                </a:ext>
              </a:extLst>
            </p:cNvPr>
            <p:cNvSpPr txBox="1"/>
            <p:nvPr/>
          </p:nvSpPr>
          <p:spPr>
            <a:xfrm>
              <a:off x="802617" y="5300663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RMSLE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4A29588-F6E3-44C3-B711-B5C3CB5803B9}"/>
                </a:ext>
              </a:extLst>
            </p:cNvPr>
            <p:cNvSpPr txBox="1"/>
            <p:nvPr/>
          </p:nvSpPr>
          <p:spPr>
            <a:xfrm>
              <a:off x="1728744" y="5300663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0.19</a:t>
              </a:r>
              <a:endPara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6A28821-0BB4-481D-A955-B19EF9634A13}"/>
              </a:ext>
            </a:extLst>
          </p:cNvPr>
          <p:cNvGrpSpPr/>
          <p:nvPr/>
        </p:nvGrpSpPr>
        <p:grpSpPr>
          <a:xfrm>
            <a:off x="8269867" y="5175575"/>
            <a:ext cx="1600066" cy="338554"/>
            <a:chOff x="9408368" y="4721870"/>
            <a:chExt cx="1600066" cy="33855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BEA3EA-7F96-4157-858E-50A5EA118614}"/>
                </a:ext>
              </a:extLst>
            </p:cNvPr>
            <p:cNvSpPr txBox="1"/>
            <p:nvPr/>
          </p:nvSpPr>
          <p:spPr>
            <a:xfrm>
              <a:off x="10216346" y="4721870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0.34</a:t>
              </a:r>
              <a:endPara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99504FC-F80D-43FF-9407-89BED24517CC}"/>
                </a:ext>
              </a:extLst>
            </p:cNvPr>
            <p:cNvSpPr txBox="1"/>
            <p:nvPr/>
          </p:nvSpPr>
          <p:spPr>
            <a:xfrm>
              <a:off x="9408368" y="4721870"/>
              <a:ext cx="10744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RMSLE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EB4EFB4-84CC-401D-B68C-0F12F2BA9562}"/>
              </a:ext>
            </a:extLst>
          </p:cNvPr>
          <p:cNvGrpSpPr/>
          <p:nvPr/>
        </p:nvGrpSpPr>
        <p:grpSpPr>
          <a:xfrm>
            <a:off x="8308885" y="4766375"/>
            <a:ext cx="1561048" cy="338557"/>
            <a:chOff x="6329452" y="4721870"/>
            <a:chExt cx="1561048" cy="3385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7E26E4E-E929-4043-B82E-C1698E771528}"/>
                </a:ext>
              </a:extLst>
            </p:cNvPr>
            <p:cNvSpPr txBox="1"/>
            <p:nvPr/>
          </p:nvSpPr>
          <p:spPr>
            <a:xfrm>
              <a:off x="7098412" y="4721873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9.41</a:t>
              </a:r>
              <a:endPara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B33802-0F8E-4AE4-A1F9-3C45C2C65EC7}"/>
                </a:ext>
              </a:extLst>
            </p:cNvPr>
            <p:cNvSpPr txBox="1"/>
            <p:nvPr/>
          </p:nvSpPr>
          <p:spPr>
            <a:xfrm>
              <a:off x="6329452" y="4721870"/>
              <a:ext cx="734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RMSE</a:t>
              </a:r>
              <a:endPara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32806CE-A2E2-487B-9B71-482C3A6E9463}"/>
              </a:ext>
            </a:extLst>
          </p:cNvPr>
          <p:cNvSpPr txBox="1"/>
          <p:nvPr/>
        </p:nvSpPr>
        <p:spPr>
          <a:xfrm>
            <a:off x="2642761" y="6046561"/>
            <a:ext cx="690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RMSLE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모델 적합도 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LightGBM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RandomForest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CatBoost</a:t>
            </a:r>
            <a:endParaRPr lang="ko-KR" altLang="en-US" sz="16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15A2C23-69C6-4755-9FA0-8053AC3ECB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9"/>
          <a:stretch/>
        </p:blipFill>
        <p:spPr>
          <a:xfrm>
            <a:off x="2671675" y="912349"/>
            <a:ext cx="962123" cy="8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37B36E-D053-40FD-B733-7DC0C027E4FD}"/>
              </a:ext>
            </a:extLst>
          </p:cNvPr>
          <p:cNvGrpSpPr/>
          <p:nvPr/>
        </p:nvGrpSpPr>
        <p:grpSpPr>
          <a:xfrm>
            <a:off x="657737" y="2162400"/>
            <a:ext cx="2269704" cy="2971828"/>
            <a:chOff x="657737" y="2162400"/>
            <a:chExt cx="2269704" cy="29718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6EA9CE-8B63-4FC6-B126-994B2C41A1E9}"/>
                </a:ext>
              </a:extLst>
            </p:cNvPr>
            <p:cNvSpPr txBox="1"/>
            <p:nvPr/>
          </p:nvSpPr>
          <p:spPr>
            <a:xfrm>
              <a:off x="1031190" y="4549453"/>
              <a:ext cx="1688283" cy="58477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코로나</a:t>
              </a:r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-19</a:t>
              </a:r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따른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비대면</a:t>
              </a:r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거래 증가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5E3B17-097D-4196-B32A-991625EAF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760"/>
            <a:stretch/>
          </p:blipFill>
          <p:spPr>
            <a:xfrm>
              <a:off x="657737" y="2162400"/>
              <a:ext cx="2269704" cy="1821201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B3AF519-3733-4C1A-B287-82874EE40857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E7BA822-39B5-42B0-BE83-70B1EA9245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00663"/>
            <a:ext cx="761709" cy="76170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2FE3D8B-B6AE-4845-BD06-0E85F3EC4E90}"/>
              </a:ext>
            </a:extLst>
          </p:cNvPr>
          <p:cNvGrpSpPr/>
          <p:nvPr/>
        </p:nvGrpSpPr>
        <p:grpSpPr>
          <a:xfrm>
            <a:off x="1735999" y="2178213"/>
            <a:ext cx="6096000" cy="2885330"/>
            <a:chOff x="1735999" y="2178213"/>
            <a:chExt cx="6096000" cy="2885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DF7CB2-3FF7-401A-85CE-F168963AF917}"/>
                </a:ext>
              </a:extLst>
            </p:cNvPr>
            <p:cNvSpPr txBox="1"/>
            <p:nvPr/>
          </p:nvSpPr>
          <p:spPr>
            <a:xfrm>
              <a:off x="1735999" y="4672563"/>
              <a:ext cx="6096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택배물량 급증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2D2DB4F-7F8A-41DE-8279-B3CD44E3D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41"/>
            <a:stretch/>
          </p:blipFill>
          <p:spPr>
            <a:xfrm>
              <a:off x="3566404" y="2178213"/>
              <a:ext cx="2269705" cy="179668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88E67C-1847-43A9-B5FF-BC428DB8FAD9}"/>
                </a:ext>
              </a:extLst>
            </p:cNvPr>
            <p:cNvSpPr txBox="1"/>
            <p:nvPr/>
          </p:nvSpPr>
          <p:spPr>
            <a:xfrm>
              <a:off x="3232548" y="4601878"/>
              <a:ext cx="6677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</a:t>
              </a:r>
              <a:endParaRPr lang="ko-KR" altLang="en-US" sz="2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E22CD6-829C-4C82-BACF-2C8C273A5ADC}"/>
              </a:ext>
            </a:extLst>
          </p:cNvPr>
          <p:cNvGrpSpPr/>
          <p:nvPr/>
        </p:nvGrpSpPr>
        <p:grpSpPr>
          <a:xfrm>
            <a:off x="4439816" y="2146586"/>
            <a:ext cx="6096000" cy="2916957"/>
            <a:chOff x="4439816" y="2146586"/>
            <a:chExt cx="6096000" cy="29169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4AD870-B72B-4AC6-AF46-441FCEFD96A3}"/>
                </a:ext>
              </a:extLst>
            </p:cNvPr>
            <p:cNvSpPr txBox="1"/>
            <p:nvPr/>
          </p:nvSpPr>
          <p:spPr>
            <a:xfrm>
              <a:off x="4439816" y="4672563"/>
              <a:ext cx="6096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택배 운송량 예측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748DA15-34AB-4A25-855D-C5F5BB74B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760"/>
            <a:stretch/>
          </p:blipFill>
          <p:spPr>
            <a:xfrm>
              <a:off x="6270222" y="2146586"/>
              <a:ext cx="2269704" cy="182120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7E1603-D662-4DD1-AFD1-B099BECEDE96}"/>
                </a:ext>
              </a:extLst>
            </p:cNvPr>
            <p:cNvSpPr txBox="1"/>
            <p:nvPr/>
          </p:nvSpPr>
          <p:spPr>
            <a:xfrm>
              <a:off x="5815437" y="4601878"/>
              <a:ext cx="6677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</a:t>
              </a:r>
              <a:endParaRPr lang="ko-KR" altLang="en-US" sz="2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141EE3-F3E3-4EF8-B42F-296C93F18B5A}"/>
              </a:ext>
            </a:extLst>
          </p:cNvPr>
          <p:cNvGrpSpPr/>
          <p:nvPr/>
        </p:nvGrpSpPr>
        <p:grpSpPr>
          <a:xfrm>
            <a:off x="7032104" y="2178213"/>
            <a:ext cx="6096000" cy="2885330"/>
            <a:chOff x="7032104" y="2178213"/>
            <a:chExt cx="6096000" cy="2885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798EC3-5908-4E0C-8982-8F53596962AA}"/>
                </a:ext>
              </a:extLst>
            </p:cNvPr>
            <p:cNvSpPr txBox="1"/>
            <p:nvPr/>
          </p:nvSpPr>
          <p:spPr>
            <a:xfrm>
              <a:off x="7032104" y="4672563"/>
              <a:ext cx="6096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유통 효율 증가</a:t>
              </a:r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A87FD62-02E4-430F-9554-129311C82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41"/>
            <a:stretch/>
          </p:blipFill>
          <p:spPr>
            <a:xfrm>
              <a:off x="8862509" y="2178213"/>
              <a:ext cx="2269705" cy="179668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DE20A1-8C1B-4A89-ACB6-2745D2EA53F8}"/>
                </a:ext>
              </a:extLst>
            </p:cNvPr>
            <p:cNvSpPr txBox="1"/>
            <p:nvPr/>
          </p:nvSpPr>
          <p:spPr>
            <a:xfrm>
              <a:off x="8688288" y="4601878"/>
              <a:ext cx="6677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</a:t>
              </a:r>
              <a:endParaRPr lang="ko-KR" alt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C4B26F-06E4-45C3-8A81-B6C2E0FC9B73}"/>
              </a:ext>
            </a:extLst>
          </p:cNvPr>
          <p:cNvSpPr txBox="1"/>
          <p:nvPr/>
        </p:nvSpPr>
        <p:spPr>
          <a:xfrm>
            <a:off x="335360" y="1196752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</a:t>
            </a:r>
            <a:r>
              <a:rPr lang="en-US" altLang="ko-KR" sz="40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 </a:t>
            </a:r>
            <a:r>
              <a:rPr lang="ko-KR" altLang="en-US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물류 유통량</a:t>
            </a:r>
            <a:r>
              <a:rPr lang="en-US" altLang="ko-KR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0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3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14815E5-62AD-4C7C-84EB-F8C83B195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5049" y="2057282"/>
            <a:ext cx="3572791" cy="3531958"/>
          </a:xfrm>
          <a:prstGeom prst="rect">
            <a:avLst/>
          </a:prstGeom>
        </p:spPr>
      </p:pic>
      <p:sp>
        <p:nvSpPr>
          <p:cNvPr id="30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모델링 평가</a:t>
            </a:r>
          </a:p>
        </p:txBody>
      </p:sp>
      <p:sp>
        <p:nvSpPr>
          <p:cNvPr id="4" name="AutoShape 2" descr="관련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04B871-802E-40AB-85F9-4D8D26F6977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AC7CE-9EA1-410A-A9D4-096D51BC7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8168" y="5157192"/>
              <a:ext cx="761709" cy="761709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A2E46E-2D97-415F-9765-4ACDAA8A7B99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9CAD57E-89DE-4661-A4BC-76CAB77B9EBD}"/>
              </a:ext>
            </a:extLst>
          </p:cNvPr>
          <p:cNvSpPr txBox="1"/>
          <p:nvPr/>
        </p:nvSpPr>
        <p:spPr>
          <a:xfrm>
            <a:off x="5044271" y="1175014"/>
            <a:ext cx="2103460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평가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423CC-ACE4-4206-A141-0E10599302F3}"/>
              </a:ext>
            </a:extLst>
          </p:cNvPr>
          <p:cNvSpPr txBox="1"/>
          <p:nvPr/>
        </p:nvSpPr>
        <p:spPr>
          <a:xfrm>
            <a:off x="5112271" y="1736428"/>
            <a:ext cx="196746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LightGBM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result &gt;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5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0B35F3-7390-4CF7-8A8E-634E3DC09EAD}"/>
              </a:ext>
            </a:extLst>
          </p:cNvPr>
          <p:cNvSpPr/>
          <p:nvPr/>
        </p:nvSpPr>
        <p:spPr>
          <a:xfrm>
            <a:off x="5106702" y="2438398"/>
            <a:ext cx="1978595" cy="196062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D4A7AF-423A-49EC-920A-81E1FA2E367D}"/>
              </a:ext>
            </a:extLst>
          </p:cNvPr>
          <p:cNvSpPr/>
          <p:nvPr/>
        </p:nvSpPr>
        <p:spPr>
          <a:xfrm rot="5400000">
            <a:off x="5186211" y="2508922"/>
            <a:ext cx="1819577" cy="18195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A71BAE-CDC2-41F8-A96C-66858BF6D744}"/>
              </a:ext>
            </a:extLst>
          </p:cNvPr>
          <p:cNvSpPr txBox="1"/>
          <p:nvPr/>
        </p:nvSpPr>
        <p:spPr>
          <a:xfrm>
            <a:off x="5186210" y="2780928"/>
            <a:ext cx="1819577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</a:p>
          <a:p>
            <a:endParaRPr lang="en-US" altLang="ko-K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1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8718C1-9050-4658-A88B-A1FAA612AD0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411DD7-0F83-42EF-952B-0AC040CC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8408" y="5157192"/>
              <a:ext cx="761709" cy="761709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F308B2-3418-4F3A-8771-5863E2534462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F33AFB-B3BE-47C1-89FE-B31A4C516288}"/>
              </a:ext>
            </a:extLst>
          </p:cNvPr>
          <p:cNvSpPr txBox="1"/>
          <p:nvPr/>
        </p:nvSpPr>
        <p:spPr>
          <a:xfrm>
            <a:off x="220746" y="1175014"/>
            <a:ext cx="3184333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Bullwhip Effect :</a:t>
            </a:r>
            <a:endParaRPr lang="ko-KR" altLang="en-US" sz="32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7D3638-AD9C-4686-B256-45206885954F}"/>
              </a:ext>
            </a:extLst>
          </p:cNvPr>
          <p:cNvSpPr txBox="1"/>
          <p:nvPr/>
        </p:nvSpPr>
        <p:spPr>
          <a:xfrm>
            <a:off x="2052625" y="1759789"/>
            <a:ext cx="1237839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채찍 효과 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B73F63-8F9C-4A86-98CC-9A56229CDBAA}"/>
              </a:ext>
            </a:extLst>
          </p:cNvPr>
          <p:cNvSpPr txBox="1"/>
          <p:nvPr/>
        </p:nvSpPr>
        <p:spPr>
          <a:xfrm>
            <a:off x="3405079" y="1298124"/>
            <a:ext cx="6167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하류의 고객주문 정보가 상류로 전달되면서 정보가 왜곡되고 확대되는 현상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C691B8-9144-4C00-A0E8-E91B61505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3552372" y="1844824"/>
            <a:ext cx="5087255" cy="3558910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8DFCEDF0-1EB5-4847-9320-984337C209D4}"/>
              </a:ext>
            </a:extLst>
          </p:cNvPr>
          <p:cNvSpPr/>
          <p:nvPr/>
        </p:nvSpPr>
        <p:spPr>
          <a:xfrm>
            <a:off x="5961775" y="3148440"/>
            <a:ext cx="527071" cy="52707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443FF02-A9E1-458D-B538-9349C894DE84}"/>
              </a:ext>
            </a:extLst>
          </p:cNvPr>
          <p:cNvSpPr/>
          <p:nvPr/>
        </p:nvSpPr>
        <p:spPr>
          <a:xfrm>
            <a:off x="3921210" y="2996952"/>
            <a:ext cx="1144656" cy="1144656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4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 animBg="1"/>
      <p:bldP spid="36" grpId="1" animBg="1"/>
      <p:bldP spid="37" grpId="0" animBg="1"/>
      <p:bldP spid="3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8718C1-9050-4658-A88B-A1FAA612AD0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411DD7-0F83-42EF-952B-0AC040CC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8408" y="5157192"/>
              <a:ext cx="761709" cy="761709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F308B2-3418-4F3A-8771-5863E2534462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FDC0A5F-3BD0-4D4B-B95C-EB2867F56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1"/>
          <a:stretch/>
        </p:blipFill>
        <p:spPr>
          <a:xfrm>
            <a:off x="4393121" y="2025835"/>
            <a:ext cx="3405758" cy="28063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F2F0-B008-487E-BB5A-8819E7C4462A}"/>
              </a:ext>
            </a:extLst>
          </p:cNvPr>
          <p:cNvSpPr txBox="1"/>
          <p:nvPr/>
        </p:nvSpPr>
        <p:spPr>
          <a:xfrm>
            <a:off x="5455440" y="1175014"/>
            <a:ext cx="1281121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공급망</a:t>
            </a: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ACC2C5A8-609E-45C3-80C1-87AF78FFECD9}"/>
              </a:ext>
            </a:extLst>
          </p:cNvPr>
          <p:cNvSpPr/>
          <p:nvPr/>
        </p:nvSpPr>
        <p:spPr>
          <a:xfrm>
            <a:off x="6762795" y="2913170"/>
            <a:ext cx="672457" cy="672457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71BF9CAB-44C5-4EDC-BDD9-4F2F6694B7E8}"/>
              </a:ext>
            </a:extLst>
          </p:cNvPr>
          <p:cNvSpPr/>
          <p:nvPr/>
        </p:nvSpPr>
        <p:spPr>
          <a:xfrm>
            <a:off x="5381961" y="1796599"/>
            <a:ext cx="1339252" cy="1339252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49135-883E-441C-AD96-C2E794740AAB}"/>
              </a:ext>
            </a:extLst>
          </p:cNvPr>
          <p:cNvSpPr txBox="1"/>
          <p:nvPr/>
        </p:nvSpPr>
        <p:spPr>
          <a:xfrm>
            <a:off x="3830857" y="6046561"/>
            <a:ext cx="4530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공급측에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재고가 쌓이며 고객에 대한 서비스 수준 저하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A79F3D-7A4F-46EC-80C7-E3FBBEF64945}"/>
              </a:ext>
            </a:extLst>
          </p:cNvPr>
          <p:cNvGrpSpPr/>
          <p:nvPr/>
        </p:nvGrpSpPr>
        <p:grpSpPr>
          <a:xfrm>
            <a:off x="-204700" y="-171400"/>
            <a:ext cx="12601400" cy="7200800"/>
            <a:chOff x="-240704" y="-125262"/>
            <a:chExt cx="12601400" cy="695739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F056E89-084B-4493-9229-997F6C61AC31}"/>
                </a:ext>
              </a:extLst>
            </p:cNvPr>
            <p:cNvGrpSpPr/>
            <p:nvPr/>
          </p:nvGrpSpPr>
          <p:grpSpPr>
            <a:xfrm>
              <a:off x="-240704" y="-125262"/>
              <a:ext cx="12601400" cy="6957391"/>
              <a:chOff x="-240704" y="-125262"/>
              <a:chExt cx="12601400" cy="6957391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87DEE5C-8511-4C45-B972-EF98A535DCA5}"/>
                  </a:ext>
                </a:extLst>
              </p:cNvPr>
              <p:cNvSpPr/>
              <p:nvPr/>
            </p:nvSpPr>
            <p:spPr>
              <a:xfrm>
                <a:off x="-240704" y="-125262"/>
                <a:ext cx="12601400" cy="6957391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3AD12A5-DAC3-4F27-8109-990AEDB49E72}"/>
                  </a:ext>
                </a:extLst>
              </p:cNvPr>
              <p:cNvSpPr/>
              <p:nvPr/>
            </p:nvSpPr>
            <p:spPr>
              <a:xfrm>
                <a:off x="-240704" y="2996952"/>
                <a:ext cx="12601400" cy="58660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BC28B8-A895-4381-8F2E-F67617794223}"/>
                </a:ext>
              </a:extLst>
            </p:cNvPr>
            <p:cNvSpPr txBox="1"/>
            <p:nvPr/>
          </p:nvSpPr>
          <p:spPr>
            <a:xfrm>
              <a:off x="3592766" y="2976341"/>
              <a:ext cx="5006500" cy="6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철저한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수요량 및 판매 </a:t>
              </a:r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필요</a:t>
              </a:r>
              <a:endPara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4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1.66667E-6 -0.05879 C -1.66667E-6 -0.08518 -0.02265 -0.11759 -0.04114 -0.11759 L -0.08229 -0.11759 " pathEditMode="relative" rAng="5400000" ptsTypes="AA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  <p:bldP spid="8" grpId="1" animBg="1"/>
      <p:bldP spid="8" grpId="2" animBg="1"/>
      <p:bldP spid="18" grpId="0" animBg="1"/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8718C1-9050-4658-A88B-A1FAA612AD0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411DD7-0F83-42EF-952B-0AC040CC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8408" y="5157192"/>
              <a:ext cx="761709" cy="761709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F308B2-3418-4F3A-8771-5863E2534462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20CA92-A0A6-49E6-9E0A-2E6F3377F1D9}"/>
              </a:ext>
            </a:extLst>
          </p:cNvPr>
          <p:cNvGrpSpPr/>
          <p:nvPr/>
        </p:nvGrpSpPr>
        <p:grpSpPr>
          <a:xfrm>
            <a:off x="417801" y="2103103"/>
            <a:ext cx="4044697" cy="1890624"/>
            <a:chOff x="6115743" y="3321338"/>
            <a:chExt cx="4044697" cy="189062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25994FF-CC3C-4046-AFAF-1AFDAA8147D9}"/>
                </a:ext>
              </a:extLst>
            </p:cNvPr>
            <p:cNvGrpSpPr/>
            <p:nvPr/>
          </p:nvGrpSpPr>
          <p:grpSpPr>
            <a:xfrm>
              <a:off x="6115743" y="3321338"/>
              <a:ext cx="4044697" cy="1890624"/>
              <a:chOff x="6007471" y="2814596"/>
              <a:chExt cx="4044697" cy="189062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019AFF-91AB-47BB-8F5F-D67A0726D9F5}"/>
                  </a:ext>
                </a:extLst>
              </p:cNvPr>
              <p:cNvSpPr txBox="1"/>
              <p:nvPr/>
            </p:nvSpPr>
            <p:spPr>
              <a:xfrm>
                <a:off x="6007471" y="2814596"/>
                <a:ext cx="404469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총 </a:t>
                </a:r>
                <a:r>
                  <a:rPr lang="en-US" altLang="ko-KR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solidFill>
                      <a:srgbClr val="C00000"/>
                    </a:solidFill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16</a:t>
                </a:r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solidFill>
                      <a:srgbClr val="C00000"/>
                    </a:solidFill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자리</a:t>
                </a:r>
                <a:endPara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_ _ / _ _ _ / _ _ _ _ _ / _ _ _ _ _ _</a:t>
                </a:r>
                <a:endPara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D7BB0E-0846-4E8D-97AC-A2E0928D7AD9}"/>
                  </a:ext>
                </a:extLst>
              </p:cNvPr>
              <p:cNvSpPr txBox="1"/>
              <p:nvPr/>
            </p:nvSpPr>
            <p:spPr>
              <a:xfrm>
                <a:off x="6028918" y="4242574"/>
                <a:ext cx="458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CF70F2-9AF9-4FB4-B978-1EC07CB09FA2}"/>
                  </a:ext>
                </a:extLst>
              </p:cNvPr>
              <p:cNvSpPr txBox="1"/>
              <p:nvPr/>
            </p:nvSpPr>
            <p:spPr>
              <a:xfrm>
                <a:off x="6521915" y="4242574"/>
                <a:ext cx="962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</a:t>
                </a:r>
                <a:r>
                  <a:rPr lang="en-US" altLang="ko-KR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978236-EDE5-4045-B5F4-DD6FCEF22521}"/>
                  </a:ext>
                </a:extLst>
              </p:cNvPr>
              <p:cNvSpPr txBox="1"/>
              <p:nvPr/>
            </p:nvSpPr>
            <p:spPr>
              <a:xfrm>
                <a:off x="7745047" y="4241931"/>
                <a:ext cx="458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동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5CA62C-15A4-405A-A9C5-CCC052D56CA3}"/>
                  </a:ext>
                </a:extLst>
              </p:cNvPr>
              <p:cNvSpPr txBox="1"/>
              <p:nvPr/>
            </p:nvSpPr>
            <p:spPr>
              <a:xfrm>
                <a:off x="8719106" y="4243555"/>
                <a:ext cx="12811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세부주소</a:t>
                </a:r>
              </a:p>
            </p:txBody>
          </p: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C1959E8-6C44-48BF-97A7-9AC78CB21841}"/>
                </a:ext>
              </a:extLst>
            </p:cNvPr>
            <p:cNvSpPr/>
            <p:nvPr/>
          </p:nvSpPr>
          <p:spPr>
            <a:xfrm>
              <a:off x="6131842" y="4072840"/>
              <a:ext cx="4012498" cy="113764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3ED0EDD5-269F-4DB6-B506-107E36B37C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9"/>
          <a:stretch/>
        </p:blipFill>
        <p:spPr>
          <a:xfrm>
            <a:off x="2098352" y="2769925"/>
            <a:ext cx="962123" cy="8149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8FEF3CE-830F-41BD-98DB-7FAD7D8095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9"/>
          <a:stretch/>
        </p:blipFill>
        <p:spPr>
          <a:xfrm>
            <a:off x="3439143" y="2769925"/>
            <a:ext cx="962123" cy="8149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9626179-7DD4-47CA-A0C2-E10BEE0685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73"/>
          <a:stretch/>
        </p:blipFill>
        <p:spPr>
          <a:xfrm>
            <a:off x="6167656" y="2432257"/>
            <a:ext cx="2263635" cy="182282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C0B6FC6-18CB-4880-A668-F92736B424A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0"/>
          <a:stretch/>
        </p:blipFill>
        <p:spPr>
          <a:xfrm>
            <a:off x="9473528" y="2432257"/>
            <a:ext cx="2269704" cy="1821201"/>
          </a:xfrm>
          <a:prstGeom prst="rect">
            <a:avLst/>
          </a:prstGeom>
        </p:spPr>
      </p:pic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2ACE12DB-1A98-40D2-9AA2-3A6DF743A6A2}"/>
              </a:ext>
            </a:extLst>
          </p:cNvPr>
          <p:cNvSpPr/>
          <p:nvPr/>
        </p:nvSpPr>
        <p:spPr>
          <a:xfrm>
            <a:off x="5013814" y="3050399"/>
            <a:ext cx="721393" cy="721393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15021536-F5F1-4EC7-9960-B66ED73CF66E}"/>
              </a:ext>
            </a:extLst>
          </p:cNvPr>
          <p:cNvSpPr/>
          <p:nvPr/>
        </p:nvSpPr>
        <p:spPr>
          <a:xfrm>
            <a:off x="8572820" y="3050399"/>
            <a:ext cx="757202" cy="75720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338B7-6BBD-46B3-88CB-3AC866F1850F}"/>
              </a:ext>
            </a:extLst>
          </p:cNvPr>
          <p:cNvSpPr txBox="1"/>
          <p:nvPr/>
        </p:nvSpPr>
        <p:spPr>
          <a:xfrm>
            <a:off x="6303322" y="4500850"/>
            <a:ext cx="19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 카테고리</a:t>
            </a:r>
            <a:endParaRPr lang="en-US" altLang="ko-KR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57CD4-F19C-4791-982C-F389935F3554}"/>
              </a:ext>
            </a:extLst>
          </p:cNvPr>
          <p:cNvSpPr txBox="1"/>
          <p:nvPr/>
        </p:nvSpPr>
        <p:spPr>
          <a:xfrm>
            <a:off x="1446841" y="4500850"/>
            <a:ext cx="19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격자공간고유번호</a:t>
            </a:r>
            <a:endParaRPr lang="en-US" altLang="ko-KR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FACB96-1ADF-4CBA-8CF9-FB06A869865C}"/>
              </a:ext>
            </a:extLst>
          </p:cNvPr>
          <p:cNvSpPr txBox="1"/>
          <p:nvPr/>
        </p:nvSpPr>
        <p:spPr>
          <a:xfrm>
            <a:off x="9612229" y="4500850"/>
            <a:ext cx="1992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물류 운송량</a:t>
            </a:r>
            <a:endParaRPr lang="en-US" altLang="ko-KR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송하량</a:t>
            </a:r>
            <a:r>
              <a: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A943B1-1357-49B6-BE56-57F3671D36B1}"/>
              </a:ext>
            </a:extLst>
          </p:cNvPr>
          <p:cNvSpPr txBox="1"/>
          <p:nvPr/>
        </p:nvSpPr>
        <p:spPr>
          <a:xfrm>
            <a:off x="3098275" y="6046561"/>
            <a:ext cx="5995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격자공간에 대한 물품 운송량 예측으로 유통 관련 대책 마련 가능</a:t>
            </a:r>
          </a:p>
        </p:txBody>
      </p:sp>
    </p:spTree>
    <p:extLst>
      <p:ext uri="{BB962C8B-B14F-4D97-AF65-F5344CB8AC3E}">
        <p14:creationId xmlns:p14="http://schemas.microsoft.com/office/powerpoint/2010/main" val="371745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9" grpId="0"/>
      <p:bldP spid="30" grpId="0"/>
      <p:bldP spid="31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8718C1-9050-4658-A88B-A1FAA612AD0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411DD7-0F83-42EF-952B-0AC040CC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8408" y="5157192"/>
              <a:ext cx="761709" cy="761709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F308B2-3418-4F3A-8771-5863E2534462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DA943B1-1357-49B6-BE56-57F3671D36B1}"/>
              </a:ext>
            </a:extLst>
          </p:cNvPr>
          <p:cNvSpPr txBox="1"/>
          <p:nvPr/>
        </p:nvSpPr>
        <p:spPr>
          <a:xfrm>
            <a:off x="2924359" y="6046561"/>
            <a:ext cx="634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당일배송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예측배송</a:t>
            </a:r>
            <a:r>
              <a: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새벽배송 등 다양한 형태의 유통전략이 나오고 있는 추세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B0348E-1311-4ABE-92B5-5DD6C575F1D4}"/>
              </a:ext>
            </a:extLst>
          </p:cNvPr>
          <p:cNvGrpSpPr/>
          <p:nvPr/>
        </p:nvGrpSpPr>
        <p:grpSpPr>
          <a:xfrm>
            <a:off x="9473528" y="2432257"/>
            <a:ext cx="2269704" cy="2653368"/>
            <a:chOff x="9473528" y="2432257"/>
            <a:chExt cx="2269704" cy="2653368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9F160B7-8ACA-4825-90A7-05DE8B3AD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760"/>
            <a:stretch/>
          </p:blipFill>
          <p:spPr>
            <a:xfrm>
              <a:off x="9473528" y="2432257"/>
              <a:ext cx="2269704" cy="182120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FFB4CD-BB21-487F-8FA4-4B0825E80E69}"/>
                </a:ext>
              </a:extLst>
            </p:cNvPr>
            <p:cNvSpPr txBox="1"/>
            <p:nvPr/>
          </p:nvSpPr>
          <p:spPr>
            <a:xfrm>
              <a:off x="9612229" y="4500850"/>
              <a:ext cx="199230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물류 운송량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송하량</a:t>
              </a:r>
              <a:r>
                <a:rPr lang="en-US" altLang="ko-KR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AE92081-8CD3-45B4-9C1C-B4D225CCC27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41"/>
          <a:stretch/>
        </p:blipFill>
        <p:spPr>
          <a:xfrm>
            <a:off x="4945667" y="2432261"/>
            <a:ext cx="2300665" cy="18211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09F41F3-5FE0-437C-BAF2-2BA64D45BB25}"/>
              </a:ext>
            </a:extLst>
          </p:cNvPr>
          <p:cNvSpPr txBox="1"/>
          <p:nvPr/>
        </p:nvSpPr>
        <p:spPr>
          <a:xfrm>
            <a:off x="5099848" y="4500850"/>
            <a:ext cx="19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유통 효율 증대</a:t>
            </a:r>
            <a:endParaRPr lang="en-US" altLang="ko-KR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0BB8CD0-E15E-4F58-93D0-DACFE18D1B90}"/>
              </a:ext>
            </a:extLst>
          </p:cNvPr>
          <p:cNvSpPr/>
          <p:nvPr/>
        </p:nvSpPr>
        <p:spPr>
          <a:xfrm>
            <a:off x="3124200" y="3356992"/>
            <a:ext cx="1162993" cy="5760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43BF015-9FDA-4FA6-9E1A-4F25CCA8ADA1}"/>
              </a:ext>
            </a:extLst>
          </p:cNvPr>
          <p:cNvSpPr/>
          <p:nvPr/>
        </p:nvSpPr>
        <p:spPr>
          <a:xfrm>
            <a:off x="7904806" y="3356992"/>
            <a:ext cx="1162993" cy="5760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B2BD60-15B7-4CA4-A34E-EB507D417113}"/>
              </a:ext>
            </a:extLst>
          </p:cNvPr>
          <p:cNvSpPr txBox="1"/>
          <p:nvPr/>
        </p:nvSpPr>
        <p:spPr>
          <a:xfrm>
            <a:off x="9612229" y="4500850"/>
            <a:ext cx="199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전략 도출</a:t>
            </a:r>
            <a:endParaRPr lang="en-US" altLang="ko-KR" sz="1600" dirty="0">
              <a:ln w="6350">
                <a:solidFill>
                  <a:schemeClr val="tx1">
                    <a:alpha val="24000"/>
                  </a:schemeClr>
                </a:solidFill>
              </a:ln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2E2B5F-30F2-44C4-B367-41D4B16DB8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1"/>
          <a:stretch/>
        </p:blipFill>
        <p:spPr>
          <a:xfrm>
            <a:off x="9471363" y="2502898"/>
            <a:ext cx="2269705" cy="18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6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-0.74804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11" grpId="0" animBg="1"/>
      <p:bldP spid="37" grpId="0" animBg="1"/>
      <p:bldP spid="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8718C1-9050-4658-A88B-A1FAA612AD0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411DD7-0F83-42EF-952B-0AC040CC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8408" y="5157192"/>
              <a:ext cx="761709" cy="761709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F308B2-3418-4F3A-8771-5863E2534462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62E1B7-1CB8-4E29-8084-035600349B78}"/>
              </a:ext>
            </a:extLst>
          </p:cNvPr>
          <p:cNvSpPr txBox="1"/>
          <p:nvPr/>
        </p:nvSpPr>
        <p:spPr>
          <a:xfrm>
            <a:off x="3750871" y="5409713"/>
            <a:ext cx="4690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제주도 동 기준 품목별 운송량 순위 시각화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C5A432-9626-4534-BE0C-9DEDC9A2EEA9}"/>
              </a:ext>
            </a:extLst>
          </p:cNvPr>
          <p:cNvGrpSpPr/>
          <p:nvPr/>
        </p:nvGrpSpPr>
        <p:grpSpPr>
          <a:xfrm>
            <a:off x="1805489" y="966661"/>
            <a:ext cx="8581020" cy="4363628"/>
            <a:chOff x="1805489" y="966661"/>
            <a:chExt cx="8581020" cy="4363628"/>
          </a:xfrm>
        </p:grpSpPr>
        <p:pic>
          <p:nvPicPr>
            <p:cNvPr id="11" name="그림 10" descr="지도이(가) 표시된 사진&#10;&#10;자동 생성된 설명">
              <a:extLst>
                <a:ext uri="{FF2B5EF4-FFF2-40B4-BE49-F238E27FC236}">
                  <a16:creationId xmlns:a16="http://schemas.microsoft.com/office/drawing/2014/main" id="{5D84F681-27CE-4C37-A30E-660D926D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489" y="966661"/>
              <a:ext cx="8581020" cy="436362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CC2F99-386C-4AB1-B63D-007E4C11D9E2}"/>
                </a:ext>
              </a:extLst>
            </p:cNvPr>
            <p:cNvSpPr/>
            <p:nvPr/>
          </p:nvSpPr>
          <p:spPr>
            <a:xfrm>
              <a:off x="9264352" y="1938440"/>
              <a:ext cx="144016" cy="194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CBD3F3C-F6D2-43D9-A50F-C2B63D9A355C}"/>
              </a:ext>
            </a:extLst>
          </p:cNvPr>
          <p:cNvGrpSpPr/>
          <p:nvPr/>
        </p:nvGrpSpPr>
        <p:grpSpPr>
          <a:xfrm>
            <a:off x="-204700" y="-171400"/>
            <a:ext cx="12601400" cy="7200800"/>
            <a:chOff x="-240704" y="-125262"/>
            <a:chExt cx="12601400" cy="695739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5AC721D-4457-4DDE-9533-8E6BEB32A576}"/>
                </a:ext>
              </a:extLst>
            </p:cNvPr>
            <p:cNvGrpSpPr/>
            <p:nvPr/>
          </p:nvGrpSpPr>
          <p:grpSpPr>
            <a:xfrm>
              <a:off x="-240704" y="-125262"/>
              <a:ext cx="12601400" cy="6957391"/>
              <a:chOff x="-240704" y="-125262"/>
              <a:chExt cx="12601400" cy="695739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BC001BF-F3EA-4057-A77D-DE6566C56E56}"/>
                  </a:ext>
                </a:extLst>
              </p:cNvPr>
              <p:cNvSpPr/>
              <p:nvPr/>
            </p:nvSpPr>
            <p:spPr>
              <a:xfrm>
                <a:off x="-240704" y="-125262"/>
                <a:ext cx="12601400" cy="6957391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A333FD-3193-4EDF-8EEA-9962BDD61427}"/>
                  </a:ext>
                </a:extLst>
              </p:cNvPr>
              <p:cNvSpPr/>
              <p:nvPr/>
            </p:nvSpPr>
            <p:spPr>
              <a:xfrm>
                <a:off x="-240704" y="2996952"/>
                <a:ext cx="12601400" cy="58660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C1D26E-3224-4D0F-B8D3-8D9A42A7259A}"/>
                </a:ext>
              </a:extLst>
            </p:cNvPr>
            <p:cNvSpPr txBox="1"/>
            <p:nvPr/>
          </p:nvSpPr>
          <p:spPr>
            <a:xfrm>
              <a:off x="3135909" y="2976341"/>
              <a:ext cx="5920210" cy="68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유통관리 체계 마련을 위한 </a:t>
              </a:r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인사이트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</a:t>
              </a:r>
              <a:endPara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2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7668" y="2567806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들어주셔서</a:t>
            </a:r>
            <a:r>
              <a:rPr lang="ko-KR" altLang="en-US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4000" dirty="0">
              <a:ln w="6350">
                <a:solidFill>
                  <a:srgbClr val="C00000">
                    <a:alpha val="24000"/>
                  </a:srgb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5D689C-A6B3-4B24-8872-C48A1927088A}"/>
              </a:ext>
            </a:extLst>
          </p:cNvPr>
          <p:cNvGrpSpPr/>
          <p:nvPr/>
        </p:nvGrpSpPr>
        <p:grpSpPr>
          <a:xfrm>
            <a:off x="0" y="5300663"/>
            <a:ext cx="12192000" cy="761709"/>
            <a:chOff x="0" y="5157192"/>
            <a:chExt cx="12192000" cy="761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63D1DE-5F34-4FE6-8306-A2BB80E7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584" y="5157192"/>
              <a:ext cx="761709" cy="761709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F4D3820-44C7-4895-802B-6D9B03FED248}"/>
                </a:ext>
              </a:extLst>
            </p:cNvPr>
            <p:cNvCxnSpPr/>
            <p:nvPr/>
          </p:nvCxnSpPr>
          <p:spPr>
            <a:xfrm>
              <a:off x="0" y="5805264"/>
              <a:ext cx="12192000" cy="0"/>
            </a:xfrm>
            <a:prstGeom prst="line">
              <a:avLst/>
            </a:prstGeom>
            <a:solidFill>
              <a:srgbClr val="7F7F7F"/>
            </a:solidFill>
            <a:ln w="19050"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81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B3AF519-3733-4C1A-B287-82874EE40857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E7BA822-39B5-42B0-BE83-70B1EA9245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00663"/>
            <a:ext cx="761709" cy="7617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C4B26F-06E4-45C3-8A81-B6C2E0FC9B73}"/>
              </a:ext>
            </a:extLst>
          </p:cNvPr>
          <p:cNvSpPr txBox="1"/>
          <p:nvPr/>
        </p:nvSpPr>
        <p:spPr>
          <a:xfrm>
            <a:off x="335360" y="1196752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</a:t>
            </a:r>
            <a:r>
              <a:rPr lang="en-US" altLang="ko-KR" sz="40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 </a:t>
            </a:r>
            <a:r>
              <a:rPr lang="ko-KR" altLang="en-US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물류 유통량</a:t>
            </a:r>
            <a:r>
              <a:rPr lang="en-US" altLang="ko-KR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0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51D3B82-FE62-47B1-8D9A-4E45FA868051}"/>
              </a:ext>
            </a:extLst>
          </p:cNvPr>
          <p:cNvGrpSpPr/>
          <p:nvPr/>
        </p:nvGrpSpPr>
        <p:grpSpPr>
          <a:xfrm>
            <a:off x="1735999" y="2178213"/>
            <a:ext cx="6096000" cy="2885330"/>
            <a:chOff x="1735999" y="2178213"/>
            <a:chExt cx="6096000" cy="288533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51D580-21B1-4893-9916-F5C4B40ABCE6}"/>
                </a:ext>
              </a:extLst>
            </p:cNvPr>
            <p:cNvSpPr txBox="1"/>
            <p:nvPr/>
          </p:nvSpPr>
          <p:spPr>
            <a:xfrm>
              <a:off x="1735999" y="4672563"/>
              <a:ext cx="60960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택배물량 급증</a:t>
              </a:r>
              <a:endParaRPr lang="en-US" altLang="ko-KR" sz="16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CB9792EA-84C4-4CE3-9993-E95915D76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41"/>
            <a:stretch/>
          </p:blipFill>
          <p:spPr>
            <a:xfrm>
              <a:off x="3566404" y="2178213"/>
              <a:ext cx="2269705" cy="179668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6D4CDA1-4E32-487A-866E-7D65F8C76486}"/>
                </a:ext>
              </a:extLst>
            </p:cNvPr>
            <p:cNvSpPr txBox="1"/>
            <p:nvPr/>
          </p:nvSpPr>
          <p:spPr>
            <a:xfrm>
              <a:off x="3232548" y="4601878"/>
              <a:ext cx="66771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76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11341 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B3AF519-3733-4C1A-B287-82874EE40857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E7BA822-39B5-42B0-BE83-70B1EA9245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00663"/>
            <a:ext cx="761709" cy="7617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C4B26F-06E4-45C3-8A81-B6C2E0FC9B73}"/>
              </a:ext>
            </a:extLst>
          </p:cNvPr>
          <p:cNvSpPr txBox="1"/>
          <p:nvPr/>
        </p:nvSpPr>
        <p:spPr>
          <a:xfrm>
            <a:off x="335360" y="1196752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</a:t>
            </a:r>
            <a:r>
              <a:rPr lang="en-US" altLang="ko-KR" sz="40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 </a:t>
            </a:r>
            <a:r>
              <a:rPr lang="ko-KR" altLang="en-US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물류 유통량</a:t>
            </a:r>
            <a:r>
              <a:rPr lang="en-US" altLang="ko-KR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0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723017-5AFF-42EA-B09E-FCA0530DC58D}"/>
              </a:ext>
            </a:extLst>
          </p:cNvPr>
          <p:cNvGrpSpPr/>
          <p:nvPr/>
        </p:nvGrpSpPr>
        <p:grpSpPr>
          <a:xfrm>
            <a:off x="1703512" y="1904638"/>
            <a:ext cx="10644248" cy="3920975"/>
            <a:chOff x="1703512" y="1904638"/>
            <a:chExt cx="10644248" cy="392097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4AC93C5-9F10-45D0-AD88-AAA89BAFA508}"/>
                </a:ext>
              </a:extLst>
            </p:cNvPr>
            <p:cNvGrpSpPr/>
            <p:nvPr/>
          </p:nvGrpSpPr>
          <p:grpSpPr>
            <a:xfrm>
              <a:off x="5450072" y="5195365"/>
              <a:ext cx="6897688" cy="630248"/>
              <a:chOff x="5447928" y="5204851"/>
              <a:chExt cx="6897688" cy="630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1DBF74-74AE-40AB-9E48-845CC5B2927F}"/>
                  </a:ext>
                </a:extLst>
              </p:cNvPr>
              <p:cNvSpPr txBox="1"/>
              <p:nvPr/>
            </p:nvSpPr>
            <p:spPr>
              <a:xfrm>
                <a:off x="5447928" y="5496545"/>
                <a:ext cx="66136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600" dirty="0">
                    <a:ln w="6350">
                      <a:solidFill>
                        <a:schemeClr val="accent5">
                          <a:lumMod val="75000"/>
                          <a:alpha val="24000"/>
                        </a:schemeClr>
                      </a:solidFill>
                    </a:ln>
                    <a:solidFill>
                      <a:srgbClr val="C00000"/>
                    </a:solidFill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한국통합물류협회</a:t>
                </a:r>
                <a:r>
                  <a:rPr lang="en-US" altLang="ko-KR" sz="1600" dirty="0">
                    <a:ln w="6350">
                      <a:solidFill>
                        <a:schemeClr val="accent5">
                          <a:lumMod val="75000"/>
                          <a:alpha val="24000"/>
                        </a:schemeClr>
                      </a:solidFill>
                    </a:ln>
                    <a:solidFill>
                      <a:srgbClr val="C00000"/>
                    </a:solidFill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2021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AF5DE4-C307-4402-BEDC-5D62FE0FD66D}"/>
                  </a:ext>
                </a:extLst>
              </p:cNvPr>
              <p:cNvSpPr txBox="1"/>
              <p:nvPr/>
            </p:nvSpPr>
            <p:spPr>
              <a:xfrm>
                <a:off x="10473408" y="5204851"/>
                <a:ext cx="187220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ln w="6350">
                      <a:solidFill>
                        <a:schemeClr val="accent5">
                          <a:lumMod val="75000"/>
                          <a:alpha val="24000"/>
                        </a:schemeClr>
                      </a:solidFill>
                    </a:ln>
                    <a:solidFill>
                      <a:srgbClr val="C00000"/>
                    </a:solidFill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 </a:t>
                </a:r>
                <a:r>
                  <a:rPr lang="ko-KR" altLang="en-US" sz="1600" dirty="0">
                    <a:ln w="6350">
                      <a:solidFill>
                        <a:schemeClr val="accent5">
                          <a:lumMod val="75000"/>
                          <a:alpha val="24000"/>
                        </a:schemeClr>
                      </a:solidFill>
                    </a:ln>
                    <a:solidFill>
                      <a:srgbClr val="C00000"/>
                    </a:solidFill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출처</a:t>
                </a:r>
                <a:endPara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487FDF1A-F694-4E10-9DF5-27301196412E}"/>
                </a:ext>
              </a:extLst>
            </p:cNvPr>
            <p:cNvGrpSpPr/>
            <p:nvPr/>
          </p:nvGrpSpPr>
          <p:grpSpPr>
            <a:xfrm>
              <a:off x="3070584" y="2824247"/>
              <a:ext cx="6076974" cy="2530812"/>
              <a:chOff x="3068440" y="2478345"/>
              <a:chExt cx="6076974" cy="253081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59B7D9-D798-4AA8-A808-1AA560F83D82}"/>
                  </a:ext>
                </a:extLst>
              </p:cNvPr>
              <p:cNvSpPr/>
              <p:nvPr/>
            </p:nvSpPr>
            <p:spPr>
              <a:xfrm>
                <a:off x="3068440" y="4301275"/>
                <a:ext cx="432048" cy="7078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D45C447-58B2-4140-95A3-7D8BC932B693}"/>
                  </a:ext>
                </a:extLst>
              </p:cNvPr>
              <p:cNvSpPr/>
              <p:nvPr/>
            </p:nvSpPr>
            <p:spPr>
              <a:xfrm>
                <a:off x="3773818" y="4206539"/>
                <a:ext cx="432048" cy="8026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BD848DC-F2D2-41A9-A12D-2F584B1A2463}"/>
                  </a:ext>
                </a:extLst>
              </p:cNvPr>
              <p:cNvSpPr/>
              <p:nvPr/>
            </p:nvSpPr>
            <p:spPr>
              <a:xfrm>
                <a:off x="4479196" y="4101279"/>
                <a:ext cx="432048" cy="9078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9089DF1-C267-4CA1-B351-727DD9E38671}"/>
                  </a:ext>
                </a:extLst>
              </p:cNvPr>
              <p:cNvSpPr/>
              <p:nvPr/>
            </p:nvSpPr>
            <p:spPr>
              <a:xfrm>
                <a:off x="5184574" y="3918505"/>
                <a:ext cx="432048" cy="10906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3527A54-B5F4-4180-8863-A2092B607CA7}"/>
                  </a:ext>
                </a:extLst>
              </p:cNvPr>
              <p:cNvSpPr/>
              <p:nvPr/>
            </p:nvSpPr>
            <p:spPr>
              <a:xfrm>
                <a:off x="5889952" y="3774043"/>
                <a:ext cx="432048" cy="1235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9ADC00-1286-4428-BB6B-BD42811C3C76}"/>
                  </a:ext>
                </a:extLst>
              </p:cNvPr>
              <p:cNvSpPr/>
              <p:nvPr/>
            </p:nvSpPr>
            <p:spPr>
              <a:xfrm>
                <a:off x="6595330" y="3566843"/>
                <a:ext cx="432048" cy="14423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37AC070-2832-4E0E-87E3-5D1E759A92A5}"/>
                  </a:ext>
                </a:extLst>
              </p:cNvPr>
              <p:cNvSpPr/>
              <p:nvPr/>
            </p:nvSpPr>
            <p:spPr>
              <a:xfrm>
                <a:off x="7300708" y="3342441"/>
                <a:ext cx="432048" cy="16667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7AC97C2-FD0F-4EB7-9781-7FE90A65B465}"/>
                  </a:ext>
                </a:extLst>
              </p:cNvPr>
              <p:cNvSpPr/>
              <p:nvPr/>
            </p:nvSpPr>
            <p:spPr>
              <a:xfrm>
                <a:off x="8007037" y="3198425"/>
                <a:ext cx="432048" cy="18107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68C3680-BB96-4510-A5DA-7AAB307B9B15}"/>
                  </a:ext>
                </a:extLst>
              </p:cNvPr>
              <p:cNvSpPr/>
              <p:nvPr/>
            </p:nvSpPr>
            <p:spPr>
              <a:xfrm>
                <a:off x="8713366" y="2478345"/>
                <a:ext cx="432048" cy="25308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E7ACE4C2-82DF-4962-B1FC-D6180B42B0E7}"/>
                </a:ext>
              </a:extLst>
            </p:cNvPr>
            <p:cNvGrpSpPr/>
            <p:nvPr/>
          </p:nvGrpSpPr>
          <p:grpSpPr>
            <a:xfrm>
              <a:off x="3228751" y="3305339"/>
              <a:ext cx="5738787" cy="1728192"/>
              <a:chOff x="3226607" y="2959437"/>
              <a:chExt cx="5738787" cy="172819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1786591-5DB2-4C2F-8529-2C74C1EC483C}"/>
                  </a:ext>
                </a:extLst>
              </p:cNvPr>
              <p:cNvSpPr/>
              <p:nvPr/>
            </p:nvSpPr>
            <p:spPr>
              <a:xfrm>
                <a:off x="3946687" y="4615621"/>
                <a:ext cx="72008" cy="72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6E9932F-DF41-4404-BC40-EA726332B1DA}"/>
                  </a:ext>
                </a:extLst>
              </p:cNvPr>
              <p:cNvSpPr/>
              <p:nvPr/>
            </p:nvSpPr>
            <p:spPr>
              <a:xfrm>
                <a:off x="3226607" y="4471605"/>
                <a:ext cx="72008" cy="72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02670A4-7150-44E9-9223-F6A707A970AB}"/>
                  </a:ext>
                </a:extLst>
              </p:cNvPr>
              <p:cNvSpPr/>
              <p:nvPr/>
            </p:nvSpPr>
            <p:spPr>
              <a:xfrm>
                <a:off x="4666767" y="4553806"/>
                <a:ext cx="72008" cy="72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5C65CDA-AE34-4425-A89A-97EC263AEB41}"/>
                  </a:ext>
                </a:extLst>
              </p:cNvPr>
              <p:cNvSpPr/>
              <p:nvPr/>
            </p:nvSpPr>
            <p:spPr>
              <a:xfrm>
                <a:off x="5364594" y="3967549"/>
                <a:ext cx="72008" cy="72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3A53423-518B-459F-892F-E117EFFD5803}"/>
                  </a:ext>
                </a:extLst>
              </p:cNvPr>
              <p:cNvSpPr/>
              <p:nvPr/>
            </p:nvSpPr>
            <p:spPr>
              <a:xfrm>
                <a:off x="6059637" y="3895541"/>
                <a:ext cx="72008" cy="72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32013A4-C122-45B3-A015-C88161825A7A}"/>
                  </a:ext>
                </a:extLst>
              </p:cNvPr>
              <p:cNvSpPr/>
              <p:nvPr/>
            </p:nvSpPr>
            <p:spPr>
              <a:xfrm>
                <a:off x="7482155" y="4251996"/>
                <a:ext cx="72008" cy="72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EFA06B0-ADB9-459F-8293-51F8E8DB9C35}"/>
                  </a:ext>
                </a:extLst>
              </p:cNvPr>
              <p:cNvSpPr/>
              <p:nvPr/>
            </p:nvSpPr>
            <p:spPr>
              <a:xfrm>
                <a:off x="8187533" y="4226781"/>
                <a:ext cx="72008" cy="72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87308DD-84D0-49C1-B197-4741BCFAC5FA}"/>
                  </a:ext>
                </a:extLst>
              </p:cNvPr>
              <p:cNvSpPr/>
              <p:nvPr/>
            </p:nvSpPr>
            <p:spPr>
              <a:xfrm>
                <a:off x="6774875" y="3797975"/>
                <a:ext cx="72008" cy="72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6DCC7A-DF51-4DF8-9011-3BD1707E9255}"/>
                  </a:ext>
                </a:extLst>
              </p:cNvPr>
              <p:cNvSpPr/>
              <p:nvPr/>
            </p:nvSpPr>
            <p:spPr>
              <a:xfrm>
                <a:off x="8893386" y="2959437"/>
                <a:ext cx="72008" cy="72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CDFB323-DF9A-4E26-99B4-DB84B7413CB9}"/>
                </a:ext>
              </a:extLst>
            </p:cNvPr>
            <p:cNvCxnSpPr>
              <a:cxnSpLocks/>
            </p:cNvCxnSpPr>
            <p:nvPr/>
          </p:nvCxnSpPr>
          <p:spPr>
            <a:xfrm>
              <a:off x="3310002" y="4863704"/>
              <a:ext cx="720080" cy="14401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8030967-1342-4237-A488-356A3530D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1986" y="4921406"/>
              <a:ext cx="748933" cy="776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401259E-375A-46B7-8614-15CB1C4CE71C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4683557" y="4349455"/>
              <a:ext cx="683181" cy="58907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0D88648-2545-4710-A886-CF869E80D79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5438746" y="4277447"/>
              <a:ext cx="623035" cy="720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C07F86F-C340-4859-AB6E-C6F47EC96526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V="1">
              <a:off x="6074415" y="4179881"/>
              <a:ext cx="774612" cy="975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FDBACBD-91DE-40B0-B4EB-54DE3AB714F1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>
              <a:off x="6781695" y="4169435"/>
              <a:ext cx="774612" cy="46446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8F3B03D-67E3-4789-A2D8-0ADDA08DF1DC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7518235" y="4608687"/>
              <a:ext cx="671442" cy="21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FA995F1-B66B-46CA-ABF4-B0D600679542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V="1">
              <a:off x="8247058" y="3377347"/>
              <a:ext cx="684476" cy="12059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1B5B153-B6F4-4CDF-8316-A0BFC8D6FFD0}"/>
                </a:ext>
              </a:extLst>
            </p:cNvPr>
            <p:cNvGrpSpPr/>
            <p:nvPr/>
          </p:nvGrpSpPr>
          <p:grpSpPr>
            <a:xfrm>
              <a:off x="2931971" y="5428153"/>
              <a:ext cx="6332346" cy="338554"/>
              <a:chOff x="2929827" y="5112773"/>
              <a:chExt cx="6332346" cy="338554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6D9694-BEA1-40B0-9088-F9669DC12BD2}"/>
                  </a:ext>
                </a:extLst>
              </p:cNvPr>
              <p:cNvSpPr txBox="1"/>
              <p:nvPr/>
            </p:nvSpPr>
            <p:spPr>
              <a:xfrm>
                <a:off x="2929827" y="5112773"/>
                <a:ext cx="665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2012</a:t>
                </a:r>
                <a:endPara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A168A4B-201F-4562-A31C-2B459B8C9F31}"/>
                  </a:ext>
                </a:extLst>
              </p:cNvPr>
              <p:cNvSpPr txBox="1"/>
              <p:nvPr/>
            </p:nvSpPr>
            <p:spPr>
              <a:xfrm>
                <a:off x="3649907" y="5112773"/>
                <a:ext cx="665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	13</a:t>
                </a:r>
                <a:endPara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9773966-FA49-4049-87BC-B2D89CC554AC}"/>
                  </a:ext>
                </a:extLst>
              </p:cNvPr>
              <p:cNvSpPr txBox="1"/>
              <p:nvPr/>
            </p:nvSpPr>
            <p:spPr>
              <a:xfrm>
                <a:off x="4348629" y="5112773"/>
                <a:ext cx="665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2014</a:t>
                </a:r>
                <a:endPara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44493B-0E70-465C-8211-5DA02F8713DE}"/>
                  </a:ext>
                </a:extLst>
              </p:cNvPr>
              <p:cNvSpPr txBox="1"/>
              <p:nvPr/>
            </p:nvSpPr>
            <p:spPr>
              <a:xfrm>
                <a:off x="5067812" y="5112773"/>
                <a:ext cx="665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2015</a:t>
                </a:r>
                <a:endPara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BD8F09-8BBC-4128-A4B8-BE3DBBC45D9D}"/>
                  </a:ext>
                </a:extLst>
              </p:cNvPr>
              <p:cNvSpPr txBox="1"/>
              <p:nvPr/>
            </p:nvSpPr>
            <p:spPr>
              <a:xfrm>
                <a:off x="5759509" y="5112773"/>
                <a:ext cx="665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2016</a:t>
                </a:r>
                <a:endPara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D20EBBD-73AD-4821-A798-5F8CC9DDA66B}"/>
                  </a:ext>
                </a:extLst>
              </p:cNvPr>
              <p:cNvSpPr txBox="1"/>
              <p:nvPr/>
            </p:nvSpPr>
            <p:spPr>
              <a:xfrm>
                <a:off x="6478095" y="5112773"/>
                <a:ext cx="665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2017</a:t>
                </a:r>
                <a:endPara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31EFCDD-6ECE-4A9F-BB30-E832BB893FBF}"/>
                  </a:ext>
                </a:extLst>
              </p:cNvPr>
              <p:cNvSpPr txBox="1"/>
              <p:nvPr/>
            </p:nvSpPr>
            <p:spPr>
              <a:xfrm>
                <a:off x="7221379" y="5112773"/>
                <a:ext cx="665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2018</a:t>
                </a:r>
                <a:endPara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6156D-6F0C-4009-8461-3E1CBEF9DB8D}"/>
                  </a:ext>
                </a:extLst>
              </p:cNvPr>
              <p:cNvSpPr txBox="1"/>
              <p:nvPr/>
            </p:nvSpPr>
            <p:spPr>
              <a:xfrm>
                <a:off x="7912130" y="5112773"/>
                <a:ext cx="665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2019</a:t>
                </a:r>
                <a:endPara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52BDB09-62E5-4D10-8C32-A4BF63918FC2}"/>
                  </a:ext>
                </a:extLst>
              </p:cNvPr>
              <p:cNvSpPr txBox="1"/>
              <p:nvPr/>
            </p:nvSpPr>
            <p:spPr>
              <a:xfrm>
                <a:off x="8596606" y="5112773"/>
                <a:ext cx="6655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2020</a:t>
                </a:r>
                <a:endParaRPr lang="ko-KR" altLang="en-US" sz="16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B482187-CF86-4E65-894B-752EE532EE9C}"/>
                </a:ext>
              </a:extLst>
            </p:cNvPr>
            <p:cNvGrpSpPr/>
            <p:nvPr/>
          </p:nvGrpSpPr>
          <p:grpSpPr>
            <a:xfrm>
              <a:off x="6881942" y="2421801"/>
              <a:ext cx="1037936" cy="555027"/>
              <a:chOff x="6139734" y="2268183"/>
              <a:chExt cx="1037936" cy="55502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A4CABC5A-FE57-4B96-8E08-0D4C63300EE1}"/>
                  </a:ext>
                </a:extLst>
              </p:cNvPr>
              <p:cNvSpPr/>
              <p:nvPr/>
            </p:nvSpPr>
            <p:spPr>
              <a:xfrm>
                <a:off x="6139734" y="2293908"/>
                <a:ext cx="432048" cy="1720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4DA23AFB-312F-4A8C-8169-86A125B61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9647" y="2676790"/>
                <a:ext cx="390668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349608B6-5091-4CD8-B249-D7D7BD63BAB4}"/>
                  </a:ext>
                </a:extLst>
              </p:cNvPr>
              <p:cNvSpPr/>
              <p:nvPr/>
            </p:nvSpPr>
            <p:spPr>
              <a:xfrm>
                <a:off x="6358187" y="2640284"/>
                <a:ext cx="72008" cy="720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DE3BBB9-AC94-4D11-90D4-112DAE2FB6CE}"/>
                  </a:ext>
                </a:extLst>
              </p:cNvPr>
              <p:cNvSpPr txBox="1"/>
              <p:nvPr/>
            </p:nvSpPr>
            <p:spPr>
              <a:xfrm>
                <a:off x="6579429" y="2268183"/>
                <a:ext cx="598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물동량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1D0E73-A1C9-4C5E-A4FF-574779E89E25}"/>
                  </a:ext>
                </a:extLst>
              </p:cNvPr>
              <p:cNvSpPr txBox="1"/>
              <p:nvPr/>
            </p:nvSpPr>
            <p:spPr>
              <a:xfrm>
                <a:off x="6577558" y="2546211"/>
                <a:ext cx="5982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err="1">
                    <a:ln w="6350">
                      <a:solidFill>
                        <a:schemeClr val="tx1">
                          <a:alpha val="24000"/>
                        </a:schemeClr>
                      </a:solidFill>
                    </a:ln>
                    <a:effectLst>
                      <a:outerShdw blurRad="25400" dist="127000" dir="2700000" algn="tl" rotWithShape="0">
                        <a:schemeClr val="bg1">
                          <a:lumMod val="75000"/>
                          <a:alpha val="40000"/>
                        </a:scheme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증감율</a:t>
                </a:r>
                <a:endParaRPr lang="ko-KR" altLang="en-US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E89E022-72D0-41FE-BF68-04A0F14969CC}"/>
                </a:ext>
              </a:extLst>
            </p:cNvPr>
            <p:cNvSpPr txBox="1"/>
            <p:nvPr/>
          </p:nvSpPr>
          <p:spPr>
            <a:xfrm>
              <a:off x="4539255" y="1904638"/>
              <a:ext cx="3406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국내 택배시장 물동량 추이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DB60537-8E1D-4B85-96E0-8978237FB1E0}"/>
                </a:ext>
              </a:extLst>
            </p:cNvPr>
            <p:cNvSpPr txBox="1"/>
            <p:nvPr/>
          </p:nvSpPr>
          <p:spPr>
            <a:xfrm>
              <a:off x="1703512" y="2542611"/>
              <a:ext cx="1164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 </a:t>
              </a:r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박스</a:t>
              </a:r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C67A8B7-F389-4467-8001-8F9DB37DF23F}"/>
                </a:ext>
              </a:extLst>
            </p:cNvPr>
            <p:cNvCxnSpPr>
              <a:cxnSpLocks/>
            </p:cNvCxnSpPr>
            <p:nvPr/>
          </p:nvCxnSpPr>
          <p:spPr>
            <a:xfrm>
              <a:off x="2661082" y="5369096"/>
              <a:ext cx="6893446" cy="17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E0B6CEB-D4D0-4BEF-AFED-E8CF258753C0}"/>
                </a:ext>
              </a:extLst>
            </p:cNvPr>
            <p:cNvCxnSpPr>
              <a:cxnSpLocks/>
            </p:cNvCxnSpPr>
            <p:nvPr/>
          </p:nvCxnSpPr>
          <p:spPr>
            <a:xfrm>
              <a:off x="9341173" y="2790846"/>
              <a:ext cx="0" cy="2749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5045ACE-EE6F-4D3C-B454-F78855622D4E}"/>
                </a:ext>
              </a:extLst>
            </p:cNvPr>
            <p:cNvCxnSpPr>
              <a:cxnSpLocks/>
            </p:cNvCxnSpPr>
            <p:nvPr/>
          </p:nvCxnSpPr>
          <p:spPr>
            <a:xfrm>
              <a:off x="2785776" y="2789198"/>
              <a:ext cx="0" cy="2749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A27220D-10E1-4937-A4B9-B63F1FB4436C}"/>
                </a:ext>
              </a:extLst>
            </p:cNvPr>
            <p:cNvSpPr txBox="1"/>
            <p:nvPr/>
          </p:nvSpPr>
          <p:spPr>
            <a:xfrm>
              <a:off x="2869979" y="4358355"/>
              <a:ext cx="769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140,598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D3E269D-2117-4A67-BA4F-87329EFA8069}"/>
                </a:ext>
              </a:extLst>
            </p:cNvPr>
            <p:cNvSpPr txBox="1"/>
            <p:nvPr/>
          </p:nvSpPr>
          <p:spPr>
            <a:xfrm>
              <a:off x="3604442" y="4263619"/>
              <a:ext cx="769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150,931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78E098-EB5E-4D61-AED7-A0E8A221CBBA}"/>
                </a:ext>
              </a:extLst>
            </p:cNvPr>
            <p:cNvSpPr txBox="1"/>
            <p:nvPr/>
          </p:nvSpPr>
          <p:spPr>
            <a:xfrm>
              <a:off x="4326945" y="4181872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162,325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9054086-55C7-4379-A07C-B205FD94723B}"/>
                </a:ext>
              </a:extLst>
            </p:cNvPr>
            <p:cNvSpPr txBox="1"/>
            <p:nvPr/>
          </p:nvSpPr>
          <p:spPr>
            <a:xfrm>
              <a:off x="5017917" y="3938886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181,596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03897AF-CA8F-47EE-9359-A1F02DCFA9D6}"/>
                </a:ext>
              </a:extLst>
            </p:cNvPr>
            <p:cNvSpPr txBox="1"/>
            <p:nvPr/>
          </p:nvSpPr>
          <p:spPr>
            <a:xfrm>
              <a:off x="5695284" y="3856102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204,666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A6E2F0A-30A3-4DE8-8D17-0FDF03E1273D}"/>
                </a:ext>
              </a:extLst>
            </p:cNvPr>
            <p:cNvSpPr txBox="1"/>
            <p:nvPr/>
          </p:nvSpPr>
          <p:spPr>
            <a:xfrm>
              <a:off x="6414151" y="3639789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231,946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D2F388B-FD0E-457C-9625-042B654833D3}"/>
                </a:ext>
              </a:extLst>
            </p:cNvPr>
            <p:cNvSpPr txBox="1"/>
            <p:nvPr/>
          </p:nvSpPr>
          <p:spPr>
            <a:xfrm>
              <a:off x="7107942" y="3389002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254,278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BB05CC9-F430-451C-8DB3-69BA50E1DFEB}"/>
                </a:ext>
              </a:extLst>
            </p:cNvPr>
            <p:cNvSpPr txBox="1"/>
            <p:nvPr/>
          </p:nvSpPr>
          <p:spPr>
            <a:xfrm>
              <a:off x="7862176" y="3270338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278,980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CD92AAB-28D4-422A-BC2D-86823C34109A}"/>
                </a:ext>
              </a:extLst>
            </p:cNvPr>
            <p:cNvSpPr txBox="1"/>
            <p:nvPr/>
          </p:nvSpPr>
          <p:spPr>
            <a:xfrm>
              <a:off x="8440692" y="2472304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337,373</a:t>
              </a:r>
              <a:endParaRPr lang="ko-KR" altLang="en-US" sz="1600" b="1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5A7603B-952C-4E4D-8DE6-26210E4B8073}"/>
                </a:ext>
              </a:extLst>
            </p:cNvPr>
            <p:cNvSpPr txBox="1"/>
            <p:nvPr/>
          </p:nvSpPr>
          <p:spPr>
            <a:xfrm>
              <a:off x="3008602" y="4920144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8.2%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D7941A6-D582-43D3-8C58-2BCFFE98D244}"/>
                </a:ext>
              </a:extLst>
            </p:cNvPr>
            <p:cNvSpPr txBox="1"/>
            <p:nvPr/>
          </p:nvSpPr>
          <p:spPr>
            <a:xfrm>
              <a:off x="3722035" y="5041082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7.3%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BDF45E8-CB60-41B7-991E-32C743FA4D6D}"/>
                </a:ext>
              </a:extLst>
            </p:cNvPr>
            <p:cNvSpPr txBox="1"/>
            <p:nvPr/>
          </p:nvSpPr>
          <p:spPr>
            <a:xfrm>
              <a:off x="4441574" y="5014323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7.5%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FE622EC-522E-4A21-87E8-AEC479574090}"/>
                </a:ext>
              </a:extLst>
            </p:cNvPr>
            <p:cNvSpPr txBox="1"/>
            <p:nvPr/>
          </p:nvSpPr>
          <p:spPr>
            <a:xfrm>
              <a:off x="5124709" y="4435710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11.9%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7B0B102-CA46-4758-BF9F-69218BBFDE4F}"/>
                </a:ext>
              </a:extLst>
            </p:cNvPr>
            <p:cNvSpPr txBox="1"/>
            <p:nvPr/>
          </p:nvSpPr>
          <p:spPr>
            <a:xfrm>
              <a:off x="5768448" y="4342565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12.7%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BE6F0E4-D2AC-40A1-82C0-B8C71CC7EDE0}"/>
                </a:ext>
              </a:extLst>
            </p:cNvPr>
            <p:cNvSpPr txBox="1"/>
            <p:nvPr/>
          </p:nvSpPr>
          <p:spPr>
            <a:xfrm>
              <a:off x="6478652" y="4239712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13.3%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7B72886-1057-447D-A608-D115703A507F}"/>
                </a:ext>
              </a:extLst>
            </p:cNvPr>
            <p:cNvSpPr txBox="1"/>
            <p:nvPr/>
          </p:nvSpPr>
          <p:spPr>
            <a:xfrm>
              <a:off x="7282032" y="4694340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9.6%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8A2556A-C511-4B94-9E1A-A3533785AFE0}"/>
                </a:ext>
              </a:extLst>
            </p:cNvPr>
            <p:cNvSpPr txBox="1"/>
            <p:nvPr/>
          </p:nvSpPr>
          <p:spPr>
            <a:xfrm>
              <a:off x="7990728" y="4666074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9.7%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0225812-A374-45D3-B5E8-71E0417F0081}"/>
                </a:ext>
              </a:extLst>
            </p:cNvPr>
            <p:cNvSpPr txBox="1"/>
            <p:nvPr/>
          </p:nvSpPr>
          <p:spPr>
            <a:xfrm>
              <a:off x="8469420" y="2979691"/>
              <a:ext cx="909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20.93%</a:t>
              </a:r>
              <a:endParaRPr lang="ko-KR" altLang="en-US" sz="1600" b="1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A2186DC-DCEE-49E8-82EB-FFA925F0ACCA}"/>
                </a:ext>
              </a:extLst>
            </p:cNvPr>
            <p:cNvSpPr txBox="1"/>
            <p:nvPr/>
          </p:nvSpPr>
          <p:spPr>
            <a:xfrm>
              <a:off x="1945708" y="2810414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350,000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F5FD058-1AF1-4B45-8FC3-C07D274145C6}"/>
                </a:ext>
              </a:extLst>
            </p:cNvPr>
            <p:cNvSpPr txBox="1"/>
            <p:nvPr/>
          </p:nvSpPr>
          <p:spPr>
            <a:xfrm>
              <a:off x="1945708" y="3288295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300,000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CDF6CC1-5C87-4BF1-B7F8-8E66217A04B7}"/>
                </a:ext>
              </a:extLst>
            </p:cNvPr>
            <p:cNvSpPr txBox="1"/>
            <p:nvPr/>
          </p:nvSpPr>
          <p:spPr>
            <a:xfrm>
              <a:off x="1945709" y="3766176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250,000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A762449-1F0F-4150-A3D6-B16FBAC0E3DE}"/>
                </a:ext>
              </a:extLst>
            </p:cNvPr>
            <p:cNvSpPr txBox="1"/>
            <p:nvPr/>
          </p:nvSpPr>
          <p:spPr>
            <a:xfrm>
              <a:off x="1945708" y="4244057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200,000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F07461A-5C79-4BC2-A6BD-0851F71DB977}"/>
                </a:ext>
              </a:extLst>
            </p:cNvPr>
            <p:cNvSpPr txBox="1"/>
            <p:nvPr/>
          </p:nvSpPr>
          <p:spPr>
            <a:xfrm>
              <a:off x="1945708" y="4721938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150,000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B01975C-3E5D-4843-8398-B2D173F7FB0C}"/>
                </a:ext>
              </a:extLst>
            </p:cNvPr>
            <p:cNvSpPr txBox="1"/>
            <p:nvPr/>
          </p:nvSpPr>
          <p:spPr>
            <a:xfrm>
              <a:off x="1945708" y="5199819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100,000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34F3C63-7D5A-4CE3-BFB2-BACA81B65ABE}"/>
                </a:ext>
              </a:extLst>
            </p:cNvPr>
            <p:cNvSpPr txBox="1"/>
            <p:nvPr/>
          </p:nvSpPr>
          <p:spPr>
            <a:xfrm>
              <a:off x="9555471" y="5201467"/>
              <a:ext cx="548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6.0%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5CD19C-3A71-42E4-BD1D-331D254F36CE}"/>
                </a:ext>
              </a:extLst>
            </p:cNvPr>
            <p:cNvSpPr txBox="1"/>
            <p:nvPr/>
          </p:nvSpPr>
          <p:spPr>
            <a:xfrm>
              <a:off x="9555471" y="4930950"/>
              <a:ext cx="548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8.0%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C3593E7-B138-4F2B-BC93-B110694F73CA}"/>
                </a:ext>
              </a:extLst>
            </p:cNvPr>
            <p:cNvSpPr txBox="1"/>
            <p:nvPr/>
          </p:nvSpPr>
          <p:spPr>
            <a:xfrm>
              <a:off x="9510587" y="4660430"/>
              <a:ext cx="638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10.0%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254C192-7D39-48A6-821D-EAFF5AB976CE}"/>
                </a:ext>
              </a:extLst>
            </p:cNvPr>
            <p:cNvSpPr txBox="1"/>
            <p:nvPr/>
          </p:nvSpPr>
          <p:spPr>
            <a:xfrm>
              <a:off x="9510587" y="4389910"/>
              <a:ext cx="638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12.0%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E93BC5F-81A4-4E5F-A61F-234ED9755F7D}"/>
                </a:ext>
              </a:extLst>
            </p:cNvPr>
            <p:cNvSpPr txBox="1"/>
            <p:nvPr/>
          </p:nvSpPr>
          <p:spPr>
            <a:xfrm>
              <a:off x="9510587" y="4119390"/>
              <a:ext cx="638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14.0%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8934495-7197-4B97-840B-CE2D7C3137A8}"/>
                </a:ext>
              </a:extLst>
            </p:cNvPr>
            <p:cNvSpPr txBox="1"/>
            <p:nvPr/>
          </p:nvSpPr>
          <p:spPr>
            <a:xfrm>
              <a:off x="9510587" y="3848870"/>
              <a:ext cx="638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16.0%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1B6289D-4C4C-48A7-BBD1-321EEF1E16B1}"/>
                </a:ext>
              </a:extLst>
            </p:cNvPr>
            <p:cNvSpPr txBox="1"/>
            <p:nvPr/>
          </p:nvSpPr>
          <p:spPr>
            <a:xfrm>
              <a:off x="9510587" y="3578350"/>
              <a:ext cx="638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18.0%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73513DD-350D-4AC0-A10A-C26465B82270}"/>
                </a:ext>
              </a:extLst>
            </p:cNvPr>
            <p:cNvSpPr txBox="1"/>
            <p:nvPr/>
          </p:nvSpPr>
          <p:spPr>
            <a:xfrm>
              <a:off x="9510587" y="3307830"/>
              <a:ext cx="638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20.0%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99F5078-FCAA-47CC-8D43-9F72954546C0}"/>
                </a:ext>
              </a:extLst>
            </p:cNvPr>
            <p:cNvSpPr txBox="1"/>
            <p:nvPr/>
          </p:nvSpPr>
          <p:spPr>
            <a:xfrm>
              <a:off x="9510587" y="3037310"/>
              <a:ext cx="638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22.0%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935CFB2-419B-49B2-BB60-EFD73D1D7D37}"/>
                </a:ext>
              </a:extLst>
            </p:cNvPr>
            <p:cNvSpPr txBox="1"/>
            <p:nvPr/>
          </p:nvSpPr>
          <p:spPr>
            <a:xfrm>
              <a:off x="9510587" y="2766790"/>
              <a:ext cx="638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24.0%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F47F8D3-D30A-4C3E-A5FA-96CE0ED297AF}"/>
                </a:ext>
              </a:extLst>
            </p:cNvPr>
            <p:cNvSpPr txBox="1"/>
            <p:nvPr/>
          </p:nvSpPr>
          <p:spPr>
            <a:xfrm>
              <a:off x="1986442" y="2328089"/>
              <a:ext cx="59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물동량</a:t>
              </a:r>
              <a:endParaRPr lang="ko-KR" altLang="en-US" sz="1200" dirty="0" err="1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F8A329D-1573-4C74-85E2-1E5B9B3D7664}"/>
                </a:ext>
              </a:extLst>
            </p:cNvPr>
            <p:cNvSpPr txBox="1"/>
            <p:nvPr/>
          </p:nvSpPr>
          <p:spPr>
            <a:xfrm>
              <a:off x="9510587" y="2450904"/>
              <a:ext cx="59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증감율</a:t>
              </a:r>
              <a:endParaRPr lang="ko-KR" altLang="en-US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C0E2B1D6-EA7F-408C-9232-378461F3DDA1}"/>
              </a:ext>
            </a:extLst>
          </p:cNvPr>
          <p:cNvSpPr/>
          <p:nvPr/>
        </p:nvSpPr>
        <p:spPr>
          <a:xfrm>
            <a:off x="8518267" y="2367489"/>
            <a:ext cx="798149" cy="108577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0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/>
      <p:bldP spid="13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59693-6EB9-4235-A46B-3534960DE2D1}"/>
              </a:ext>
            </a:extLst>
          </p:cNvPr>
          <p:cNvSpPr txBox="1"/>
          <p:nvPr/>
        </p:nvSpPr>
        <p:spPr>
          <a:xfrm>
            <a:off x="335360" y="1196752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</a:t>
            </a:r>
            <a:r>
              <a:rPr lang="en-US" altLang="ko-KR" sz="40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 </a:t>
            </a:r>
            <a:r>
              <a:rPr lang="ko-KR" altLang="en-US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제주도</a:t>
            </a:r>
            <a:r>
              <a:rPr lang="en-US" altLang="ko-KR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0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60B605-403D-4D52-A4B8-E232DD9D0641}"/>
              </a:ext>
            </a:extLst>
          </p:cNvPr>
          <p:cNvGrpSpPr/>
          <p:nvPr/>
        </p:nvGrpSpPr>
        <p:grpSpPr>
          <a:xfrm>
            <a:off x="4475510" y="1904638"/>
            <a:ext cx="3240980" cy="3297797"/>
            <a:chOff x="4475510" y="1904638"/>
            <a:chExt cx="3240980" cy="329779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50177B-1C74-43B5-9079-D3FFB2037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510" y="1904638"/>
              <a:ext cx="3240980" cy="32409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383342-07E6-47B8-9525-7FAD8C6A6422}"/>
                </a:ext>
              </a:extLst>
            </p:cNvPr>
            <p:cNvSpPr txBox="1"/>
            <p:nvPr/>
          </p:nvSpPr>
          <p:spPr>
            <a:xfrm>
              <a:off x="4838285" y="4740770"/>
              <a:ext cx="2515432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반입과 </a:t>
              </a:r>
              <a:r>
                <a:rPr lang="ko-KR" altLang="en-US" sz="24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반출량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차이</a:t>
              </a:r>
              <a:endPara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FA8D40-EAAF-4A3C-9B4F-12C3094D87B3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5A5B2049-916E-43D1-9F1A-2D947D51B1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00663"/>
            <a:ext cx="761709" cy="7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2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0"/>
          <p:cNvSpPr txBox="1"/>
          <p:nvPr/>
        </p:nvSpPr>
        <p:spPr>
          <a:xfrm>
            <a:off x="0" y="-1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n w="635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  <a:p>
            <a:r>
              <a:rPr lang="ko-KR" altLang="en-US" sz="200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59693-6EB9-4235-A46B-3534960DE2D1}"/>
              </a:ext>
            </a:extLst>
          </p:cNvPr>
          <p:cNvSpPr txBox="1"/>
          <p:nvPr/>
        </p:nvSpPr>
        <p:spPr>
          <a:xfrm>
            <a:off x="335360" y="1196752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</a:t>
            </a:r>
            <a:r>
              <a:rPr lang="en-US" altLang="ko-KR" sz="40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2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Cul De Sac" pitchFamily="2" charset="0"/>
              </a:rPr>
              <a:t> </a:t>
            </a:r>
            <a:r>
              <a:rPr lang="ko-KR" altLang="en-US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제주도</a:t>
            </a:r>
            <a:r>
              <a:rPr lang="en-US" altLang="ko-KR" sz="40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000" dirty="0">
              <a:ln w="6350">
                <a:solidFill>
                  <a:schemeClr val="accent5">
                    <a:lumMod val="75000"/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FA8D40-EAAF-4A3C-9B4F-12C3094D87B3}"/>
              </a:ext>
            </a:extLst>
          </p:cNvPr>
          <p:cNvCxnSpPr/>
          <p:nvPr/>
        </p:nvCxnSpPr>
        <p:spPr>
          <a:xfrm>
            <a:off x="0" y="5948735"/>
            <a:ext cx="12192000" cy="0"/>
          </a:xfrm>
          <a:prstGeom prst="line">
            <a:avLst/>
          </a:prstGeom>
          <a:solidFill>
            <a:srgbClr val="7F7F7F"/>
          </a:solidFill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5A5B2049-916E-43D1-9F1A-2D947D51B1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00663"/>
            <a:ext cx="761709" cy="76170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4C9C50-5D8A-4451-87F6-3B5EE6627021}"/>
              </a:ext>
            </a:extLst>
          </p:cNvPr>
          <p:cNvGrpSpPr/>
          <p:nvPr/>
        </p:nvGrpSpPr>
        <p:grpSpPr>
          <a:xfrm>
            <a:off x="5447928" y="5204851"/>
            <a:ext cx="6897688" cy="630248"/>
            <a:chOff x="5447928" y="5204851"/>
            <a:chExt cx="6897688" cy="6302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05B13E-0BE9-4442-8E1E-E98ABFC1BC2B}"/>
                </a:ext>
              </a:extLst>
            </p:cNvPr>
            <p:cNvSpPr txBox="1"/>
            <p:nvPr/>
          </p:nvSpPr>
          <p:spPr>
            <a:xfrm>
              <a:off x="5447928" y="5496545"/>
              <a:ext cx="6613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제주특별자치도 항만개발과</a:t>
              </a:r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교통항공정책과</a:t>
              </a:r>
              <a:endPara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2CF28-E566-4906-9E06-9A641742DB15}"/>
                </a:ext>
              </a:extLst>
            </p:cNvPr>
            <p:cNvSpPr txBox="1"/>
            <p:nvPr/>
          </p:nvSpPr>
          <p:spPr>
            <a:xfrm>
              <a:off x="10473408" y="5204851"/>
              <a:ext cx="18722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16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출처</a:t>
              </a:r>
              <a:endParaRPr lang="en-US" altLang="ko-KR" sz="1600" dirty="0">
                <a:ln w="6350">
                  <a:solidFill>
                    <a:schemeClr val="accent5">
                      <a:lumMod val="75000"/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39A1E7-F774-470A-B19B-597B13CDD005}"/>
              </a:ext>
            </a:extLst>
          </p:cNvPr>
          <p:cNvGrpSpPr/>
          <p:nvPr/>
        </p:nvGrpSpPr>
        <p:grpSpPr>
          <a:xfrm>
            <a:off x="4511824" y="2500456"/>
            <a:ext cx="3198606" cy="3194762"/>
            <a:chOff x="4511824" y="2564904"/>
            <a:chExt cx="3198606" cy="319476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D23436E-E034-4635-BF19-124C2E30D972}"/>
                </a:ext>
              </a:extLst>
            </p:cNvPr>
            <p:cNvSpPr/>
            <p:nvPr/>
          </p:nvSpPr>
          <p:spPr>
            <a:xfrm>
              <a:off x="4534042" y="2583278"/>
              <a:ext cx="3176388" cy="3176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부분 원형 41">
              <a:extLst>
                <a:ext uri="{FF2B5EF4-FFF2-40B4-BE49-F238E27FC236}">
                  <a16:creationId xmlns:a16="http://schemas.microsoft.com/office/drawing/2014/main" id="{8C80ECD3-6911-442F-A0F6-38C44C9B3B3F}"/>
                </a:ext>
              </a:extLst>
            </p:cNvPr>
            <p:cNvSpPr/>
            <p:nvPr/>
          </p:nvSpPr>
          <p:spPr>
            <a:xfrm>
              <a:off x="4511824" y="2564904"/>
              <a:ext cx="3176387" cy="3176387"/>
            </a:xfrm>
            <a:prstGeom prst="pie">
              <a:avLst>
                <a:gd name="adj1" fmla="val 1573521"/>
                <a:gd name="adj2" fmla="val 1620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3A954D6-D277-48F3-A2D0-6A296B2965CB}"/>
              </a:ext>
            </a:extLst>
          </p:cNvPr>
          <p:cNvSpPr txBox="1"/>
          <p:nvPr/>
        </p:nvSpPr>
        <p:spPr>
          <a:xfrm>
            <a:off x="4638550" y="3918170"/>
            <a:ext cx="139974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11,485,956</a:t>
            </a:r>
          </a:p>
          <a:p>
            <a:pPr algn="ctr"/>
            <a:endParaRPr lang="en-US" altLang="ko-KR" sz="7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rgbClr val="C0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(68.1%)</a:t>
            </a:r>
            <a:endParaRPr lang="ko-KR" altLang="en-US" sz="24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rgbClr val="C00000"/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49" name="그룹 2048">
            <a:extLst>
              <a:ext uri="{FF2B5EF4-FFF2-40B4-BE49-F238E27FC236}">
                <a16:creationId xmlns:a16="http://schemas.microsoft.com/office/drawing/2014/main" id="{4087B134-6EE0-437A-829F-1F0115BDD896}"/>
              </a:ext>
            </a:extLst>
          </p:cNvPr>
          <p:cNvGrpSpPr/>
          <p:nvPr/>
        </p:nvGrpSpPr>
        <p:grpSpPr>
          <a:xfrm>
            <a:off x="4221133" y="1904638"/>
            <a:ext cx="3749744" cy="716316"/>
            <a:chOff x="4221133" y="1904638"/>
            <a:chExt cx="3749744" cy="71631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F26DD0-40B3-4C44-95DC-80CEF3D0BF35}"/>
                </a:ext>
              </a:extLst>
            </p:cNvPr>
            <p:cNvSpPr txBox="1"/>
            <p:nvPr/>
          </p:nvSpPr>
          <p:spPr>
            <a:xfrm>
              <a:off x="4221133" y="1904638"/>
              <a:ext cx="3749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제주도 반입과 </a:t>
              </a:r>
              <a:r>
                <a:rPr lang="ko-KR" altLang="en-US" sz="24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반출량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및 비율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778CD7-C890-4656-8950-23BFF04A16D7}"/>
                </a:ext>
              </a:extLst>
            </p:cNvPr>
            <p:cNvSpPr txBox="1"/>
            <p:nvPr/>
          </p:nvSpPr>
          <p:spPr>
            <a:xfrm>
              <a:off x="6848685" y="2343955"/>
              <a:ext cx="923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 </a:t>
              </a:r>
              <a:r>
                <a:rPr lang="ko-KR" altLang="en-US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 </a:t>
              </a:r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톤 </a:t>
              </a:r>
              <a:r>
                <a:rPr lang="en-US" altLang="ko-KR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478C56B-1C02-4156-8063-26D5357C5E24}"/>
              </a:ext>
            </a:extLst>
          </p:cNvPr>
          <p:cNvSpPr txBox="1"/>
          <p:nvPr/>
        </p:nvSpPr>
        <p:spPr>
          <a:xfrm>
            <a:off x="6193696" y="3206833"/>
            <a:ext cx="136447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7,822,920</a:t>
            </a:r>
          </a:p>
          <a:p>
            <a:pPr algn="ctr"/>
            <a:endParaRPr lang="en-US" altLang="ko-KR" sz="700" dirty="0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(31.9%)</a:t>
            </a:r>
            <a:endParaRPr lang="ko-KR" altLang="en-US" sz="2400" dirty="0" err="1">
              <a:ln w="6350">
                <a:solidFill>
                  <a:schemeClr val="tx1">
                    <a:alpha val="24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25400" dist="1270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48E22BD-E1CB-426B-A28F-F6CF21848ECE}"/>
              </a:ext>
            </a:extLst>
          </p:cNvPr>
          <p:cNvGrpSpPr/>
          <p:nvPr/>
        </p:nvGrpSpPr>
        <p:grpSpPr>
          <a:xfrm>
            <a:off x="7558173" y="4966034"/>
            <a:ext cx="825408" cy="595718"/>
            <a:chOff x="7896200" y="4482670"/>
            <a:chExt cx="825408" cy="59571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9070FE-AA0B-4A47-BD52-0A348EC6EC35}"/>
                </a:ext>
              </a:extLst>
            </p:cNvPr>
            <p:cNvSpPr/>
            <p:nvPr/>
          </p:nvSpPr>
          <p:spPr>
            <a:xfrm>
              <a:off x="7896200" y="4498218"/>
              <a:ext cx="227167" cy="2271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608B36B-E3D1-4EAC-8C47-2CCD30421611}"/>
                </a:ext>
              </a:extLst>
            </p:cNvPr>
            <p:cNvSpPr/>
            <p:nvPr/>
          </p:nvSpPr>
          <p:spPr>
            <a:xfrm>
              <a:off x="7896200" y="4804010"/>
              <a:ext cx="227167" cy="22716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A3BCAD-4AB5-41BE-9B29-E920EDC09D32}"/>
                </a:ext>
              </a:extLst>
            </p:cNvPr>
            <p:cNvSpPr txBox="1"/>
            <p:nvPr/>
          </p:nvSpPr>
          <p:spPr>
            <a:xfrm>
              <a:off x="8123367" y="4482670"/>
              <a:ext cx="59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반출량</a:t>
              </a:r>
              <a:endParaRPr lang="ko-KR" altLang="en-US" sz="1200" dirty="0">
                <a:ln w="6350">
                  <a:solidFill>
                    <a:schemeClr val="tx1">
                      <a:alpha val="24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9AA08D-26CD-468C-A61E-1675BDC2CAB2}"/>
                </a:ext>
              </a:extLst>
            </p:cNvPr>
            <p:cNvSpPr txBox="1"/>
            <p:nvPr/>
          </p:nvSpPr>
          <p:spPr>
            <a:xfrm>
              <a:off x="8123367" y="4801389"/>
              <a:ext cx="59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반입량</a:t>
              </a:r>
            </a:p>
          </p:txBody>
        </p:sp>
      </p:grpSp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A3A30BB0-63CE-4606-A20D-521FFD428805}"/>
              </a:ext>
            </a:extLst>
          </p:cNvPr>
          <p:cNvGrpSpPr/>
          <p:nvPr/>
        </p:nvGrpSpPr>
        <p:grpSpPr>
          <a:xfrm>
            <a:off x="-255784" y="-85701"/>
            <a:ext cx="12601400" cy="7029401"/>
            <a:chOff x="-240704" y="-99390"/>
            <a:chExt cx="12601400" cy="705678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2E430DA-4A98-46B1-A5EC-113B65F7D4A8}"/>
                </a:ext>
              </a:extLst>
            </p:cNvPr>
            <p:cNvGrpSpPr/>
            <p:nvPr/>
          </p:nvGrpSpPr>
          <p:grpSpPr>
            <a:xfrm>
              <a:off x="-240704" y="-99390"/>
              <a:ext cx="12601400" cy="7056781"/>
              <a:chOff x="-240704" y="-99390"/>
              <a:chExt cx="12601400" cy="705678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54FD5C8-8244-44F6-AFD2-D191D6A53DCE}"/>
                  </a:ext>
                </a:extLst>
              </p:cNvPr>
              <p:cNvSpPr/>
              <p:nvPr/>
            </p:nvSpPr>
            <p:spPr>
              <a:xfrm>
                <a:off x="-240704" y="-99390"/>
                <a:ext cx="12601400" cy="7056781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D29D0F3-A109-4498-BB01-E2450F7F8263}"/>
                  </a:ext>
                </a:extLst>
              </p:cNvPr>
              <p:cNvSpPr/>
              <p:nvPr/>
            </p:nvSpPr>
            <p:spPr>
              <a:xfrm>
                <a:off x="-240704" y="2996952"/>
                <a:ext cx="12601400" cy="586607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3122CC-B9A2-4882-B149-22B098508385}"/>
                </a:ext>
              </a:extLst>
            </p:cNvPr>
            <p:cNvSpPr txBox="1"/>
            <p:nvPr/>
          </p:nvSpPr>
          <p:spPr>
            <a:xfrm>
              <a:off x="3350697" y="2985529"/>
              <a:ext cx="54906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ln w="6350">
                    <a:solidFill>
                      <a:schemeClr val="accent5">
                        <a:lumMod val="75000"/>
                        <a:alpha val="2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반입량</a:t>
              </a:r>
              <a:r>
                <a:rPr lang="ko-KR" altLang="en-US" sz="2400" dirty="0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</a:t>
              </a:r>
              <a:r>
                <a:rPr lang="ko-KR" altLang="en-US" sz="40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4000" dirty="0" err="1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반출량</a:t>
              </a:r>
              <a:r>
                <a:rPr lang="ko-KR" altLang="en-US" sz="2400" dirty="0" err="1">
                  <a:ln w="6350">
                    <a:solidFill>
                      <a:schemeClr val="tx1">
                        <a:alpha val="24000"/>
                      </a:schemeClr>
                    </a:solidFill>
                  </a:ln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</a:t>
              </a:r>
              <a:r>
                <a:rPr lang="ko-KR" altLang="en-US" sz="40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C0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40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40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 이상</a:t>
              </a:r>
              <a:r>
                <a:rPr lang="en-US" altLang="ko-KR" sz="4000" dirty="0">
                  <a:ln w="6350">
                    <a:solidFill>
                      <a:srgbClr val="C00000">
                        <a:alpha val="24000"/>
                      </a:srgbClr>
                    </a:solidFill>
                  </a:ln>
                  <a:solidFill>
                    <a:srgbClr val="FF0000"/>
                  </a:solidFill>
                  <a:effectLst>
                    <a:outerShdw blurRad="25400" dist="127000" dir="2700000" algn="tl" rotWithShape="0">
                      <a:schemeClr val="bg1">
                        <a:lumMod val="75000"/>
                        <a:alpha val="40000"/>
                      </a:scheme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</a:t>
              </a:r>
              <a:endParaRPr lang="ko-KR" altLang="en-US" sz="4000" dirty="0">
                <a:ln w="6350">
                  <a:solidFill>
                    <a:srgbClr val="C00000">
                      <a:alpha val="24000"/>
                    </a:srgbClr>
                  </a:solidFill>
                </a:ln>
                <a:solidFill>
                  <a:srgbClr val="FF0000"/>
                </a:solidFill>
                <a:effectLst>
                  <a:outerShdw blurRad="25400" dist="1270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7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err="1" smtClean="0">
            <a:ln w="635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한컴 윤고딕 740" panose="02000503000000000000" pitchFamily="2" charset="-127"/>
            <a:ea typeface="한컴 윤고딕 740" panose="02000503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10828</TotalTime>
  <Words>1637</Words>
  <Application>Microsoft Office PowerPoint</Application>
  <PresentationFormat>와이드스크린</PresentationFormat>
  <Paragraphs>567</Paragraphs>
  <Slides>57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맑은 고딕</vt:lpstr>
      <vt:lpstr>나눔바른고딕</vt:lpstr>
      <vt:lpstr>Arial</vt:lpstr>
      <vt:lpstr>-윤고딕320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윤승식</dc:creator>
  <cp:lastModifiedBy>임 광한</cp:lastModifiedBy>
  <cp:revision>464</cp:revision>
  <dcterms:created xsi:type="dcterms:W3CDTF">2015-05-19T14:35:18Z</dcterms:created>
  <dcterms:modified xsi:type="dcterms:W3CDTF">2022-02-04T08:41:51Z</dcterms:modified>
</cp:coreProperties>
</file>