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ElJ6T5xiDEldHq9e8D9at20HE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30b51bfac_3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30b51bfac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x-path 건성 복하성 비성 보습 퍼센테이지를 수치값으로 변환하였다.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30b51bfa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사용자가 콘텐츠 기반 알고리즘 선택한이유는 추천하려는 제품을 실패없는 구매를 유도 하기위해 본인이 쓰고 있는 제품을 쓰게하였다.</a:t>
            </a:r>
            <a:endParaRPr/>
          </a:p>
        </p:txBody>
      </p:sp>
      <p:sp>
        <p:nvSpPr>
          <p:cNvPr id="269" name="Google Shape;269;g1230b51bfac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30b51bf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제품의 추천을 구체화하기위해서 알고리즘을 2단계로 구현을 하였습니다. 첫번째 단계에서는 코사인유사도 값이 높은 제품 10개를 필터링 하였습니다.</a:t>
            </a:r>
            <a:endParaRPr/>
          </a:p>
        </p:txBody>
      </p:sp>
      <p:sp>
        <p:nvSpPr>
          <p:cNvPr id="281" name="Google Shape;281;g1230b51bfa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30b51bfac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코사인 유사도로 필터링된 데이터를 가격, 총평점, 리뷰수를 고려하여 score을 표준화,min-max,이상치도 잡아보았지만 결과적으로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평균을 사용하여 계산한 알고리즘이 효과적이었다.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가격, 총평, 리뷰수를 전체 평균으로 나누어 주었고 가격같은경우에는 가격이 낮을 수록 score값이 높아야하므로 역수를 취해주었다.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230b51bfac_3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30b51bfac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4개 만가져온거다.. 쫍아서.. 최종적으로 10개의 score값을 제품을 출력할수있었고 </a:t>
            </a:r>
            <a:endParaRPr/>
          </a:p>
        </p:txBody>
      </p:sp>
      <p:sp>
        <p:nvSpPr>
          <p:cNvPr id="312" name="Google Shape;312;g1230b51bfac_3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f87729a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현재는 앱서비스 발전으로 인해 많은 서비스가 생겨나면서 화장품을 고르는데 문제가 없었지만 과대광고와 편협적인 리뷰의존도 , 그리고 입소문으로 인해 적절한 화장품을 못고르는 이슈를 발견하였고 저희조는 현재 국내 최대의 뷰티업체인 ‘올리브영’에 데이터를 기준으로 꾸려봤습니당</a:t>
            </a:r>
            <a:endParaRPr/>
          </a:p>
        </p:txBody>
      </p:sp>
      <p:sp>
        <p:nvSpPr>
          <p:cNvPr id="122" name="Google Shape;122;g122f87729a5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0b51bfa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액션은 클릭이다.</a:t>
            </a:r>
            <a:endParaRPr/>
          </a:p>
        </p:txBody>
      </p:sp>
      <p:sp>
        <p:nvSpPr>
          <p:cNvPr id="188" name="Google Shape;188;g1230b51bfac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30b51bfac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30b51bfa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알고리즘에서 중점적으로 사용할데이터는 피타 피고 자극도다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jpg"/><Relationship Id="rId4" Type="http://schemas.openxmlformats.org/officeDocument/2006/relationships/image" Target="../media/image20.jp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4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5" Type="http://schemas.openxmlformats.org/officeDocument/2006/relationships/image" Target="../media/image25.jpg"/><Relationship Id="rId14" Type="http://schemas.openxmlformats.org/officeDocument/2006/relationships/image" Target="../media/image17.jp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Relationship Id="rId5" Type="http://schemas.openxmlformats.org/officeDocument/2006/relationships/image" Target="../media/image1.jp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185025" y="4897125"/>
            <a:ext cx="41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25355"/>
                </a:solidFill>
              </a:rPr>
              <a:t>석호준 이준건 양홍주 전영주 </a:t>
            </a:r>
            <a:r>
              <a:rPr lang="en-US" sz="400">
                <a:solidFill>
                  <a:srgbClr val="525355"/>
                </a:solidFill>
              </a:rPr>
              <a:t>김완영</a:t>
            </a:r>
            <a:endParaRPr b="0" i="0" sz="400" u="none" cap="none" strike="noStrike">
              <a:solidFill>
                <a:srgbClr val="5253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25355"/>
                </a:solidFill>
              </a:rPr>
              <a:t>올리브영 추천 알고리즘</a:t>
            </a:r>
            <a:endParaRPr b="0" i="0" sz="2400" u="none" cap="none" strike="noStrike">
              <a:solidFill>
                <a:srgbClr val="5253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563100" y="6512075"/>
            <a:ext cx="481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/>
              <a:t>김완영</a:t>
            </a:r>
            <a:endParaRPr sz="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1376775" y="169845"/>
            <a:ext cx="29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355"/>
                </a:solidFill>
              </a:rPr>
              <a:t>리뷰요소 1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185867" y="46850"/>
            <a:ext cx="163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2</a:t>
            </a: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4800">
                <a:solidFill>
                  <a:schemeClr val="accent4"/>
                </a:solidFill>
              </a:rPr>
              <a:t>1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1105521" y="4515883"/>
            <a:ext cx="21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F5F5F"/>
                </a:solidFill>
              </a:rPr>
              <a:t>피부타입</a:t>
            </a:r>
            <a:endParaRPr b="1">
              <a:solidFill>
                <a:srgbClr val="5F5F5F"/>
              </a:solidFill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1142314" y="5141200"/>
            <a:ext cx="2167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- </a:t>
            </a:r>
            <a:r>
              <a:rPr lang="en-US" sz="1600">
                <a:solidFill>
                  <a:schemeClr val="dk1"/>
                </a:solidFill>
              </a:rPr>
              <a:t>건성에 좋아요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- </a:t>
            </a:r>
            <a:r>
              <a:rPr lang="en-US" sz="1600">
                <a:solidFill>
                  <a:schemeClr val="dk1"/>
                </a:solidFill>
              </a:rPr>
              <a:t>복합성에 좋아요</a:t>
            </a:r>
            <a:endParaRPr sz="1600">
              <a:solidFill>
                <a:schemeClr val="dk1"/>
              </a:solidFill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- </a:t>
            </a:r>
            <a:r>
              <a:rPr lang="en-US" sz="1600">
                <a:solidFill>
                  <a:schemeClr val="dk1"/>
                </a:solidFill>
              </a:rPr>
              <a:t>지성에 좋아요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5091264" y="5168094"/>
            <a:ext cx="286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- </a:t>
            </a:r>
            <a:r>
              <a:rPr lang="en-US" sz="1600">
                <a:solidFill>
                  <a:schemeClr val="dk1"/>
                </a:solidFill>
              </a:rPr>
              <a:t>보습에 좋아요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- </a:t>
            </a:r>
            <a:r>
              <a:rPr lang="en-US" sz="1600">
                <a:solidFill>
                  <a:schemeClr val="dk1"/>
                </a:solidFill>
              </a:rPr>
              <a:t>진정에 좋아요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- </a:t>
            </a:r>
            <a:r>
              <a:rPr lang="en-US" sz="1600">
                <a:solidFill>
                  <a:schemeClr val="dk1"/>
                </a:solidFill>
              </a:rPr>
              <a:t>주름/미백에 좋아요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8845389" y="4564043"/>
            <a:ext cx="21675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F5F5F"/>
                </a:solidFill>
              </a:rPr>
              <a:t>자극도</a:t>
            </a:r>
            <a:endParaRPr b="1">
              <a:solidFill>
                <a:srgbClr val="5F5F5F"/>
              </a:solidFill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9072673" y="5141199"/>
            <a:ext cx="286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- </a:t>
            </a:r>
            <a:r>
              <a:rPr lang="en-US" sz="1600">
                <a:solidFill>
                  <a:srgbClr val="3F3F3F"/>
                </a:solidFill>
              </a:rPr>
              <a:t>자극없이 순해요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- </a:t>
            </a:r>
            <a:r>
              <a:rPr lang="en-US" sz="1600">
                <a:solidFill>
                  <a:srgbClr val="3F3F3F"/>
                </a:solidFill>
              </a:rPr>
              <a:t>보통이에요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- </a:t>
            </a:r>
            <a:r>
              <a:rPr lang="en-US" sz="1600">
                <a:solidFill>
                  <a:srgbClr val="3F3F3F"/>
                </a:solidFill>
              </a:rPr>
              <a:t>자극이 느껴져요</a:t>
            </a:r>
            <a:endParaRPr sz="1600">
              <a:solidFill>
                <a:srgbClr val="3F3F3F"/>
              </a:solidFill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4975459" y="4541371"/>
            <a:ext cx="21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F5F5F"/>
                </a:solidFill>
              </a:rPr>
              <a:t>피부고민</a:t>
            </a:r>
            <a:endParaRPr b="1">
              <a:solidFill>
                <a:srgbClr val="5F5F5F"/>
              </a:solidFill>
            </a:endParaRPr>
          </a:p>
        </p:txBody>
      </p:sp>
      <p:grpSp>
        <p:nvGrpSpPr>
          <p:cNvPr id="233" name="Google Shape;233;p5"/>
          <p:cNvGrpSpPr/>
          <p:nvPr/>
        </p:nvGrpSpPr>
        <p:grpSpPr>
          <a:xfrm>
            <a:off x="793505" y="1487120"/>
            <a:ext cx="2865120" cy="2865120"/>
            <a:chOff x="793505" y="1487120"/>
            <a:chExt cx="2865120" cy="2865120"/>
          </a:xfrm>
        </p:grpSpPr>
        <p:sp>
          <p:nvSpPr>
            <p:cNvPr id="234" name="Google Shape;234;p5"/>
            <p:cNvSpPr/>
            <p:nvPr/>
          </p:nvSpPr>
          <p:spPr>
            <a:xfrm>
              <a:off x="793505" y="1487120"/>
              <a:ext cx="2865120" cy="2865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4290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5" name="Google Shape;23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27200" y="1693625"/>
              <a:ext cx="2401800" cy="2461949"/>
            </a:xfrm>
            <a:prstGeom prst="rect">
              <a:avLst/>
            </a:prstGeom>
            <a:noFill/>
            <a:ln>
              <a:noFill/>
            </a:ln>
            <a:effectLst>
              <a:outerShdw blurRad="34290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236" name="Google Shape;236;p5"/>
          <p:cNvGrpSpPr/>
          <p:nvPr/>
        </p:nvGrpSpPr>
        <p:grpSpPr>
          <a:xfrm>
            <a:off x="4626639" y="1511225"/>
            <a:ext cx="2865120" cy="2865120"/>
            <a:chOff x="4663439" y="1511200"/>
            <a:chExt cx="2865120" cy="2865120"/>
          </a:xfrm>
        </p:grpSpPr>
        <p:sp>
          <p:nvSpPr>
            <p:cNvPr id="237" name="Google Shape;237;p5"/>
            <p:cNvSpPr/>
            <p:nvPr/>
          </p:nvSpPr>
          <p:spPr>
            <a:xfrm>
              <a:off x="4663439" y="1511200"/>
              <a:ext cx="2865120" cy="2865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57188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Google Shape;238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5100" y="1712788"/>
              <a:ext cx="2401800" cy="2461950"/>
            </a:xfrm>
            <a:prstGeom prst="rect">
              <a:avLst/>
            </a:prstGeom>
            <a:noFill/>
            <a:ln>
              <a:noFill/>
            </a:ln>
            <a:effectLst>
              <a:outerShdw blurRad="357188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39" name="Google Shape;2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7925" y="1748250"/>
            <a:ext cx="2450325" cy="2439175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0" name="Google Shape;240;p5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370725" y="169845"/>
            <a:ext cx="29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355"/>
                </a:solidFill>
              </a:rPr>
              <a:t>리뷰요소 2</a:t>
            </a:r>
            <a:endParaRPr/>
          </a:p>
        </p:txBody>
      </p:sp>
      <p:sp>
        <p:nvSpPr>
          <p:cNvPr id="248" name="Google Shape;248;p18"/>
          <p:cNvSpPr txBox="1"/>
          <p:nvPr/>
        </p:nvSpPr>
        <p:spPr>
          <a:xfrm>
            <a:off x="185870" y="46850"/>
            <a:ext cx="1184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3-2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9409"/>
            <a:ext cx="5668510" cy="539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 txBox="1"/>
          <p:nvPr/>
        </p:nvSpPr>
        <p:spPr>
          <a:xfrm>
            <a:off x="2486121" y="2671093"/>
            <a:ext cx="100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0474D"/>
                </a:solidFill>
              </a:rPr>
              <a:t>가격</a:t>
            </a:r>
            <a:endParaRPr b="1" sz="3200">
              <a:solidFill>
                <a:srgbClr val="404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1177571" y="4703418"/>
            <a:ext cx="1005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0474D"/>
                </a:solidFill>
              </a:rPr>
              <a:t>리뷰개수</a:t>
            </a:r>
            <a:endParaRPr b="1" sz="3200">
              <a:solidFill>
                <a:srgbClr val="404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3826521" y="4853818"/>
            <a:ext cx="100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404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3826521" y="4949568"/>
            <a:ext cx="100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0474D"/>
                </a:solidFill>
              </a:rPr>
              <a:t>총평</a:t>
            </a:r>
            <a:endParaRPr b="1" sz="3200">
              <a:solidFill>
                <a:srgbClr val="4047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30b51bfac_3_28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230b51bfac_3_28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230b51bfac_3_28"/>
          <p:cNvSpPr txBox="1"/>
          <p:nvPr/>
        </p:nvSpPr>
        <p:spPr>
          <a:xfrm>
            <a:off x="1362950" y="169850"/>
            <a:ext cx="50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rgbClr val="525355"/>
                </a:solidFill>
              </a:rPr>
              <a:t>동적 스크래핑</a:t>
            </a:r>
            <a:endParaRPr/>
          </a:p>
        </p:txBody>
      </p:sp>
      <p:sp>
        <p:nvSpPr>
          <p:cNvPr id="262" name="Google Shape;262;g1230b51bfac_3_28"/>
          <p:cNvSpPr txBox="1"/>
          <p:nvPr/>
        </p:nvSpPr>
        <p:spPr>
          <a:xfrm>
            <a:off x="185867" y="46850"/>
            <a:ext cx="163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2</a:t>
            </a: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4800">
                <a:solidFill>
                  <a:schemeClr val="accent4"/>
                </a:solidFill>
              </a:rPr>
              <a:t>1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230b51bfac_3_28"/>
          <p:cNvSpPr txBox="1"/>
          <p:nvPr/>
        </p:nvSpPr>
        <p:spPr>
          <a:xfrm>
            <a:off x="720000" y="1451150"/>
            <a:ext cx="1056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크롤링 데이터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4" name="Google Shape;264;g1230b51bfac_3_28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230b51bfac_3_28"/>
          <p:cNvSpPr txBox="1"/>
          <p:nvPr/>
        </p:nvSpPr>
        <p:spPr>
          <a:xfrm>
            <a:off x="638700" y="5090975"/>
            <a:ext cx="105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66" name="Google Shape;266;g1230b51bfac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38" y="1947850"/>
            <a:ext cx="10413623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30b51bfac_2_29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230b51bfac_2_2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230b51bfac_2_29"/>
          <p:cNvSpPr txBox="1"/>
          <p:nvPr/>
        </p:nvSpPr>
        <p:spPr>
          <a:xfrm>
            <a:off x="1362950" y="169850"/>
            <a:ext cx="50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355"/>
                </a:solidFill>
              </a:rPr>
              <a:t>콘텐츠 기반 알고리즘</a:t>
            </a:r>
            <a:endParaRPr/>
          </a:p>
        </p:txBody>
      </p:sp>
      <p:sp>
        <p:nvSpPr>
          <p:cNvPr id="274" name="Google Shape;274;g1230b51bfac_2_29"/>
          <p:cNvSpPr txBox="1"/>
          <p:nvPr/>
        </p:nvSpPr>
        <p:spPr>
          <a:xfrm>
            <a:off x="185867" y="46850"/>
            <a:ext cx="163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2</a:t>
            </a: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4800">
                <a:solidFill>
                  <a:schemeClr val="accent4"/>
                </a:solidFill>
              </a:rPr>
              <a:t>1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230b51bfac_2_29"/>
          <p:cNvSpPr txBox="1"/>
          <p:nvPr/>
        </p:nvSpPr>
        <p:spPr>
          <a:xfrm>
            <a:off x="5654850" y="1884425"/>
            <a:ext cx="556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다른 유저의 데이터가 필요하지않다.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노량진 선택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76" name="Google Shape;276;g1230b51bfac_2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28150"/>
            <a:ext cx="4199150" cy="52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230b51bfac_2_29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230b51bfac_2_29"/>
          <p:cNvSpPr txBox="1"/>
          <p:nvPr/>
        </p:nvSpPr>
        <p:spPr>
          <a:xfrm>
            <a:off x="5654850" y="3906750"/>
            <a:ext cx="556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accent1"/>
                </a:highlight>
              </a:rPr>
              <a:t>본인이 평소에 즐겨쓰던 제품</a:t>
            </a:r>
            <a:r>
              <a:rPr lang="en-US" sz="2000">
                <a:solidFill>
                  <a:schemeClr val="dk1"/>
                </a:solidFill>
              </a:rPr>
              <a:t>과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유사한 제품 추천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30b51bfac_3_0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30b51bfac_3_0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230b51bfac_3_0"/>
          <p:cNvSpPr txBox="1"/>
          <p:nvPr/>
        </p:nvSpPr>
        <p:spPr>
          <a:xfrm>
            <a:off x="1370725" y="169850"/>
            <a:ext cx="50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rgbClr val="525355"/>
                </a:solidFill>
              </a:rPr>
              <a:t>알고리즘 구현</a:t>
            </a:r>
            <a:endParaRPr/>
          </a:p>
        </p:txBody>
      </p:sp>
      <p:sp>
        <p:nvSpPr>
          <p:cNvPr id="286" name="Google Shape;286;g1230b51bfac_3_0"/>
          <p:cNvSpPr txBox="1"/>
          <p:nvPr/>
        </p:nvSpPr>
        <p:spPr>
          <a:xfrm>
            <a:off x="185867" y="46850"/>
            <a:ext cx="163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2</a:t>
            </a: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4800">
                <a:solidFill>
                  <a:schemeClr val="accent4"/>
                </a:solidFill>
              </a:rPr>
              <a:t>2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230b51bfac_3_0"/>
          <p:cNvSpPr txBox="1"/>
          <p:nvPr/>
        </p:nvSpPr>
        <p:spPr>
          <a:xfrm>
            <a:off x="631650" y="1451150"/>
            <a:ext cx="10565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[알고리즘 step1]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본인이 즐겨쓰는 제품과 코사인유사도 값이 높은 제품 10개 필터링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예 : [단독기획] 아이디얼 포맨 시카 올인원 기획 (본품150ml+50ml 증정)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8" name="Google Shape;288;g1230b51bfac_3_0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1230b51bfac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38" y="3466450"/>
            <a:ext cx="10752976" cy="28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30b51bfac_3_56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230b51bfac_3_56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230b51bfac_3_56"/>
          <p:cNvSpPr txBox="1"/>
          <p:nvPr/>
        </p:nvSpPr>
        <p:spPr>
          <a:xfrm>
            <a:off x="1370725" y="169850"/>
            <a:ext cx="50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rgbClr val="525355"/>
                </a:solidFill>
              </a:rPr>
              <a:t>알고리즘 구현</a:t>
            </a:r>
            <a:endParaRPr/>
          </a:p>
        </p:txBody>
      </p:sp>
      <p:sp>
        <p:nvSpPr>
          <p:cNvPr id="297" name="Google Shape;297;g1230b51bfac_3_56"/>
          <p:cNvSpPr txBox="1"/>
          <p:nvPr/>
        </p:nvSpPr>
        <p:spPr>
          <a:xfrm>
            <a:off x="185867" y="46850"/>
            <a:ext cx="163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2</a:t>
            </a: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4800">
                <a:solidFill>
                  <a:schemeClr val="accent4"/>
                </a:solidFill>
              </a:rPr>
              <a:t>2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230b51bfac_3_56"/>
          <p:cNvSpPr txBox="1"/>
          <p:nvPr/>
        </p:nvSpPr>
        <p:spPr>
          <a:xfrm>
            <a:off x="631650" y="1451150"/>
            <a:ext cx="10565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[알고리즘 step2]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가격, 총평점, 리뷰수를 고려하여 score 계산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9" name="Google Shape;299;g1230b51bfac_3_56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1230b51bfac_3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50" y="2196126"/>
            <a:ext cx="5760000" cy="438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7670800" y="2418080"/>
            <a:ext cx="332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25355"/>
                </a:solidFill>
              </a:rPr>
              <a:t>결과</a:t>
            </a:r>
            <a:endParaRPr sz="3600">
              <a:solidFill>
                <a:srgbClr val="5253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25355"/>
                </a:solidFill>
              </a:rPr>
              <a:t>__result</a:t>
            </a:r>
            <a:endParaRPr/>
          </a:p>
        </p:txBody>
      </p:sp>
      <p:sp>
        <p:nvSpPr>
          <p:cNvPr id="309" name="Google Shape;309;p14"/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6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30b51bfac_3_79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230b51bfac_3_7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230b51bfac_3_79"/>
          <p:cNvSpPr txBox="1"/>
          <p:nvPr/>
        </p:nvSpPr>
        <p:spPr>
          <a:xfrm>
            <a:off x="1370725" y="169850"/>
            <a:ext cx="50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rgbClr val="525355"/>
                </a:solidFill>
              </a:rPr>
              <a:t>최종결과</a:t>
            </a:r>
            <a:endParaRPr/>
          </a:p>
        </p:txBody>
      </p:sp>
      <p:sp>
        <p:nvSpPr>
          <p:cNvPr id="317" name="Google Shape;317;g1230b51bfac_3_79"/>
          <p:cNvSpPr txBox="1"/>
          <p:nvPr/>
        </p:nvSpPr>
        <p:spPr>
          <a:xfrm>
            <a:off x="185867" y="46850"/>
            <a:ext cx="163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3</a:t>
            </a: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4800">
                <a:solidFill>
                  <a:schemeClr val="accent4"/>
                </a:solidFill>
              </a:rPr>
              <a:t>1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230b51bfac_3_79"/>
          <p:cNvSpPr txBox="1"/>
          <p:nvPr/>
        </p:nvSpPr>
        <p:spPr>
          <a:xfrm>
            <a:off x="631650" y="1451150"/>
            <a:ext cx="10565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score 내림차순하여 </a:t>
            </a:r>
            <a:r>
              <a:rPr lang="en-US" sz="2000">
                <a:solidFill>
                  <a:schemeClr val="dk1"/>
                </a:solidFill>
                <a:highlight>
                  <a:schemeClr val="accent1"/>
                </a:highlight>
              </a:rPr>
              <a:t>최종 추천 제품</a:t>
            </a:r>
            <a:r>
              <a:rPr lang="en-US" sz="2000">
                <a:solidFill>
                  <a:schemeClr val="dk1"/>
                </a:solidFill>
              </a:rPr>
              <a:t> 출력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19" name="Google Shape;319;g1230b51bfac_3_79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230b51bfac_3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38" y="2473450"/>
            <a:ext cx="10055620" cy="31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"/>
          <p:cNvSpPr txBox="1"/>
          <p:nvPr/>
        </p:nvSpPr>
        <p:spPr>
          <a:xfrm>
            <a:off x="1370725" y="169845"/>
            <a:ext cx="29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355"/>
                </a:solidFill>
              </a:rPr>
              <a:t>기대효과</a:t>
            </a:r>
            <a:endParaRPr/>
          </a:p>
        </p:txBody>
      </p:sp>
      <p:sp>
        <p:nvSpPr>
          <p:cNvPr id="328" name="Google Shape;328;p7"/>
          <p:cNvSpPr txBox="1"/>
          <p:nvPr/>
        </p:nvSpPr>
        <p:spPr>
          <a:xfrm>
            <a:off x="185870" y="46850"/>
            <a:ext cx="1184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3-2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"/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fmla="val 16029660" name="adj1"/>
              <a:gd fmla="val 21546426" name="adj2"/>
            </a:avLst>
          </a:prstGeom>
          <a:noFill/>
          <a:ln cap="flat" cmpd="sng" w="254000">
            <a:solidFill>
              <a:srgbClr val="C8C9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fmla="val 5320067" name="adj1"/>
              <a:gd fmla="val 0" name="adj2"/>
            </a:avLst>
          </a:prstGeom>
          <a:noFill/>
          <a:ln cap="flat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"/>
          <p:cNvSpPr txBox="1"/>
          <p:nvPr/>
        </p:nvSpPr>
        <p:spPr>
          <a:xfrm>
            <a:off x="2045222" y="1449338"/>
            <a:ext cx="941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0474D"/>
                </a:solidFill>
              </a:rPr>
              <a:t>피부특성별로 상품을 수치적 비교가 가능하다.</a:t>
            </a:r>
            <a:endParaRPr b="1" sz="3200">
              <a:solidFill>
                <a:srgbClr val="404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"/>
          <p:cNvSpPr txBox="1"/>
          <p:nvPr/>
        </p:nvSpPr>
        <p:spPr>
          <a:xfrm>
            <a:off x="1219334" y="5128734"/>
            <a:ext cx="1939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/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fmla="val 14005023" name="adj1"/>
              <a:gd fmla="val 21546426" name="adj2"/>
            </a:avLst>
          </a:prstGeom>
          <a:noFill/>
          <a:ln cap="flat" cmpd="sng" w="254000">
            <a:solidFill>
              <a:srgbClr val="C8C9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fmla="val 5320067" name="adj1"/>
              <a:gd fmla="val 19460305" name="adj2"/>
            </a:avLst>
          </a:prstGeom>
          <a:noFill/>
          <a:ln cap="flat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"/>
          <p:cNvSpPr txBox="1"/>
          <p:nvPr/>
        </p:nvSpPr>
        <p:spPr>
          <a:xfrm>
            <a:off x="5628133" y="3016993"/>
            <a:ext cx="100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404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"/>
          <p:cNvSpPr txBox="1"/>
          <p:nvPr/>
        </p:nvSpPr>
        <p:spPr>
          <a:xfrm>
            <a:off x="5126022" y="5128734"/>
            <a:ext cx="1939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7"/>
          <p:cNvCxnSpPr/>
          <p:nvPr/>
        </p:nvCxnSpPr>
        <p:spPr>
          <a:xfrm>
            <a:off x="5815875" y="4938794"/>
            <a:ext cx="629920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7"/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fmla="val 10523546" name="adj1"/>
              <a:gd fmla="val 21546426" name="adj2"/>
            </a:avLst>
          </a:prstGeom>
          <a:noFill/>
          <a:ln cap="flat" cmpd="sng" w="254000">
            <a:solidFill>
              <a:srgbClr val="C8C9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fmla="val 5320067" name="adj1"/>
              <a:gd fmla="val 16420915" name="adj2"/>
            </a:avLst>
          </a:prstGeom>
          <a:noFill/>
          <a:ln cap="flat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"/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0474D"/>
                </a:solidFill>
                <a:latin typeface="Arial"/>
                <a:ea typeface="Arial"/>
                <a:cs typeface="Arial"/>
                <a:sym typeface="Arial"/>
              </a:rPr>
              <a:t>51%</a:t>
            </a:r>
            <a:endParaRPr b="1" sz="3200">
              <a:solidFill>
                <a:srgbClr val="404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"/>
          <p:cNvSpPr txBox="1"/>
          <p:nvPr/>
        </p:nvSpPr>
        <p:spPr>
          <a:xfrm>
            <a:off x="9130654" y="5128734"/>
            <a:ext cx="1939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7"/>
          <p:cNvCxnSpPr/>
          <p:nvPr/>
        </p:nvCxnSpPr>
        <p:spPr>
          <a:xfrm>
            <a:off x="9798411" y="4938794"/>
            <a:ext cx="629920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p7"/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350" y="-257775"/>
            <a:ext cx="12191998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2"/>
          <p:cNvGrpSpPr/>
          <p:nvPr/>
        </p:nvGrpSpPr>
        <p:grpSpPr>
          <a:xfrm>
            <a:off x="1318049" y="2063025"/>
            <a:ext cx="9555900" cy="2216400"/>
            <a:chOff x="1158699" y="2138575"/>
            <a:chExt cx="9555900" cy="2216400"/>
          </a:xfrm>
        </p:grpSpPr>
        <p:sp>
          <p:nvSpPr>
            <p:cNvPr id="351" name="Google Shape;351;p2"/>
            <p:cNvSpPr txBox="1"/>
            <p:nvPr/>
          </p:nvSpPr>
          <p:spPr>
            <a:xfrm>
              <a:off x="1158699" y="2138575"/>
              <a:ext cx="95559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8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[                 ]</a:t>
              </a:r>
              <a:endParaRPr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 txBox="1"/>
            <p:nvPr/>
          </p:nvSpPr>
          <p:spPr>
            <a:xfrm>
              <a:off x="2769300" y="2705550"/>
              <a:ext cx="66534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800">
                  <a:solidFill>
                    <a:srgbClr val="FFFF00"/>
                  </a:solidFill>
                </a:rPr>
                <a:t> tha</a:t>
              </a:r>
              <a:r>
                <a:rPr b="1" lang="en-US" sz="8800">
                  <a:solidFill>
                    <a:schemeClr val="dk1"/>
                  </a:solidFill>
                </a:rPr>
                <a:t>nk y</a:t>
              </a:r>
              <a:r>
                <a:rPr b="1" lang="en-US" sz="8800">
                  <a:solidFill>
                    <a:srgbClr val="FFFF00"/>
                  </a:solidFill>
                </a:rPr>
                <a:t>ou.</a:t>
              </a:r>
              <a:endParaRPr b="1" sz="8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193053" y="174975"/>
            <a:ext cx="116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1145130" y="390666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index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681965" y="5295648"/>
            <a:ext cx="3362709" cy="1227887"/>
            <a:chOff x="294640" y="1391920"/>
            <a:chExt cx="3362709" cy="1227887"/>
          </a:xfrm>
        </p:grpSpPr>
        <p:sp>
          <p:nvSpPr>
            <p:cNvPr id="99" name="Google Shape;99;p3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436609" y="1461105"/>
              <a:ext cx="417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5F5F5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32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1137649" y="1511607"/>
              <a:ext cx="2519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</a:rPr>
                <a:t>결과</a:t>
              </a:r>
              <a:endParaRPr sz="24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Char char="-"/>
              </a:pPr>
              <a:r>
                <a:rPr lang="en-US" sz="1800">
                  <a:solidFill>
                    <a:srgbClr val="3F3F3F"/>
                  </a:solidFill>
                </a:rPr>
                <a:t>기대효과</a:t>
              </a:r>
              <a:endParaRPr sz="1800">
                <a:solidFill>
                  <a:srgbClr val="3F3F3F"/>
                </a:solidFill>
              </a:endParaRPr>
            </a:p>
          </p:txBody>
        </p:sp>
      </p:grp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3" y="-8959"/>
            <a:ext cx="6096000" cy="57109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3"/>
          <p:cNvGrpSpPr/>
          <p:nvPr/>
        </p:nvGrpSpPr>
        <p:grpSpPr>
          <a:xfrm>
            <a:off x="681965" y="1373670"/>
            <a:ext cx="3362709" cy="2151587"/>
            <a:chOff x="294640" y="1391920"/>
            <a:chExt cx="3362709" cy="2151587"/>
          </a:xfrm>
        </p:grpSpPr>
        <p:sp>
          <p:nvSpPr>
            <p:cNvPr id="104" name="Google Shape;104;p3"/>
            <p:cNvSpPr/>
            <p:nvPr/>
          </p:nvSpPr>
          <p:spPr>
            <a:xfrm>
              <a:off x="294640" y="1391920"/>
              <a:ext cx="701100" cy="70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436609" y="1461105"/>
              <a:ext cx="417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5F5F5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32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1137649" y="1511607"/>
              <a:ext cx="25197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</a:rPr>
                <a:t>목적</a:t>
              </a:r>
              <a:endParaRPr sz="24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Char char="-"/>
              </a:pPr>
              <a:r>
                <a:rPr lang="en-US" sz="1800">
                  <a:solidFill>
                    <a:srgbClr val="3F3F3F"/>
                  </a:solidFill>
                </a:rPr>
                <a:t>주제선정이유</a:t>
              </a:r>
              <a:endParaRPr sz="1800">
                <a:solidFill>
                  <a:srgbClr val="3F3F3F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Char char="-"/>
              </a:pPr>
              <a:r>
                <a:rPr lang="en-US" sz="1800">
                  <a:solidFill>
                    <a:srgbClr val="3F3F3F"/>
                  </a:solidFill>
                </a:rPr>
                <a:t>기획</a:t>
              </a:r>
              <a:endParaRPr sz="18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681965" y="3324320"/>
            <a:ext cx="3362709" cy="2151587"/>
            <a:chOff x="294640" y="1391920"/>
            <a:chExt cx="3362709" cy="2151587"/>
          </a:xfrm>
        </p:grpSpPr>
        <p:sp>
          <p:nvSpPr>
            <p:cNvPr id="108" name="Google Shape;108;p3"/>
            <p:cNvSpPr/>
            <p:nvPr/>
          </p:nvSpPr>
          <p:spPr>
            <a:xfrm>
              <a:off x="294640" y="1391920"/>
              <a:ext cx="701100" cy="70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1137649" y="1511607"/>
              <a:ext cx="25197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</a:rPr>
                <a:t>구현과정</a:t>
              </a:r>
              <a:endParaRPr sz="24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Char char="-"/>
              </a:pPr>
              <a:r>
                <a:rPr lang="en-US" sz="1800">
                  <a:solidFill>
                    <a:srgbClr val="3F3F3F"/>
                  </a:solidFill>
                </a:rPr>
                <a:t>동적 스크래핑</a:t>
              </a:r>
              <a:endParaRPr sz="1800">
                <a:solidFill>
                  <a:srgbClr val="3F3F3F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Char char="-"/>
              </a:pPr>
              <a:r>
                <a:rPr lang="en-US" sz="1800">
                  <a:solidFill>
                    <a:srgbClr val="3F3F3F"/>
                  </a:solidFill>
                </a:rPr>
                <a:t>알고리즘</a:t>
              </a:r>
              <a:endParaRPr sz="18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436609" y="1461105"/>
              <a:ext cx="417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5F5F5F"/>
                  </a:solidFill>
                </a:rPr>
                <a:t>2</a:t>
              </a:r>
              <a:endParaRPr b="1" sz="32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7670800" y="2418080"/>
            <a:ext cx="332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25355"/>
                </a:solidFill>
              </a:rPr>
              <a:t>목적</a:t>
            </a:r>
            <a:endParaRPr sz="3600">
              <a:solidFill>
                <a:srgbClr val="5253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670800" y="3100308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25355"/>
                </a:solidFill>
              </a:rPr>
              <a:t>__purpose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6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f87729a5_1_7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22f87729a5_1_7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22f87729a5_1_7"/>
          <p:cNvSpPr txBox="1"/>
          <p:nvPr/>
        </p:nvSpPr>
        <p:spPr>
          <a:xfrm>
            <a:off x="1374425" y="162125"/>
            <a:ext cx="29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355"/>
                </a:solidFill>
              </a:rPr>
              <a:t>주제선정이유</a:t>
            </a:r>
            <a:endParaRPr/>
          </a:p>
        </p:txBody>
      </p:sp>
      <p:sp>
        <p:nvSpPr>
          <p:cNvPr id="127" name="Google Shape;127;g122f87729a5_1_7"/>
          <p:cNvSpPr txBox="1"/>
          <p:nvPr/>
        </p:nvSpPr>
        <p:spPr>
          <a:xfrm>
            <a:off x="185875" y="46850"/>
            <a:ext cx="122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chemeClr val="accent4"/>
                </a:solidFill>
              </a:rPr>
              <a:t>1-1</a:t>
            </a:r>
            <a:endParaRPr b="1" sz="4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4"/>
              </a:solidFill>
            </a:endParaRPr>
          </a:p>
        </p:txBody>
      </p:sp>
      <p:pic>
        <p:nvPicPr>
          <p:cNvPr descr="사람" id="128" name="Google Shape;128;g122f87729a5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44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" id="129" name="Google Shape;129;g122f87729a5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852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" id="130" name="Google Shape;130;g122f87729a5_1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" id="131" name="Google Shape;131;g122f87729a5_1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868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" id="132" name="Google Shape;132;g122f87729a5_1_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876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" id="133" name="Google Shape;133;g122f87729a5_1_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5884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" id="134" name="Google Shape;134;g122f87729a5_1_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9892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" id="135" name="Google Shape;135;g122f87729a5_1_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3900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" id="136" name="Google Shape;136;g122f87729a5_1_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7908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" id="137" name="Google Shape;137;g122f87729a5_1_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19160" y="243746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2f87729a5_1_7"/>
          <p:cNvSpPr/>
          <p:nvPr/>
        </p:nvSpPr>
        <p:spPr>
          <a:xfrm>
            <a:off x="1498600" y="2107262"/>
            <a:ext cx="9194700" cy="1574700"/>
          </a:xfrm>
          <a:prstGeom prst="bracketPair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22f87729a5_1_7"/>
          <p:cNvSpPr txBox="1"/>
          <p:nvPr/>
        </p:nvSpPr>
        <p:spPr>
          <a:xfrm>
            <a:off x="3374742" y="1781964"/>
            <a:ext cx="544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10명 중            이 ○○이라고 응답!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22f87729a5_1_7"/>
          <p:cNvSpPr/>
          <p:nvPr/>
        </p:nvSpPr>
        <p:spPr>
          <a:xfrm>
            <a:off x="4727617" y="1724298"/>
            <a:ext cx="960000" cy="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22f87729a5_1_7"/>
          <p:cNvSpPr txBox="1"/>
          <p:nvPr/>
        </p:nvSpPr>
        <p:spPr>
          <a:xfrm>
            <a:off x="4783523" y="1714495"/>
            <a:ext cx="84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g122f87729a5_1_7"/>
          <p:cNvCxnSpPr/>
          <p:nvPr/>
        </p:nvCxnSpPr>
        <p:spPr>
          <a:xfrm>
            <a:off x="534219" y="4094480"/>
            <a:ext cx="11139600" cy="0"/>
          </a:xfrm>
          <a:prstGeom prst="straightConnector1">
            <a:avLst/>
          </a:prstGeom>
          <a:noFill/>
          <a:ln cap="flat" cmpd="sng" w="9525">
            <a:solidFill>
              <a:srgbClr val="C8C9C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g122f87729a5_1_7"/>
          <p:cNvSpPr/>
          <p:nvPr/>
        </p:nvSpPr>
        <p:spPr>
          <a:xfrm>
            <a:off x="5191760" y="3616962"/>
            <a:ext cx="1737300" cy="95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2f87729a5_1_7"/>
          <p:cNvSpPr txBox="1"/>
          <p:nvPr/>
        </p:nvSpPr>
        <p:spPr>
          <a:xfrm>
            <a:off x="2819809" y="5242655"/>
            <a:ext cx="656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 분석으로 도출된 결과를 서술하세요</a:t>
            </a:r>
            <a:endParaRPr/>
          </a:p>
        </p:txBody>
      </p:sp>
      <p:pic>
        <p:nvPicPr>
          <p:cNvPr id="145" name="Google Shape;145;g122f87729a5_1_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2350" y="1330400"/>
            <a:ext cx="3396250" cy="4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22f87729a5_1_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38600" y="1330400"/>
            <a:ext cx="8006549" cy="4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22f87729a5_1_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12675" y="2621675"/>
            <a:ext cx="8595174" cy="207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22f87729a5_1_7"/>
          <p:cNvSpPr txBox="1"/>
          <p:nvPr/>
        </p:nvSpPr>
        <p:spPr>
          <a:xfrm>
            <a:off x="1374430" y="64714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760200" y="1997550"/>
            <a:ext cx="10492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525355"/>
                </a:solidFill>
              </a:rPr>
              <a:t>“사용자가 평소에 즐겨쓰는 제품의 특성을 고려하여</a:t>
            </a:r>
            <a:endParaRPr sz="4700">
              <a:solidFill>
                <a:srgbClr val="52535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525355"/>
                </a:solidFill>
              </a:rPr>
              <a:t>제품 실패없이 구매가능”</a:t>
            </a:r>
            <a:r>
              <a:rPr lang="en-US" sz="7700">
                <a:solidFill>
                  <a:srgbClr val="525355"/>
                </a:solidFill>
              </a:rPr>
              <a:t>  </a:t>
            </a:r>
            <a:endParaRPr sz="1100"/>
          </a:p>
        </p:txBody>
      </p:sp>
      <p:sp>
        <p:nvSpPr>
          <p:cNvPr id="154" name="Google Shape;154;p25"/>
          <p:cNvSpPr txBox="1"/>
          <p:nvPr/>
        </p:nvSpPr>
        <p:spPr>
          <a:xfrm>
            <a:off x="841202" y="3275100"/>
            <a:ext cx="515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1370725" y="169845"/>
            <a:ext cx="29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355"/>
                </a:solidFill>
              </a:rPr>
              <a:t>프로젝트 기획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185874" y="46850"/>
            <a:ext cx="1501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r>
              <a:rPr b="1" lang="en-US" sz="4800">
                <a:solidFill>
                  <a:schemeClr val="accent4"/>
                </a:solidFill>
              </a:rPr>
              <a:t>2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898500" y="2739225"/>
            <a:ext cx="2041500" cy="1804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143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1227159" y="3318075"/>
            <a:ext cx="138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25355"/>
                </a:solidFill>
              </a:rPr>
              <a:t>프로젝트 기획</a:t>
            </a:r>
            <a:r>
              <a:rPr b="1" lang="en-US" sz="1800">
                <a:solidFill>
                  <a:srgbClr val="525355"/>
                </a:solidFill>
              </a:rPr>
              <a:t> </a:t>
            </a:r>
            <a:endParaRPr b="1" sz="1800">
              <a:solidFill>
                <a:srgbClr val="525355"/>
              </a:solidFill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3723975" y="2739224"/>
            <a:ext cx="2041500" cy="1804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143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3969953" y="3318075"/>
            <a:ext cx="154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25355"/>
                </a:solidFill>
              </a:rPr>
              <a:t>데이터</a:t>
            </a:r>
            <a:endParaRPr b="1" sz="1800">
              <a:solidFill>
                <a:srgbClr val="52535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25355"/>
                </a:solidFill>
              </a:rPr>
              <a:t>수집 및 분석</a:t>
            </a:r>
            <a:endParaRPr b="1" sz="1800">
              <a:solidFill>
                <a:srgbClr val="525355"/>
              </a:solidFill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482475" y="2739227"/>
            <a:ext cx="2041500" cy="1804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143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6661725" y="3318075"/>
            <a:ext cx="168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25355"/>
                </a:solidFill>
              </a:rPr>
              <a:t>추천알고리즘</a:t>
            </a:r>
            <a:endParaRPr b="1" sz="1800">
              <a:solidFill>
                <a:srgbClr val="52535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25355"/>
                </a:solidFill>
              </a:rPr>
              <a:t>설계 </a:t>
            </a:r>
            <a:endParaRPr b="1" sz="1800">
              <a:solidFill>
                <a:srgbClr val="525355"/>
              </a:solidFill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9241025" y="2739224"/>
            <a:ext cx="2041500" cy="1804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143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9636551" y="3456675"/>
            <a:ext cx="12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25355"/>
                </a:solidFill>
              </a:rPr>
              <a:t>결과도출</a:t>
            </a:r>
            <a:endParaRPr b="1" sz="1800">
              <a:solidFill>
                <a:srgbClr val="525355"/>
              </a:solidFill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3893640" y="3124136"/>
            <a:ext cx="16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109838" y="3456675"/>
            <a:ext cx="444300" cy="36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5901813" y="3456675"/>
            <a:ext cx="444300" cy="36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8660338" y="3456675"/>
            <a:ext cx="444300" cy="36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9"/>
          <p:cNvGrpSpPr/>
          <p:nvPr/>
        </p:nvGrpSpPr>
        <p:grpSpPr>
          <a:xfrm>
            <a:off x="1081525" y="2448155"/>
            <a:ext cx="3324900" cy="1051560"/>
            <a:chOff x="660400" y="2418080"/>
            <a:chExt cx="3324900" cy="1051560"/>
          </a:xfrm>
        </p:grpSpPr>
        <p:sp>
          <p:nvSpPr>
            <p:cNvPr id="183" name="Google Shape;183;p9"/>
            <p:cNvSpPr txBox="1"/>
            <p:nvPr/>
          </p:nvSpPr>
          <p:spPr>
            <a:xfrm>
              <a:off x="660400" y="2418080"/>
              <a:ext cx="3324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525355"/>
                  </a:solidFill>
                </a:rPr>
                <a:t>구현과정</a:t>
              </a:r>
              <a:endParaRPr sz="3600">
                <a:solidFill>
                  <a:srgbClr val="5253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 txBox="1"/>
            <p:nvPr/>
          </p:nvSpPr>
          <p:spPr>
            <a:xfrm>
              <a:off x="660400" y="3100308"/>
              <a:ext cx="2438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25355"/>
                  </a:solidFill>
                </a:rPr>
                <a:t>__process</a:t>
              </a:r>
              <a:endParaRPr/>
            </a:p>
          </p:txBody>
        </p:sp>
      </p:grpSp>
      <p:sp>
        <p:nvSpPr>
          <p:cNvPr id="185" name="Google Shape;185;p9"/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6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30b51bfac_2_6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230b51bfac_2_6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230b51bfac_2_6"/>
          <p:cNvSpPr txBox="1"/>
          <p:nvPr/>
        </p:nvSpPr>
        <p:spPr>
          <a:xfrm>
            <a:off x="1362950" y="169850"/>
            <a:ext cx="50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rgbClr val="525355"/>
                </a:solidFill>
              </a:rPr>
              <a:t>동적 스크래핑</a:t>
            </a:r>
            <a:endParaRPr/>
          </a:p>
        </p:txBody>
      </p:sp>
      <p:sp>
        <p:nvSpPr>
          <p:cNvPr id="193" name="Google Shape;193;g1230b51bfac_2_6"/>
          <p:cNvSpPr txBox="1"/>
          <p:nvPr/>
        </p:nvSpPr>
        <p:spPr>
          <a:xfrm>
            <a:off x="185867" y="46850"/>
            <a:ext cx="163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2</a:t>
            </a: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4800">
                <a:solidFill>
                  <a:schemeClr val="accent4"/>
                </a:solidFill>
              </a:rPr>
              <a:t>1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230b51bfac_2_6"/>
          <p:cNvSpPr txBox="1"/>
          <p:nvPr/>
        </p:nvSpPr>
        <p:spPr>
          <a:xfrm>
            <a:off x="658600" y="1884425"/>
            <a:ext cx="10565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최근 웹페이지 부분이 Js로 변경이 되며, 일반적인 크롤링이 </a:t>
            </a:r>
            <a:r>
              <a:rPr b="1" lang="en-US" sz="2000">
                <a:solidFill>
                  <a:schemeClr val="dk1"/>
                </a:solidFill>
                <a:highlight>
                  <a:schemeClr val="accent2"/>
                </a:highlight>
              </a:rPr>
              <a:t>불가능</a:t>
            </a:r>
            <a:r>
              <a:rPr lang="en-US" sz="2000">
                <a:solidFill>
                  <a:schemeClr val="dk1"/>
                </a:solidFill>
              </a:rPr>
              <a:t> 하였습니다.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accent2"/>
                </a:highlight>
              </a:rPr>
              <a:t>‘올리브영’</a:t>
            </a:r>
            <a:r>
              <a:rPr lang="en-US" sz="2000">
                <a:solidFill>
                  <a:schemeClr val="dk1"/>
                </a:solidFill>
              </a:rPr>
              <a:t> 또한 마찬가지로 리뷰섹션의 접근이 불가능한 상황이 었기에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동적스크래핑 사용을 위해 </a:t>
            </a:r>
            <a:r>
              <a:rPr b="1" lang="en-US" sz="2000">
                <a:solidFill>
                  <a:schemeClr val="dk1"/>
                </a:solidFill>
                <a:highlight>
                  <a:schemeClr val="accent2"/>
                </a:highlight>
              </a:rPr>
              <a:t>Selenium</a:t>
            </a:r>
            <a:r>
              <a:rPr lang="en-US" sz="2000">
                <a:solidFill>
                  <a:schemeClr val="dk1"/>
                </a:solidFill>
              </a:rPr>
              <a:t> 라이브러리를 채택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5" name="Google Shape;195;g1230b51bfac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00" y="3668525"/>
            <a:ext cx="2846618" cy="148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230b51bfac_2_6"/>
          <p:cNvPicPr preferRelativeResize="0"/>
          <p:nvPr/>
        </p:nvPicPr>
        <p:blipFill rotWithShape="1">
          <a:blip r:embed="rId4">
            <a:alphaModFix/>
          </a:blip>
          <a:srcRect b="33431" l="11084" r="6441" t="28646"/>
          <a:stretch/>
        </p:blipFill>
        <p:spPr>
          <a:xfrm>
            <a:off x="441800" y="5363975"/>
            <a:ext cx="3524706" cy="10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230b51bfac_2_6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230b51bfac_2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7075" y="4180625"/>
            <a:ext cx="1826675" cy="18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230b51bfac_2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2463" y="4243538"/>
            <a:ext cx="1664500" cy="1763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230b51bfac_2_6"/>
          <p:cNvSpPr/>
          <p:nvPr/>
        </p:nvSpPr>
        <p:spPr>
          <a:xfrm>
            <a:off x="4300525" y="4969125"/>
            <a:ext cx="9144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230b51bfac_2_6"/>
          <p:cNvSpPr/>
          <p:nvPr/>
        </p:nvSpPr>
        <p:spPr>
          <a:xfrm>
            <a:off x="7897975" y="4969125"/>
            <a:ext cx="9144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30b51bfac_2_6"/>
          <p:cNvSpPr/>
          <p:nvPr/>
        </p:nvSpPr>
        <p:spPr>
          <a:xfrm>
            <a:off x="5897463" y="5943625"/>
            <a:ext cx="1414500" cy="5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ChromeDriver</a:t>
            </a:r>
            <a:endParaRPr/>
          </a:p>
        </p:txBody>
      </p:sp>
      <p:sp>
        <p:nvSpPr>
          <p:cNvPr id="203" name="Google Shape;203;g1230b51bfac_2_6"/>
          <p:cNvSpPr/>
          <p:nvPr/>
        </p:nvSpPr>
        <p:spPr>
          <a:xfrm>
            <a:off x="7897975" y="4514825"/>
            <a:ext cx="7200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0b51bfac_3_12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230b51bfac_3_1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230b51bfac_3_12"/>
          <p:cNvSpPr txBox="1"/>
          <p:nvPr/>
        </p:nvSpPr>
        <p:spPr>
          <a:xfrm>
            <a:off x="1362950" y="169850"/>
            <a:ext cx="50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rgbClr val="525355"/>
                </a:solidFill>
              </a:rPr>
              <a:t>동적 스크래핑</a:t>
            </a:r>
            <a:endParaRPr/>
          </a:p>
        </p:txBody>
      </p:sp>
      <p:sp>
        <p:nvSpPr>
          <p:cNvPr id="211" name="Google Shape;211;g1230b51bfac_3_12"/>
          <p:cNvSpPr txBox="1"/>
          <p:nvPr/>
        </p:nvSpPr>
        <p:spPr>
          <a:xfrm>
            <a:off x="185867" y="46850"/>
            <a:ext cx="163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2</a:t>
            </a: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4800">
                <a:solidFill>
                  <a:schemeClr val="accent4"/>
                </a:solidFill>
              </a:rPr>
              <a:t>1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30b51bfac_3_12"/>
          <p:cNvSpPr txBox="1"/>
          <p:nvPr/>
        </p:nvSpPr>
        <p:spPr>
          <a:xfrm>
            <a:off x="720000" y="1451150"/>
            <a:ext cx="1056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크롤링 데이터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3" name="Google Shape;213;g1230b51bfac_3_12"/>
          <p:cNvSpPr txBox="1"/>
          <p:nvPr/>
        </p:nvSpPr>
        <p:spPr>
          <a:xfrm>
            <a:off x="1370730" y="679691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Olive young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1230b51bfac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" y="4201375"/>
            <a:ext cx="5760000" cy="245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30b51bfac_3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25" y="2050638"/>
            <a:ext cx="4095024" cy="186752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30b51bfac_3_12"/>
          <p:cNvSpPr txBox="1"/>
          <p:nvPr/>
        </p:nvSpPr>
        <p:spPr>
          <a:xfrm>
            <a:off x="638700" y="5090975"/>
            <a:ext cx="105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17" name="Google Shape;217;g1230b51bfac_3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6825" y="1132325"/>
            <a:ext cx="7585173" cy="43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YELLOW_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2020-12-13T00:02:47Z</dcterms:created>
  <dc:creator>Yu Saebyeol</dc:creator>
</cp:coreProperties>
</file>