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1E2AB-78CB-3333-5C7F-9800DF426B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2BE08B-0985-A7EA-646C-12DD52DEA0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C0A565-ED21-45D1-5BA5-A8B6D5859BF2}"/>
              </a:ext>
            </a:extLst>
          </p:cNvPr>
          <p:cNvSpPr>
            <a:spLocks noGrp="1"/>
          </p:cNvSpPr>
          <p:nvPr>
            <p:ph type="dt" sz="half" idx="10"/>
          </p:nvPr>
        </p:nvSpPr>
        <p:spPr/>
        <p:txBody>
          <a:bodyPr/>
          <a:lstStyle/>
          <a:p>
            <a:fld id="{BD2CFDB5-D76E-4D59-A260-9C2BFAB1A28E}" type="datetimeFigureOut">
              <a:rPr lang="en-US" smtClean="0"/>
              <a:t>4/22/2024</a:t>
            </a:fld>
            <a:endParaRPr lang="en-US"/>
          </a:p>
        </p:txBody>
      </p:sp>
      <p:sp>
        <p:nvSpPr>
          <p:cNvPr id="5" name="Footer Placeholder 4">
            <a:extLst>
              <a:ext uri="{FF2B5EF4-FFF2-40B4-BE49-F238E27FC236}">
                <a16:creationId xmlns:a16="http://schemas.microsoft.com/office/drawing/2014/main" id="{37BF3393-FCAA-4258-379A-9667DB752D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06EE1-1EF2-06C0-4ED8-AF2BC19424B9}"/>
              </a:ext>
            </a:extLst>
          </p:cNvPr>
          <p:cNvSpPr>
            <a:spLocks noGrp="1"/>
          </p:cNvSpPr>
          <p:nvPr>
            <p:ph type="sldNum" sz="quarter" idx="12"/>
          </p:nvPr>
        </p:nvSpPr>
        <p:spPr/>
        <p:txBody>
          <a:bodyPr/>
          <a:lstStyle/>
          <a:p>
            <a:fld id="{BC12C71D-E6EC-4589-ABE6-079B03BB0316}" type="slidenum">
              <a:rPr lang="en-US" smtClean="0"/>
              <a:t>‹#›</a:t>
            </a:fld>
            <a:endParaRPr lang="en-US"/>
          </a:p>
        </p:txBody>
      </p:sp>
    </p:spTree>
    <p:extLst>
      <p:ext uri="{BB962C8B-B14F-4D97-AF65-F5344CB8AC3E}">
        <p14:creationId xmlns:p14="http://schemas.microsoft.com/office/powerpoint/2010/main" val="4276519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346CC-2D0F-EA6C-15E9-13CCD244EE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25A2C9-2286-807A-14F8-C63F313564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65115B-4A30-84BA-2017-91039BB8C883}"/>
              </a:ext>
            </a:extLst>
          </p:cNvPr>
          <p:cNvSpPr>
            <a:spLocks noGrp="1"/>
          </p:cNvSpPr>
          <p:nvPr>
            <p:ph type="dt" sz="half" idx="10"/>
          </p:nvPr>
        </p:nvSpPr>
        <p:spPr/>
        <p:txBody>
          <a:bodyPr/>
          <a:lstStyle/>
          <a:p>
            <a:fld id="{BD2CFDB5-D76E-4D59-A260-9C2BFAB1A28E}" type="datetimeFigureOut">
              <a:rPr lang="en-US" smtClean="0"/>
              <a:t>4/22/2024</a:t>
            </a:fld>
            <a:endParaRPr lang="en-US"/>
          </a:p>
        </p:txBody>
      </p:sp>
      <p:sp>
        <p:nvSpPr>
          <p:cNvPr id="5" name="Footer Placeholder 4">
            <a:extLst>
              <a:ext uri="{FF2B5EF4-FFF2-40B4-BE49-F238E27FC236}">
                <a16:creationId xmlns:a16="http://schemas.microsoft.com/office/drawing/2014/main" id="{611B2FD9-2526-7F1C-D499-5FA654BEA8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802444-63F3-1392-31C3-EB57C8F9A76F}"/>
              </a:ext>
            </a:extLst>
          </p:cNvPr>
          <p:cNvSpPr>
            <a:spLocks noGrp="1"/>
          </p:cNvSpPr>
          <p:nvPr>
            <p:ph type="sldNum" sz="quarter" idx="12"/>
          </p:nvPr>
        </p:nvSpPr>
        <p:spPr/>
        <p:txBody>
          <a:bodyPr/>
          <a:lstStyle/>
          <a:p>
            <a:fld id="{BC12C71D-E6EC-4589-ABE6-079B03BB0316}" type="slidenum">
              <a:rPr lang="en-US" smtClean="0"/>
              <a:t>‹#›</a:t>
            </a:fld>
            <a:endParaRPr lang="en-US"/>
          </a:p>
        </p:txBody>
      </p:sp>
    </p:spTree>
    <p:extLst>
      <p:ext uri="{BB962C8B-B14F-4D97-AF65-F5344CB8AC3E}">
        <p14:creationId xmlns:p14="http://schemas.microsoft.com/office/powerpoint/2010/main" val="942768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9E1CEE-64E1-C0B6-FDC6-D86D21665E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E5893D-D3DD-F038-8711-8DD411071A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F8538E-43ED-19A1-A210-4B8DD2E58C35}"/>
              </a:ext>
            </a:extLst>
          </p:cNvPr>
          <p:cNvSpPr>
            <a:spLocks noGrp="1"/>
          </p:cNvSpPr>
          <p:nvPr>
            <p:ph type="dt" sz="half" idx="10"/>
          </p:nvPr>
        </p:nvSpPr>
        <p:spPr/>
        <p:txBody>
          <a:bodyPr/>
          <a:lstStyle/>
          <a:p>
            <a:fld id="{BD2CFDB5-D76E-4D59-A260-9C2BFAB1A28E}" type="datetimeFigureOut">
              <a:rPr lang="en-US" smtClean="0"/>
              <a:t>4/22/2024</a:t>
            </a:fld>
            <a:endParaRPr lang="en-US"/>
          </a:p>
        </p:txBody>
      </p:sp>
      <p:sp>
        <p:nvSpPr>
          <p:cNvPr id="5" name="Footer Placeholder 4">
            <a:extLst>
              <a:ext uri="{FF2B5EF4-FFF2-40B4-BE49-F238E27FC236}">
                <a16:creationId xmlns:a16="http://schemas.microsoft.com/office/drawing/2014/main" id="{DCEB61B2-FCAC-79D4-9B19-6D73275649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6B5A06-A4AC-3631-977E-51A7F742D5AA}"/>
              </a:ext>
            </a:extLst>
          </p:cNvPr>
          <p:cNvSpPr>
            <a:spLocks noGrp="1"/>
          </p:cNvSpPr>
          <p:nvPr>
            <p:ph type="sldNum" sz="quarter" idx="12"/>
          </p:nvPr>
        </p:nvSpPr>
        <p:spPr/>
        <p:txBody>
          <a:bodyPr/>
          <a:lstStyle/>
          <a:p>
            <a:fld id="{BC12C71D-E6EC-4589-ABE6-079B03BB0316}" type="slidenum">
              <a:rPr lang="en-US" smtClean="0"/>
              <a:t>‹#›</a:t>
            </a:fld>
            <a:endParaRPr lang="en-US"/>
          </a:p>
        </p:txBody>
      </p:sp>
    </p:spTree>
    <p:extLst>
      <p:ext uri="{BB962C8B-B14F-4D97-AF65-F5344CB8AC3E}">
        <p14:creationId xmlns:p14="http://schemas.microsoft.com/office/powerpoint/2010/main" val="3783137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A25CF-3C01-F205-2FB9-8CDBD420CF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6D14D8-625B-429F-7F0B-FCC9F11B4E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71B5AC-AF1D-0494-E1E6-791F91E2B79E}"/>
              </a:ext>
            </a:extLst>
          </p:cNvPr>
          <p:cNvSpPr>
            <a:spLocks noGrp="1"/>
          </p:cNvSpPr>
          <p:nvPr>
            <p:ph type="dt" sz="half" idx="10"/>
          </p:nvPr>
        </p:nvSpPr>
        <p:spPr/>
        <p:txBody>
          <a:bodyPr/>
          <a:lstStyle/>
          <a:p>
            <a:fld id="{BD2CFDB5-D76E-4D59-A260-9C2BFAB1A28E}" type="datetimeFigureOut">
              <a:rPr lang="en-US" smtClean="0"/>
              <a:t>4/22/2024</a:t>
            </a:fld>
            <a:endParaRPr lang="en-US"/>
          </a:p>
        </p:txBody>
      </p:sp>
      <p:sp>
        <p:nvSpPr>
          <p:cNvPr id="5" name="Footer Placeholder 4">
            <a:extLst>
              <a:ext uri="{FF2B5EF4-FFF2-40B4-BE49-F238E27FC236}">
                <a16:creationId xmlns:a16="http://schemas.microsoft.com/office/drawing/2014/main" id="{DD3305D1-6309-5FDC-CDF5-335AC04929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270AEB-45E1-B0E8-B673-A6C30BCD924B}"/>
              </a:ext>
            </a:extLst>
          </p:cNvPr>
          <p:cNvSpPr>
            <a:spLocks noGrp="1"/>
          </p:cNvSpPr>
          <p:nvPr>
            <p:ph type="sldNum" sz="quarter" idx="12"/>
          </p:nvPr>
        </p:nvSpPr>
        <p:spPr/>
        <p:txBody>
          <a:bodyPr/>
          <a:lstStyle/>
          <a:p>
            <a:fld id="{BC12C71D-E6EC-4589-ABE6-079B03BB0316}" type="slidenum">
              <a:rPr lang="en-US" smtClean="0"/>
              <a:t>‹#›</a:t>
            </a:fld>
            <a:endParaRPr lang="en-US"/>
          </a:p>
        </p:txBody>
      </p:sp>
    </p:spTree>
    <p:extLst>
      <p:ext uri="{BB962C8B-B14F-4D97-AF65-F5344CB8AC3E}">
        <p14:creationId xmlns:p14="http://schemas.microsoft.com/office/powerpoint/2010/main" val="2952155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DE62F-9F9E-7327-212E-E1FF234D8E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CFBC33-B0AB-993E-47C2-C1776C6460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A2A5D7-784A-8EE1-62CE-DC8D59871645}"/>
              </a:ext>
            </a:extLst>
          </p:cNvPr>
          <p:cNvSpPr>
            <a:spLocks noGrp="1"/>
          </p:cNvSpPr>
          <p:nvPr>
            <p:ph type="dt" sz="half" idx="10"/>
          </p:nvPr>
        </p:nvSpPr>
        <p:spPr/>
        <p:txBody>
          <a:bodyPr/>
          <a:lstStyle/>
          <a:p>
            <a:fld id="{BD2CFDB5-D76E-4D59-A260-9C2BFAB1A28E}" type="datetimeFigureOut">
              <a:rPr lang="en-US" smtClean="0"/>
              <a:t>4/22/2024</a:t>
            </a:fld>
            <a:endParaRPr lang="en-US"/>
          </a:p>
        </p:txBody>
      </p:sp>
      <p:sp>
        <p:nvSpPr>
          <p:cNvPr id="5" name="Footer Placeholder 4">
            <a:extLst>
              <a:ext uri="{FF2B5EF4-FFF2-40B4-BE49-F238E27FC236}">
                <a16:creationId xmlns:a16="http://schemas.microsoft.com/office/drawing/2014/main" id="{03DEF389-F9CF-0424-1E9A-F583362BD8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887B76-463E-3DB9-232D-39306F191DEF}"/>
              </a:ext>
            </a:extLst>
          </p:cNvPr>
          <p:cNvSpPr>
            <a:spLocks noGrp="1"/>
          </p:cNvSpPr>
          <p:nvPr>
            <p:ph type="sldNum" sz="quarter" idx="12"/>
          </p:nvPr>
        </p:nvSpPr>
        <p:spPr/>
        <p:txBody>
          <a:bodyPr/>
          <a:lstStyle/>
          <a:p>
            <a:fld id="{BC12C71D-E6EC-4589-ABE6-079B03BB0316}" type="slidenum">
              <a:rPr lang="en-US" smtClean="0"/>
              <a:t>‹#›</a:t>
            </a:fld>
            <a:endParaRPr lang="en-US"/>
          </a:p>
        </p:txBody>
      </p:sp>
    </p:spTree>
    <p:extLst>
      <p:ext uri="{BB962C8B-B14F-4D97-AF65-F5344CB8AC3E}">
        <p14:creationId xmlns:p14="http://schemas.microsoft.com/office/powerpoint/2010/main" val="3665131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1C692-96ED-AB5A-5CD9-83D05490DB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5FF182-445E-E687-A5D2-555C87A4CC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F28E05-F113-FAD5-5E05-3CE769F9C8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8A1F3D-C8FD-071A-0ABF-DCA805BE44CC}"/>
              </a:ext>
            </a:extLst>
          </p:cNvPr>
          <p:cNvSpPr>
            <a:spLocks noGrp="1"/>
          </p:cNvSpPr>
          <p:nvPr>
            <p:ph type="dt" sz="half" idx="10"/>
          </p:nvPr>
        </p:nvSpPr>
        <p:spPr/>
        <p:txBody>
          <a:bodyPr/>
          <a:lstStyle/>
          <a:p>
            <a:fld id="{BD2CFDB5-D76E-4D59-A260-9C2BFAB1A28E}" type="datetimeFigureOut">
              <a:rPr lang="en-US" smtClean="0"/>
              <a:t>4/22/2024</a:t>
            </a:fld>
            <a:endParaRPr lang="en-US"/>
          </a:p>
        </p:txBody>
      </p:sp>
      <p:sp>
        <p:nvSpPr>
          <p:cNvPr id="6" name="Footer Placeholder 5">
            <a:extLst>
              <a:ext uri="{FF2B5EF4-FFF2-40B4-BE49-F238E27FC236}">
                <a16:creationId xmlns:a16="http://schemas.microsoft.com/office/drawing/2014/main" id="{5F55A5C5-5DAE-583C-289D-424754C73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B2652-9BB7-3F7D-CEE5-680FBADD4256}"/>
              </a:ext>
            </a:extLst>
          </p:cNvPr>
          <p:cNvSpPr>
            <a:spLocks noGrp="1"/>
          </p:cNvSpPr>
          <p:nvPr>
            <p:ph type="sldNum" sz="quarter" idx="12"/>
          </p:nvPr>
        </p:nvSpPr>
        <p:spPr/>
        <p:txBody>
          <a:bodyPr/>
          <a:lstStyle/>
          <a:p>
            <a:fld id="{BC12C71D-E6EC-4589-ABE6-079B03BB0316}" type="slidenum">
              <a:rPr lang="en-US" smtClean="0"/>
              <a:t>‹#›</a:t>
            </a:fld>
            <a:endParaRPr lang="en-US"/>
          </a:p>
        </p:txBody>
      </p:sp>
    </p:spTree>
    <p:extLst>
      <p:ext uri="{BB962C8B-B14F-4D97-AF65-F5344CB8AC3E}">
        <p14:creationId xmlns:p14="http://schemas.microsoft.com/office/powerpoint/2010/main" val="210730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4B7C-E409-D3EA-187E-F9FD3E2D24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CC417E-1305-0D94-4917-337B212A13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FBB6B5-93B3-64B0-8DFC-A9A0921FD4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31C022-24B6-5611-4009-48FEAF0003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A899C9-DD5A-1081-D54A-BF5E0C5E0B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8A4E3D-F0BC-CDB5-97EE-716BDB1F0A33}"/>
              </a:ext>
            </a:extLst>
          </p:cNvPr>
          <p:cNvSpPr>
            <a:spLocks noGrp="1"/>
          </p:cNvSpPr>
          <p:nvPr>
            <p:ph type="dt" sz="half" idx="10"/>
          </p:nvPr>
        </p:nvSpPr>
        <p:spPr/>
        <p:txBody>
          <a:bodyPr/>
          <a:lstStyle/>
          <a:p>
            <a:fld id="{BD2CFDB5-D76E-4D59-A260-9C2BFAB1A28E}" type="datetimeFigureOut">
              <a:rPr lang="en-US" smtClean="0"/>
              <a:t>4/22/2024</a:t>
            </a:fld>
            <a:endParaRPr lang="en-US"/>
          </a:p>
        </p:txBody>
      </p:sp>
      <p:sp>
        <p:nvSpPr>
          <p:cNvPr id="8" name="Footer Placeholder 7">
            <a:extLst>
              <a:ext uri="{FF2B5EF4-FFF2-40B4-BE49-F238E27FC236}">
                <a16:creationId xmlns:a16="http://schemas.microsoft.com/office/drawing/2014/main" id="{12FB2993-CD6E-4DE4-BEE9-6AF4637B9F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78792A-A464-11CF-88D7-D87AE507E950}"/>
              </a:ext>
            </a:extLst>
          </p:cNvPr>
          <p:cNvSpPr>
            <a:spLocks noGrp="1"/>
          </p:cNvSpPr>
          <p:nvPr>
            <p:ph type="sldNum" sz="quarter" idx="12"/>
          </p:nvPr>
        </p:nvSpPr>
        <p:spPr/>
        <p:txBody>
          <a:bodyPr/>
          <a:lstStyle/>
          <a:p>
            <a:fld id="{BC12C71D-E6EC-4589-ABE6-079B03BB0316}" type="slidenum">
              <a:rPr lang="en-US" smtClean="0"/>
              <a:t>‹#›</a:t>
            </a:fld>
            <a:endParaRPr lang="en-US"/>
          </a:p>
        </p:txBody>
      </p:sp>
    </p:spTree>
    <p:extLst>
      <p:ext uri="{BB962C8B-B14F-4D97-AF65-F5344CB8AC3E}">
        <p14:creationId xmlns:p14="http://schemas.microsoft.com/office/powerpoint/2010/main" val="143241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0169E-7523-C5D5-A75E-F333AD0610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310C98-C972-6349-845F-82DC7EBBE853}"/>
              </a:ext>
            </a:extLst>
          </p:cNvPr>
          <p:cNvSpPr>
            <a:spLocks noGrp="1"/>
          </p:cNvSpPr>
          <p:nvPr>
            <p:ph type="dt" sz="half" idx="10"/>
          </p:nvPr>
        </p:nvSpPr>
        <p:spPr/>
        <p:txBody>
          <a:bodyPr/>
          <a:lstStyle/>
          <a:p>
            <a:fld id="{BD2CFDB5-D76E-4D59-A260-9C2BFAB1A28E}" type="datetimeFigureOut">
              <a:rPr lang="en-US" smtClean="0"/>
              <a:t>4/22/2024</a:t>
            </a:fld>
            <a:endParaRPr lang="en-US"/>
          </a:p>
        </p:txBody>
      </p:sp>
      <p:sp>
        <p:nvSpPr>
          <p:cNvPr id="4" name="Footer Placeholder 3">
            <a:extLst>
              <a:ext uri="{FF2B5EF4-FFF2-40B4-BE49-F238E27FC236}">
                <a16:creationId xmlns:a16="http://schemas.microsoft.com/office/drawing/2014/main" id="{4596028A-9018-16C3-AC7D-1B3338FD14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385313-9BCD-2709-6A48-A5FD8907A5F0}"/>
              </a:ext>
            </a:extLst>
          </p:cNvPr>
          <p:cNvSpPr>
            <a:spLocks noGrp="1"/>
          </p:cNvSpPr>
          <p:nvPr>
            <p:ph type="sldNum" sz="quarter" idx="12"/>
          </p:nvPr>
        </p:nvSpPr>
        <p:spPr/>
        <p:txBody>
          <a:bodyPr/>
          <a:lstStyle/>
          <a:p>
            <a:fld id="{BC12C71D-E6EC-4589-ABE6-079B03BB0316}" type="slidenum">
              <a:rPr lang="en-US" smtClean="0"/>
              <a:t>‹#›</a:t>
            </a:fld>
            <a:endParaRPr lang="en-US"/>
          </a:p>
        </p:txBody>
      </p:sp>
    </p:spTree>
    <p:extLst>
      <p:ext uri="{BB962C8B-B14F-4D97-AF65-F5344CB8AC3E}">
        <p14:creationId xmlns:p14="http://schemas.microsoft.com/office/powerpoint/2010/main" val="876353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B09FDC-27F6-230E-D2BB-42E2681277A7}"/>
              </a:ext>
            </a:extLst>
          </p:cNvPr>
          <p:cNvSpPr>
            <a:spLocks noGrp="1"/>
          </p:cNvSpPr>
          <p:nvPr>
            <p:ph type="dt" sz="half" idx="10"/>
          </p:nvPr>
        </p:nvSpPr>
        <p:spPr/>
        <p:txBody>
          <a:bodyPr/>
          <a:lstStyle/>
          <a:p>
            <a:fld id="{BD2CFDB5-D76E-4D59-A260-9C2BFAB1A28E}" type="datetimeFigureOut">
              <a:rPr lang="en-US" smtClean="0"/>
              <a:t>4/22/2024</a:t>
            </a:fld>
            <a:endParaRPr lang="en-US"/>
          </a:p>
        </p:txBody>
      </p:sp>
      <p:sp>
        <p:nvSpPr>
          <p:cNvPr id="3" name="Footer Placeholder 2">
            <a:extLst>
              <a:ext uri="{FF2B5EF4-FFF2-40B4-BE49-F238E27FC236}">
                <a16:creationId xmlns:a16="http://schemas.microsoft.com/office/drawing/2014/main" id="{F0EB1055-52D7-1BC5-7A65-DF4728AF01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99E92A-3AA3-0D4E-C0FF-CB88A0C7649D}"/>
              </a:ext>
            </a:extLst>
          </p:cNvPr>
          <p:cNvSpPr>
            <a:spLocks noGrp="1"/>
          </p:cNvSpPr>
          <p:nvPr>
            <p:ph type="sldNum" sz="quarter" idx="12"/>
          </p:nvPr>
        </p:nvSpPr>
        <p:spPr/>
        <p:txBody>
          <a:bodyPr/>
          <a:lstStyle/>
          <a:p>
            <a:fld id="{BC12C71D-E6EC-4589-ABE6-079B03BB0316}" type="slidenum">
              <a:rPr lang="en-US" smtClean="0"/>
              <a:t>‹#›</a:t>
            </a:fld>
            <a:endParaRPr lang="en-US"/>
          </a:p>
        </p:txBody>
      </p:sp>
    </p:spTree>
    <p:extLst>
      <p:ext uri="{BB962C8B-B14F-4D97-AF65-F5344CB8AC3E}">
        <p14:creationId xmlns:p14="http://schemas.microsoft.com/office/powerpoint/2010/main" val="308198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91580-CFE9-DA16-139C-973EF5E9D8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05358C-A0E7-8CF6-CF40-EDE8BCE142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AF48CF-D449-D9EB-586C-720B5C9F54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77CF3A-60AA-6D0A-CDA2-5EFB18AA75FF}"/>
              </a:ext>
            </a:extLst>
          </p:cNvPr>
          <p:cNvSpPr>
            <a:spLocks noGrp="1"/>
          </p:cNvSpPr>
          <p:nvPr>
            <p:ph type="dt" sz="half" idx="10"/>
          </p:nvPr>
        </p:nvSpPr>
        <p:spPr/>
        <p:txBody>
          <a:bodyPr/>
          <a:lstStyle/>
          <a:p>
            <a:fld id="{BD2CFDB5-D76E-4D59-A260-9C2BFAB1A28E}" type="datetimeFigureOut">
              <a:rPr lang="en-US" smtClean="0"/>
              <a:t>4/22/2024</a:t>
            </a:fld>
            <a:endParaRPr lang="en-US"/>
          </a:p>
        </p:txBody>
      </p:sp>
      <p:sp>
        <p:nvSpPr>
          <p:cNvPr id="6" name="Footer Placeholder 5">
            <a:extLst>
              <a:ext uri="{FF2B5EF4-FFF2-40B4-BE49-F238E27FC236}">
                <a16:creationId xmlns:a16="http://schemas.microsoft.com/office/drawing/2014/main" id="{7EE76F2E-6674-79B9-8D0C-7395A3A4AC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8D7A5D-889E-E8DE-3050-D83B32497915}"/>
              </a:ext>
            </a:extLst>
          </p:cNvPr>
          <p:cNvSpPr>
            <a:spLocks noGrp="1"/>
          </p:cNvSpPr>
          <p:nvPr>
            <p:ph type="sldNum" sz="quarter" idx="12"/>
          </p:nvPr>
        </p:nvSpPr>
        <p:spPr/>
        <p:txBody>
          <a:bodyPr/>
          <a:lstStyle/>
          <a:p>
            <a:fld id="{BC12C71D-E6EC-4589-ABE6-079B03BB0316}" type="slidenum">
              <a:rPr lang="en-US" smtClean="0"/>
              <a:t>‹#›</a:t>
            </a:fld>
            <a:endParaRPr lang="en-US"/>
          </a:p>
        </p:txBody>
      </p:sp>
    </p:spTree>
    <p:extLst>
      <p:ext uri="{BB962C8B-B14F-4D97-AF65-F5344CB8AC3E}">
        <p14:creationId xmlns:p14="http://schemas.microsoft.com/office/powerpoint/2010/main" val="1058354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5EDF9-9B2F-DDFF-46AD-502AEBE8CC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D04EDE-4C3C-8A31-82A1-24F943271F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C07B7A-C3F6-4E78-B3F8-822730436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940CA6-7FA4-1EA9-1A40-9D56C4B82FAA}"/>
              </a:ext>
            </a:extLst>
          </p:cNvPr>
          <p:cNvSpPr>
            <a:spLocks noGrp="1"/>
          </p:cNvSpPr>
          <p:nvPr>
            <p:ph type="dt" sz="half" idx="10"/>
          </p:nvPr>
        </p:nvSpPr>
        <p:spPr/>
        <p:txBody>
          <a:bodyPr/>
          <a:lstStyle/>
          <a:p>
            <a:fld id="{BD2CFDB5-D76E-4D59-A260-9C2BFAB1A28E}" type="datetimeFigureOut">
              <a:rPr lang="en-US" smtClean="0"/>
              <a:t>4/22/2024</a:t>
            </a:fld>
            <a:endParaRPr lang="en-US"/>
          </a:p>
        </p:txBody>
      </p:sp>
      <p:sp>
        <p:nvSpPr>
          <p:cNvPr id="6" name="Footer Placeholder 5">
            <a:extLst>
              <a:ext uri="{FF2B5EF4-FFF2-40B4-BE49-F238E27FC236}">
                <a16:creationId xmlns:a16="http://schemas.microsoft.com/office/drawing/2014/main" id="{CE98D34E-8821-F09E-2C93-0D367C37AD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07AD34-9CD4-744A-917C-23FAC7D4BE03}"/>
              </a:ext>
            </a:extLst>
          </p:cNvPr>
          <p:cNvSpPr>
            <a:spLocks noGrp="1"/>
          </p:cNvSpPr>
          <p:nvPr>
            <p:ph type="sldNum" sz="quarter" idx="12"/>
          </p:nvPr>
        </p:nvSpPr>
        <p:spPr/>
        <p:txBody>
          <a:bodyPr/>
          <a:lstStyle/>
          <a:p>
            <a:fld id="{BC12C71D-E6EC-4589-ABE6-079B03BB0316}" type="slidenum">
              <a:rPr lang="en-US" smtClean="0"/>
              <a:t>‹#›</a:t>
            </a:fld>
            <a:endParaRPr lang="en-US"/>
          </a:p>
        </p:txBody>
      </p:sp>
    </p:spTree>
    <p:extLst>
      <p:ext uri="{BB962C8B-B14F-4D97-AF65-F5344CB8AC3E}">
        <p14:creationId xmlns:p14="http://schemas.microsoft.com/office/powerpoint/2010/main" val="1975470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76FFA3-8C57-33DA-2DEE-CFF7FE5474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350FDD-616C-551A-9C47-547433ED2E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3AF03D-882B-EC7A-0293-7DA2E9A6F1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2CFDB5-D76E-4D59-A260-9C2BFAB1A28E}" type="datetimeFigureOut">
              <a:rPr lang="en-US" smtClean="0"/>
              <a:t>4/22/2024</a:t>
            </a:fld>
            <a:endParaRPr lang="en-US"/>
          </a:p>
        </p:txBody>
      </p:sp>
      <p:sp>
        <p:nvSpPr>
          <p:cNvPr id="5" name="Footer Placeholder 4">
            <a:extLst>
              <a:ext uri="{FF2B5EF4-FFF2-40B4-BE49-F238E27FC236}">
                <a16:creationId xmlns:a16="http://schemas.microsoft.com/office/drawing/2014/main" id="{2724BC7F-56CE-6335-9F13-CCD8172260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F208C3-A337-3315-2312-326AC1A690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12C71D-E6EC-4589-ABE6-079B03BB0316}" type="slidenum">
              <a:rPr lang="en-US" smtClean="0"/>
              <a:t>‹#›</a:t>
            </a:fld>
            <a:endParaRPr lang="en-US"/>
          </a:p>
        </p:txBody>
      </p:sp>
    </p:spTree>
    <p:extLst>
      <p:ext uri="{BB962C8B-B14F-4D97-AF65-F5344CB8AC3E}">
        <p14:creationId xmlns:p14="http://schemas.microsoft.com/office/powerpoint/2010/main" val="2952830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20https/quarto.org/docs/output-formats/html-code.html#folding-code" TargetMode="Externa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hyperlink" Target="https://quarto.org/docs/authoring/callouts.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quarto.org/docs/authoring/code-annotation.html"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quarto.org/docs/authoring/tables.html"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kins11"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quarto.org/docs/authoring/tables.html"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s://quarto.org/docs/authoring/article-layout.html"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quarto.org/"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akins11/get-started-with-quart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quarto.org/docs/computations/inline-code.html"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quarto.org/docs/computations/execution-options.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01142-F5AB-B6A6-26EF-9558D2B39534}"/>
              </a:ext>
            </a:extLst>
          </p:cNvPr>
          <p:cNvSpPr>
            <a:spLocks noGrp="1"/>
          </p:cNvSpPr>
          <p:nvPr>
            <p:ph type="ctrTitle"/>
          </p:nvPr>
        </p:nvSpPr>
        <p:spPr>
          <a:xfrm>
            <a:off x="2319131" y="2292626"/>
            <a:ext cx="9144000" cy="1136374"/>
          </a:xfrm>
        </p:spPr>
        <p:txBody>
          <a:bodyPr/>
          <a:lstStyle/>
          <a:p>
            <a:pPr algn="r"/>
            <a:r>
              <a:rPr lang="en-US" u="sng" dirty="0">
                <a:solidFill>
                  <a:schemeClr val="tx1">
                    <a:lumMod val="75000"/>
                    <a:lumOff val="25000"/>
                  </a:schemeClr>
                </a:solidFill>
              </a:rPr>
              <a:t>Get Started With Quarto</a:t>
            </a:r>
          </a:p>
        </p:txBody>
      </p:sp>
      <p:sp>
        <p:nvSpPr>
          <p:cNvPr id="5" name="TextBox 4">
            <a:extLst>
              <a:ext uri="{FF2B5EF4-FFF2-40B4-BE49-F238E27FC236}">
                <a16:creationId xmlns:a16="http://schemas.microsoft.com/office/drawing/2014/main" id="{B9DA1633-F48F-350D-899D-4B68D874B380}"/>
              </a:ext>
            </a:extLst>
          </p:cNvPr>
          <p:cNvSpPr txBox="1"/>
          <p:nvPr/>
        </p:nvSpPr>
        <p:spPr>
          <a:xfrm>
            <a:off x="8581447" y="3429000"/>
            <a:ext cx="2788918" cy="369332"/>
          </a:xfrm>
          <a:prstGeom prst="rect">
            <a:avLst/>
          </a:prstGeom>
          <a:noFill/>
        </p:spPr>
        <p:txBody>
          <a:bodyPr wrap="square" rtlCol="0">
            <a:spAutoFit/>
          </a:bodyPr>
          <a:lstStyle/>
          <a:p>
            <a:r>
              <a:rPr lang="en-US" b="1" dirty="0">
                <a:solidFill>
                  <a:schemeClr val="bg2">
                    <a:lumMod val="50000"/>
                  </a:schemeClr>
                </a:solidFill>
              </a:rPr>
              <a:t>In R programming language</a:t>
            </a:r>
          </a:p>
        </p:txBody>
      </p:sp>
    </p:spTree>
    <p:extLst>
      <p:ext uri="{BB962C8B-B14F-4D97-AF65-F5344CB8AC3E}">
        <p14:creationId xmlns:p14="http://schemas.microsoft.com/office/powerpoint/2010/main" val="2753289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42E958-78A0-CE9B-85AE-EAE48E457E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3994" y="698288"/>
            <a:ext cx="7964011" cy="5010849"/>
          </a:xfrm>
          <a:prstGeom prst="rect">
            <a:avLst/>
          </a:prstGeom>
        </p:spPr>
      </p:pic>
    </p:spTree>
    <p:extLst>
      <p:ext uri="{BB962C8B-B14F-4D97-AF65-F5344CB8AC3E}">
        <p14:creationId xmlns:p14="http://schemas.microsoft.com/office/powerpoint/2010/main" val="3754996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864865-6C99-492E-BAEC-E3A829140306}"/>
              </a:ext>
            </a:extLst>
          </p:cNvPr>
          <p:cNvSpPr txBox="1"/>
          <p:nvPr/>
        </p:nvSpPr>
        <p:spPr>
          <a:xfrm>
            <a:off x="304799" y="298854"/>
            <a:ext cx="2296270" cy="369332"/>
          </a:xfrm>
          <a:prstGeom prst="rect">
            <a:avLst/>
          </a:prstGeom>
          <a:noFill/>
        </p:spPr>
        <p:txBody>
          <a:bodyPr wrap="none" rtlCol="0">
            <a:spAutoFit/>
          </a:bodyPr>
          <a:lstStyle/>
          <a:p>
            <a:r>
              <a:rPr lang="en-US" b="1" dirty="0">
                <a:solidFill>
                  <a:schemeClr val="tx1">
                    <a:lumMod val="75000"/>
                    <a:lumOff val="25000"/>
                  </a:schemeClr>
                </a:solidFill>
              </a:rPr>
              <a:t>4. </a:t>
            </a:r>
            <a:r>
              <a:rPr lang="en-US" b="1" i="0" dirty="0">
                <a:solidFill>
                  <a:schemeClr val="tx1">
                    <a:lumMod val="75000"/>
                    <a:lumOff val="25000"/>
                  </a:schemeClr>
                </a:solidFill>
                <a:effectLst/>
                <a:latin typeface="Optimistic"/>
              </a:rPr>
              <a:t>Code folding </a:t>
            </a:r>
            <a:r>
              <a:rPr lang="en-US" b="1" dirty="0">
                <a:solidFill>
                  <a:schemeClr val="tx1">
                    <a:lumMod val="75000"/>
                    <a:lumOff val="25000"/>
                  </a:schemeClr>
                </a:solidFill>
                <a:latin typeface="Optimistic"/>
              </a:rPr>
              <a:t>o</a:t>
            </a:r>
            <a:r>
              <a:rPr lang="en-US" b="1" i="0" dirty="0">
                <a:solidFill>
                  <a:schemeClr val="tx1">
                    <a:lumMod val="75000"/>
                    <a:lumOff val="25000"/>
                  </a:schemeClr>
                </a:solidFill>
                <a:effectLst/>
                <a:latin typeface="Optimistic"/>
              </a:rPr>
              <a:t>ption</a:t>
            </a:r>
            <a:endParaRPr lang="en-US" dirty="0">
              <a:solidFill>
                <a:schemeClr val="tx1">
                  <a:lumMod val="75000"/>
                  <a:lumOff val="25000"/>
                </a:schemeClr>
              </a:solidFill>
            </a:endParaRPr>
          </a:p>
        </p:txBody>
      </p:sp>
      <p:sp>
        <p:nvSpPr>
          <p:cNvPr id="3" name="TextBox 2">
            <a:extLst>
              <a:ext uri="{FF2B5EF4-FFF2-40B4-BE49-F238E27FC236}">
                <a16:creationId xmlns:a16="http://schemas.microsoft.com/office/drawing/2014/main" id="{A9194E49-9BAE-CF0A-872A-FC425888B9F2}"/>
              </a:ext>
            </a:extLst>
          </p:cNvPr>
          <p:cNvSpPr txBox="1"/>
          <p:nvPr/>
        </p:nvSpPr>
        <p:spPr>
          <a:xfrm>
            <a:off x="304799" y="670109"/>
            <a:ext cx="11688418" cy="1754326"/>
          </a:xfrm>
          <a:prstGeom prst="rect">
            <a:avLst/>
          </a:prstGeom>
          <a:noFill/>
        </p:spPr>
        <p:txBody>
          <a:bodyPr wrap="square" rtlCol="0">
            <a:spAutoFit/>
          </a:bodyPr>
          <a:lstStyle/>
          <a:p>
            <a:r>
              <a:rPr lang="en-US" dirty="0"/>
              <a:t>When you want to keep your code in the document but temporarily hide it from view, Quarto's code folding feature comes in handy. By setting the code-fold option to true, you can collapse the code block, making it easier to focus on the output or other parts of the document.</a:t>
            </a:r>
          </a:p>
          <a:p>
            <a:r>
              <a:rPr lang="en-US" dirty="0"/>
              <a:t>Additionally, you can customize the label displayed on the folded code block using the code-summary option. This allows you to provide a brief description of the code inside. </a:t>
            </a:r>
            <a:r>
              <a:rPr lang="en-US" b="0" i="0" dirty="0">
                <a:solidFill>
                  <a:srgbClr val="1C2B33"/>
                </a:solidFill>
                <a:effectLst/>
                <a:latin typeface="Optimistic"/>
              </a:rPr>
              <a:t>Learn more about code folding and its options in the Quarto documentation</a:t>
            </a:r>
            <a:r>
              <a:rPr lang="en-US" b="0" i="0" dirty="0">
                <a:solidFill>
                  <a:srgbClr val="0563C1"/>
                </a:solidFill>
                <a:effectLst/>
                <a:latin typeface="Optimistic"/>
                <a:hlinkClick r:id="rId2" action="ppaction://hlinkfile">
                  <a:extLst>
                    <a:ext uri="{A12FA001-AC4F-418D-AE19-62706E023703}">
                      <ahyp:hlinkClr xmlns:ahyp="http://schemas.microsoft.com/office/drawing/2018/hyperlinkcolor" val="tx"/>
                    </a:ext>
                  </a:extLst>
                </a:hlinkClick>
              </a:rPr>
              <a:t>: </a:t>
            </a:r>
            <a:r>
              <a:rPr lang="en-US" b="0" i="0" u="sng" dirty="0">
                <a:solidFill>
                  <a:schemeClr val="accent1">
                    <a:lumMod val="50000"/>
                  </a:schemeClr>
                </a:solidFill>
                <a:effectLst/>
                <a:latin typeface="Optimistic"/>
                <a:hlinkClick r:id="rId2" action="ppaction://hlinkfile">
                  <a:extLst>
                    <a:ext uri="{A12FA001-AC4F-418D-AE19-62706E023703}">
                      <ahyp:hlinkClr xmlns:ahyp="http://schemas.microsoft.com/office/drawing/2018/hyperlinkcolor" val="tx"/>
                    </a:ext>
                  </a:extLst>
                </a:hlinkClick>
              </a:rPr>
              <a:t>https://quarto.org/docs/output-formats/html-code.html#folding-code</a:t>
            </a:r>
            <a:endParaRPr lang="en-US" u="sng" dirty="0">
              <a:solidFill>
                <a:schemeClr val="accent1">
                  <a:lumMod val="50000"/>
                </a:schemeClr>
              </a:solidFill>
            </a:endParaRPr>
          </a:p>
        </p:txBody>
      </p:sp>
      <p:pic>
        <p:nvPicPr>
          <p:cNvPr id="9" name="Picture 8">
            <a:extLst>
              <a:ext uri="{FF2B5EF4-FFF2-40B4-BE49-F238E27FC236}">
                <a16:creationId xmlns:a16="http://schemas.microsoft.com/office/drawing/2014/main" id="{648F7B3A-2F67-406E-8663-72DCEAD7C0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9397" y="3438937"/>
            <a:ext cx="7830643" cy="3305636"/>
          </a:xfrm>
          <a:prstGeom prst="rect">
            <a:avLst/>
          </a:prstGeom>
        </p:spPr>
      </p:pic>
      <p:pic>
        <p:nvPicPr>
          <p:cNvPr id="11" name="Picture 10">
            <a:extLst>
              <a:ext uri="{FF2B5EF4-FFF2-40B4-BE49-F238E27FC236}">
                <a16:creationId xmlns:a16="http://schemas.microsoft.com/office/drawing/2014/main" id="{65556C47-5918-B9DD-CB60-E37843EE1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4107" y="2521848"/>
            <a:ext cx="8059275" cy="809738"/>
          </a:xfrm>
          <a:prstGeom prst="rect">
            <a:avLst/>
          </a:prstGeom>
        </p:spPr>
      </p:pic>
    </p:spTree>
    <p:extLst>
      <p:ext uri="{BB962C8B-B14F-4D97-AF65-F5344CB8AC3E}">
        <p14:creationId xmlns:p14="http://schemas.microsoft.com/office/powerpoint/2010/main" val="3910498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4E40FA-44AF-CC42-12CA-C24050AB1E46}"/>
              </a:ext>
            </a:extLst>
          </p:cNvPr>
          <p:cNvSpPr txBox="1"/>
          <p:nvPr/>
        </p:nvSpPr>
        <p:spPr>
          <a:xfrm>
            <a:off x="424069" y="636104"/>
            <a:ext cx="10840278" cy="369332"/>
          </a:xfrm>
          <a:prstGeom prst="rect">
            <a:avLst/>
          </a:prstGeom>
          <a:noFill/>
        </p:spPr>
        <p:txBody>
          <a:bodyPr wrap="square" rtlCol="0">
            <a:spAutoFit/>
          </a:bodyPr>
          <a:lstStyle/>
          <a:p>
            <a:r>
              <a:rPr lang="en-US" b="1" dirty="0">
                <a:solidFill>
                  <a:schemeClr val="tx1">
                    <a:lumMod val="75000"/>
                    <a:lumOff val="25000"/>
                  </a:schemeClr>
                </a:solidFill>
              </a:rPr>
              <a:t>5. </a:t>
            </a:r>
            <a:r>
              <a:rPr lang="en-US" b="1" i="0" dirty="0">
                <a:solidFill>
                  <a:schemeClr val="tx1">
                    <a:lumMod val="75000"/>
                    <a:lumOff val="25000"/>
                  </a:schemeClr>
                </a:solidFill>
                <a:effectLst/>
                <a:latin typeface="Optimistic"/>
              </a:rPr>
              <a:t>Callout blocks:</a:t>
            </a:r>
            <a:endParaRPr lang="en-US" dirty="0">
              <a:solidFill>
                <a:schemeClr val="tx1">
                  <a:lumMod val="75000"/>
                  <a:lumOff val="25000"/>
                </a:schemeClr>
              </a:solidFill>
            </a:endParaRPr>
          </a:p>
        </p:txBody>
      </p:sp>
      <p:sp>
        <p:nvSpPr>
          <p:cNvPr id="4" name="TextBox 3">
            <a:extLst>
              <a:ext uri="{FF2B5EF4-FFF2-40B4-BE49-F238E27FC236}">
                <a16:creationId xmlns:a16="http://schemas.microsoft.com/office/drawing/2014/main" id="{63F85C22-0595-8D50-0B12-115DD759EA07}"/>
              </a:ext>
            </a:extLst>
          </p:cNvPr>
          <p:cNvSpPr txBox="1"/>
          <p:nvPr/>
        </p:nvSpPr>
        <p:spPr>
          <a:xfrm>
            <a:off x="424069" y="1270480"/>
            <a:ext cx="11105322" cy="2862322"/>
          </a:xfrm>
          <a:prstGeom prst="rect">
            <a:avLst/>
          </a:prstGeom>
          <a:noFill/>
        </p:spPr>
        <p:txBody>
          <a:bodyPr wrap="square" rtlCol="0">
            <a:spAutoFit/>
          </a:bodyPr>
          <a:lstStyle/>
          <a:p>
            <a:r>
              <a:rPr lang="en-US" dirty="0"/>
              <a:t>Callout blocks are a powerful tool for drawing attention to important information, highlighting key points, and making your content more engaging. With callout blocks, you can:</a:t>
            </a:r>
          </a:p>
          <a:p>
            <a:endParaRPr lang="en-US" dirty="0"/>
          </a:p>
          <a:p>
            <a:pPr marL="285750" indent="-285750">
              <a:buFont typeface="Arial" panose="020B0604020202020204" pitchFamily="34" charset="0"/>
              <a:buChar char="•"/>
            </a:pPr>
            <a:r>
              <a:rPr lang="en-US" dirty="0"/>
              <a:t>Emphasize crucial information to ensure your viewers' attention.</a:t>
            </a:r>
          </a:p>
          <a:p>
            <a:pPr marL="285750" indent="-285750">
              <a:buFont typeface="Arial" panose="020B0604020202020204" pitchFamily="34" charset="0"/>
              <a:buChar char="•"/>
            </a:pPr>
            <a:r>
              <a:rPr lang="en-US" dirty="0"/>
              <a:t>Collapse or expand the output to control the level of detail.</a:t>
            </a:r>
          </a:p>
          <a:p>
            <a:pPr marL="285750" indent="-285750">
              <a:buFont typeface="Arial" panose="020B0604020202020204" pitchFamily="34" charset="0"/>
              <a:buChar char="•"/>
            </a:pPr>
            <a:r>
              <a:rPr lang="en-US" dirty="0"/>
              <a:t>Customize the appearance to fit your style.</a:t>
            </a:r>
          </a:p>
          <a:p>
            <a:pPr marL="285750" indent="-285750">
              <a:buFont typeface="Arial" panose="020B0604020202020204" pitchFamily="34" charset="0"/>
              <a:buChar char="•"/>
            </a:pPr>
            <a:r>
              <a:rPr lang="en-US" dirty="0"/>
              <a:t>Include icons to add visual interest.</a:t>
            </a:r>
          </a:p>
          <a:p>
            <a:endParaRPr lang="en-US" dirty="0"/>
          </a:p>
          <a:p>
            <a:r>
              <a:rPr lang="en-US" b="0" i="0" dirty="0">
                <a:solidFill>
                  <a:srgbClr val="1C2B33"/>
                </a:solidFill>
                <a:effectLst/>
                <a:latin typeface="Optimistic"/>
              </a:rPr>
              <a:t>Learn more about the possibilities and how to use them in your documents: </a:t>
            </a:r>
            <a:r>
              <a:rPr lang="en-US" b="0" i="0" u="sng" dirty="0">
                <a:solidFill>
                  <a:schemeClr val="accent1">
                    <a:lumMod val="50000"/>
                  </a:schemeClr>
                </a:solidFill>
                <a:effectLst/>
                <a:latin typeface="Optimistic"/>
                <a:hlinkClick r:id="rId2">
                  <a:extLst>
                    <a:ext uri="{A12FA001-AC4F-418D-AE19-62706E023703}">
                      <ahyp:hlinkClr xmlns:ahyp="http://schemas.microsoft.com/office/drawing/2018/hyperlinkcolor" val="tx"/>
                    </a:ext>
                  </a:extLst>
                </a:hlinkClick>
              </a:rPr>
              <a:t>https://quarto.org/docs/authoring/callouts.html</a:t>
            </a:r>
            <a:endParaRPr lang="en-US" u="sng" dirty="0">
              <a:solidFill>
                <a:schemeClr val="accent1">
                  <a:lumMod val="50000"/>
                </a:schemeClr>
              </a:solidFill>
            </a:endParaRPr>
          </a:p>
        </p:txBody>
      </p:sp>
    </p:spTree>
    <p:extLst>
      <p:ext uri="{BB962C8B-B14F-4D97-AF65-F5344CB8AC3E}">
        <p14:creationId xmlns:p14="http://schemas.microsoft.com/office/powerpoint/2010/main" val="3946907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E4207D1-7538-09F3-A2A5-46633B76A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5001" y="1084036"/>
            <a:ext cx="7961998" cy="4689927"/>
          </a:xfrm>
          <a:prstGeom prst="rect">
            <a:avLst/>
          </a:prstGeom>
        </p:spPr>
      </p:pic>
    </p:spTree>
    <p:extLst>
      <p:ext uri="{BB962C8B-B14F-4D97-AF65-F5344CB8AC3E}">
        <p14:creationId xmlns:p14="http://schemas.microsoft.com/office/powerpoint/2010/main" val="1993809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C97516-75CC-6D75-FAF3-9D5C7FC70B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7836" y="1738076"/>
            <a:ext cx="7716327" cy="3381847"/>
          </a:xfrm>
          <a:prstGeom prst="rect">
            <a:avLst/>
          </a:prstGeom>
        </p:spPr>
      </p:pic>
      <p:sp>
        <p:nvSpPr>
          <p:cNvPr id="6" name="TextBox 5">
            <a:extLst>
              <a:ext uri="{FF2B5EF4-FFF2-40B4-BE49-F238E27FC236}">
                <a16:creationId xmlns:a16="http://schemas.microsoft.com/office/drawing/2014/main" id="{4CB85F6D-2D2B-DB49-F6BB-AE48F575E667}"/>
              </a:ext>
            </a:extLst>
          </p:cNvPr>
          <p:cNvSpPr txBox="1"/>
          <p:nvPr/>
        </p:nvSpPr>
        <p:spPr>
          <a:xfrm>
            <a:off x="1417983" y="728870"/>
            <a:ext cx="5420139" cy="369332"/>
          </a:xfrm>
          <a:prstGeom prst="rect">
            <a:avLst/>
          </a:prstGeom>
          <a:noFill/>
        </p:spPr>
        <p:txBody>
          <a:bodyPr wrap="square" rtlCol="0">
            <a:spAutoFit/>
          </a:bodyPr>
          <a:lstStyle/>
          <a:p>
            <a:r>
              <a:rPr lang="en-US" dirty="0"/>
              <a:t>Callout with collapse output: </a:t>
            </a:r>
          </a:p>
        </p:txBody>
      </p:sp>
    </p:spTree>
    <p:extLst>
      <p:ext uri="{BB962C8B-B14F-4D97-AF65-F5344CB8AC3E}">
        <p14:creationId xmlns:p14="http://schemas.microsoft.com/office/powerpoint/2010/main" val="1160256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BF149E-1326-E77F-CC50-D785258C5967}"/>
              </a:ext>
            </a:extLst>
          </p:cNvPr>
          <p:cNvSpPr txBox="1"/>
          <p:nvPr/>
        </p:nvSpPr>
        <p:spPr>
          <a:xfrm flipH="1">
            <a:off x="615563" y="490330"/>
            <a:ext cx="10025933" cy="369332"/>
          </a:xfrm>
          <a:prstGeom prst="rect">
            <a:avLst/>
          </a:prstGeom>
          <a:noFill/>
        </p:spPr>
        <p:txBody>
          <a:bodyPr wrap="square" rtlCol="0">
            <a:spAutoFit/>
          </a:bodyPr>
          <a:lstStyle/>
          <a:p>
            <a:r>
              <a:rPr lang="en-US" b="1" dirty="0">
                <a:solidFill>
                  <a:schemeClr val="tx1">
                    <a:lumMod val="75000"/>
                    <a:lumOff val="25000"/>
                  </a:schemeClr>
                </a:solidFill>
              </a:rPr>
              <a:t>6. </a:t>
            </a:r>
            <a:r>
              <a:rPr lang="en-US" b="1" i="0" dirty="0">
                <a:solidFill>
                  <a:schemeClr val="tx1">
                    <a:lumMod val="75000"/>
                    <a:lumOff val="25000"/>
                  </a:schemeClr>
                </a:solidFill>
                <a:effectLst/>
                <a:latin typeface="Optimistic"/>
              </a:rPr>
              <a:t>Code annotation</a:t>
            </a:r>
            <a:endParaRPr lang="en-US" dirty="0">
              <a:solidFill>
                <a:schemeClr val="tx1">
                  <a:lumMod val="75000"/>
                  <a:lumOff val="25000"/>
                </a:schemeClr>
              </a:solidFill>
            </a:endParaRPr>
          </a:p>
        </p:txBody>
      </p:sp>
      <p:sp>
        <p:nvSpPr>
          <p:cNvPr id="5" name="TextBox 4">
            <a:extLst>
              <a:ext uri="{FF2B5EF4-FFF2-40B4-BE49-F238E27FC236}">
                <a16:creationId xmlns:a16="http://schemas.microsoft.com/office/drawing/2014/main" id="{041592AE-1CA4-F620-F09E-97E781B19063}"/>
              </a:ext>
            </a:extLst>
          </p:cNvPr>
          <p:cNvSpPr txBox="1"/>
          <p:nvPr/>
        </p:nvSpPr>
        <p:spPr>
          <a:xfrm>
            <a:off x="615563" y="859662"/>
            <a:ext cx="10654748" cy="923330"/>
          </a:xfrm>
          <a:prstGeom prst="rect">
            <a:avLst/>
          </a:prstGeom>
          <a:noFill/>
        </p:spPr>
        <p:txBody>
          <a:bodyPr wrap="square" rtlCol="0">
            <a:spAutoFit/>
          </a:bodyPr>
          <a:lstStyle/>
          <a:p>
            <a:r>
              <a:rPr lang="en-US" dirty="0"/>
              <a:t>Code annotation in Quarto allows you to add line-by-line explanations to your code cells, making it easier for readers to understand the purpose and functionality of each line of code. </a:t>
            </a:r>
            <a:r>
              <a:rPr lang="en-US" b="0" i="0" dirty="0">
                <a:solidFill>
                  <a:srgbClr val="1C2B33"/>
                </a:solidFill>
                <a:effectLst/>
                <a:latin typeface="Optimistic"/>
              </a:rPr>
              <a:t>Learn more about how to use code annotation effectively in your Quarto documents: </a:t>
            </a:r>
            <a:r>
              <a:rPr lang="en-US" b="0" i="0" u="sng" dirty="0">
                <a:solidFill>
                  <a:schemeClr val="accent1">
                    <a:lumMod val="50000"/>
                  </a:schemeClr>
                </a:solidFill>
                <a:effectLst/>
                <a:latin typeface="Optimistic"/>
                <a:hlinkClick r:id="rId2">
                  <a:extLst>
                    <a:ext uri="{A12FA001-AC4F-418D-AE19-62706E023703}">
                      <ahyp:hlinkClr xmlns:ahyp="http://schemas.microsoft.com/office/drawing/2018/hyperlinkcolor" val="tx"/>
                    </a:ext>
                  </a:extLst>
                </a:hlinkClick>
              </a:rPr>
              <a:t>https://quarto.org/docs/authoring/code-annotation.html</a:t>
            </a:r>
            <a:endParaRPr lang="en-US" u="sng" dirty="0">
              <a:solidFill>
                <a:schemeClr val="accent1">
                  <a:lumMod val="50000"/>
                </a:schemeClr>
              </a:solidFill>
            </a:endParaRPr>
          </a:p>
        </p:txBody>
      </p:sp>
      <p:pic>
        <p:nvPicPr>
          <p:cNvPr id="7" name="Picture 6">
            <a:extLst>
              <a:ext uri="{FF2B5EF4-FFF2-40B4-BE49-F238E27FC236}">
                <a16:creationId xmlns:a16="http://schemas.microsoft.com/office/drawing/2014/main" id="{E6CA2227-3616-4297-B438-032766077D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141" y="1875325"/>
            <a:ext cx="9259592" cy="4696480"/>
          </a:xfrm>
          <a:prstGeom prst="rect">
            <a:avLst/>
          </a:prstGeom>
        </p:spPr>
      </p:pic>
    </p:spTree>
    <p:extLst>
      <p:ext uri="{BB962C8B-B14F-4D97-AF65-F5344CB8AC3E}">
        <p14:creationId xmlns:p14="http://schemas.microsoft.com/office/powerpoint/2010/main" val="186706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BA75D4-1294-0FEE-BAA9-9514A2F32E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748" y="371048"/>
            <a:ext cx="9002381" cy="3057952"/>
          </a:xfrm>
          <a:prstGeom prst="rect">
            <a:avLst/>
          </a:prstGeom>
        </p:spPr>
      </p:pic>
      <p:pic>
        <p:nvPicPr>
          <p:cNvPr id="5" name="Picture 4">
            <a:extLst>
              <a:ext uri="{FF2B5EF4-FFF2-40B4-BE49-F238E27FC236}">
                <a16:creationId xmlns:a16="http://schemas.microsoft.com/office/drawing/2014/main" id="{52128628-786F-D5AA-D543-926CF06E25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589" y="3611206"/>
            <a:ext cx="9116697" cy="3134162"/>
          </a:xfrm>
          <a:prstGeom prst="rect">
            <a:avLst/>
          </a:prstGeom>
        </p:spPr>
      </p:pic>
    </p:spTree>
    <p:extLst>
      <p:ext uri="{BB962C8B-B14F-4D97-AF65-F5344CB8AC3E}">
        <p14:creationId xmlns:p14="http://schemas.microsoft.com/office/powerpoint/2010/main" val="61530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D3CB6B-DFFC-2D05-3E43-A4982ECAE2A2}"/>
              </a:ext>
            </a:extLst>
          </p:cNvPr>
          <p:cNvSpPr txBox="1"/>
          <p:nvPr/>
        </p:nvSpPr>
        <p:spPr>
          <a:xfrm>
            <a:off x="424070" y="371061"/>
            <a:ext cx="10707757" cy="369332"/>
          </a:xfrm>
          <a:prstGeom prst="rect">
            <a:avLst/>
          </a:prstGeom>
          <a:noFill/>
        </p:spPr>
        <p:txBody>
          <a:bodyPr wrap="square" rtlCol="0">
            <a:spAutoFit/>
          </a:bodyPr>
          <a:lstStyle/>
          <a:p>
            <a:r>
              <a:rPr lang="en-US" b="1" dirty="0">
                <a:solidFill>
                  <a:schemeClr val="tx1">
                    <a:lumMod val="75000"/>
                    <a:lumOff val="25000"/>
                  </a:schemeClr>
                </a:solidFill>
              </a:rPr>
              <a:t>7. </a:t>
            </a:r>
            <a:r>
              <a:rPr lang="en-US" b="1" i="0" dirty="0">
                <a:solidFill>
                  <a:schemeClr val="tx1">
                    <a:lumMod val="75000"/>
                    <a:lumOff val="25000"/>
                  </a:schemeClr>
                </a:solidFill>
                <a:effectLst/>
                <a:latin typeface="Optimistic"/>
              </a:rPr>
              <a:t>Tabset panel</a:t>
            </a:r>
            <a:endParaRPr lang="en-US" dirty="0">
              <a:solidFill>
                <a:schemeClr val="tx1">
                  <a:lumMod val="75000"/>
                  <a:lumOff val="25000"/>
                </a:schemeClr>
              </a:solidFill>
            </a:endParaRPr>
          </a:p>
        </p:txBody>
      </p:sp>
      <p:sp>
        <p:nvSpPr>
          <p:cNvPr id="3" name="TextBox 2">
            <a:extLst>
              <a:ext uri="{FF2B5EF4-FFF2-40B4-BE49-F238E27FC236}">
                <a16:creationId xmlns:a16="http://schemas.microsoft.com/office/drawing/2014/main" id="{4CB05E89-2E54-3429-C8C0-85920D780871}"/>
              </a:ext>
            </a:extLst>
          </p:cNvPr>
          <p:cNvSpPr txBox="1"/>
          <p:nvPr/>
        </p:nvSpPr>
        <p:spPr>
          <a:xfrm>
            <a:off x="424070" y="740393"/>
            <a:ext cx="11012556" cy="2031325"/>
          </a:xfrm>
          <a:prstGeom prst="rect">
            <a:avLst/>
          </a:prstGeom>
          <a:noFill/>
        </p:spPr>
        <p:txBody>
          <a:bodyPr wrap="square" rtlCol="0">
            <a:spAutoFit/>
          </a:bodyPr>
          <a:lstStyle/>
          <a:p>
            <a:r>
              <a:rPr lang="en-US" dirty="0"/>
              <a:t>The Tabset Panel is a powerful feature in Quarto that allows you to display multiple outputs side by side, making it easy to compare and contrast different results or views. To create a Tabset Panel, simply:</a:t>
            </a:r>
          </a:p>
          <a:p>
            <a:pPr marL="285750" indent="-285750">
              <a:buFont typeface="Arial" panose="020B0604020202020204" pitchFamily="34" charset="0"/>
              <a:buChar char="•"/>
            </a:pPr>
            <a:r>
              <a:rPr lang="en-US" dirty="0"/>
              <a:t>Assign the .panel-tabset class to a Quarto div container ( </a:t>
            </a:r>
            <a:r>
              <a:rPr lang="en-US" dirty="0">
                <a:solidFill>
                  <a:schemeClr val="accent2">
                    <a:lumMod val="50000"/>
                  </a:schemeClr>
                </a:solidFill>
              </a:rPr>
              <a:t>:::</a:t>
            </a:r>
            <a:r>
              <a:rPr lang="en-US" dirty="0"/>
              <a:t> ) e.g. </a:t>
            </a:r>
            <a:r>
              <a:rPr lang="en-US" dirty="0">
                <a:solidFill>
                  <a:schemeClr val="accent2">
                    <a:lumMod val="50000"/>
                  </a:schemeClr>
                </a:solidFill>
              </a:rPr>
              <a:t>:::</a:t>
            </a:r>
            <a:r>
              <a:rPr lang="en-US" dirty="0"/>
              <a:t> {.panel-</a:t>
            </a:r>
            <a:r>
              <a:rPr lang="en-US" dirty="0" err="1"/>
              <a:t>tabset</a:t>
            </a:r>
            <a:r>
              <a:rPr lang="en-US" dirty="0"/>
              <a:t> }</a:t>
            </a:r>
          </a:p>
          <a:p>
            <a:pPr marL="285750" indent="-285750">
              <a:buFont typeface="Arial" panose="020B0604020202020204" pitchFamily="34" charset="0"/>
              <a:buChar char="•"/>
            </a:pPr>
            <a:r>
              <a:rPr lang="en-US" dirty="0"/>
              <a:t>Add headings (e.g., </a:t>
            </a:r>
            <a:r>
              <a:rPr lang="en-US" dirty="0">
                <a:solidFill>
                  <a:schemeClr val="accent6">
                    <a:lumMod val="50000"/>
                  </a:schemeClr>
                </a:solidFill>
              </a:rPr>
              <a:t>##</a:t>
            </a:r>
            <a:r>
              <a:rPr lang="en-US" dirty="0"/>
              <a:t>) for each tab in the tabset</a:t>
            </a:r>
          </a:p>
          <a:p>
            <a:endParaRPr lang="en-US" dirty="0"/>
          </a:p>
          <a:p>
            <a:r>
              <a:rPr lang="en-US" dirty="0"/>
              <a:t>This will create a tabbed interface where readers can easily switch between different outputs, enhancing the overall readability and user experience of your document.</a:t>
            </a:r>
          </a:p>
        </p:txBody>
      </p:sp>
      <p:pic>
        <p:nvPicPr>
          <p:cNvPr id="5" name="Picture 4">
            <a:extLst>
              <a:ext uri="{FF2B5EF4-FFF2-40B4-BE49-F238E27FC236}">
                <a16:creationId xmlns:a16="http://schemas.microsoft.com/office/drawing/2014/main" id="{E865FE5C-B97D-EF4A-897C-8D160E7CA4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1679" y="2866967"/>
            <a:ext cx="7792537" cy="3801005"/>
          </a:xfrm>
          <a:prstGeom prst="rect">
            <a:avLst/>
          </a:prstGeom>
        </p:spPr>
      </p:pic>
    </p:spTree>
    <p:extLst>
      <p:ext uri="{BB962C8B-B14F-4D97-AF65-F5344CB8AC3E}">
        <p14:creationId xmlns:p14="http://schemas.microsoft.com/office/powerpoint/2010/main" val="2447579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8F5C33-37DD-37B4-D225-5EB22D981155}"/>
              </a:ext>
            </a:extLst>
          </p:cNvPr>
          <p:cNvSpPr txBox="1"/>
          <p:nvPr/>
        </p:nvSpPr>
        <p:spPr>
          <a:xfrm>
            <a:off x="463826" y="689113"/>
            <a:ext cx="10575234" cy="369332"/>
          </a:xfrm>
          <a:prstGeom prst="rect">
            <a:avLst/>
          </a:prstGeom>
          <a:noFill/>
        </p:spPr>
        <p:txBody>
          <a:bodyPr wrap="square" rtlCol="0">
            <a:spAutoFit/>
          </a:bodyPr>
          <a:lstStyle/>
          <a:p>
            <a:r>
              <a:rPr lang="en-US" b="1" dirty="0">
                <a:solidFill>
                  <a:schemeClr val="tx1">
                    <a:lumMod val="75000"/>
                    <a:lumOff val="25000"/>
                  </a:schemeClr>
                </a:solidFill>
              </a:rPr>
              <a:t>8. </a:t>
            </a:r>
            <a:r>
              <a:rPr lang="en-US" b="1" i="0" dirty="0">
                <a:solidFill>
                  <a:schemeClr val="tx1">
                    <a:lumMod val="75000"/>
                    <a:lumOff val="25000"/>
                  </a:schemeClr>
                </a:solidFill>
                <a:effectLst/>
                <a:latin typeface="Optimistic"/>
              </a:rPr>
              <a:t>Tables</a:t>
            </a:r>
            <a:endParaRPr lang="en-US" dirty="0">
              <a:solidFill>
                <a:schemeClr val="tx1">
                  <a:lumMod val="75000"/>
                  <a:lumOff val="25000"/>
                </a:schemeClr>
              </a:solidFill>
            </a:endParaRPr>
          </a:p>
        </p:txBody>
      </p:sp>
      <p:sp>
        <p:nvSpPr>
          <p:cNvPr id="3" name="TextBox 2">
            <a:extLst>
              <a:ext uri="{FF2B5EF4-FFF2-40B4-BE49-F238E27FC236}">
                <a16:creationId xmlns:a16="http://schemas.microsoft.com/office/drawing/2014/main" id="{7D93B602-78E8-BCBC-C422-C5F6D6D1D6BC}"/>
              </a:ext>
            </a:extLst>
          </p:cNvPr>
          <p:cNvSpPr txBox="1"/>
          <p:nvPr/>
        </p:nvSpPr>
        <p:spPr>
          <a:xfrm>
            <a:off x="463826" y="1522272"/>
            <a:ext cx="11078818" cy="2585323"/>
          </a:xfrm>
          <a:prstGeom prst="rect">
            <a:avLst/>
          </a:prstGeom>
          <a:noFill/>
        </p:spPr>
        <p:txBody>
          <a:bodyPr wrap="square" rtlCol="0">
            <a:spAutoFit/>
          </a:bodyPr>
          <a:lstStyle/>
          <a:p>
            <a:r>
              <a:rPr lang="en-US" dirty="0"/>
              <a:t>Tables are a crucial element for displaying data or summaries in a clear and organized manner, and Quarto supports them perfectly. You can include tables in your Quarto project in various ways, including:</a:t>
            </a:r>
          </a:p>
          <a:p>
            <a:pPr marL="285750" indent="-285750">
              <a:buFont typeface="Arial" panose="020B0604020202020204" pitchFamily="34" charset="0"/>
              <a:buChar char="•"/>
            </a:pPr>
            <a:r>
              <a:rPr lang="en-US" dirty="0"/>
              <a:t>Direct Markdown usage.</a:t>
            </a:r>
          </a:p>
          <a:p>
            <a:pPr marL="285750" indent="-285750">
              <a:buFont typeface="Arial" panose="020B0604020202020204" pitchFamily="34" charset="0"/>
              <a:buChar char="•"/>
            </a:pPr>
            <a:r>
              <a:rPr lang="en-US" dirty="0"/>
              <a:t>Using the knitr kable() function.</a:t>
            </a:r>
          </a:p>
          <a:p>
            <a:pPr marL="285750" indent="-285750">
              <a:buFont typeface="Arial" panose="020B0604020202020204" pitchFamily="34" charset="0"/>
              <a:buChar char="•"/>
            </a:pPr>
            <a:r>
              <a:rPr lang="en-US" dirty="0"/>
              <a:t>Utilizing third-party libraries like gt, reactable, DT, and more.</a:t>
            </a:r>
          </a:p>
          <a:p>
            <a:endParaRPr lang="en-US" dirty="0"/>
          </a:p>
          <a:p>
            <a:r>
              <a:rPr lang="en-US" dirty="0"/>
              <a:t>Quarto provides flexible options for creating and customizing tables to suit your needs. Learn more about the different methods and how to use them effectively in your documents: </a:t>
            </a:r>
            <a:r>
              <a:rPr lang="en-US" u="sng" dirty="0">
                <a:solidFill>
                  <a:schemeClr val="accent1">
                    <a:lumMod val="50000"/>
                  </a:schemeClr>
                </a:solidFill>
                <a:hlinkClick r:id="rId2">
                  <a:extLst>
                    <a:ext uri="{A12FA001-AC4F-418D-AE19-62706E023703}">
                      <ahyp:hlinkClr xmlns:ahyp="http://schemas.microsoft.com/office/drawing/2018/hyperlinkcolor" val="tx"/>
                    </a:ext>
                  </a:extLst>
                </a:hlinkClick>
              </a:rPr>
              <a:t>https://quarto.org/docs/authoring/tables.html</a:t>
            </a:r>
            <a:endParaRPr lang="en-US" u="sng" dirty="0">
              <a:solidFill>
                <a:schemeClr val="accent1">
                  <a:lumMod val="50000"/>
                </a:schemeClr>
              </a:solidFill>
            </a:endParaRPr>
          </a:p>
        </p:txBody>
      </p:sp>
    </p:spTree>
    <p:extLst>
      <p:ext uri="{BB962C8B-B14F-4D97-AF65-F5344CB8AC3E}">
        <p14:creationId xmlns:p14="http://schemas.microsoft.com/office/powerpoint/2010/main" val="3057173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B02EC1-0296-DB6C-D7E0-F1101DF2F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1365" y="106018"/>
            <a:ext cx="7769269" cy="6626086"/>
          </a:xfrm>
          <a:prstGeom prst="rect">
            <a:avLst/>
          </a:prstGeom>
        </p:spPr>
      </p:pic>
    </p:spTree>
    <p:extLst>
      <p:ext uri="{BB962C8B-B14F-4D97-AF65-F5344CB8AC3E}">
        <p14:creationId xmlns:p14="http://schemas.microsoft.com/office/powerpoint/2010/main" val="2851077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166D76-E1F9-F6BA-9D29-742F44C75AB4}"/>
              </a:ext>
            </a:extLst>
          </p:cNvPr>
          <p:cNvSpPr txBox="1"/>
          <p:nvPr/>
        </p:nvSpPr>
        <p:spPr>
          <a:xfrm>
            <a:off x="39757" y="1887444"/>
            <a:ext cx="1709531" cy="738664"/>
          </a:xfrm>
          <a:prstGeom prst="rect">
            <a:avLst/>
          </a:prstGeom>
          <a:noFill/>
        </p:spPr>
        <p:txBody>
          <a:bodyPr wrap="square" rtlCol="0">
            <a:spAutoFit/>
          </a:bodyPr>
          <a:lstStyle/>
          <a:p>
            <a:pPr algn="r"/>
            <a:r>
              <a:rPr lang="en-US" sz="2400" u="sng" dirty="0">
                <a:solidFill>
                  <a:schemeClr val="tx1">
                    <a:lumMod val="75000"/>
                    <a:lumOff val="25000"/>
                  </a:schemeClr>
                </a:solidFill>
              </a:rPr>
              <a:t>About me</a:t>
            </a:r>
          </a:p>
          <a:p>
            <a:pPr algn="r"/>
            <a:endParaRPr lang="en-US" dirty="0"/>
          </a:p>
        </p:txBody>
      </p:sp>
      <p:sp>
        <p:nvSpPr>
          <p:cNvPr id="5" name="TextBox 4">
            <a:extLst>
              <a:ext uri="{FF2B5EF4-FFF2-40B4-BE49-F238E27FC236}">
                <a16:creationId xmlns:a16="http://schemas.microsoft.com/office/drawing/2014/main" id="{1AA197F1-D352-9EA9-A5E9-3DCD09BF9929}"/>
              </a:ext>
            </a:extLst>
          </p:cNvPr>
          <p:cNvSpPr txBox="1"/>
          <p:nvPr/>
        </p:nvSpPr>
        <p:spPr>
          <a:xfrm>
            <a:off x="318053" y="2551837"/>
            <a:ext cx="10906538" cy="1200329"/>
          </a:xfrm>
          <a:prstGeom prst="rect">
            <a:avLst/>
          </a:prstGeom>
          <a:noFill/>
        </p:spPr>
        <p:txBody>
          <a:bodyPr wrap="square" rtlCol="0">
            <a:spAutoFit/>
          </a:bodyPr>
          <a:lstStyle/>
          <a:p>
            <a:r>
              <a:rPr lang="en-US" dirty="0"/>
              <a:t>Hello! I'm Ayomide, a business intelligence analyst based in Lagos, Nigeria. Specializing in data analysis and visualization, I use of tools like R and Python to gather insights and drive business growth. My expertise lies in crafting interactive and dynamic reports and web applications using frameworks like Quarto, Shiny, and Plotly Dash.</a:t>
            </a:r>
          </a:p>
          <a:p>
            <a:r>
              <a:rPr lang="en-US" dirty="0"/>
              <a:t>You can follow me on GitHub: </a:t>
            </a:r>
            <a:r>
              <a:rPr lang="en-US" u="sng" dirty="0">
                <a:solidFill>
                  <a:schemeClr val="accent1">
                    <a:lumMod val="50000"/>
                  </a:schemeClr>
                </a:solidFill>
                <a:hlinkClick r:id="rId2">
                  <a:extLst>
                    <a:ext uri="{A12FA001-AC4F-418D-AE19-62706E023703}">
                      <ahyp:hlinkClr xmlns:ahyp="http://schemas.microsoft.com/office/drawing/2018/hyperlinkcolor" val="tx"/>
                    </a:ext>
                  </a:extLst>
                </a:hlinkClick>
              </a:rPr>
              <a:t>https://github.com/akins11</a:t>
            </a:r>
            <a:endParaRPr lang="en-US" u="sng" dirty="0">
              <a:solidFill>
                <a:schemeClr val="accent1">
                  <a:lumMod val="50000"/>
                </a:schemeClr>
              </a:solidFill>
            </a:endParaRPr>
          </a:p>
        </p:txBody>
      </p:sp>
    </p:spTree>
    <p:extLst>
      <p:ext uri="{BB962C8B-B14F-4D97-AF65-F5344CB8AC3E}">
        <p14:creationId xmlns:p14="http://schemas.microsoft.com/office/powerpoint/2010/main" val="374647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D9D0BD-06B8-797C-66B8-A7AAB9A99C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073" y="947391"/>
            <a:ext cx="7725853" cy="4963218"/>
          </a:xfrm>
          <a:prstGeom prst="rect">
            <a:avLst/>
          </a:prstGeom>
        </p:spPr>
      </p:pic>
    </p:spTree>
    <p:extLst>
      <p:ext uri="{BB962C8B-B14F-4D97-AF65-F5344CB8AC3E}">
        <p14:creationId xmlns:p14="http://schemas.microsoft.com/office/powerpoint/2010/main" val="1225580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97481A-F941-E420-6324-B6BC621719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1652" y="699706"/>
            <a:ext cx="7668695" cy="5458587"/>
          </a:xfrm>
          <a:prstGeom prst="rect">
            <a:avLst/>
          </a:prstGeom>
        </p:spPr>
      </p:pic>
    </p:spTree>
    <p:extLst>
      <p:ext uri="{BB962C8B-B14F-4D97-AF65-F5344CB8AC3E}">
        <p14:creationId xmlns:p14="http://schemas.microsoft.com/office/powerpoint/2010/main" val="525401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C18F1D-2E0A-EAC5-30E8-FB8EB149E73F}"/>
              </a:ext>
            </a:extLst>
          </p:cNvPr>
          <p:cNvSpPr txBox="1"/>
          <p:nvPr/>
        </p:nvSpPr>
        <p:spPr>
          <a:xfrm>
            <a:off x="450574" y="649357"/>
            <a:ext cx="10575234" cy="369332"/>
          </a:xfrm>
          <a:prstGeom prst="rect">
            <a:avLst/>
          </a:prstGeom>
          <a:noFill/>
        </p:spPr>
        <p:txBody>
          <a:bodyPr wrap="square" rtlCol="0">
            <a:spAutoFit/>
          </a:bodyPr>
          <a:lstStyle/>
          <a:p>
            <a:r>
              <a:rPr lang="en-US" b="1" dirty="0"/>
              <a:t>9. </a:t>
            </a:r>
            <a:r>
              <a:rPr lang="en-US" b="1" i="0" dirty="0">
                <a:solidFill>
                  <a:srgbClr val="1C2B33"/>
                </a:solidFill>
                <a:effectLst/>
                <a:latin typeface="Optimistic"/>
              </a:rPr>
              <a:t>Charts</a:t>
            </a:r>
            <a:endParaRPr lang="en-US" dirty="0"/>
          </a:p>
        </p:txBody>
      </p:sp>
      <p:sp>
        <p:nvSpPr>
          <p:cNvPr id="3" name="TextBox 2">
            <a:extLst>
              <a:ext uri="{FF2B5EF4-FFF2-40B4-BE49-F238E27FC236}">
                <a16:creationId xmlns:a16="http://schemas.microsoft.com/office/drawing/2014/main" id="{B2301C6A-02BB-046F-B508-927DAE52E4AC}"/>
              </a:ext>
            </a:extLst>
          </p:cNvPr>
          <p:cNvSpPr txBox="1"/>
          <p:nvPr/>
        </p:nvSpPr>
        <p:spPr>
          <a:xfrm>
            <a:off x="450574" y="1429506"/>
            <a:ext cx="11131826" cy="2585323"/>
          </a:xfrm>
          <a:prstGeom prst="rect">
            <a:avLst/>
          </a:prstGeom>
          <a:noFill/>
        </p:spPr>
        <p:txBody>
          <a:bodyPr wrap="square" rtlCol="0">
            <a:spAutoFit/>
          </a:bodyPr>
          <a:lstStyle/>
          <a:p>
            <a:r>
              <a:rPr lang="en-US" dirty="0"/>
              <a:t>You can add really nice informative and engaging  charts to your quarto project. Quarto supports various plotting libraries in R, offering a wide range of options to visualize your data. Some popular choices include: </a:t>
            </a:r>
          </a:p>
          <a:p>
            <a:pPr marL="285750" indent="-285750">
              <a:buFont typeface="Arial" panose="020B0604020202020204" pitchFamily="34" charset="0"/>
              <a:buChar char="•"/>
            </a:pPr>
            <a:r>
              <a:rPr lang="en-US" dirty="0">
                <a:solidFill>
                  <a:srgbClr val="1C2B33"/>
                </a:solidFill>
                <a:latin typeface="var(--body-font-family)"/>
              </a:rPr>
              <a:t>g</a:t>
            </a:r>
            <a:r>
              <a:rPr lang="en-US" b="0" i="0" dirty="0">
                <a:solidFill>
                  <a:srgbClr val="1C2B33"/>
                </a:solidFill>
                <a:effectLst/>
                <a:latin typeface="var(--body-font-family)"/>
              </a:rPr>
              <a:t>gplot2</a:t>
            </a:r>
          </a:p>
          <a:p>
            <a:pPr marL="285750" indent="-285750">
              <a:buFont typeface="Arial" panose="020B0604020202020204" pitchFamily="34" charset="0"/>
              <a:buChar char="•"/>
            </a:pPr>
            <a:r>
              <a:rPr lang="en-US" b="0" i="0" dirty="0">
                <a:solidFill>
                  <a:srgbClr val="1C2B33"/>
                </a:solidFill>
                <a:effectLst/>
                <a:latin typeface="var(--body-font-family)"/>
              </a:rPr>
              <a:t>plotly</a:t>
            </a:r>
            <a:r>
              <a:rPr lang="en-US" dirty="0">
                <a:solidFill>
                  <a:srgbClr val="1C2B33"/>
                </a:solidFill>
                <a:latin typeface="Optimistic"/>
              </a:rPr>
              <a:t> </a:t>
            </a:r>
          </a:p>
          <a:p>
            <a:pPr marL="285750" indent="-285750">
              <a:buFont typeface="Arial" panose="020B0604020202020204" pitchFamily="34" charset="0"/>
              <a:buChar char="•"/>
            </a:pPr>
            <a:r>
              <a:rPr lang="en-US" dirty="0">
                <a:solidFill>
                  <a:srgbClr val="1C2B33"/>
                </a:solidFill>
                <a:latin typeface="Optimistic"/>
              </a:rPr>
              <a:t>echarts4r</a:t>
            </a:r>
          </a:p>
          <a:p>
            <a:pPr marL="285750" indent="-285750">
              <a:buFont typeface="Arial" panose="020B0604020202020204" pitchFamily="34" charset="0"/>
              <a:buChar char="•"/>
            </a:pPr>
            <a:r>
              <a:rPr lang="en-US" b="0" i="0" dirty="0">
                <a:solidFill>
                  <a:srgbClr val="1C2B33"/>
                </a:solidFill>
                <a:effectLst/>
                <a:latin typeface="var(--body-font-family)"/>
              </a:rPr>
              <a:t>And many more.</a:t>
            </a:r>
            <a:endParaRPr lang="en-US" b="0" i="0" dirty="0">
              <a:solidFill>
                <a:srgbClr val="1C2B33"/>
              </a:solidFill>
              <a:effectLst/>
              <a:latin typeface="Optimistic"/>
            </a:endParaRPr>
          </a:p>
          <a:p>
            <a:r>
              <a:rPr lang="en-US" b="0" i="0" dirty="0">
                <a:solidFill>
                  <a:srgbClr val="1C2B33"/>
                </a:solidFill>
                <a:effectLst/>
                <a:latin typeface="Optimistic"/>
              </a:rPr>
              <a:t>Most of the plotting libraries in R work seamlessly with Quarto, allowing you to create high-quality, interactive charts that enhance your document's narrative. Learn more about how to incorporate figures and charts into your Quarto project</a:t>
            </a:r>
            <a:r>
              <a:rPr lang="en-US" b="0" i="0" dirty="0">
                <a:solidFill>
                  <a:schemeClr val="accent1">
                    <a:lumMod val="50000"/>
                  </a:schemeClr>
                </a:solidFill>
                <a:effectLst/>
                <a:latin typeface="Optimistic"/>
              </a:rPr>
              <a:t>: </a:t>
            </a:r>
            <a:r>
              <a:rPr lang="en-US" b="0" i="0" u="sng" dirty="0">
                <a:solidFill>
                  <a:schemeClr val="accent1">
                    <a:lumMod val="50000"/>
                  </a:schemeClr>
                </a:solidFill>
                <a:effectLst/>
                <a:latin typeface="Optimistic"/>
                <a:hlinkClick r:id="rId2">
                  <a:extLst>
                    <a:ext uri="{A12FA001-AC4F-418D-AE19-62706E023703}">
                      <ahyp:hlinkClr xmlns:ahyp="http://schemas.microsoft.com/office/drawing/2018/hyperlinkcolor" val="tx"/>
                    </a:ext>
                  </a:extLst>
                </a:hlinkClick>
              </a:rPr>
              <a:t>https://quarto.org/docs/authoring/figures.html</a:t>
            </a:r>
            <a:endParaRPr lang="en-US" b="0" i="0" u="sng" dirty="0">
              <a:solidFill>
                <a:schemeClr val="accent1">
                  <a:lumMod val="50000"/>
                </a:schemeClr>
              </a:solidFill>
              <a:effectLst/>
              <a:latin typeface="Optimistic"/>
            </a:endParaRPr>
          </a:p>
        </p:txBody>
      </p:sp>
    </p:spTree>
    <p:extLst>
      <p:ext uri="{BB962C8B-B14F-4D97-AF65-F5344CB8AC3E}">
        <p14:creationId xmlns:p14="http://schemas.microsoft.com/office/powerpoint/2010/main" val="2212232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3A011E-4D88-3267-ACC3-81163222D6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0154" y="185530"/>
            <a:ext cx="5431692" cy="6533322"/>
          </a:xfrm>
          <a:prstGeom prst="rect">
            <a:avLst/>
          </a:prstGeom>
        </p:spPr>
      </p:pic>
    </p:spTree>
    <p:extLst>
      <p:ext uri="{BB962C8B-B14F-4D97-AF65-F5344CB8AC3E}">
        <p14:creationId xmlns:p14="http://schemas.microsoft.com/office/powerpoint/2010/main" val="3424705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7A91D2-485D-AC62-DA22-644972781A10}"/>
              </a:ext>
            </a:extLst>
          </p:cNvPr>
          <p:cNvSpPr txBox="1"/>
          <p:nvPr/>
        </p:nvSpPr>
        <p:spPr>
          <a:xfrm>
            <a:off x="569843" y="609600"/>
            <a:ext cx="10827027" cy="369332"/>
          </a:xfrm>
          <a:prstGeom prst="rect">
            <a:avLst/>
          </a:prstGeom>
          <a:noFill/>
        </p:spPr>
        <p:txBody>
          <a:bodyPr wrap="square" rtlCol="0">
            <a:spAutoFit/>
          </a:bodyPr>
          <a:lstStyle/>
          <a:p>
            <a:r>
              <a:rPr lang="en-US" b="1" dirty="0">
                <a:solidFill>
                  <a:schemeClr val="tx1">
                    <a:lumMod val="75000"/>
                    <a:lumOff val="25000"/>
                  </a:schemeClr>
                </a:solidFill>
              </a:rPr>
              <a:t>10. </a:t>
            </a:r>
            <a:r>
              <a:rPr lang="en-US" b="1" i="0" dirty="0">
                <a:solidFill>
                  <a:schemeClr val="tx1">
                    <a:lumMod val="75000"/>
                    <a:lumOff val="25000"/>
                  </a:schemeClr>
                </a:solidFill>
                <a:effectLst/>
                <a:latin typeface="Optimistic"/>
              </a:rPr>
              <a:t>Customizing article </a:t>
            </a:r>
            <a:r>
              <a:rPr lang="en-US" b="1" dirty="0">
                <a:solidFill>
                  <a:schemeClr val="tx1">
                    <a:lumMod val="75000"/>
                    <a:lumOff val="25000"/>
                  </a:schemeClr>
                </a:solidFill>
                <a:latin typeface="Optimistic"/>
              </a:rPr>
              <a:t>l</a:t>
            </a:r>
            <a:r>
              <a:rPr lang="en-US" b="1" i="0" dirty="0">
                <a:solidFill>
                  <a:schemeClr val="tx1">
                    <a:lumMod val="75000"/>
                    <a:lumOff val="25000"/>
                  </a:schemeClr>
                </a:solidFill>
                <a:effectLst/>
                <a:latin typeface="Optimistic"/>
              </a:rPr>
              <a:t>ayout</a:t>
            </a:r>
            <a:endParaRPr lang="en-US" dirty="0">
              <a:solidFill>
                <a:schemeClr val="tx1">
                  <a:lumMod val="75000"/>
                  <a:lumOff val="25000"/>
                </a:schemeClr>
              </a:solidFill>
            </a:endParaRPr>
          </a:p>
        </p:txBody>
      </p:sp>
      <p:sp>
        <p:nvSpPr>
          <p:cNvPr id="3" name="TextBox 2">
            <a:extLst>
              <a:ext uri="{FF2B5EF4-FFF2-40B4-BE49-F238E27FC236}">
                <a16:creationId xmlns:a16="http://schemas.microsoft.com/office/drawing/2014/main" id="{723D3D26-529A-9A13-8545-737EE8EC4002}"/>
              </a:ext>
            </a:extLst>
          </p:cNvPr>
          <p:cNvSpPr txBox="1"/>
          <p:nvPr/>
        </p:nvSpPr>
        <p:spPr>
          <a:xfrm>
            <a:off x="596348" y="1296985"/>
            <a:ext cx="10999304" cy="2585323"/>
          </a:xfrm>
          <a:prstGeom prst="rect">
            <a:avLst/>
          </a:prstGeom>
          <a:noFill/>
        </p:spPr>
        <p:txBody>
          <a:bodyPr wrap="square" rtlCol="0">
            <a:spAutoFit/>
          </a:bodyPr>
          <a:lstStyle/>
          <a:p>
            <a:r>
              <a:rPr lang="en-US" dirty="0"/>
              <a:t>Quarto's default page layout is versatile, but sometimes you need more control over the layout to achieve your desired output. Quarto offers numerous layout options to help you tailor your article's appearance. </a:t>
            </a:r>
            <a:r>
              <a:rPr lang="en-US" b="0" i="0" dirty="0">
                <a:solidFill>
                  <a:srgbClr val="1C2B33"/>
                </a:solidFill>
                <a:effectLst/>
                <a:latin typeface="Optimistic"/>
              </a:rPr>
              <a:t>With these options, you can: </a:t>
            </a:r>
          </a:p>
          <a:p>
            <a:pPr marL="285750" indent="-285750">
              <a:buFont typeface="Arial" panose="020B0604020202020204" pitchFamily="34" charset="0"/>
              <a:buChar char="•"/>
            </a:pPr>
            <a:r>
              <a:rPr lang="en-US" b="0" i="0" dirty="0">
                <a:solidFill>
                  <a:srgbClr val="1C2B33"/>
                </a:solidFill>
                <a:effectLst/>
                <a:latin typeface="var(--body-font-family)"/>
              </a:rPr>
              <a:t>Adjust body and screen widths, </a:t>
            </a:r>
          </a:p>
          <a:p>
            <a:pPr marL="285750" indent="-285750">
              <a:buFont typeface="Arial" panose="020B0604020202020204" pitchFamily="34" charset="0"/>
              <a:buChar char="•"/>
            </a:pPr>
            <a:r>
              <a:rPr lang="en-US" b="0" i="0" dirty="0">
                <a:solidFill>
                  <a:srgbClr val="1C2B33"/>
                </a:solidFill>
                <a:effectLst/>
                <a:latin typeface="var(--body-font-family)"/>
              </a:rPr>
              <a:t>Change column layouts</a:t>
            </a:r>
          </a:p>
          <a:p>
            <a:pPr marL="285750" indent="-285750">
              <a:buFont typeface="Arial" panose="020B0604020202020204" pitchFamily="34" charset="0"/>
              <a:buChar char="•"/>
            </a:pPr>
            <a:r>
              <a:rPr lang="en-US" dirty="0">
                <a:solidFill>
                  <a:srgbClr val="1C2B33"/>
                </a:solidFill>
                <a:latin typeface="var(--body-font-family)"/>
              </a:rPr>
              <a:t>Work with margins</a:t>
            </a:r>
          </a:p>
          <a:p>
            <a:endParaRPr lang="en-US" dirty="0"/>
          </a:p>
          <a:p>
            <a:r>
              <a:rPr lang="en-US" dirty="0"/>
              <a:t>Visit the Quarto documentation to explore the various layout options and examples, and take your article's design to the next level: </a:t>
            </a:r>
            <a:r>
              <a:rPr lang="en-US" u="sng" dirty="0">
                <a:solidFill>
                  <a:schemeClr val="accent1">
                    <a:lumMod val="50000"/>
                  </a:schemeClr>
                </a:solidFill>
                <a:hlinkClick r:id="rId2">
                  <a:extLst>
                    <a:ext uri="{A12FA001-AC4F-418D-AE19-62706E023703}">
                      <ahyp:hlinkClr xmlns:ahyp="http://schemas.microsoft.com/office/drawing/2018/hyperlinkcolor" val="tx"/>
                    </a:ext>
                  </a:extLst>
                </a:hlinkClick>
              </a:rPr>
              <a:t>https://quarto.org/docs/authoring/article-layout.html</a:t>
            </a:r>
            <a:r>
              <a:rPr lang="en-US" dirty="0">
                <a:solidFill>
                  <a:schemeClr val="accent1">
                    <a:lumMod val="50000"/>
                  </a:schemeClr>
                </a:solidFill>
                <a:hlinkClick r:id="rId2">
                  <a:extLst>
                    <a:ext uri="{A12FA001-AC4F-418D-AE19-62706E023703}">
                      <ahyp:hlinkClr xmlns:ahyp="http://schemas.microsoft.com/office/drawing/2018/hyperlinkcolor" val="tx"/>
                    </a:ext>
                  </a:extLst>
                </a:hlinkClick>
              </a:rPr>
              <a:t> </a:t>
            </a:r>
            <a:r>
              <a:rPr lang="en-US" dirty="0"/>
              <a:t>for more information and examples.</a:t>
            </a:r>
          </a:p>
        </p:txBody>
      </p:sp>
    </p:spTree>
    <p:extLst>
      <p:ext uri="{BB962C8B-B14F-4D97-AF65-F5344CB8AC3E}">
        <p14:creationId xmlns:p14="http://schemas.microsoft.com/office/powerpoint/2010/main" val="3210312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8A756E-0445-D103-5375-6F5A9DFD63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5211" y="106016"/>
            <a:ext cx="6201578" cy="6639341"/>
          </a:xfrm>
          <a:prstGeom prst="rect">
            <a:avLst/>
          </a:prstGeom>
        </p:spPr>
      </p:pic>
    </p:spTree>
    <p:extLst>
      <p:ext uri="{BB962C8B-B14F-4D97-AF65-F5344CB8AC3E}">
        <p14:creationId xmlns:p14="http://schemas.microsoft.com/office/powerpoint/2010/main" val="3036063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1CEB06-278D-47F5-A45C-7D5A1B259EE5}"/>
              </a:ext>
            </a:extLst>
          </p:cNvPr>
          <p:cNvSpPr txBox="1"/>
          <p:nvPr/>
        </p:nvSpPr>
        <p:spPr>
          <a:xfrm>
            <a:off x="868017" y="1874728"/>
            <a:ext cx="10455965" cy="3108543"/>
          </a:xfrm>
          <a:prstGeom prst="rect">
            <a:avLst/>
          </a:prstGeom>
          <a:noFill/>
        </p:spPr>
        <p:txBody>
          <a:bodyPr wrap="square" rtlCol="0">
            <a:spAutoFit/>
          </a:bodyPr>
          <a:lstStyle/>
          <a:p>
            <a:r>
              <a:rPr lang="en-US" sz="2000" b="0" i="0" dirty="0">
                <a:solidFill>
                  <a:srgbClr val="1C2B33"/>
                </a:solidFill>
                <a:effectLst/>
                <a:latin typeface="Optimistic"/>
              </a:rPr>
              <a:t>In conclusion, Quarto opens up new possibilities for effective communication, collaboration, and knowledge sharing. With Quarto, you can:</a:t>
            </a:r>
          </a:p>
          <a:p>
            <a:endParaRPr lang="en-US" b="0" i="0" dirty="0">
              <a:solidFill>
                <a:srgbClr val="1C2B33"/>
              </a:solidFill>
              <a:effectLst/>
              <a:latin typeface="Optimistic"/>
            </a:endParaRPr>
          </a:p>
          <a:p>
            <a:pPr marL="285750" indent="-285750">
              <a:buFont typeface="Arial" panose="020B0604020202020204" pitchFamily="34" charset="0"/>
              <a:buChar char="•"/>
            </a:pPr>
            <a:r>
              <a:rPr lang="en-US" sz="2400" b="0" i="0" dirty="0">
                <a:solidFill>
                  <a:srgbClr val="1C2B33"/>
                </a:solidFill>
                <a:effectLst/>
                <a:latin typeface="var(--body-font-family)"/>
              </a:rPr>
              <a:t>Unlock powerful interactive storytelling.</a:t>
            </a:r>
          </a:p>
          <a:p>
            <a:pPr marL="285750" indent="-285750">
              <a:buFont typeface="Arial" panose="020B0604020202020204" pitchFamily="34" charset="0"/>
              <a:buChar char="•"/>
            </a:pPr>
            <a:r>
              <a:rPr lang="en-US" sz="2400" b="0" i="0" dirty="0">
                <a:solidFill>
                  <a:srgbClr val="1C2B33"/>
                </a:solidFill>
                <a:effectLst/>
                <a:latin typeface="var(--body-font-family)"/>
              </a:rPr>
              <a:t>Amplify your research impact by making it accessible to all.</a:t>
            </a:r>
            <a:endParaRPr lang="en-US" sz="2400" b="0" i="0" dirty="0">
              <a:solidFill>
                <a:srgbClr val="1C2B33"/>
              </a:solidFill>
              <a:effectLst/>
              <a:latin typeface="Optimistic"/>
            </a:endParaRPr>
          </a:p>
          <a:p>
            <a:pPr marL="285750" indent="-285750">
              <a:buFont typeface="Arial" panose="020B0604020202020204" pitchFamily="34" charset="0"/>
              <a:buChar char="•"/>
            </a:pPr>
            <a:r>
              <a:rPr lang="en-US" sz="2400" b="0" i="0" dirty="0">
                <a:solidFill>
                  <a:srgbClr val="1C2B33"/>
                </a:solidFill>
                <a:effectLst/>
                <a:latin typeface="Optimistic"/>
              </a:rPr>
              <a:t>Create</a:t>
            </a:r>
            <a:r>
              <a:rPr lang="en-US" sz="2400" dirty="0">
                <a:solidFill>
                  <a:srgbClr val="1C2B33"/>
                </a:solidFill>
                <a:latin typeface="Optimistic"/>
              </a:rPr>
              <a:t> better workflow </a:t>
            </a:r>
            <a:r>
              <a:rPr lang="en-US" sz="2400" b="0" i="0" dirty="0">
                <a:solidFill>
                  <a:srgbClr val="1C2B33"/>
                </a:solidFill>
                <a:effectLst/>
                <a:latin typeface="Optimistic"/>
              </a:rPr>
              <a:t>for maximum efficiency</a:t>
            </a:r>
            <a:endParaRPr lang="en-US" sz="2400" dirty="0">
              <a:solidFill>
                <a:srgbClr val="1C2B33"/>
              </a:solidFill>
              <a:latin typeface="Optimistic"/>
            </a:endParaRPr>
          </a:p>
          <a:p>
            <a:pPr marL="285750" indent="-285750">
              <a:buFont typeface="Arial" panose="020B0604020202020204" pitchFamily="34" charset="0"/>
              <a:buChar char="•"/>
            </a:pPr>
            <a:r>
              <a:rPr lang="en-US" sz="2400" b="0" i="0" dirty="0">
                <a:solidFill>
                  <a:srgbClr val="1C2B33"/>
                </a:solidFill>
                <a:effectLst/>
                <a:latin typeface="var(--body-font-family)"/>
              </a:rPr>
              <a:t>Enhance analytics productivity and presentation.</a:t>
            </a:r>
          </a:p>
          <a:p>
            <a:pPr marL="285750" indent="-285750">
              <a:buFont typeface="Arial" panose="020B0604020202020204" pitchFamily="34" charset="0"/>
              <a:buChar char="•"/>
            </a:pPr>
            <a:r>
              <a:rPr lang="en-US" sz="2400" b="0" i="0" dirty="0">
                <a:solidFill>
                  <a:srgbClr val="1C2B33"/>
                </a:solidFill>
                <a:effectLst/>
                <a:latin typeface="Optimistic"/>
              </a:rPr>
              <a:t>Automate reporting processes</a:t>
            </a:r>
            <a:r>
              <a:rPr lang="en-US" sz="2400" dirty="0">
                <a:solidFill>
                  <a:srgbClr val="1C2B33"/>
                </a:solidFill>
                <a:latin typeface="var(--body-font-family)"/>
              </a:rPr>
              <a:t>.</a:t>
            </a:r>
            <a:endParaRPr lang="en-US" sz="2400" b="0" i="0" dirty="0">
              <a:solidFill>
                <a:srgbClr val="1C2B33"/>
              </a:solidFill>
              <a:effectLst/>
              <a:latin typeface="Optimistic"/>
            </a:endParaRPr>
          </a:p>
          <a:p>
            <a:pPr marL="285750" indent="-285750">
              <a:buFont typeface="Arial" panose="020B0604020202020204" pitchFamily="34" charset="0"/>
              <a:buChar char="•"/>
            </a:pPr>
            <a:endParaRPr lang="en-US" b="0" i="0" dirty="0">
              <a:solidFill>
                <a:srgbClr val="1C2B33"/>
              </a:solidFill>
              <a:effectLst/>
              <a:latin typeface="Optimistic"/>
            </a:endParaRPr>
          </a:p>
        </p:txBody>
      </p:sp>
    </p:spTree>
    <p:extLst>
      <p:ext uri="{BB962C8B-B14F-4D97-AF65-F5344CB8AC3E}">
        <p14:creationId xmlns:p14="http://schemas.microsoft.com/office/powerpoint/2010/main" val="2428247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D3BE97-5DB1-9A19-EF86-CCBF275B3E98}"/>
              </a:ext>
            </a:extLst>
          </p:cNvPr>
          <p:cNvSpPr txBox="1"/>
          <p:nvPr/>
        </p:nvSpPr>
        <p:spPr>
          <a:xfrm>
            <a:off x="304799" y="901148"/>
            <a:ext cx="7063409" cy="461665"/>
          </a:xfrm>
          <a:prstGeom prst="rect">
            <a:avLst/>
          </a:prstGeom>
          <a:noFill/>
        </p:spPr>
        <p:txBody>
          <a:bodyPr wrap="square" rtlCol="0">
            <a:spAutoFit/>
          </a:bodyPr>
          <a:lstStyle/>
          <a:p>
            <a:r>
              <a:rPr lang="en-US" sz="2400" u="sng" dirty="0">
                <a:solidFill>
                  <a:schemeClr val="tx1">
                    <a:lumMod val="75000"/>
                    <a:lumOff val="25000"/>
                  </a:schemeClr>
                </a:solidFill>
              </a:rPr>
              <a:t>What is Quarto:</a:t>
            </a:r>
          </a:p>
        </p:txBody>
      </p:sp>
      <p:sp>
        <p:nvSpPr>
          <p:cNvPr id="4" name="TextBox 3">
            <a:extLst>
              <a:ext uri="{FF2B5EF4-FFF2-40B4-BE49-F238E27FC236}">
                <a16:creationId xmlns:a16="http://schemas.microsoft.com/office/drawing/2014/main" id="{86F67FB1-E4A0-9348-0C51-56148DE7D570}"/>
              </a:ext>
            </a:extLst>
          </p:cNvPr>
          <p:cNvSpPr txBox="1"/>
          <p:nvPr/>
        </p:nvSpPr>
        <p:spPr>
          <a:xfrm>
            <a:off x="304799" y="1582340"/>
            <a:ext cx="11237844" cy="3416320"/>
          </a:xfrm>
          <a:prstGeom prst="rect">
            <a:avLst/>
          </a:prstGeom>
          <a:noFill/>
        </p:spPr>
        <p:txBody>
          <a:bodyPr wrap="square" rtlCol="0">
            <a:spAutoFit/>
          </a:bodyPr>
          <a:lstStyle/>
          <a:p>
            <a:r>
              <a:rPr lang="en-US" dirty="0"/>
              <a:t>Quarto is an </a:t>
            </a:r>
            <a:r>
              <a:rPr lang="en-US" b="1" dirty="0"/>
              <a:t>open-source scientific and technical publishing system </a:t>
            </a:r>
            <a:r>
              <a:rPr lang="en-US" dirty="0"/>
              <a:t>that enables the creation of dynamic, interactive, and visually appealing documents, reports, dashboards, presentations, books, and more. Its supports various output formats, including HTML, PDF, Word, PowerPoint, and others, making it an ideal choice for many applications.</a:t>
            </a:r>
          </a:p>
          <a:p>
            <a:endParaRPr lang="en-US" b="0" i="0" dirty="0">
              <a:solidFill>
                <a:srgbClr val="343A40"/>
              </a:solidFill>
              <a:effectLst/>
              <a:latin typeface="Source Sans Pro"/>
            </a:endParaRPr>
          </a:p>
          <a:p>
            <a:r>
              <a:rPr lang="en-US" b="0" i="0" dirty="0">
                <a:effectLst/>
                <a:latin typeface="Söhne"/>
              </a:rPr>
              <a:t>Quarto's core strength lies in its easy integration of code that produces analysis, and visualization within a document. This allows for reproducible research and data-driven storytelling using various programming languages, including R, Python, Julia, and SQL.</a:t>
            </a:r>
          </a:p>
          <a:p>
            <a:endParaRPr lang="en-US" dirty="0">
              <a:latin typeface="Söhne"/>
            </a:endParaRPr>
          </a:p>
          <a:p>
            <a:r>
              <a:rPr lang="en-US" b="0" i="0" dirty="0">
                <a:effectLst/>
                <a:latin typeface="Söhne"/>
              </a:rPr>
              <a:t>Building upon the foundations of Rmarkdown, Quarto extends its capabilities by offering more enhanced features for document layout, interactivity, and customization. Also, Quarto documents can be easily shared and deployed across different platforms, making it an excellent choice for collaborative projects and knowledge sharing. With Quarto, users can efficiently create, share, and present their work in a compelling and professional manner.</a:t>
            </a:r>
            <a:endParaRPr lang="en-US" b="1" i="0" dirty="0">
              <a:effectLst/>
              <a:latin typeface="Source Sans Pro"/>
            </a:endParaRPr>
          </a:p>
        </p:txBody>
      </p:sp>
      <p:sp>
        <p:nvSpPr>
          <p:cNvPr id="5" name="TextBox 4">
            <a:extLst>
              <a:ext uri="{FF2B5EF4-FFF2-40B4-BE49-F238E27FC236}">
                <a16:creationId xmlns:a16="http://schemas.microsoft.com/office/drawing/2014/main" id="{E081144B-7BC8-639E-DED1-B08BF9892915}"/>
              </a:ext>
            </a:extLst>
          </p:cNvPr>
          <p:cNvSpPr txBox="1"/>
          <p:nvPr/>
        </p:nvSpPr>
        <p:spPr>
          <a:xfrm>
            <a:off x="9541564" y="5777948"/>
            <a:ext cx="2001079" cy="369332"/>
          </a:xfrm>
          <a:prstGeom prst="rect">
            <a:avLst/>
          </a:prstGeom>
          <a:noFill/>
        </p:spPr>
        <p:txBody>
          <a:bodyPr wrap="square" rtlCol="0">
            <a:spAutoFit/>
          </a:bodyPr>
          <a:lstStyle/>
          <a:p>
            <a:r>
              <a:rPr lang="en-US" u="sng" dirty="0">
                <a:solidFill>
                  <a:schemeClr val="accent1">
                    <a:lumMod val="50000"/>
                  </a:schemeClr>
                </a:solidFill>
                <a:hlinkClick r:id="rId2">
                  <a:extLst>
                    <a:ext uri="{A12FA001-AC4F-418D-AE19-62706E023703}">
                      <ahyp:hlinkClr xmlns:ahyp="http://schemas.microsoft.com/office/drawing/2018/hyperlinkcolor" val="tx"/>
                    </a:ext>
                  </a:extLst>
                </a:hlinkClick>
              </a:rPr>
              <a:t>https://quarto.org</a:t>
            </a:r>
            <a:endParaRPr lang="en-US" u="sng" dirty="0">
              <a:solidFill>
                <a:schemeClr val="accent1">
                  <a:lumMod val="50000"/>
                </a:schemeClr>
              </a:solidFill>
            </a:endParaRPr>
          </a:p>
        </p:txBody>
      </p:sp>
    </p:spTree>
    <p:extLst>
      <p:ext uri="{BB962C8B-B14F-4D97-AF65-F5344CB8AC3E}">
        <p14:creationId xmlns:p14="http://schemas.microsoft.com/office/powerpoint/2010/main" val="435560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10E9CB-4870-195D-A5B5-78F049955340}"/>
              </a:ext>
            </a:extLst>
          </p:cNvPr>
          <p:cNvSpPr txBox="1"/>
          <p:nvPr/>
        </p:nvSpPr>
        <p:spPr>
          <a:xfrm>
            <a:off x="649357" y="927652"/>
            <a:ext cx="2677977" cy="461665"/>
          </a:xfrm>
          <a:prstGeom prst="rect">
            <a:avLst/>
          </a:prstGeom>
          <a:noFill/>
        </p:spPr>
        <p:txBody>
          <a:bodyPr wrap="none" rtlCol="0">
            <a:spAutoFit/>
          </a:bodyPr>
          <a:lstStyle/>
          <a:p>
            <a:pPr algn="l"/>
            <a:r>
              <a:rPr lang="en-US" sz="2400" b="1" i="0" dirty="0">
                <a:solidFill>
                  <a:schemeClr val="tx1">
                    <a:lumMod val="75000"/>
                    <a:lumOff val="25000"/>
                  </a:schemeClr>
                </a:solidFill>
                <a:effectLst/>
                <a:latin typeface="var(--body-font-family)"/>
              </a:rPr>
              <a:t>Topics of discussion</a:t>
            </a:r>
            <a:endParaRPr lang="en-US" sz="2400" b="0" i="0" dirty="0">
              <a:solidFill>
                <a:schemeClr val="tx1">
                  <a:lumMod val="75000"/>
                  <a:lumOff val="25000"/>
                </a:schemeClr>
              </a:solidFill>
              <a:effectLst/>
              <a:latin typeface="Optimistic"/>
            </a:endParaRPr>
          </a:p>
        </p:txBody>
      </p:sp>
      <p:sp>
        <p:nvSpPr>
          <p:cNvPr id="4" name="TextBox 3">
            <a:extLst>
              <a:ext uri="{FF2B5EF4-FFF2-40B4-BE49-F238E27FC236}">
                <a16:creationId xmlns:a16="http://schemas.microsoft.com/office/drawing/2014/main" id="{1A7CBBB5-A16F-B169-739B-A1B5D8DB99D4}"/>
              </a:ext>
            </a:extLst>
          </p:cNvPr>
          <p:cNvSpPr txBox="1"/>
          <p:nvPr/>
        </p:nvSpPr>
        <p:spPr>
          <a:xfrm>
            <a:off x="649357" y="1536174"/>
            <a:ext cx="7659756"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YAML global options.</a:t>
            </a:r>
          </a:p>
          <a:p>
            <a:pPr marL="285750" indent="-285750">
              <a:buFont typeface="Arial" panose="020B0604020202020204" pitchFamily="34" charset="0"/>
              <a:buChar char="•"/>
            </a:pPr>
            <a:r>
              <a:rPr lang="en-US" sz="2400" dirty="0"/>
              <a:t>Code cell.</a:t>
            </a:r>
          </a:p>
          <a:p>
            <a:pPr marL="285750" indent="-285750">
              <a:buFont typeface="Arial" panose="020B0604020202020204" pitchFamily="34" charset="0"/>
              <a:buChar char="•"/>
            </a:pPr>
            <a:r>
              <a:rPr lang="en-US" sz="2400" dirty="0"/>
              <a:t>Code execution options.</a:t>
            </a:r>
          </a:p>
          <a:p>
            <a:pPr marL="285750" indent="-285750">
              <a:buFont typeface="Arial" panose="020B0604020202020204" pitchFamily="34" charset="0"/>
              <a:buChar char="•"/>
            </a:pPr>
            <a:r>
              <a:rPr lang="en-US" sz="2400" dirty="0"/>
              <a:t>Code fold option.</a:t>
            </a:r>
          </a:p>
          <a:p>
            <a:pPr marL="285750" indent="-285750">
              <a:buFont typeface="Arial" panose="020B0604020202020204" pitchFamily="34" charset="0"/>
              <a:buChar char="•"/>
            </a:pPr>
            <a:r>
              <a:rPr lang="en-US" sz="2400" dirty="0"/>
              <a:t>Callout block.</a:t>
            </a:r>
          </a:p>
          <a:p>
            <a:pPr marL="285750" indent="-285750">
              <a:buFont typeface="Arial" panose="020B0604020202020204" pitchFamily="34" charset="0"/>
              <a:buChar char="•"/>
            </a:pPr>
            <a:r>
              <a:rPr lang="en-US" sz="2400" dirty="0"/>
              <a:t>Code annotation.</a:t>
            </a:r>
          </a:p>
          <a:p>
            <a:pPr marL="285750" indent="-285750">
              <a:buFont typeface="Arial" panose="020B0604020202020204" pitchFamily="34" charset="0"/>
              <a:buChar char="•"/>
            </a:pPr>
            <a:r>
              <a:rPr lang="en-US" sz="2400" dirty="0"/>
              <a:t>Tabset panel.</a:t>
            </a:r>
          </a:p>
          <a:p>
            <a:pPr marL="285750" indent="-285750">
              <a:buFont typeface="Arial" panose="020B0604020202020204" pitchFamily="34" charset="0"/>
              <a:buChar char="•"/>
            </a:pPr>
            <a:r>
              <a:rPr lang="en-US" sz="2400" dirty="0"/>
              <a:t>Tables.</a:t>
            </a:r>
          </a:p>
          <a:p>
            <a:pPr marL="285750" indent="-285750">
              <a:buFont typeface="Arial" panose="020B0604020202020204" pitchFamily="34" charset="0"/>
              <a:buChar char="•"/>
            </a:pPr>
            <a:r>
              <a:rPr lang="en-US" sz="2400" dirty="0"/>
              <a:t>Charts.</a:t>
            </a:r>
          </a:p>
          <a:p>
            <a:pPr marL="285750" indent="-285750">
              <a:buFont typeface="Arial" panose="020B0604020202020204" pitchFamily="34" charset="0"/>
              <a:buChar char="•"/>
            </a:pPr>
            <a:r>
              <a:rPr lang="en-US" sz="2400" dirty="0"/>
              <a:t>Article Layout.</a:t>
            </a:r>
          </a:p>
        </p:txBody>
      </p:sp>
      <p:sp>
        <p:nvSpPr>
          <p:cNvPr id="7" name="TextBox 6">
            <a:extLst>
              <a:ext uri="{FF2B5EF4-FFF2-40B4-BE49-F238E27FC236}">
                <a16:creationId xmlns:a16="http://schemas.microsoft.com/office/drawing/2014/main" id="{FA11765F-E16D-0DD6-02AA-383D370ED668}"/>
              </a:ext>
            </a:extLst>
          </p:cNvPr>
          <p:cNvSpPr txBox="1"/>
          <p:nvPr/>
        </p:nvSpPr>
        <p:spPr>
          <a:xfrm>
            <a:off x="6824870" y="6082748"/>
            <a:ext cx="5062331" cy="369332"/>
          </a:xfrm>
          <a:prstGeom prst="rect">
            <a:avLst/>
          </a:prstGeom>
          <a:noFill/>
        </p:spPr>
        <p:txBody>
          <a:bodyPr wrap="square" rtlCol="0">
            <a:spAutoFit/>
          </a:bodyPr>
          <a:lstStyle/>
          <a:p>
            <a:r>
              <a:rPr lang="en-US" u="sng" dirty="0">
                <a:solidFill>
                  <a:schemeClr val="accent1">
                    <a:lumMod val="50000"/>
                  </a:schemeClr>
                </a:solidFill>
                <a:hlinkClick r:id="rId2">
                  <a:extLst>
                    <a:ext uri="{A12FA001-AC4F-418D-AE19-62706E023703}">
                      <ahyp:hlinkClr xmlns:ahyp="http://schemas.microsoft.com/office/drawing/2018/hyperlinkcolor" val="tx"/>
                    </a:ext>
                  </a:extLst>
                </a:hlinkClick>
              </a:rPr>
              <a:t>https://github.com/akins11/get-started-with-quarto</a:t>
            </a:r>
            <a:endParaRPr lang="en-US" u="sng" dirty="0">
              <a:solidFill>
                <a:schemeClr val="accent1">
                  <a:lumMod val="50000"/>
                </a:schemeClr>
              </a:solidFill>
            </a:endParaRPr>
          </a:p>
        </p:txBody>
      </p:sp>
    </p:spTree>
    <p:extLst>
      <p:ext uri="{BB962C8B-B14F-4D97-AF65-F5344CB8AC3E}">
        <p14:creationId xmlns:p14="http://schemas.microsoft.com/office/powerpoint/2010/main" val="516316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DB6E05-9595-8968-C298-218EEE7B2655}"/>
              </a:ext>
            </a:extLst>
          </p:cNvPr>
          <p:cNvSpPr txBox="1"/>
          <p:nvPr/>
        </p:nvSpPr>
        <p:spPr>
          <a:xfrm>
            <a:off x="364435" y="397566"/>
            <a:ext cx="7779026" cy="369332"/>
          </a:xfrm>
          <a:prstGeom prst="rect">
            <a:avLst/>
          </a:prstGeom>
          <a:noFill/>
        </p:spPr>
        <p:txBody>
          <a:bodyPr wrap="square" rtlCol="0">
            <a:spAutoFit/>
          </a:bodyPr>
          <a:lstStyle/>
          <a:p>
            <a:r>
              <a:rPr lang="en-US" b="1" dirty="0">
                <a:solidFill>
                  <a:schemeClr val="tx1">
                    <a:lumMod val="75000"/>
                    <a:lumOff val="25000"/>
                  </a:schemeClr>
                </a:solidFill>
              </a:rPr>
              <a:t>1. YAML global options</a:t>
            </a:r>
            <a:r>
              <a:rPr lang="en-US" b="1" dirty="0"/>
              <a:t>.</a:t>
            </a:r>
          </a:p>
        </p:txBody>
      </p:sp>
      <p:sp>
        <p:nvSpPr>
          <p:cNvPr id="7" name="TextBox 6">
            <a:extLst>
              <a:ext uri="{FF2B5EF4-FFF2-40B4-BE49-F238E27FC236}">
                <a16:creationId xmlns:a16="http://schemas.microsoft.com/office/drawing/2014/main" id="{E4EE98A7-8B3A-D01D-34FF-9B8EF5D31E00}"/>
              </a:ext>
            </a:extLst>
          </p:cNvPr>
          <p:cNvSpPr txBox="1"/>
          <p:nvPr/>
        </p:nvSpPr>
        <p:spPr>
          <a:xfrm>
            <a:off x="364435" y="766898"/>
            <a:ext cx="11443252" cy="1200329"/>
          </a:xfrm>
          <a:prstGeom prst="rect">
            <a:avLst/>
          </a:prstGeom>
          <a:noFill/>
        </p:spPr>
        <p:txBody>
          <a:bodyPr wrap="square" rtlCol="0">
            <a:spAutoFit/>
          </a:bodyPr>
          <a:lstStyle/>
          <a:p>
            <a:r>
              <a:rPr lang="en-US" dirty="0"/>
              <a:t>When working with Quarto, the YAML section at the top of your </a:t>
            </a:r>
            <a:r>
              <a:rPr lang="en-US" dirty="0">
                <a:solidFill>
                  <a:schemeClr val="tx1">
                    <a:lumMod val="50000"/>
                    <a:lumOff val="50000"/>
                  </a:schemeClr>
                </a:solidFill>
              </a:rPr>
              <a:t>.qmd </a:t>
            </a:r>
            <a:r>
              <a:rPr lang="en-US" dirty="0"/>
              <a:t>file or in a separate </a:t>
            </a:r>
            <a:r>
              <a:rPr lang="en-US" dirty="0">
                <a:solidFill>
                  <a:schemeClr val="tx1">
                    <a:lumMod val="50000"/>
                    <a:lumOff val="50000"/>
                  </a:schemeClr>
                </a:solidFill>
              </a:rPr>
              <a:t>_quarto.yml </a:t>
            </a:r>
            <a:r>
              <a:rPr lang="en-US" dirty="0"/>
              <a:t>file is crucial. This section sets essential options that govern the entire document's behavior, rendering, and output. It's vital to carefully consider the options you specify here, as they will have a direct impact on your document's appearance, functionality, and overall quality.</a:t>
            </a:r>
          </a:p>
        </p:txBody>
      </p:sp>
      <p:pic>
        <p:nvPicPr>
          <p:cNvPr id="9" name="Picture 8">
            <a:extLst>
              <a:ext uri="{FF2B5EF4-FFF2-40B4-BE49-F238E27FC236}">
                <a16:creationId xmlns:a16="http://schemas.microsoft.com/office/drawing/2014/main" id="{4DF89192-FF3D-82D4-3028-9A121ED68C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522" y="2336559"/>
            <a:ext cx="8693426" cy="3494398"/>
          </a:xfrm>
          <a:prstGeom prst="rect">
            <a:avLst/>
          </a:prstGeom>
        </p:spPr>
      </p:pic>
    </p:spTree>
    <p:extLst>
      <p:ext uri="{BB962C8B-B14F-4D97-AF65-F5344CB8AC3E}">
        <p14:creationId xmlns:p14="http://schemas.microsoft.com/office/powerpoint/2010/main" val="3640252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64F597-619A-D5E3-748C-2EE587722B08}"/>
              </a:ext>
            </a:extLst>
          </p:cNvPr>
          <p:cNvSpPr txBox="1"/>
          <p:nvPr/>
        </p:nvSpPr>
        <p:spPr>
          <a:xfrm>
            <a:off x="371060" y="357808"/>
            <a:ext cx="10323443" cy="369332"/>
          </a:xfrm>
          <a:prstGeom prst="rect">
            <a:avLst/>
          </a:prstGeom>
          <a:noFill/>
        </p:spPr>
        <p:txBody>
          <a:bodyPr wrap="square" rtlCol="0">
            <a:spAutoFit/>
          </a:bodyPr>
          <a:lstStyle/>
          <a:p>
            <a:r>
              <a:rPr lang="en-US" b="1" dirty="0">
                <a:solidFill>
                  <a:schemeClr val="tx1">
                    <a:lumMod val="75000"/>
                    <a:lumOff val="25000"/>
                  </a:schemeClr>
                </a:solidFill>
              </a:rPr>
              <a:t>2. Code cell</a:t>
            </a:r>
          </a:p>
        </p:txBody>
      </p:sp>
      <p:sp>
        <p:nvSpPr>
          <p:cNvPr id="3" name="TextBox 2">
            <a:extLst>
              <a:ext uri="{FF2B5EF4-FFF2-40B4-BE49-F238E27FC236}">
                <a16:creationId xmlns:a16="http://schemas.microsoft.com/office/drawing/2014/main" id="{EBBE8457-CD1B-1D43-3685-D9E78EDCEBD2}"/>
              </a:ext>
            </a:extLst>
          </p:cNvPr>
          <p:cNvSpPr txBox="1"/>
          <p:nvPr/>
        </p:nvSpPr>
        <p:spPr>
          <a:xfrm>
            <a:off x="371060" y="727140"/>
            <a:ext cx="11118574" cy="1200329"/>
          </a:xfrm>
          <a:prstGeom prst="rect">
            <a:avLst/>
          </a:prstGeom>
          <a:noFill/>
        </p:spPr>
        <p:txBody>
          <a:bodyPr wrap="square" rtlCol="0">
            <a:spAutoFit/>
          </a:bodyPr>
          <a:lstStyle/>
          <a:p>
            <a:r>
              <a:rPr lang="en-US" dirty="0"/>
              <a:t>In Quarto, most of your work will involve writing and executing code in code cells. These cells are versatile and can run various programming languages, including R, as well as markup languages like HTML, CSS, and JavaScript. Code cells are where you'll write and execute code to perform data analysis, create visualizations, and generate output for your documents.</a:t>
            </a:r>
          </a:p>
        </p:txBody>
      </p:sp>
      <p:sp>
        <p:nvSpPr>
          <p:cNvPr id="4" name="TextBox 3">
            <a:extLst>
              <a:ext uri="{FF2B5EF4-FFF2-40B4-BE49-F238E27FC236}">
                <a16:creationId xmlns:a16="http://schemas.microsoft.com/office/drawing/2014/main" id="{9A6CEE13-0A4B-2613-EB12-B82A9A08C001}"/>
              </a:ext>
            </a:extLst>
          </p:cNvPr>
          <p:cNvSpPr txBox="1"/>
          <p:nvPr/>
        </p:nvSpPr>
        <p:spPr>
          <a:xfrm>
            <a:off x="371060" y="2112135"/>
            <a:ext cx="5724940" cy="369332"/>
          </a:xfrm>
          <a:prstGeom prst="rect">
            <a:avLst/>
          </a:prstGeom>
          <a:noFill/>
        </p:spPr>
        <p:txBody>
          <a:bodyPr wrap="square" rtlCol="0">
            <a:spAutoFit/>
          </a:bodyPr>
          <a:lstStyle/>
          <a:p>
            <a:r>
              <a:rPr lang="en-US" b="1" i="0" dirty="0">
                <a:solidFill>
                  <a:schemeClr val="tx1">
                    <a:lumMod val="75000"/>
                    <a:lumOff val="25000"/>
                  </a:schemeClr>
                </a:solidFill>
                <a:effectLst/>
                <a:latin typeface="Optimistic"/>
              </a:rPr>
              <a:t>2.1 Code Blocks:</a:t>
            </a:r>
            <a:endParaRPr lang="en-US" dirty="0">
              <a:solidFill>
                <a:schemeClr val="tx1">
                  <a:lumMod val="75000"/>
                  <a:lumOff val="25000"/>
                </a:schemeClr>
              </a:solidFill>
            </a:endParaRPr>
          </a:p>
        </p:txBody>
      </p:sp>
      <p:sp>
        <p:nvSpPr>
          <p:cNvPr id="5" name="TextBox 4">
            <a:extLst>
              <a:ext uri="{FF2B5EF4-FFF2-40B4-BE49-F238E27FC236}">
                <a16:creationId xmlns:a16="http://schemas.microsoft.com/office/drawing/2014/main" id="{EAFCC23F-48A2-1E72-5993-3B7408F91774}"/>
              </a:ext>
            </a:extLst>
          </p:cNvPr>
          <p:cNvSpPr txBox="1"/>
          <p:nvPr/>
        </p:nvSpPr>
        <p:spPr>
          <a:xfrm>
            <a:off x="371060" y="2481467"/>
            <a:ext cx="10959547" cy="1754326"/>
          </a:xfrm>
          <a:prstGeom prst="rect">
            <a:avLst/>
          </a:prstGeom>
          <a:noFill/>
        </p:spPr>
        <p:txBody>
          <a:bodyPr wrap="square" rtlCol="0">
            <a:spAutoFit/>
          </a:bodyPr>
          <a:lstStyle/>
          <a:p>
            <a:r>
              <a:rPr lang="en-US" dirty="0"/>
              <a:t>To create a code block in Quarto, follow these steps:</a:t>
            </a:r>
          </a:p>
          <a:p>
            <a:pPr marL="285750" indent="-285750">
              <a:buFont typeface="Arial" panose="020B0604020202020204" pitchFamily="34" charset="0"/>
              <a:buChar char="•"/>
            </a:pPr>
            <a:r>
              <a:rPr lang="en-US" dirty="0"/>
              <a:t>Start a code block by typing three backticks </a:t>
            </a:r>
            <a:r>
              <a:rPr lang="en-US" dirty="0">
                <a:solidFill>
                  <a:schemeClr val="accent1">
                    <a:lumMod val="50000"/>
                  </a:schemeClr>
                </a:solidFill>
              </a:rPr>
              <a:t>````</a:t>
            </a:r>
            <a:r>
              <a:rPr lang="en-US" dirty="0">
                <a:solidFill>
                  <a:schemeClr val="tx1">
                    <a:lumMod val="75000"/>
                    <a:lumOff val="25000"/>
                  </a:schemeClr>
                </a:solidFill>
              </a:rPr>
              <a:t> </a:t>
            </a:r>
            <a:r>
              <a:rPr lang="en-US" dirty="0"/>
              <a:t>on a new line, followed by the language identifier (e.g., {r} for R.)</a:t>
            </a:r>
          </a:p>
          <a:p>
            <a:pPr marL="285750" indent="-285750">
              <a:buFont typeface="Arial" panose="020B0604020202020204" pitchFamily="34" charset="0"/>
              <a:buChar char="•"/>
            </a:pPr>
            <a:r>
              <a:rPr lang="en-US" dirty="0"/>
              <a:t>Write your code in the block.</a:t>
            </a:r>
          </a:p>
          <a:p>
            <a:pPr marL="285750" indent="-285750">
              <a:buFont typeface="Arial" panose="020B0604020202020204" pitchFamily="34" charset="0"/>
              <a:buChar char="•"/>
            </a:pPr>
            <a:r>
              <a:rPr lang="en-US" dirty="0"/>
              <a:t>End the code block by typing three backticks </a:t>
            </a:r>
            <a:r>
              <a:rPr lang="en-US" dirty="0">
                <a:solidFill>
                  <a:schemeClr val="accent1">
                    <a:lumMod val="50000"/>
                  </a:schemeClr>
                </a:solidFill>
              </a:rPr>
              <a:t>````</a:t>
            </a:r>
            <a:r>
              <a:rPr lang="en-US" dirty="0"/>
              <a:t> on a new line.</a:t>
            </a:r>
          </a:p>
          <a:p>
            <a:endParaRPr lang="en-US" dirty="0"/>
          </a:p>
          <a:p>
            <a:r>
              <a:rPr lang="en-US" dirty="0"/>
              <a:t>This syntax tells Quarto to execute the code within the block using the specified language.</a:t>
            </a:r>
          </a:p>
        </p:txBody>
      </p:sp>
      <p:sp>
        <p:nvSpPr>
          <p:cNvPr id="6" name="TextBox 5">
            <a:extLst>
              <a:ext uri="{FF2B5EF4-FFF2-40B4-BE49-F238E27FC236}">
                <a16:creationId xmlns:a16="http://schemas.microsoft.com/office/drawing/2014/main" id="{DAC79018-ED27-3F6E-49AC-39BA6444BE06}"/>
              </a:ext>
            </a:extLst>
          </p:cNvPr>
          <p:cNvSpPr txBox="1"/>
          <p:nvPr/>
        </p:nvSpPr>
        <p:spPr>
          <a:xfrm>
            <a:off x="357808" y="4398496"/>
            <a:ext cx="11145078" cy="369332"/>
          </a:xfrm>
          <a:prstGeom prst="rect">
            <a:avLst/>
          </a:prstGeom>
          <a:noFill/>
        </p:spPr>
        <p:txBody>
          <a:bodyPr wrap="square" rtlCol="0">
            <a:spAutoFit/>
          </a:bodyPr>
          <a:lstStyle/>
          <a:p>
            <a:r>
              <a:rPr lang="en-US" b="1" dirty="0">
                <a:solidFill>
                  <a:schemeClr val="tx1">
                    <a:lumMod val="75000"/>
                    <a:lumOff val="25000"/>
                  </a:schemeClr>
                </a:solidFill>
              </a:rPr>
              <a:t>2.2 Inline code:</a:t>
            </a:r>
          </a:p>
        </p:txBody>
      </p:sp>
      <p:sp>
        <p:nvSpPr>
          <p:cNvPr id="8" name="TextBox 7">
            <a:extLst>
              <a:ext uri="{FF2B5EF4-FFF2-40B4-BE49-F238E27FC236}">
                <a16:creationId xmlns:a16="http://schemas.microsoft.com/office/drawing/2014/main" id="{E95F9DC7-BB97-3FF0-260F-1A4E24E40C11}"/>
              </a:ext>
            </a:extLst>
          </p:cNvPr>
          <p:cNvSpPr txBox="1"/>
          <p:nvPr/>
        </p:nvSpPr>
        <p:spPr>
          <a:xfrm>
            <a:off x="371060" y="4767828"/>
            <a:ext cx="10827026" cy="1754326"/>
          </a:xfrm>
          <a:prstGeom prst="rect">
            <a:avLst/>
          </a:prstGeom>
          <a:noFill/>
        </p:spPr>
        <p:txBody>
          <a:bodyPr wrap="square" rtlCol="0">
            <a:spAutoFit/>
          </a:bodyPr>
          <a:lstStyle/>
          <a:p>
            <a:r>
              <a:rPr lang="en-US" dirty="0"/>
              <a:t>In Quarto, there are times when you need to insert dynamic values or results directly into your text summary. In such cases, a code block isn't suitable, and that's where inline code comes in. Inline code allows you to execute code and insert the output directly into your text, making it ideal for dynamic values. The syntax for inline code is similar to code blocks, but instead of using three backticks </a:t>
            </a:r>
            <a:r>
              <a:rPr lang="en-US" dirty="0">
                <a:solidFill>
                  <a:schemeClr val="accent1">
                    <a:lumMod val="50000"/>
                  </a:schemeClr>
                </a:solidFill>
              </a:rPr>
              <a:t>````</a:t>
            </a:r>
            <a:r>
              <a:rPr lang="en-US" dirty="0"/>
              <a:t> , you use a single backtick </a:t>
            </a:r>
            <a:r>
              <a:rPr lang="en-US" dirty="0">
                <a:solidFill>
                  <a:schemeClr val="accent1">
                    <a:lumMod val="50000"/>
                  </a:schemeClr>
                </a:solidFill>
              </a:rPr>
              <a:t>`</a:t>
            </a:r>
            <a:r>
              <a:rPr lang="en-US" dirty="0"/>
              <a:t>  </a:t>
            </a:r>
            <a:r>
              <a:rPr lang="en-US" b="0" i="0" dirty="0">
                <a:solidFill>
                  <a:schemeClr val="tx1">
                    <a:lumMod val="95000"/>
                    <a:lumOff val="5000"/>
                  </a:schemeClr>
                </a:solidFill>
                <a:effectLst/>
                <a:latin typeface="Optimistic"/>
              </a:rPr>
              <a:t>For example:  The current date is </a:t>
            </a:r>
            <a:r>
              <a:rPr lang="en-US" b="0" i="0" dirty="0">
                <a:solidFill>
                  <a:schemeClr val="bg2">
                    <a:lumMod val="50000"/>
                  </a:schemeClr>
                </a:solidFill>
                <a:effectLst/>
                <a:latin typeface="Optimistic"/>
              </a:rPr>
              <a:t>`r </a:t>
            </a:r>
            <a:r>
              <a:rPr lang="en-US" b="0" i="0" dirty="0" err="1">
                <a:solidFill>
                  <a:schemeClr val="bg2">
                    <a:lumMod val="50000"/>
                  </a:schemeClr>
                </a:solidFill>
                <a:effectLst/>
                <a:latin typeface="Optimistic"/>
              </a:rPr>
              <a:t>Sys.Date</a:t>
            </a:r>
            <a:r>
              <a:rPr lang="en-US" b="0" i="0" dirty="0">
                <a:solidFill>
                  <a:schemeClr val="bg2">
                    <a:lumMod val="50000"/>
                  </a:schemeClr>
                </a:solidFill>
                <a:effectLst/>
                <a:latin typeface="Optimistic"/>
              </a:rPr>
              <a:t>()`</a:t>
            </a:r>
            <a:r>
              <a:rPr lang="en-US" b="0" i="0" dirty="0">
                <a:solidFill>
                  <a:schemeClr val="tx1">
                    <a:lumMod val="95000"/>
                    <a:lumOff val="5000"/>
                  </a:schemeClr>
                </a:solidFill>
                <a:effectLst/>
                <a:latin typeface="Optimistic"/>
              </a:rPr>
              <a:t>. You can learn more about inline code and its capabilities in the Quarto documentation:</a:t>
            </a:r>
            <a:r>
              <a:rPr lang="en-US" b="0" i="0" dirty="0">
                <a:solidFill>
                  <a:srgbClr val="1C2B33"/>
                </a:solidFill>
                <a:effectLst/>
                <a:latin typeface="Optimistic"/>
              </a:rPr>
              <a:t> </a:t>
            </a:r>
            <a:r>
              <a:rPr lang="en-US" b="0" i="0" u="sng" dirty="0">
                <a:solidFill>
                  <a:schemeClr val="accent1">
                    <a:lumMod val="50000"/>
                  </a:schemeClr>
                </a:solidFill>
                <a:effectLst/>
                <a:latin typeface="Optimistic"/>
                <a:hlinkClick r:id="rId2">
                  <a:extLst>
                    <a:ext uri="{A12FA001-AC4F-418D-AE19-62706E023703}">
                      <ahyp:hlinkClr xmlns:ahyp="http://schemas.microsoft.com/office/drawing/2018/hyperlinkcolor" val="tx"/>
                    </a:ext>
                  </a:extLst>
                </a:hlinkClick>
              </a:rPr>
              <a:t>https://quarto.org/docs/computations/inline-code.html</a:t>
            </a:r>
            <a:endParaRPr lang="en-US" u="sng" dirty="0">
              <a:solidFill>
                <a:schemeClr val="accent1">
                  <a:lumMod val="50000"/>
                </a:schemeClr>
              </a:solidFill>
            </a:endParaRPr>
          </a:p>
        </p:txBody>
      </p:sp>
    </p:spTree>
    <p:extLst>
      <p:ext uri="{BB962C8B-B14F-4D97-AF65-F5344CB8AC3E}">
        <p14:creationId xmlns:p14="http://schemas.microsoft.com/office/powerpoint/2010/main" val="1348487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C20F7C-A62D-5D73-71F1-9EBC38B48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3968" y="861654"/>
            <a:ext cx="8164064" cy="5134692"/>
          </a:xfrm>
          <a:prstGeom prst="rect">
            <a:avLst/>
          </a:prstGeom>
        </p:spPr>
      </p:pic>
    </p:spTree>
    <p:extLst>
      <p:ext uri="{BB962C8B-B14F-4D97-AF65-F5344CB8AC3E}">
        <p14:creationId xmlns:p14="http://schemas.microsoft.com/office/powerpoint/2010/main" val="547251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81B792-8F87-65E8-B174-7DD12E640C8C}"/>
              </a:ext>
            </a:extLst>
          </p:cNvPr>
          <p:cNvSpPr txBox="1"/>
          <p:nvPr/>
        </p:nvSpPr>
        <p:spPr>
          <a:xfrm>
            <a:off x="238539" y="371061"/>
            <a:ext cx="10442714" cy="369332"/>
          </a:xfrm>
          <a:prstGeom prst="rect">
            <a:avLst/>
          </a:prstGeom>
          <a:noFill/>
        </p:spPr>
        <p:txBody>
          <a:bodyPr wrap="square" rtlCol="0">
            <a:spAutoFit/>
          </a:bodyPr>
          <a:lstStyle/>
          <a:p>
            <a:r>
              <a:rPr lang="en-US" b="1" dirty="0">
                <a:solidFill>
                  <a:schemeClr val="tx1">
                    <a:lumMod val="75000"/>
                    <a:lumOff val="25000"/>
                  </a:schemeClr>
                </a:solidFill>
              </a:rPr>
              <a:t>3. Code execution options</a:t>
            </a:r>
          </a:p>
        </p:txBody>
      </p:sp>
      <p:sp>
        <p:nvSpPr>
          <p:cNvPr id="3" name="TextBox 2">
            <a:extLst>
              <a:ext uri="{FF2B5EF4-FFF2-40B4-BE49-F238E27FC236}">
                <a16:creationId xmlns:a16="http://schemas.microsoft.com/office/drawing/2014/main" id="{2D23ED10-2335-CB89-D7C1-BD9CC94A9020}"/>
              </a:ext>
            </a:extLst>
          </p:cNvPr>
          <p:cNvSpPr txBox="1"/>
          <p:nvPr/>
        </p:nvSpPr>
        <p:spPr>
          <a:xfrm>
            <a:off x="238539" y="740393"/>
            <a:ext cx="10813774" cy="646331"/>
          </a:xfrm>
          <a:prstGeom prst="rect">
            <a:avLst/>
          </a:prstGeom>
          <a:noFill/>
        </p:spPr>
        <p:txBody>
          <a:bodyPr wrap="square" rtlCol="0">
            <a:spAutoFit/>
          </a:bodyPr>
          <a:lstStyle/>
          <a:p>
            <a:r>
              <a:rPr lang="en-US"/>
              <a:t>Quarto provides various code execution options to control how your code is evaluated and displayed. These options allow you to customize the output and behavior of your code chunks.</a:t>
            </a:r>
            <a:endParaRPr lang="en-US" dirty="0"/>
          </a:p>
        </p:txBody>
      </p:sp>
      <p:sp>
        <p:nvSpPr>
          <p:cNvPr id="4" name="TextBox 3">
            <a:extLst>
              <a:ext uri="{FF2B5EF4-FFF2-40B4-BE49-F238E27FC236}">
                <a16:creationId xmlns:a16="http://schemas.microsoft.com/office/drawing/2014/main" id="{851EF288-FACC-D298-D142-B9ED57506049}"/>
              </a:ext>
            </a:extLst>
          </p:cNvPr>
          <p:cNvSpPr txBox="1"/>
          <p:nvPr/>
        </p:nvSpPr>
        <p:spPr>
          <a:xfrm>
            <a:off x="238539" y="1499078"/>
            <a:ext cx="10681252" cy="923330"/>
          </a:xfrm>
          <a:prstGeom prst="rect">
            <a:avLst/>
          </a:prstGeom>
          <a:noFill/>
        </p:spPr>
        <p:txBody>
          <a:bodyPr wrap="square" rtlCol="0">
            <a:spAutoFit/>
          </a:bodyPr>
          <a:lstStyle/>
          <a:p>
            <a:r>
              <a:rPr lang="en-US" b="1" dirty="0">
                <a:solidFill>
                  <a:schemeClr val="tx1">
                    <a:lumMod val="75000"/>
                    <a:lumOff val="25000"/>
                  </a:schemeClr>
                </a:solidFill>
              </a:rPr>
              <a:t>3.1</a:t>
            </a:r>
            <a:r>
              <a:rPr lang="en-US" dirty="0">
                <a:solidFill>
                  <a:schemeClr val="tx1">
                    <a:lumMod val="75000"/>
                    <a:lumOff val="25000"/>
                  </a:schemeClr>
                </a:solidFill>
              </a:rPr>
              <a:t> </a:t>
            </a:r>
            <a:r>
              <a:rPr lang="en-US" b="1" dirty="0">
                <a:solidFill>
                  <a:schemeClr val="tx1">
                    <a:lumMod val="75000"/>
                    <a:lumOff val="25000"/>
                  </a:schemeClr>
                </a:solidFill>
              </a:rPr>
              <a:t>Evaluation: </a:t>
            </a:r>
            <a:r>
              <a:rPr lang="en-US" dirty="0"/>
              <a:t>If set to false, the code chunk will not be evaluated (run).</a:t>
            </a:r>
          </a:p>
          <a:p>
            <a:endParaRPr lang="en-US" dirty="0"/>
          </a:p>
          <a:p>
            <a:r>
              <a:rPr lang="en-US" b="1" dirty="0">
                <a:solidFill>
                  <a:schemeClr val="tx1">
                    <a:lumMod val="75000"/>
                    <a:lumOff val="25000"/>
                  </a:schemeClr>
                </a:solidFill>
              </a:rPr>
              <a:t>3.2</a:t>
            </a:r>
            <a:r>
              <a:rPr lang="en-US" dirty="0">
                <a:solidFill>
                  <a:schemeClr val="tx1">
                    <a:lumMod val="75000"/>
                    <a:lumOff val="25000"/>
                  </a:schemeClr>
                </a:solidFill>
              </a:rPr>
              <a:t> </a:t>
            </a:r>
            <a:r>
              <a:rPr lang="en-US" b="1" dirty="0">
                <a:solidFill>
                  <a:schemeClr val="tx1">
                    <a:lumMod val="75000"/>
                    <a:lumOff val="25000"/>
                  </a:schemeClr>
                </a:solidFill>
              </a:rPr>
              <a:t>Echo: </a:t>
            </a:r>
            <a:r>
              <a:rPr lang="en-US" dirty="0"/>
              <a:t>If set to false, the source code will not be included in the output.</a:t>
            </a:r>
          </a:p>
        </p:txBody>
      </p:sp>
      <p:pic>
        <p:nvPicPr>
          <p:cNvPr id="6" name="Picture 5">
            <a:extLst>
              <a:ext uri="{FF2B5EF4-FFF2-40B4-BE49-F238E27FC236}">
                <a16:creationId xmlns:a16="http://schemas.microsoft.com/office/drawing/2014/main" id="{4952E75B-1081-F0D5-7B58-F0884EF41A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9731" y="3044749"/>
            <a:ext cx="7792537" cy="2781688"/>
          </a:xfrm>
          <a:prstGeom prst="rect">
            <a:avLst/>
          </a:prstGeom>
        </p:spPr>
      </p:pic>
    </p:spTree>
    <p:extLst>
      <p:ext uri="{BB962C8B-B14F-4D97-AF65-F5344CB8AC3E}">
        <p14:creationId xmlns:p14="http://schemas.microsoft.com/office/powerpoint/2010/main" val="2695725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2CF399-3AFB-15A5-EFA3-0487D96C4E07}"/>
              </a:ext>
            </a:extLst>
          </p:cNvPr>
          <p:cNvSpPr txBox="1"/>
          <p:nvPr/>
        </p:nvSpPr>
        <p:spPr>
          <a:xfrm>
            <a:off x="278294" y="289679"/>
            <a:ext cx="11516139" cy="3416320"/>
          </a:xfrm>
          <a:prstGeom prst="rect">
            <a:avLst/>
          </a:prstGeom>
          <a:noFill/>
        </p:spPr>
        <p:txBody>
          <a:bodyPr wrap="square" rtlCol="0">
            <a:spAutoFit/>
          </a:bodyPr>
          <a:lstStyle/>
          <a:p>
            <a:r>
              <a:rPr lang="en-US" b="1" dirty="0">
                <a:solidFill>
                  <a:schemeClr val="tx1">
                    <a:lumMod val="75000"/>
                    <a:lumOff val="25000"/>
                  </a:schemeClr>
                </a:solidFill>
              </a:rPr>
              <a:t>3.3</a:t>
            </a:r>
            <a:r>
              <a:rPr lang="en-US" dirty="0">
                <a:solidFill>
                  <a:schemeClr val="tx1">
                    <a:lumMod val="75000"/>
                    <a:lumOff val="25000"/>
                  </a:schemeClr>
                </a:solidFill>
              </a:rPr>
              <a:t> </a:t>
            </a:r>
            <a:r>
              <a:rPr lang="en-US" b="1" dirty="0">
                <a:solidFill>
                  <a:schemeClr val="tx1">
                    <a:lumMod val="75000"/>
                    <a:lumOff val="25000"/>
                  </a:schemeClr>
                </a:solidFill>
              </a:rPr>
              <a:t>Message and Warning: </a:t>
            </a:r>
          </a:p>
          <a:p>
            <a:pPr marL="285750" indent="-285750">
              <a:buFont typeface="Arial" panose="020B0604020202020204" pitchFamily="34" charset="0"/>
              <a:buChar char="•"/>
            </a:pPr>
            <a:r>
              <a:rPr lang="en-US" dirty="0"/>
              <a:t>If set to true (e.g., </a:t>
            </a:r>
            <a:r>
              <a:rPr lang="en-US" dirty="0">
                <a:solidFill>
                  <a:schemeClr val="accent6">
                    <a:lumMod val="50000"/>
                  </a:schemeClr>
                </a:solidFill>
              </a:rPr>
              <a:t>#| message: true</a:t>
            </a:r>
            <a:r>
              <a:rPr lang="en-US" dirty="0"/>
              <a:t>, </a:t>
            </a:r>
            <a:r>
              <a:rPr lang="en-US" dirty="0">
                <a:solidFill>
                  <a:schemeClr val="accent6">
                    <a:lumMod val="50000"/>
                  </a:schemeClr>
                </a:solidFill>
              </a:rPr>
              <a:t>#| warning: true</a:t>
            </a:r>
            <a:r>
              <a:rPr lang="en-US" dirty="0"/>
              <a:t>), messages and warnings generated by the code will be displayed along with the output. </a:t>
            </a:r>
          </a:p>
          <a:p>
            <a:pPr marL="285750" indent="-285750">
              <a:buFont typeface="Arial" panose="020B0604020202020204" pitchFamily="34" charset="0"/>
              <a:buChar char="•"/>
            </a:pPr>
            <a:r>
              <a:rPr lang="en-US" dirty="0"/>
              <a:t>If set to false, messages and warnings will be hidden.</a:t>
            </a:r>
          </a:p>
          <a:p>
            <a:endParaRPr lang="en-US" dirty="0"/>
          </a:p>
          <a:p>
            <a:r>
              <a:rPr lang="en-US" b="1" dirty="0">
                <a:solidFill>
                  <a:schemeClr val="tx1">
                    <a:lumMod val="75000"/>
                    <a:lumOff val="25000"/>
                  </a:schemeClr>
                </a:solidFill>
              </a:rPr>
              <a:t>3.4</a:t>
            </a:r>
            <a:r>
              <a:rPr lang="en-US" dirty="0">
                <a:solidFill>
                  <a:schemeClr val="tx1">
                    <a:lumMod val="75000"/>
                    <a:lumOff val="25000"/>
                  </a:schemeClr>
                </a:solidFill>
              </a:rPr>
              <a:t> </a:t>
            </a:r>
            <a:r>
              <a:rPr lang="en-US" b="1" dirty="0">
                <a:solidFill>
                  <a:schemeClr val="tx1">
                    <a:lumMod val="75000"/>
                    <a:lumOff val="25000"/>
                  </a:schemeClr>
                </a:solidFill>
              </a:rPr>
              <a:t>Error handling:</a:t>
            </a:r>
          </a:p>
          <a:p>
            <a:pPr marL="285750" indent="-285750">
              <a:buFont typeface="Arial" panose="020B0604020202020204" pitchFamily="34" charset="0"/>
              <a:buChar char="•"/>
            </a:pPr>
            <a:r>
              <a:rPr lang="en-US" dirty="0"/>
              <a:t>If set to true (e.g., </a:t>
            </a:r>
            <a:r>
              <a:rPr lang="en-US" dirty="0">
                <a:solidFill>
                  <a:schemeClr val="accent6">
                    <a:lumMod val="50000"/>
                  </a:schemeClr>
                </a:solidFill>
              </a:rPr>
              <a:t>#| error: true</a:t>
            </a:r>
            <a:r>
              <a:rPr lang="en-US" dirty="0"/>
              <a:t>), errors will be displayed as part of the output, and the rendering process will continue.</a:t>
            </a:r>
          </a:p>
          <a:p>
            <a:pPr marL="285750" indent="-285750">
              <a:buFont typeface="Arial" panose="020B0604020202020204" pitchFamily="34" charset="0"/>
              <a:buChar char="•"/>
            </a:pPr>
            <a:r>
              <a:rPr lang="en-US" dirty="0"/>
              <a:t>If set to false, errors will halt the rendering process entirely.</a:t>
            </a:r>
          </a:p>
          <a:p>
            <a:endParaRPr lang="en-US" dirty="0"/>
          </a:p>
          <a:p>
            <a:r>
              <a:rPr lang="en-US" dirty="0"/>
              <a:t>For more information, please refer to the Quarto documentation: </a:t>
            </a:r>
            <a:r>
              <a:rPr lang="en-US" u="sng" dirty="0">
                <a:solidFill>
                  <a:schemeClr val="accent1">
                    <a:lumMod val="50000"/>
                  </a:schemeClr>
                </a:solidFill>
                <a:hlinkClick r:id="rId2">
                  <a:extLst>
                    <a:ext uri="{A12FA001-AC4F-418D-AE19-62706E023703}">
                      <ahyp:hlinkClr xmlns:ahyp="http://schemas.microsoft.com/office/drawing/2018/hyperlinkcolor" val="tx"/>
                    </a:ext>
                  </a:extLst>
                </a:hlinkClick>
              </a:rPr>
              <a:t>https://quarto.org/docs/computations/execution-options.html</a:t>
            </a:r>
            <a:endParaRPr lang="en-US" u="sng" dirty="0">
              <a:solidFill>
                <a:schemeClr val="accent1">
                  <a:lumMod val="50000"/>
                </a:schemeClr>
              </a:solidFill>
            </a:endParaRPr>
          </a:p>
        </p:txBody>
      </p:sp>
      <p:pic>
        <p:nvPicPr>
          <p:cNvPr id="6" name="Picture 5">
            <a:extLst>
              <a:ext uri="{FF2B5EF4-FFF2-40B4-BE49-F238E27FC236}">
                <a16:creationId xmlns:a16="http://schemas.microsoft.com/office/drawing/2014/main" id="{1855F3B8-CE48-3087-D558-AE865511E1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4831" y="4121064"/>
            <a:ext cx="7983064" cy="2591162"/>
          </a:xfrm>
          <a:prstGeom prst="rect">
            <a:avLst/>
          </a:prstGeom>
        </p:spPr>
      </p:pic>
    </p:spTree>
    <p:extLst>
      <p:ext uri="{BB962C8B-B14F-4D97-AF65-F5344CB8AC3E}">
        <p14:creationId xmlns:p14="http://schemas.microsoft.com/office/powerpoint/2010/main" val="1927049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4261</TotalTime>
  <Words>1633</Words>
  <Application>Microsoft Office PowerPoint</Application>
  <PresentationFormat>Widescreen</PresentationFormat>
  <Paragraphs>100</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Optimistic</vt:lpstr>
      <vt:lpstr>Söhne</vt:lpstr>
      <vt:lpstr>Source Sans Pro</vt:lpstr>
      <vt:lpstr>var(--body-font-family)</vt:lpstr>
      <vt:lpstr>Office Theme</vt:lpstr>
      <vt:lpstr>Get Started With Quarto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 Started with Quarto</dc:title>
  <dc:creator>Ayomide Akinwande</dc:creator>
  <cp:lastModifiedBy>Ayomide Akinwande</cp:lastModifiedBy>
  <cp:revision>38</cp:revision>
  <dcterms:created xsi:type="dcterms:W3CDTF">2024-04-18T03:31:50Z</dcterms:created>
  <dcterms:modified xsi:type="dcterms:W3CDTF">2024-04-22T00:16:23Z</dcterms:modified>
</cp:coreProperties>
</file>