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0" r:id="rId3"/>
    <p:sldId id="289" r:id="rId4"/>
    <p:sldId id="276" r:id="rId5"/>
    <p:sldId id="316" r:id="rId6"/>
    <p:sldId id="340" r:id="rId7"/>
    <p:sldId id="341" r:id="rId8"/>
    <p:sldId id="338" r:id="rId9"/>
    <p:sldId id="339" r:id="rId10"/>
    <p:sldId id="302" r:id="rId11"/>
  </p:sldIdLst>
  <p:sldSz cx="12192000" cy="6858000"/>
  <p:notesSz cx="6858000" cy="9144000"/>
  <p:embeddedFontLst>
    <p:embeddedFont>
      <p:font typeface="Arial Unicode MS" panose="02010600030101010101" charset="-122"/>
      <p:regular r:id="rId13"/>
    </p:embeddedFont>
    <p:embeddedFont>
      <p:font typeface="Impact" panose="020B0806030902050204" pitchFamily="34" charset="0"/>
      <p:regular r:id="rId14"/>
    </p:embeddedFont>
    <p:embeddedFont>
      <p:font typeface="等线" panose="02010600030101010101" pitchFamily="2" charset="-122"/>
      <p:regular r:id="rId15"/>
      <p:bold r:id="rId16"/>
    </p:embeddedFont>
    <p:embeddedFont>
      <p:font typeface="等线 Light" panose="02010600030101010101" pitchFamily="2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60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pos="7423" userDrawn="1">
          <p15:clr>
            <a:srgbClr val="A4A3A4"/>
          </p15:clr>
        </p15:guide>
        <p15:guide id="8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8A0000"/>
    <a:srgbClr val="F2F2F2"/>
    <a:srgbClr val="A5A5A5"/>
    <a:srgbClr val="595959"/>
    <a:srgbClr val="EEB500"/>
    <a:srgbClr val="D9D9D9"/>
    <a:srgbClr val="404040"/>
    <a:srgbClr val="A9D18E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6" autoAdjust="0"/>
    <p:restoredTop sz="92528" autoAdjust="0"/>
  </p:normalViewPr>
  <p:slideViewPr>
    <p:cSldViewPr snapToGrid="0" showGuides="1">
      <p:cViewPr varScale="1">
        <p:scale>
          <a:sx n="88" d="100"/>
          <a:sy n="88" d="100"/>
        </p:scale>
        <p:origin x="304" y="76"/>
      </p:cViewPr>
      <p:guideLst>
        <p:guide orient="horz" pos="2160"/>
        <p:guide pos="3840"/>
        <p:guide pos="3160"/>
        <p:guide pos="257"/>
        <p:guide orient="horz" pos="255"/>
        <p:guide orient="horz" pos="4042"/>
        <p:guide pos="7423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0A4C5-DC1F-44B0-BB7D-97813B38E197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4E78-389D-4933-8E7F-DC8688CFA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5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E78-389D-4933-8E7F-DC8688CFAD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7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E78-389D-4933-8E7F-DC8688CFAD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18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E78-389D-4933-8E7F-DC8688CFAD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0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E78-389D-4933-8E7F-DC8688CFAD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4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E78-389D-4933-8E7F-DC8688CFAD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9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E78-389D-4933-8E7F-DC8688CFAD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3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E78-389D-4933-8E7F-DC8688CFAD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6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E78-389D-4933-8E7F-DC8688CFAD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9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E78-389D-4933-8E7F-DC8688CFAD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4D752-5C6D-4E2A-B6C1-9C00DBC2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1DFC8-E6C8-4958-93E7-8A9D43D36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39851-0E76-4EFB-B6CD-6E5D60C0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2090B-74BF-440C-9FDE-ED2697F0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35F4A-94C7-47A1-99CD-D2DF8BA0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81673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B0791-CABA-4AC6-A723-3E24339D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638C2-E590-4FA8-B543-F75E4CD7C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E4698-C42C-4714-8D69-559B6B49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5B7A6-2D9F-4CA7-B22D-7D199718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8A012-4E0C-44D7-9F5E-0F0469F4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4334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56A90B-F089-4C94-ADA9-CF7ABDCE2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6A96F-44E1-41BA-89C8-25E5CD968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7C946-019F-418F-8415-B89F7A63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9301A-B6DD-4511-96F9-E24B66D2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32AB9-FB71-4B3C-B723-2CC08CEE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20100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67562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18539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46957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48760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25805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38155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91379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9534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6CAE8-28D6-4C1A-B74C-8BA95457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480E0-4390-4EF8-974A-007525D70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2262F-979D-4F10-AEFB-B0F242EE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08E5F-1978-4B50-803B-19371A76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32894-124B-4AE8-948E-F2C04A1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52320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57360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1032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4234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2065-7E77-4279-BE5A-3F700069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6C465-1998-4D15-9ED6-695B2207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17ABE-3CEF-4C91-B3DE-107C1DBC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6AC20-CB49-4A21-B530-DCCECB78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89CE0-1D46-425C-BCB0-C071EA89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60265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E1066-0477-47F8-B306-F795F504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2361B-40E3-49A9-92E5-F88C5473D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1C038-C537-49C8-B786-8777CAD71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51092-05C3-4D5E-9026-9E6FC3C8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05C97-1B63-49C2-99F9-763FF983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F92F1-48E0-43BF-8E82-585846C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90947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E1F67-85C8-4D6A-A791-F3C139E0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8E9C2-0826-427E-B074-0247E258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F84CE-7D21-4D72-AFFD-FBBF8AA28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7546D9-2C29-49AE-8D36-2E9CF581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D74D0-3F6E-4632-B75F-593C1F66C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97408B-134F-4B28-8538-23FBF7E4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D0B63A-825F-4654-ADE3-F3625B8A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CB78D6-FEAB-4867-BAF6-DE8CAC63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874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39E1-0F8A-4C84-A132-3E935C1B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5A307C-2F2C-4D37-A9F1-6DEB2C84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50B5B5-1D7D-4D39-BAEC-92593E1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E9961-79E9-4703-BE6A-B1945A70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42770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1C5033-A700-407F-A75A-33F28206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0F0D10-7E8B-4BEA-9DD0-EC64DEE2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1EFAC-D052-4EDB-8B89-31690B0F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226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5CDE-69AE-4A6F-A602-5921B057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D9AE0-8208-4689-9A8A-B9F046C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C808C5-C29D-4A87-8F66-D739D97A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AF4E8-6524-4471-9D9C-85CB9A7E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3DE352-7A67-44AB-9F69-BA8ACAF5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509F0-548A-4E24-8081-C5FF67E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7510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7D8C0-BC42-4324-A76D-FCE5E368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0B5124-70E8-420D-82BA-D8BD8949E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4A5E3A-706A-49DB-8DF7-A598B89CA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C68F5-CF0C-416A-B186-D8A68C81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BC582-F073-4A52-802E-FFFC9EF8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10C8A-E2B5-4C60-82D0-406B742A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1622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F58C03-B836-4458-92F8-3151341E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3ED33-2F09-4443-896A-3388A128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A3547-AA34-4CCE-B7A7-E2C972516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E758-CBE4-4250-A583-E0386A3C668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17DF8-E5A7-4275-87EB-9ECC76E91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1375F-E8DE-4A91-8398-FE21EB46F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DF39-C30A-4DD2-9DFC-D4C52E39A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0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909192" y="2652141"/>
            <a:ext cx="7406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免费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模板下载，精品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模板，雷锋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每天更新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6228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CF0DE44-7A14-4560-8F07-31DF4D257C24}"/>
              </a:ext>
            </a:extLst>
          </p:cNvPr>
          <p:cNvGrpSpPr/>
          <p:nvPr/>
        </p:nvGrpSpPr>
        <p:grpSpPr>
          <a:xfrm>
            <a:off x="3657600" y="-1"/>
            <a:ext cx="8534400" cy="6858001"/>
            <a:chOff x="3657600" y="-1"/>
            <a:chExt cx="8534400" cy="6858001"/>
          </a:xfrm>
        </p:grpSpPr>
        <p:pic>
          <p:nvPicPr>
            <p:cNvPr id="4103" name="Picture 7" descr="4a1152955#城市##都市背景##...">
              <a:extLst>
                <a:ext uri="{FF2B5EF4-FFF2-40B4-BE49-F238E27FC236}">
                  <a16:creationId xmlns:a16="http://schemas.microsoft.com/office/drawing/2014/main" id="{295F92ED-2754-4416-82FB-4C4CFE45A4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4" r="20988" b="3500"/>
            <a:stretch/>
          </p:blipFill>
          <p:spPr bwMode="auto">
            <a:xfrm>
              <a:off x="3657600" y="-1"/>
              <a:ext cx="853440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B97361-3EB2-49EA-BD2A-14EC6FE071AB}"/>
                </a:ext>
              </a:extLst>
            </p:cNvPr>
            <p:cNvSpPr/>
            <p:nvPr/>
          </p:nvSpPr>
          <p:spPr>
            <a:xfrm>
              <a:off x="3657600" y="-1"/>
              <a:ext cx="8534399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A1E9D52-2890-4DD2-A858-1BFAF5E90693}"/>
              </a:ext>
            </a:extLst>
          </p:cNvPr>
          <p:cNvSpPr txBox="1"/>
          <p:nvPr/>
        </p:nvSpPr>
        <p:spPr>
          <a:xfrm>
            <a:off x="864056" y="1014618"/>
            <a:ext cx="8278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600" dirty="0">
                <a:ln w="12700">
                  <a:solidFill>
                    <a:schemeClr val="bg1"/>
                  </a:solidFill>
                </a:ln>
                <a:gradFill flip="none" rotWithShape="1">
                  <a:gsLst>
                    <a:gs pos="10000">
                      <a:schemeClr val="bg1"/>
                    </a:gs>
                    <a:gs pos="74000">
                      <a:srgbClr val="818181"/>
                    </a:gs>
                    <a:gs pos="23000">
                      <a:srgbClr val="7D7D7D"/>
                    </a:gs>
                    <a:gs pos="62000">
                      <a:srgbClr val="575757"/>
                    </a:gs>
                    <a:gs pos="45000">
                      <a:schemeClr val="tx1">
                        <a:lumMod val="75000"/>
                        <a:lumOff val="25000"/>
                      </a:schemeClr>
                    </a:gs>
                    <a:gs pos="93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blurRad="1905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ELEC0138 Security &amp; Privacy</a:t>
            </a:r>
            <a:endParaRPr lang="zh-CN" altLang="en-US" sz="6000" b="1" spc="600" dirty="0">
              <a:ln w="12700">
                <a:solidFill>
                  <a:schemeClr val="bg1"/>
                </a:solidFill>
              </a:ln>
              <a:gradFill flip="none" rotWithShape="1">
                <a:gsLst>
                  <a:gs pos="10000">
                    <a:schemeClr val="bg1"/>
                  </a:gs>
                  <a:gs pos="74000">
                    <a:srgbClr val="818181"/>
                  </a:gs>
                  <a:gs pos="23000">
                    <a:srgbClr val="7D7D7D"/>
                  </a:gs>
                  <a:gs pos="62000">
                    <a:srgbClr val="575757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93000">
                    <a:schemeClr val="bg1"/>
                  </a:gs>
                </a:gsLst>
                <a:lin ang="5400000" scaled="1"/>
                <a:tileRect/>
              </a:gradFill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660B75-57A0-480A-BA77-637E2C5BB894}"/>
              </a:ext>
            </a:extLst>
          </p:cNvPr>
          <p:cNvSpPr txBox="1"/>
          <p:nvPr/>
        </p:nvSpPr>
        <p:spPr>
          <a:xfrm>
            <a:off x="1040122" y="2904920"/>
            <a:ext cx="8275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Coursework 1</a:t>
            </a:r>
          </a:p>
          <a:p>
            <a:pPr algn="ctr"/>
            <a:r>
              <a:rPr lang="en-US" altLang="zh-CN" sz="44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 Models</a:t>
            </a:r>
            <a:endParaRPr lang="zh-CN" altLang="en-US" sz="4400" spc="300" dirty="0">
              <a:solidFill>
                <a:srgbClr val="F1B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雷锋PPT网 www.lfppt.com">
            <a:extLst>
              <a:ext uri="{FF2B5EF4-FFF2-40B4-BE49-F238E27FC236}">
                <a16:creationId xmlns:a16="http://schemas.microsoft.com/office/drawing/2014/main" id="{B4D9FA54-99FB-4374-A2EF-8745C8ABC9F3}"/>
              </a:ext>
            </a:extLst>
          </p:cNvPr>
          <p:cNvSpPr/>
          <p:nvPr/>
        </p:nvSpPr>
        <p:spPr>
          <a:xfrm>
            <a:off x="933718" y="4643053"/>
            <a:ext cx="67250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By Group 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Q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Members: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Kailai Lin		</a:t>
            </a:r>
            <a:r>
              <a:rPr lang="en-US" altLang="zh-CN" b="1" dirty="0" err="1">
                <a:solidFill>
                  <a:srgbClr val="FFFFFF"/>
                </a:solidFill>
                <a:latin typeface="Arial" panose="020B0604020202020204" pitchFamily="34" charset="0"/>
              </a:rPr>
              <a:t>Huanxi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 Tong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FFFFFF"/>
                </a:solidFill>
                <a:latin typeface="Arial" panose="020B0604020202020204" pitchFamily="34" charset="0"/>
              </a:rPr>
              <a:t>Junyu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 Zhu		</a:t>
            </a:r>
            <a:r>
              <a:rPr lang="en-US" altLang="zh-CN" b="1" dirty="0" err="1">
                <a:solidFill>
                  <a:srgbClr val="FFFFFF"/>
                </a:solidFill>
                <a:latin typeface="Arial" panose="020B0604020202020204" pitchFamily="34" charset="0"/>
              </a:rPr>
              <a:t>Ruowei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 Xing		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CFA040-15A1-42AC-AA2F-D62DBA4F2A94}"/>
              </a:ext>
            </a:extLst>
          </p:cNvPr>
          <p:cNvSpPr/>
          <p:nvPr/>
        </p:nvSpPr>
        <p:spPr>
          <a:xfrm>
            <a:off x="734786" y="1014619"/>
            <a:ext cx="8580663" cy="33478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96C62A-E6F3-466D-92BE-E44495EBF084}"/>
              </a:ext>
            </a:extLst>
          </p:cNvPr>
          <p:cNvSpPr/>
          <p:nvPr/>
        </p:nvSpPr>
        <p:spPr>
          <a:xfrm>
            <a:off x="723900" y="4694798"/>
            <a:ext cx="140156" cy="1007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373"/>
    </mc:Choice>
    <mc:Fallback xmlns="">
      <p:transition advTm="53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城市灯光夜景苹果手机壁纸">
            <a:extLst>
              <a:ext uri="{FF2B5EF4-FFF2-40B4-BE49-F238E27FC236}">
                <a16:creationId xmlns:a16="http://schemas.microsoft.com/office/drawing/2014/main" id="{8635152E-FA20-416E-A2C7-B613875F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05101" y="-2666999"/>
            <a:ext cx="6781798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50C449-EB41-40D0-8FA8-8883369B12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3593C23-956F-4503-9238-EDDDE9723258}"/>
              </a:ext>
            </a:extLst>
          </p:cNvPr>
          <p:cNvGrpSpPr/>
          <p:nvPr/>
        </p:nvGrpSpPr>
        <p:grpSpPr>
          <a:xfrm>
            <a:off x="839788" y="697706"/>
            <a:ext cx="3218182" cy="5718969"/>
            <a:chOff x="1798318" y="697706"/>
            <a:chExt cx="3218182" cy="5718969"/>
          </a:xfrm>
        </p:grpSpPr>
        <p:pic>
          <p:nvPicPr>
            <p:cNvPr id="10" name="Picture 2" descr="城市灯光夜景苹果手机壁纸">
              <a:extLst>
                <a:ext uri="{FF2B5EF4-FFF2-40B4-BE49-F238E27FC236}">
                  <a16:creationId xmlns:a16="http://schemas.microsoft.com/office/drawing/2014/main" id="{87B2E614-B78C-472E-9527-2F409921B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498" y="937119"/>
              <a:ext cx="3048002" cy="5479556"/>
            </a:xfrm>
            <a:prstGeom prst="roundRect">
              <a:avLst>
                <a:gd name="adj" fmla="val 8334"/>
              </a:avLst>
            </a:prstGeom>
            <a:noFill/>
            <a:effectLst>
              <a:outerShdw blurRad="330200" algn="ctr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1307701-F40A-49B1-9967-4FBDDD50C926}"/>
                </a:ext>
              </a:extLst>
            </p:cNvPr>
            <p:cNvSpPr/>
            <p:nvPr/>
          </p:nvSpPr>
          <p:spPr>
            <a:xfrm>
              <a:off x="1798318" y="697706"/>
              <a:ext cx="3048002" cy="5462587"/>
            </a:xfrm>
            <a:prstGeom prst="roundRect">
              <a:avLst>
                <a:gd name="adj" fmla="val 6667"/>
              </a:avLst>
            </a:prstGeom>
            <a:noFill/>
            <a:ln w="28575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875B7C6-657A-468C-8051-8A10585F9C18}"/>
              </a:ext>
            </a:extLst>
          </p:cNvPr>
          <p:cNvCxnSpPr>
            <a:cxnSpLocks/>
          </p:cNvCxnSpPr>
          <p:nvPr/>
        </p:nvCxnSpPr>
        <p:spPr>
          <a:xfrm>
            <a:off x="4394200" y="1276350"/>
            <a:ext cx="0" cy="4305300"/>
          </a:xfrm>
          <a:prstGeom prst="line">
            <a:avLst/>
          </a:prstGeom>
          <a:ln w="3492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0000">
                  <a:srgbClr val="FDFEFE"/>
                </a:gs>
                <a:gs pos="70000">
                  <a:schemeClr val="bg1"/>
                </a:gs>
                <a:gs pos="99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90869B0-5F8F-446B-BD1E-F1A8FA1C527A}"/>
              </a:ext>
            </a:extLst>
          </p:cNvPr>
          <p:cNvGrpSpPr/>
          <p:nvPr/>
        </p:nvGrpSpPr>
        <p:grpSpPr>
          <a:xfrm>
            <a:off x="6409316" y="1017210"/>
            <a:ext cx="5672567" cy="930652"/>
            <a:chOff x="7317631" y="1147865"/>
            <a:chExt cx="5672567" cy="93065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8A1D517-2E49-47D2-894C-282858423314}"/>
                </a:ext>
              </a:extLst>
            </p:cNvPr>
            <p:cNvSpPr txBox="1"/>
            <p:nvPr/>
          </p:nvSpPr>
          <p:spPr>
            <a:xfrm>
              <a:off x="7317631" y="1147865"/>
              <a:ext cx="5672567" cy="584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Assets Identification</a:t>
              </a:r>
              <a:endParaRPr lang="zh-CN" altLang="en-US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951BD2F-386B-480E-8007-A338A261AF4B}"/>
                </a:ext>
              </a:extLst>
            </p:cNvPr>
            <p:cNvSpPr txBox="1"/>
            <p:nvPr/>
          </p:nvSpPr>
          <p:spPr>
            <a:xfrm>
              <a:off x="7317635" y="1770740"/>
              <a:ext cx="25693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spc="3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Datasets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42791AD-BA5E-44B8-988E-8190AFAC137E}"/>
              </a:ext>
            </a:extLst>
          </p:cNvPr>
          <p:cNvGrpSpPr/>
          <p:nvPr/>
        </p:nvGrpSpPr>
        <p:grpSpPr>
          <a:xfrm>
            <a:off x="4536759" y="697706"/>
            <a:ext cx="1729999" cy="1569660"/>
            <a:chOff x="8391924" y="1580389"/>
            <a:chExt cx="1729999" cy="156966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4601D8B-1BB0-44F4-A191-986E9712024D}"/>
                </a:ext>
              </a:extLst>
            </p:cNvPr>
            <p:cNvSpPr txBox="1"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9600" b="1" spc="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1600" b="1" spc="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CE9615-2DB1-4F14-AB93-013363599911}"/>
                </a:ext>
              </a:extLst>
            </p:cNvPr>
            <p:cNvSpPr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手机屏幕截图&#10;&#10;中度可信度描述已自动生成">
            <a:extLst>
              <a:ext uri="{FF2B5EF4-FFF2-40B4-BE49-F238E27FC236}">
                <a16:creationId xmlns:a16="http://schemas.microsoft.com/office/drawing/2014/main" id="{97039375-C6B9-EA80-DE2F-08320BB47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38" y="2305466"/>
            <a:ext cx="6041911" cy="36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E8FA21-E7AD-497A-B680-F1E17ECA2B5E}"/>
              </a:ext>
            </a:extLst>
          </p:cNvPr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pic>
          <p:nvPicPr>
            <p:cNvPr id="28" name="Picture 2" descr="西瓜超人、城市、夜景">
              <a:extLst>
                <a:ext uri="{FF2B5EF4-FFF2-40B4-BE49-F238E27FC236}">
                  <a16:creationId xmlns:a16="http://schemas.microsoft.com/office/drawing/2014/main" id="{CE8A3C34-D39B-403C-AD35-276522E3D1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71" b="1745"/>
            <a:stretch/>
          </p:blipFill>
          <p:spPr bwMode="auto">
            <a:xfrm>
              <a:off x="1" y="-1"/>
              <a:ext cx="1219200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F53B691-4C00-4312-9C24-C9470DCCAA6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 descr="城市灯光夜景小米手机壁纸">
            <a:extLst>
              <a:ext uri="{FF2B5EF4-FFF2-40B4-BE49-F238E27FC236}">
                <a16:creationId xmlns:a16="http://schemas.microsoft.com/office/drawing/2014/main" id="{0DF97D30-7B5F-41B8-8DB7-0CF3226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4" t="38704" r="44312" b="41667"/>
          <a:stretch>
            <a:fillRect/>
          </a:stretch>
        </p:blipFill>
        <p:spPr bwMode="auto">
          <a:xfrm>
            <a:off x="4037838" y="3352830"/>
            <a:ext cx="1561592" cy="1346200"/>
          </a:xfrm>
          <a:custGeom>
            <a:avLst/>
            <a:gdLst>
              <a:gd name="connsiteX0" fmla="*/ 336550 w 1561592"/>
              <a:gd name="connsiteY0" fmla="*/ 0 h 1346200"/>
              <a:gd name="connsiteX1" fmla="*/ 1225042 w 1561592"/>
              <a:gd name="connsiteY1" fmla="*/ 0 h 1346200"/>
              <a:gd name="connsiteX2" fmla="*/ 1561592 w 1561592"/>
              <a:gd name="connsiteY2" fmla="*/ 673100 h 1346200"/>
              <a:gd name="connsiteX3" fmla="*/ 1225042 w 1561592"/>
              <a:gd name="connsiteY3" fmla="*/ 1346200 h 1346200"/>
              <a:gd name="connsiteX4" fmla="*/ 336550 w 1561592"/>
              <a:gd name="connsiteY4" fmla="*/ 1346200 h 1346200"/>
              <a:gd name="connsiteX5" fmla="*/ 0 w 1561592"/>
              <a:gd name="connsiteY5" fmla="*/ 6731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592" h="1346200">
                <a:moveTo>
                  <a:pt x="336550" y="0"/>
                </a:moveTo>
                <a:lnTo>
                  <a:pt x="1225042" y="0"/>
                </a:lnTo>
                <a:lnTo>
                  <a:pt x="1561592" y="673100"/>
                </a:lnTo>
                <a:lnTo>
                  <a:pt x="1225042" y="1346200"/>
                </a:lnTo>
                <a:lnTo>
                  <a:pt x="336550" y="1346200"/>
                </a:lnTo>
                <a:lnTo>
                  <a:pt x="0" y="6731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 descr="城市灯光夜景小米手机壁纸">
            <a:extLst>
              <a:ext uri="{FF2B5EF4-FFF2-40B4-BE49-F238E27FC236}">
                <a16:creationId xmlns:a16="http://schemas.microsoft.com/office/drawing/2014/main" id="{002198B2-8351-4BC5-AD82-7CA43C83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t="50000" r="51486" b="30370"/>
          <a:stretch>
            <a:fillRect/>
          </a:stretch>
        </p:blipFill>
        <p:spPr bwMode="auto">
          <a:xfrm>
            <a:off x="7979346" y="2522508"/>
            <a:ext cx="1561592" cy="1346200"/>
          </a:xfrm>
          <a:custGeom>
            <a:avLst/>
            <a:gdLst>
              <a:gd name="connsiteX0" fmla="*/ 336550 w 1561592"/>
              <a:gd name="connsiteY0" fmla="*/ 0 h 1346200"/>
              <a:gd name="connsiteX1" fmla="*/ 1225042 w 1561592"/>
              <a:gd name="connsiteY1" fmla="*/ 0 h 1346200"/>
              <a:gd name="connsiteX2" fmla="*/ 1561592 w 1561592"/>
              <a:gd name="connsiteY2" fmla="*/ 673100 h 1346200"/>
              <a:gd name="connsiteX3" fmla="*/ 1225042 w 1561592"/>
              <a:gd name="connsiteY3" fmla="*/ 1346200 h 1346200"/>
              <a:gd name="connsiteX4" fmla="*/ 336550 w 1561592"/>
              <a:gd name="connsiteY4" fmla="*/ 1346200 h 1346200"/>
              <a:gd name="connsiteX5" fmla="*/ 0 w 1561592"/>
              <a:gd name="connsiteY5" fmla="*/ 6731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592" h="1346200">
                <a:moveTo>
                  <a:pt x="336550" y="0"/>
                </a:moveTo>
                <a:lnTo>
                  <a:pt x="1225042" y="0"/>
                </a:lnTo>
                <a:lnTo>
                  <a:pt x="1561592" y="673100"/>
                </a:lnTo>
                <a:lnTo>
                  <a:pt x="1225042" y="1346200"/>
                </a:lnTo>
                <a:lnTo>
                  <a:pt x="336550" y="1346200"/>
                </a:lnTo>
                <a:lnTo>
                  <a:pt x="0" y="6731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六边形 5">
            <a:extLst>
              <a:ext uri="{FF2B5EF4-FFF2-40B4-BE49-F238E27FC236}">
                <a16:creationId xmlns:a16="http://schemas.microsoft.com/office/drawing/2014/main" id="{F69228D4-CDB0-4B1C-AC5A-E276B90A71F6}"/>
              </a:ext>
            </a:extLst>
          </p:cNvPr>
          <p:cNvSpPr/>
          <p:nvPr/>
        </p:nvSpPr>
        <p:spPr>
          <a:xfrm>
            <a:off x="6698234" y="3238500"/>
            <a:ext cx="1561592" cy="1346200"/>
          </a:xfrm>
          <a:prstGeom prst="hexag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4E9E7EA-B4D9-42DF-B0EF-39E28ED18A08}"/>
              </a:ext>
            </a:extLst>
          </p:cNvPr>
          <p:cNvGrpSpPr/>
          <p:nvPr/>
        </p:nvGrpSpPr>
        <p:grpSpPr>
          <a:xfrm>
            <a:off x="1030514" y="3263900"/>
            <a:ext cx="2340574" cy="1746429"/>
            <a:chOff x="1030514" y="3263900"/>
            <a:chExt cx="2340574" cy="174642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261981F-065E-435D-B865-8FC3F0186823}"/>
                </a:ext>
              </a:extLst>
            </p:cNvPr>
            <p:cNvSpPr/>
            <p:nvPr/>
          </p:nvSpPr>
          <p:spPr>
            <a:xfrm>
              <a:off x="1174158" y="3810000"/>
              <a:ext cx="21969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Terminal devices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&amp; other IoT instantiations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                  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0F0B2D0-967D-4529-8E76-807E76F7A849}"/>
                </a:ext>
              </a:extLst>
            </p:cNvPr>
            <p:cNvSpPr/>
            <p:nvPr/>
          </p:nvSpPr>
          <p:spPr>
            <a:xfrm>
              <a:off x="1030514" y="3868709"/>
              <a:ext cx="143644" cy="6143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A3199BBC-6377-42D3-907C-9A8104633F49}"/>
                </a:ext>
              </a:extLst>
            </p:cNvPr>
            <p:cNvSpPr/>
            <p:nvPr/>
          </p:nvSpPr>
          <p:spPr>
            <a:xfrm>
              <a:off x="1276350" y="3263900"/>
              <a:ext cx="1200150" cy="336550"/>
            </a:xfrm>
            <a:custGeom>
              <a:avLst/>
              <a:gdLst>
                <a:gd name="connsiteX0" fmla="*/ 0 w 1200150"/>
                <a:gd name="connsiteY0" fmla="*/ 533400 h 533400"/>
                <a:gd name="connsiteX1" fmla="*/ 0 w 1200150"/>
                <a:gd name="connsiteY1" fmla="*/ 0 h 533400"/>
                <a:gd name="connsiteX2" fmla="*/ 1200150 w 12001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533400">
                  <a:moveTo>
                    <a:pt x="0" y="533400"/>
                  </a:moveTo>
                  <a:lnTo>
                    <a:pt x="0" y="0"/>
                  </a:lnTo>
                  <a:lnTo>
                    <a:pt x="120015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837ECDA-A627-4152-91BB-15F011267848}"/>
              </a:ext>
            </a:extLst>
          </p:cNvPr>
          <p:cNvGrpSpPr/>
          <p:nvPr/>
        </p:nvGrpSpPr>
        <p:grpSpPr>
          <a:xfrm>
            <a:off x="4764659" y="1050657"/>
            <a:ext cx="6589141" cy="664195"/>
            <a:chOff x="4764659" y="1050657"/>
            <a:chExt cx="6589141" cy="664195"/>
          </a:xfrm>
        </p:grpSpPr>
        <p:sp>
          <p:nvSpPr>
            <p:cNvPr id="14" name="雷锋PPT网 www.lfppt.com">
              <a:extLst>
                <a:ext uri="{FF2B5EF4-FFF2-40B4-BE49-F238E27FC236}">
                  <a16:creationId xmlns:a16="http://schemas.microsoft.com/office/drawing/2014/main" id="{A4E8779C-03CD-4715-A42B-845346B033C8}"/>
                </a:ext>
              </a:extLst>
            </p:cNvPr>
            <p:cNvSpPr/>
            <p:nvPr/>
          </p:nvSpPr>
          <p:spPr>
            <a:xfrm>
              <a:off x="6299200" y="1050657"/>
              <a:ext cx="5054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Database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With security applications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1461BBB-8BB7-41E3-8860-59AF29525052}"/>
                </a:ext>
              </a:extLst>
            </p:cNvPr>
            <p:cNvSpPr/>
            <p:nvPr/>
          </p:nvSpPr>
          <p:spPr>
            <a:xfrm>
              <a:off x="6096000" y="1159871"/>
              <a:ext cx="203200" cy="55498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06DB6A3-D419-48BE-ACCB-1979363B7E1E}"/>
                </a:ext>
              </a:extLst>
            </p:cNvPr>
            <p:cNvSpPr/>
            <p:nvPr/>
          </p:nvSpPr>
          <p:spPr>
            <a:xfrm>
              <a:off x="4764659" y="1269087"/>
              <a:ext cx="1200150" cy="336550"/>
            </a:xfrm>
            <a:custGeom>
              <a:avLst/>
              <a:gdLst>
                <a:gd name="connsiteX0" fmla="*/ 0 w 1200150"/>
                <a:gd name="connsiteY0" fmla="*/ 533400 h 533400"/>
                <a:gd name="connsiteX1" fmla="*/ 0 w 1200150"/>
                <a:gd name="connsiteY1" fmla="*/ 0 h 533400"/>
                <a:gd name="connsiteX2" fmla="*/ 1200150 w 12001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533400">
                  <a:moveTo>
                    <a:pt x="0" y="533400"/>
                  </a:moveTo>
                  <a:lnTo>
                    <a:pt x="0" y="0"/>
                  </a:lnTo>
                  <a:lnTo>
                    <a:pt x="120015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36EEF8D-3D0B-427C-8A0D-C7DAD17C0009}"/>
              </a:ext>
            </a:extLst>
          </p:cNvPr>
          <p:cNvGrpSpPr/>
          <p:nvPr/>
        </p:nvGrpSpPr>
        <p:grpSpPr>
          <a:xfrm>
            <a:off x="6326251" y="4198618"/>
            <a:ext cx="5457762" cy="2070449"/>
            <a:chOff x="6326251" y="4198618"/>
            <a:chExt cx="5457762" cy="207044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BFBB2D-B43C-450C-8A6C-580336AB2D9F}"/>
                </a:ext>
              </a:extLst>
            </p:cNvPr>
            <p:cNvSpPr/>
            <p:nvPr/>
          </p:nvSpPr>
          <p:spPr>
            <a:xfrm>
              <a:off x="7979346" y="4914850"/>
              <a:ext cx="3804667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Data processing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With distributed learning,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Privacy protection, etc.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225A974-21B8-4ECE-A178-48CAF6E21151}"/>
                </a:ext>
              </a:extLst>
            </p:cNvPr>
            <p:cNvSpPr/>
            <p:nvPr/>
          </p:nvSpPr>
          <p:spPr>
            <a:xfrm>
              <a:off x="7820025" y="4991983"/>
              <a:ext cx="159321" cy="60464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7881D562-A983-4E5E-BC10-F3698996D21A}"/>
                </a:ext>
              </a:extLst>
            </p:cNvPr>
            <p:cNvSpPr/>
            <p:nvPr/>
          </p:nvSpPr>
          <p:spPr>
            <a:xfrm flipV="1">
              <a:off x="6326251" y="4198618"/>
              <a:ext cx="1398524" cy="1061383"/>
            </a:xfrm>
            <a:custGeom>
              <a:avLst/>
              <a:gdLst>
                <a:gd name="connsiteX0" fmla="*/ 0 w 1200150"/>
                <a:gd name="connsiteY0" fmla="*/ 533400 h 533400"/>
                <a:gd name="connsiteX1" fmla="*/ 0 w 1200150"/>
                <a:gd name="connsiteY1" fmla="*/ 0 h 533400"/>
                <a:gd name="connsiteX2" fmla="*/ 1200150 w 12001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533400">
                  <a:moveTo>
                    <a:pt x="0" y="533400"/>
                  </a:moveTo>
                  <a:lnTo>
                    <a:pt x="0" y="0"/>
                  </a:lnTo>
                  <a:lnTo>
                    <a:pt x="120015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B8DAF9-705A-4FC0-B585-6ACE52B03333}"/>
              </a:ext>
            </a:extLst>
          </p:cNvPr>
          <p:cNvGrpSpPr/>
          <p:nvPr/>
        </p:nvGrpSpPr>
        <p:grpSpPr>
          <a:xfrm>
            <a:off x="2710942" y="2565400"/>
            <a:ext cx="1561592" cy="1346200"/>
            <a:chOff x="2710942" y="2565400"/>
            <a:chExt cx="1561592" cy="1346200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618C698A-B6F1-4348-AFF5-6B8EEE0B5D19}"/>
                </a:ext>
              </a:extLst>
            </p:cNvPr>
            <p:cNvSpPr/>
            <p:nvPr/>
          </p:nvSpPr>
          <p:spPr>
            <a:xfrm>
              <a:off x="2710942" y="2565400"/>
              <a:ext cx="1561592" cy="13462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1DA493F-B839-4235-A0A7-9E7EBA3586CD}"/>
                </a:ext>
              </a:extLst>
            </p:cNvPr>
            <p:cNvSpPr txBox="1"/>
            <p:nvPr/>
          </p:nvSpPr>
          <p:spPr>
            <a:xfrm>
              <a:off x="2710942" y="2693160"/>
              <a:ext cx="1534690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6600" b="1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05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8ECE075-D446-4437-A379-60310936C2A5}"/>
              </a:ext>
            </a:extLst>
          </p:cNvPr>
          <p:cNvGrpSpPr/>
          <p:nvPr/>
        </p:nvGrpSpPr>
        <p:grpSpPr>
          <a:xfrm>
            <a:off x="4037838" y="1790700"/>
            <a:ext cx="1561592" cy="1346200"/>
            <a:chOff x="4037838" y="1790700"/>
            <a:chExt cx="1561592" cy="1346200"/>
          </a:xfrm>
        </p:grpSpPr>
        <p:pic>
          <p:nvPicPr>
            <p:cNvPr id="21" name="图片 20" descr="城市灯光夜景小米手机壁纸">
              <a:extLst>
                <a:ext uri="{FF2B5EF4-FFF2-40B4-BE49-F238E27FC236}">
                  <a16:creationId xmlns:a16="http://schemas.microsoft.com/office/drawing/2014/main" id="{4403005B-789C-4F35-918B-87FDE9B2A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32" t="57778" r="4554" b="22593"/>
            <a:stretch>
              <a:fillRect/>
            </a:stretch>
          </p:blipFill>
          <p:spPr bwMode="auto">
            <a:xfrm>
              <a:off x="4037838" y="1790700"/>
              <a:ext cx="1561592" cy="1346200"/>
            </a:xfrm>
            <a:custGeom>
              <a:avLst/>
              <a:gdLst>
                <a:gd name="connsiteX0" fmla="*/ 336550 w 1561592"/>
                <a:gd name="connsiteY0" fmla="*/ 0 h 1346200"/>
                <a:gd name="connsiteX1" fmla="*/ 1225042 w 1561592"/>
                <a:gd name="connsiteY1" fmla="*/ 0 h 1346200"/>
                <a:gd name="connsiteX2" fmla="*/ 1561592 w 1561592"/>
                <a:gd name="connsiteY2" fmla="*/ 673100 h 1346200"/>
                <a:gd name="connsiteX3" fmla="*/ 1225042 w 1561592"/>
                <a:gd name="connsiteY3" fmla="*/ 1346200 h 1346200"/>
                <a:gd name="connsiteX4" fmla="*/ 336550 w 1561592"/>
                <a:gd name="connsiteY4" fmla="*/ 1346200 h 1346200"/>
                <a:gd name="connsiteX5" fmla="*/ 0 w 1561592"/>
                <a:gd name="connsiteY5" fmla="*/ 67310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1592" h="1346200">
                  <a:moveTo>
                    <a:pt x="336550" y="0"/>
                  </a:moveTo>
                  <a:lnTo>
                    <a:pt x="1225042" y="0"/>
                  </a:lnTo>
                  <a:lnTo>
                    <a:pt x="1561592" y="673100"/>
                  </a:lnTo>
                  <a:lnTo>
                    <a:pt x="1225042" y="1346200"/>
                  </a:lnTo>
                  <a:lnTo>
                    <a:pt x="336550" y="1346200"/>
                  </a:lnTo>
                  <a:lnTo>
                    <a:pt x="0" y="6731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6443D36-F289-4A9A-9C86-EB657C7B27A4}"/>
                </a:ext>
              </a:extLst>
            </p:cNvPr>
            <p:cNvSpPr txBox="1"/>
            <p:nvPr/>
          </p:nvSpPr>
          <p:spPr>
            <a:xfrm>
              <a:off x="4063375" y="1927874"/>
              <a:ext cx="1534690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6600" b="1" spc="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050" b="1" spc="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1463A78-4EED-43D8-8AEF-A689C8E09DF5}"/>
              </a:ext>
            </a:extLst>
          </p:cNvPr>
          <p:cNvGrpSpPr/>
          <p:nvPr/>
        </p:nvGrpSpPr>
        <p:grpSpPr>
          <a:xfrm>
            <a:off x="5364734" y="2563198"/>
            <a:ext cx="1561592" cy="1346200"/>
            <a:chOff x="5364734" y="2563198"/>
            <a:chExt cx="1561592" cy="1346200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F76E6B9F-36FC-43C2-A31F-CEAADE52407B}"/>
                </a:ext>
              </a:extLst>
            </p:cNvPr>
            <p:cNvSpPr/>
            <p:nvPr/>
          </p:nvSpPr>
          <p:spPr>
            <a:xfrm>
              <a:off x="5364734" y="2563198"/>
              <a:ext cx="1561592" cy="1346200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A00D1ED-9C84-4A66-970A-00DC31518CE4}"/>
                </a:ext>
              </a:extLst>
            </p:cNvPr>
            <p:cNvSpPr txBox="1"/>
            <p:nvPr/>
          </p:nvSpPr>
          <p:spPr>
            <a:xfrm>
              <a:off x="5385540" y="2682300"/>
              <a:ext cx="1534690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6600" b="1" spc="600" dirty="0">
                  <a:solidFill>
                    <a:srgbClr val="C0000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1050" b="1" spc="60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52B88044-9E67-49E2-8F1C-AA5EE4E9A3A2}"/>
              </a:ext>
            </a:extLst>
          </p:cNvPr>
          <p:cNvSpPr txBox="1"/>
          <p:nvPr/>
        </p:nvSpPr>
        <p:spPr>
          <a:xfrm>
            <a:off x="458316" y="464652"/>
            <a:ext cx="5672567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Assets Identification</a:t>
            </a:r>
            <a:endParaRPr lang="zh-CN" altLang="en-US" sz="3200" spc="300" dirty="0">
              <a:solidFill>
                <a:srgbClr val="F1B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9057E7-7AD0-4724-BA69-024602C1C30B}"/>
              </a:ext>
            </a:extLst>
          </p:cNvPr>
          <p:cNvSpPr txBox="1"/>
          <p:nvPr/>
        </p:nvSpPr>
        <p:spPr>
          <a:xfrm>
            <a:off x="458318" y="1014987"/>
            <a:ext cx="291277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spc="3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infrastucture</a:t>
            </a:r>
            <a:endParaRPr lang="en-US" altLang="zh-CN" sz="2800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35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570"/>
    </mc:Choice>
    <mc:Fallback xmlns="">
      <p:transition advTm="135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0378D799-F398-46C0-90C2-02E6F580553C}"/>
              </a:ext>
            </a:extLst>
          </p:cNvPr>
          <p:cNvSpPr/>
          <p:nvPr/>
        </p:nvSpPr>
        <p:spPr>
          <a:xfrm>
            <a:off x="9144000" y="-2"/>
            <a:ext cx="3028335" cy="685800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04742F-986A-4648-A647-155972C70675}"/>
              </a:ext>
            </a:extLst>
          </p:cNvPr>
          <p:cNvSpPr/>
          <p:nvPr/>
        </p:nvSpPr>
        <p:spPr>
          <a:xfrm>
            <a:off x="6095999" y="0"/>
            <a:ext cx="3048001" cy="6858002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D3AB57-C0D9-406B-ADC9-AE8AB07D179A}"/>
              </a:ext>
            </a:extLst>
          </p:cNvPr>
          <p:cNvSpPr/>
          <p:nvPr/>
        </p:nvSpPr>
        <p:spPr>
          <a:xfrm>
            <a:off x="0" y="-2"/>
            <a:ext cx="3067665" cy="6858002"/>
          </a:xfrm>
          <a:prstGeom prst="rect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7D42D0-56DA-4604-99E4-869EF8310865}"/>
              </a:ext>
            </a:extLst>
          </p:cNvPr>
          <p:cNvSpPr/>
          <p:nvPr/>
        </p:nvSpPr>
        <p:spPr>
          <a:xfrm>
            <a:off x="3067665" y="-2"/>
            <a:ext cx="3028336" cy="685800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6AC208-B99F-47B8-A228-1C5A75FFDE35}"/>
              </a:ext>
            </a:extLst>
          </p:cNvPr>
          <p:cNvGrpSpPr/>
          <p:nvPr/>
        </p:nvGrpSpPr>
        <p:grpSpPr>
          <a:xfrm>
            <a:off x="13406" y="2204985"/>
            <a:ext cx="2975599" cy="3093281"/>
            <a:chOff x="13406" y="2204985"/>
            <a:chExt cx="2975599" cy="309328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34BE4C7-5E43-4F23-85C1-9991D111BA8C}"/>
                </a:ext>
              </a:extLst>
            </p:cNvPr>
            <p:cNvSpPr txBox="1"/>
            <p:nvPr/>
          </p:nvSpPr>
          <p:spPr>
            <a:xfrm>
              <a:off x="13406" y="2204985"/>
              <a:ext cx="2975599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200" spc="300" dirty="0" err="1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Vulnera-bilities</a:t>
              </a:r>
              <a:r>
                <a:rPr lang="en-US" altLang="zh-CN" sz="32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AFFFFA-7410-4808-9D6C-F23C6F648725}"/>
                </a:ext>
              </a:extLst>
            </p:cNvPr>
            <p:cNvSpPr/>
            <p:nvPr/>
          </p:nvSpPr>
          <p:spPr>
            <a:xfrm>
              <a:off x="362734" y="3728606"/>
              <a:ext cx="23815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Exploiting vulnerabilities in the database access service.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5F5CA1D-A322-47C7-A9F6-D9C930495104}"/>
              </a:ext>
            </a:extLst>
          </p:cNvPr>
          <p:cNvGrpSpPr/>
          <p:nvPr/>
        </p:nvGrpSpPr>
        <p:grpSpPr>
          <a:xfrm>
            <a:off x="3114654" y="2512761"/>
            <a:ext cx="3025207" cy="2798863"/>
            <a:chOff x="3114654" y="2512761"/>
            <a:chExt cx="3025207" cy="279886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642724-70FC-4F6B-987D-AE52AA8671E2}"/>
                </a:ext>
              </a:extLst>
            </p:cNvPr>
            <p:cNvSpPr txBox="1"/>
            <p:nvPr/>
          </p:nvSpPr>
          <p:spPr>
            <a:xfrm>
              <a:off x="3114654" y="2512761"/>
              <a:ext cx="3025207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Likelihood:</a:t>
              </a:r>
              <a:endParaRPr lang="zh-CN" altLang="en-US" sz="24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3AB4B54-ABE9-4C5E-ABCC-5E853F52830D}"/>
                </a:ext>
              </a:extLst>
            </p:cNvPr>
            <p:cNvSpPr/>
            <p:nvPr/>
          </p:nvSpPr>
          <p:spPr>
            <a:xfrm>
              <a:off x="3549401" y="3741964"/>
              <a:ext cx="208493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Low, but significant impact if successful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204F098-A6FF-4FF6-9CE4-17CC5CDC8FE1}"/>
              </a:ext>
            </a:extLst>
          </p:cNvPr>
          <p:cNvGrpSpPr/>
          <p:nvPr/>
        </p:nvGrpSpPr>
        <p:grpSpPr>
          <a:xfrm>
            <a:off x="6144719" y="703554"/>
            <a:ext cx="3004419" cy="6264875"/>
            <a:chOff x="6144719" y="703554"/>
            <a:chExt cx="3004419" cy="626487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CDB5B96-5D2C-4705-B651-229262EBD978}"/>
                </a:ext>
              </a:extLst>
            </p:cNvPr>
            <p:cNvSpPr/>
            <p:nvPr/>
          </p:nvSpPr>
          <p:spPr>
            <a:xfrm>
              <a:off x="7013034" y="703554"/>
              <a:ext cx="1234492" cy="123449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91068CF-F927-423B-B9A4-66760A72C665}"/>
                </a:ext>
              </a:extLst>
            </p:cNvPr>
            <p:cNvGrpSpPr/>
            <p:nvPr/>
          </p:nvGrpSpPr>
          <p:grpSpPr>
            <a:xfrm>
              <a:off x="6173539" y="2512761"/>
              <a:ext cx="2975599" cy="823905"/>
              <a:chOff x="7350897" y="1162279"/>
              <a:chExt cx="3186892" cy="82390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EC2038-A173-4AF8-8721-1103EF1539D9}"/>
                  </a:ext>
                </a:extLst>
              </p:cNvPr>
              <p:cNvSpPr txBox="1"/>
              <p:nvPr/>
            </p:nvSpPr>
            <p:spPr>
              <a:xfrm>
                <a:off x="7350897" y="1162279"/>
                <a:ext cx="3186892" cy="4616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2400" spc="300" dirty="0">
                    <a:solidFill>
                      <a:srgbClr val="F1B77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Impact: </a:t>
                </a:r>
                <a:endParaRPr lang="zh-CN" altLang="en-US" sz="24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1BB3D0-621E-4EF7-86C6-6C38C0D98DA3}"/>
                  </a:ext>
                </a:extLst>
              </p:cNvPr>
              <p:cNvSpPr txBox="1"/>
              <p:nvPr/>
            </p:nvSpPr>
            <p:spPr>
              <a:xfrm>
                <a:off x="7626422" y="1770740"/>
                <a:ext cx="2569315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endParaRPr lang="zh-CN" altLang="en-US" sz="800" spc="3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75FF2AF-AF23-45F2-864C-4E0B98A79BFC}"/>
                </a:ext>
              </a:extLst>
            </p:cNvPr>
            <p:cNvSpPr/>
            <p:nvPr/>
          </p:nvSpPr>
          <p:spPr>
            <a:xfrm>
              <a:off x="6144719" y="3121222"/>
              <a:ext cx="2979992" cy="3847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Loss of service /poisoned data / model, 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leading to the loss of critical functions, sensitive info. exposure, 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leading to degraded reputation. 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2A1AEA2-C398-4E8D-8279-7E69ACAA7FBC}"/>
              </a:ext>
            </a:extLst>
          </p:cNvPr>
          <p:cNvGrpSpPr/>
          <p:nvPr/>
        </p:nvGrpSpPr>
        <p:grpSpPr>
          <a:xfrm>
            <a:off x="9131488" y="703554"/>
            <a:ext cx="3237173" cy="5549620"/>
            <a:chOff x="9131488" y="703554"/>
            <a:chExt cx="3237173" cy="554962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2946FD8-2870-42B5-9839-0658A291B945}"/>
                </a:ext>
              </a:extLst>
            </p:cNvPr>
            <p:cNvSpPr/>
            <p:nvPr/>
          </p:nvSpPr>
          <p:spPr>
            <a:xfrm>
              <a:off x="10038242" y="703554"/>
              <a:ext cx="1234492" cy="123449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FEB453E-E06F-468D-B0A0-D241F317676F}"/>
                </a:ext>
              </a:extLst>
            </p:cNvPr>
            <p:cNvSpPr txBox="1"/>
            <p:nvPr/>
          </p:nvSpPr>
          <p:spPr>
            <a:xfrm>
              <a:off x="9232050" y="2204985"/>
              <a:ext cx="3136611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2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Possible Protection</a:t>
              </a:r>
              <a:endParaRPr lang="zh-CN" altLang="en-US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76F259B-00AC-44DE-91DA-324638175ACD}"/>
                </a:ext>
              </a:extLst>
            </p:cNvPr>
            <p:cNvSpPr/>
            <p:nvPr/>
          </p:nvSpPr>
          <p:spPr>
            <a:xfrm>
              <a:off x="9131488" y="3575518"/>
              <a:ext cx="3047999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Network isolation, application-layer threat prevention, identity and access management (IAM), regular security updates.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AECD55-DFFF-93F9-11C4-B85E4A633875}"/>
              </a:ext>
            </a:extLst>
          </p:cNvPr>
          <p:cNvGrpSpPr/>
          <p:nvPr/>
        </p:nvGrpSpPr>
        <p:grpSpPr>
          <a:xfrm>
            <a:off x="433337" y="438380"/>
            <a:ext cx="1729999" cy="1569660"/>
            <a:chOff x="8391924" y="1580389"/>
            <a:chExt cx="1729999" cy="156966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F8DF4C1-228D-5F79-0E2B-AA15144CBA16}"/>
                </a:ext>
              </a:extLst>
            </p:cNvPr>
            <p:cNvSpPr txBox="1"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9600" b="1" spc="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1600" b="1" spc="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6A3DCE-514B-2A65-D89F-60FB08391960}"/>
                </a:ext>
              </a:extLst>
            </p:cNvPr>
            <p:cNvSpPr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8C6CEE4-9B30-0F4C-7E53-713628276E59}"/>
              </a:ext>
            </a:extLst>
          </p:cNvPr>
          <p:cNvSpPr txBox="1"/>
          <p:nvPr/>
        </p:nvSpPr>
        <p:spPr>
          <a:xfrm>
            <a:off x="2222331" y="835332"/>
            <a:ext cx="5672567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 Models:</a:t>
            </a:r>
          </a:p>
          <a:p>
            <a:r>
              <a:rPr lang="en-US" altLang="zh-CN" sz="3200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Malicious attacks</a:t>
            </a:r>
            <a:endParaRPr lang="zh-CN" altLang="en-US" sz="3200" spc="3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643"/>
    </mc:Choice>
    <mc:Fallback xmlns="">
      <p:transition advTm="2664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0378D799-F398-46C0-90C2-02E6F580553C}"/>
              </a:ext>
            </a:extLst>
          </p:cNvPr>
          <p:cNvSpPr/>
          <p:nvPr/>
        </p:nvSpPr>
        <p:spPr>
          <a:xfrm>
            <a:off x="9144000" y="-2"/>
            <a:ext cx="3028335" cy="685800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04742F-986A-4648-A647-155972C70675}"/>
              </a:ext>
            </a:extLst>
          </p:cNvPr>
          <p:cNvSpPr/>
          <p:nvPr/>
        </p:nvSpPr>
        <p:spPr>
          <a:xfrm>
            <a:off x="6095999" y="0"/>
            <a:ext cx="3048001" cy="6858002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D3AB57-C0D9-406B-ADC9-AE8AB07D179A}"/>
              </a:ext>
            </a:extLst>
          </p:cNvPr>
          <p:cNvSpPr/>
          <p:nvPr/>
        </p:nvSpPr>
        <p:spPr>
          <a:xfrm>
            <a:off x="0" y="-2"/>
            <a:ext cx="3067665" cy="6858002"/>
          </a:xfrm>
          <a:prstGeom prst="rect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7D42D0-56DA-4604-99E4-869EF8310865}"/>
              </a:ext>
            </a:extLst>
          </p:cNvPr>
          <p:cNvSpPr/>
          <p:nvPr/>
        </p:nvSpPr>
        <p:spPr>
          <a:xfrm>
            <a:off x="3067665" y="-2"/>
            <a:ext cx="3028336" cy="685800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6AC208-B99F-47B8-A228-1C5A75FFDE35}"/>
              </a:ext>
            </a:extLst>
          </p:cNvPr>
          <p:cNvGrpSpPr/>
          <p:nvPr/>
        </p:nvGrpSpPr>
        <p:grpSpPr>
          <a:xfrm>
            <a:off x="13406" y="2204985"/>
            <a:ext cx="2975599" cy="3093281"/>
            <a:chOff x="13406" y="2204985"/>
            <a:chExt cx="2975599" cy="309328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34BE4C7-5E43-4F23-85C1-9991D111BA8C}"/>
                </a:ext>
              </a:extLst>
            </p:cNvPr>
            <p:cNvSpPr txBox="1"/>
            <p:nvPr/>
          </p:nvSpPr>
          <p:spPr>
            <a:xfrm>
              <a:off x="13406" y="2204985"/>
              <a:ext cx="2975599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200" spc="300" dirty="0" err="1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Vulnera-bilities</a:t>
              </a:r>
              <a:r>
                <a:rPr lang="en-US" altLang="zh-CN" sz="32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AFFFFA-7410-4808-9D6C-F23C6F648725}"/>
                </a:ext>
              </a:extLst>
            </p:cNvPr>
            <p:cNvSpPr/>
            <p:nvPr/>
          </p:nvSpPr>
          <p:spPr>
            <a:xfrm>
              <a:off x="362734" y="3728606"/>
              <a:ext cx="23815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Internal database access service vulnerabilities</a:t>
              </a:r>
              <a:endParaRPr lang="en-US" altLang="zh-CN" sz="2400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5F5CA1D-A322-47C7-A9F6-D9C930495104}"/>
              </a:ext>
            </a:extLst>
          </p:cNvPr>
          <p:cNvGrpSpPr/>
          <p:nvPr/>
        </p:nvGrpSpPr>
        <p:grpSpPr>
          <a:xfrm>
            <a:off x="3114654" y="2512761"/>
            <a:ext cx="3025207" cy="2060200"/>
            <a:chOff x="3114654" y="2512761"/>
            <a:chExt cx="3025207" cy="206020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642724-70FC-4F6B-987D-AE52AA8671E2}"/>
                </a:ext>
              </a:extLst>
            </p:cNvPr>
            <p:cNvSpPr txBox="1"/>
            <p:nvPr/>
          </p:nvSpPr>
          <p:spPr>
            <a:xfrm>
              <a:off x="3114654" y="2512761"/>
              <a:ext cx="3025207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Likelihood:</a:t>
              </a:r>
              <a:endParaRPr lang="zh-CN" altLang="en-US" sz="24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3AB4B54-ABE9-4C5E-ABCC-5E853F52830D}"/>
                </a:ext>
              </a:extLst>
            </p:cNvPr>
            <p:cNvSpPr/>
            <p:nvPr/>
          </p:nvSpPr>
          <p:spPr>
            <a:xfrm>
              <a:off x="3549401" y="3741964"/>
              <a:ext cx="20849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Relatively Low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204F098-A6FF-4FF6-9CE4-17CC5CDC8FE1}"/>
              </a:ext>
            </a:extLst>
          </p:cNvPr>
          <p:cNvGrpSpPr/>
          <p:nvPr/>
        </p:nvGrpSpPr>
        <p:grpSpPr>
          <a:xfrm>
            <a:off x="6144343" y="703554"/>
            <a:ext cx="3004795" cy="5038958"/>
            <a:chOff x="6144343" y="703554"/>
            <a:chExt cx="3004795" cy="503895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CDB5B96-5D2C-4705-B651-229262EBD978}"/>
                </a:ext>
              </a:extLst>
            </p:cNvPr>
            <p:cNvSpPr/>
            <p:nvPr/>
          </p:nvSpPr>
          <p:spPr>
            <a:xfrm>
              <a:off x="7013034" y="703554"/>
              <a:ext cx="1234492" cy="123449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91068CF-F927-423B-B9A4-66760A72C665}"/>
                </a:ext>
              </a:extLst>
            </p:cNvPr>
            <p:cNvGrpSpPr/>
            <p:nvPr/>
          </p:nvGrpSpPr>
          <p:grpSpPr>
            <a:xfrm>
              <a:off x="6173539" y="2512761"/>
              <a:ext cx="2975599" cy="823905"/>
              <a:chOff x="7350897" y="1162279"/>
              <a:chExt cx="3186892" cy="82390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EC2038-A173-4AF8-8721-1103EF1539D9}"/>
                  </a:ext>
                </a:extLst>
              </p:cNvPr>
              <p:cNvSpPr txBox="1"/>
              <p:nvPr/>
            </p:nvSpPr>
            <p:spPr>
              <a:xfrm>
                <a:off x="7350897" y="1162279"/>
                <a:ext cx="3186892" cy="4616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2400" spc="300" dirty="0">
                    <a:solidFill>
                      <a:srgbClr val="F1B77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Impact: </a:t>
                </a:r>
                <a:endParaRPr lang="zh-CN" altLang="en-US" sz="24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1BB3D0-621E-4EF7-86C6-6C38C0D98DA3}"/>
                  </a:ext>
                </a:extLst>
              </p:cNvPr>
              <p:cNvSpPr txBox="1"/>
              <p:nvPr/>
            </p:nvSpPr>
            <p:spPr>
              <a:xfrm>
                <a:off x="7626422" y="1770740"/>
                <a:ext cx="2569315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endParaRPr lang="zh-CN" altLang="en-US" sz="800" spc="3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75FF2AF-AF23-45F2-864C-4E0B98A79BFC}"/>
                </a:ext>
              </a:extLst>
            </p:cNvPr>
            <p:cNvSpPr/>
            <p:nvPr/>
          </p:nvSpPr>
          <p:spPr>
            <a:xfrm>
              <a:off x="6144343" y="3741964"/>
              <a:ext cx="2979992" cy="200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Loss of service or leakage of sensitive data, enabling external attacks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2A1AEA2-C398-4E8D-8279-7E69ACAA7FBC}"/>
              </a:ext>
            </a:extLst>
          </p:cNvPr>
          <p:cNvGrpSpPr/>
          <p:nvPr/>
        </p:nvGrpSpPr>
        <p:grpSpPr>
          <a:xfrm>
            <a:off x="9144001" y="703554"/>
            <a:ext cx="3224660" cy="6074707"/>
            <a:chOff x="9144001" y="703554"/>
            <a:chExt cx="3224660" cy="607470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2946FD8-2870-42B5-9839-0658A291B945}"/>
                </a:ext>
              </a:extLst>
            </p:cNvPr>
            <p:cNvSpPr/>
            <p:nvPr/>
          </p:nvSpPr>
          <p:spPr>
            <a:xfrm>
              <a:off x="10038242" y="703554"/>
              <a:ext cx="1234492" cy="123449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FEB453E-E06F-468D-B0A0-D241F317676F}"/>
                </a:ext>
              </a:extLst>
            </p:cNvPr>
            <p:cNvSpPr txBox="1"/>
            <p:nvPr/>
          </p:nvSpPr>
          <p:spPr>
            <a:xfrm>
              <a:off x="9232050" y="2204985"/>
              <a:ext cx="3136611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2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Possible Protection</a:t>
              </a:r>
              <a:endParaRPr lang="zh-CN" altLang="en-US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76F259B-00AC-44DE-91DA-324638175ACD}"/>
                </a:ext>
              </a:extLst>
            </p:cNvPr>
            <p:cNvSpPr/>
            <p:nvPr/>
          </p:nvSpPr>
          <p:spPr>
            <a:xfrm>
              <a:off x="9144001" y="3361941"/>
              <a:ext cx="3047999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Utilize Role-Based Access Control (RBAC), enforce the Least Privilege Principle, and employ data encryption to restrict unauthorized access.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AECD55-DFFF-93F9-11C4-B85E4A633875}"/>
              </a:ext>
            </a:extLst>
          </p:cNvPr>
          <p:cNvGrpSpPr/>
          <p:nvPr/>
        </p:nvGrpSpPr>
        <p:grpSpPr>
          <a:xfrm>
            <a:off x="433337" y="438380"/>
            <a:ext cx="1729999" cy="1569660"/>
            <a:chOff x="8391924" y="1580389"/>
            <a:chExt cx="1729999" cy="156966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F8DF4C1-228D-5F79-0E2B-AA15144CBA16}"/>
                </a:ext>
              </a:extLst>
            </p:cNvPr>
            <p:cNvSpPr txBox="1"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9600" b="1" spc="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1600" b="1" spc="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6A3DCE-514B-2A65-D89F-60FB08391960}"/>
                </a:ext>
              </a:extLst>
            </p:cNvPr>
            <p:cNvSpPr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8C6CEE4-9B30-0F4C-7E53-713628276E59}"/>
              </a:ext>
            </a:extLst>
          </p:cNvPr>
          <p:cNvSpPr txBox="1"/>
          <p:nvPr/>
        </p:nvSpPr>
        <p:spPr>
          <a:xfrm>
            <a:off x="2222331" y="835332"/>
            <a:ext cx="708132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 Models:</a:t>
            </a:r>
          </a:p>
          <a:p>
            <a:r>
              <a:rPr lang="en-US" altLang="zh-CN" sz="3200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Employees </a:t>
            </a:r>
            <a:r>
              <a:rPr lang="en-US" altLang="zh-CN" sz="3200" spc="300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Misperformance</a:t>
            </a:r>
            <a:endParaRPr lang="zh-CN" altLang="en-US" sz="3200" spc="3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6643"/>
    </mc:Choice>
    <mc:Fallback>
      <p:transition advTm="266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0378D799-F398-46C0-90C2-02E6F580553C}"/>
              </a:ext>
            </a:extLst>
          </p:cNvPr>
          <p:cNvSpPr/>
          <p:nvPr/>
        </p:nvSpPr>
        <p:spPr>
          <a:xfrm>
            <a:off x="9144000" y="-2"/>
            <a:ext cx="3028335" cy="685800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04742F-986A-4648-A647-155972C70675}"/>
              </a:ext>
            </a:extLst>
          </p:cNvPr>
          <p:cNvSpPr/>
          <p:nvPr/>
        </p:nvSpPr>
        <p:spPr>
          <a:xfrm>
            <a:off x="6095999" y="0"/>
            <a:ext cx="3048001" cy="6858002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D3AB57-C0D9-406B-ADC9-AE8AB07D179A}"/>
              </a:ext>
            </a:extLst>
          </p:cNvPr>
          <p:cNvSpPr/>
          <p:nvPr/>
        </p:nvSpPr>
        <p:spPr>
          <a:xfrm>
            <a:off x="0" y="-2"/>
            <a:ext cx="3067665" cy="6858002"/>
          </a:xfrm>
          <a:prstGeom prst="rect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7D42D0-56DA-4604-99E4-869EF8310865}"/>
              </a:ext>
            </a:extLst>
          </p:cNvPr>
          <p:cNvSpPr/>
          <p:nvPr/>
        </p:nvSpPr>
        <p:spPr>
          <a:xfrm>
            <a:off x="3067665" y="-2"/>
            <a:ext cx="3028336" cy="685800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6AC208-B99F-47B8-A228-1C5A75FFDE35}"/>
              </a:ext>
            </a:extLst>
          </p:cNvPr>
          <p:cNvGrpSpPr/>
          <p:nvPr/>
        </p:nvGrpSpPr>
        <p:grpSpPr>
          <a:xfrm>
            <a:off x="13406" y="2204985"/>
            <a:ext cx="2975599" cy="3093281"/>
            <a:chOff x="13406" y="2204985"/>
            <a:chExt cx="2975599" cy="309328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34BE4C7-5E43-4F23-85C1-9991D111BA8C}"/>
                </a:ext>
              </a:extLst>
            </p:cNvPr>
            <p:cNvSpPr txBox="1"/>
            <p:nvPr/>
          </p:nvSpPr>
          <p:spPr>
            <a:xfrm>
              <a:off x="13406" y="2204985"/>
              <a:ext cx="2975599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200" spc="300" dirty="0" err="1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Vulnera-bilities</a:t>
              </a:r>
              <a:r>
                <a:rPr lang="en-US" altLang="zh-CN" sz="32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AFFFFA-7410-4808-9D6C-F23C6F648725}"/>
                </a:ext>
              </a:extLst>
            </p:cNvPr>
            <p:cNvSpPr/>
            <p:nvPr/>
          </p:nvSpPr>
          <p:spPr>
            <a:xfrm>
              <a:off x="362734" y="3728606"/>
              <a:ext cx="23815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network transportation &amp; encryption vulnerabilities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5F5CA1D-A322-47C7-A9F6-D9C930495104}"/>
              </a:ext>
            </a:extLst>
          </p:cNvPr>
          <p:cNvGrpSpPr/>
          <p:nvPr/>
        </p:nvGrpSpPr>
        <p:grpSpPr>
          <a:xfrm>
            <a:off x="3114654" y="2512761"/>
            <a:ext cx="3025207" cy="1690868"/>
            <a:chOff x="3114654" y="2512761"/>
            <a:chExt cx="3025207" cy="1690868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642724-70FC-4F6B-987D-AE52AA8671E2}"/>
                </a:ext>
              </a:extLst>
            </p:cNvPr>
            <p:cNvSpPr txBox="1"/>
            <p:nvPr/>
          </p:nvSpPr>
          <p:spPr>
            <a:xfrm>
              <a:off x="3114654" y="2512761"/>
              <a:ext cx="3025207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Likelihood:</a:t>
              </a:r>
              <a:endParaRPr lang="zh-CN" altLang="en-US" sz="24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3AB4B54-ABE9-4C5E-ABCC-5E853F52830D}"/>
                </a:ext>
              </a:extLst>
            </p:cNvPr>
            <p:cNvSpPr/>
            <p:nvPr/>
          </p:nvSpPr>
          <p:spPr>
            <a:xfrm>
              <a:off x="3549401" y="3741964"/>
              <a:ext cx="20849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Moderate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204F098-A6FF-4FF6-9CE4-17CC5CDC8FE1}"/>
              </a:ext>
            </a:extLst>
          </p:cNvPr>
          <p:cNvGrpSpPr/>
          <p:nvPr/>
        </p:nvGrpSpPr>
        <p:grpSpPr>
          <a:xfrm>
            <a:off x="6173539" y="703554"/>
            <a:ext cx="2990127" cy="5018993"/>
            <a:chOff x="6173539" y="703554"/>
            <a:chExt cx="2990127" cy="5018993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CDB5B96-5D2C-4705-B651-229262EBD978}"/>
                </a:ext>
              </a:extLst>
            </p:cNvPr>
            <p:cNvSpPr/>
            <p:nvPr/>
          </p:nvSpPr>
          <p:spPr>
            <a:xfrm>
              <a:off x="7013034" y="703554"/>
              <a:ext cx="1234492" cy="123449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91068CF-F927-423B-B9A4-66760A72C665}"/>
                </a:ext>
              </a:extLst>
            </p:cNvPr>
            <p:cNvGrpSpPr/>
            <p:nvPr/>
          </p:nvGrpSpPr>
          <p:grpSpPr>
            <a:xfrm>
              <a:off x="6173539" y="2512761"/>
              <a:ext cx="2975599" cy="823905"/>
              <a:chOff x="7350897" y="1162279"/>
              <a:chExt cx="3186892" cy="82390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EC2038-A173-4AF8-8721-1103EF1539D9}"/>
                  </a:ext>
                </a:extLst>
              </p:cNvPr>
              <p:cNvSpPr txBox="1"/>
              <p:nvPr/>
            </p:nvSpPr>
            <p:spPr>
              <a:xfrm>
                <a:off x="7350897" y="1162279"/>
                <a:ext cx="3186892" cy="4616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2400" spc="300" dirty="0">
                    <a:solidFill>
                      <a:srgbClr val="F1B77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Impact: </a:t>
                </a:r>
                <a:endParaRPr lang="zh-CN" altLang="en-US" sz="24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1BB3D0-621E-4EF7-86C6-6C38C0D98DA3}"/>
                  </a:ext>
                </a:extLst>
              </p:cNvPr>
              <p:cNvSpPr txBox="1"/>
              <p:nvPr/>
            </p:nvSpPr>
            <p:spPr>
              <a:xfrm>
                <a:off x="7626422" y="1770740"/>
                <a:ext cx="2569315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endParaRPr lang="zh-CN" altLang="en-US" sz="800" spc="3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75FF2AF-AF23-45F2-864C-4E0B98A79BFC}"/>
                </a:ext>
              </a:extLst>
            </p:cNvPr>
            <p:cNvSpPr/>
            <p:nvPr/>
          </p:nvSpPr>
          <p:spPr>
            <a:xfrm>
              <a:off x="6183674" y="3721999"/>
              <a:ext cx="2979992" cy="200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Partial but sensitive data breaches, financial loss, reputational damage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2A1AEA2-C398-4E8D-8279-7E69ACAA7FBC}"/>
              </a:ext>
            </a:extLst>
          </p:cNvPr>
          <p:cNvGrpSpPr/>
          <p:nvPr/>
        </p:nvGrpSpPr>
        <p:grpSpPr>
          <a:xfrm>
            <a:off x="9131488" y="703554"/>
            <a:ext cx="3237173" cy="5324796"/>
            <a:chOff x="9131488" y="703554"/>
            <a:chExt cx="3237173" cy="532479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2946FD8-2870-42B5-9839-0658A291B945}"/>
                </a:ext>
              </a:extLst>
            </p:cNvPr>
            <p:cNvSpPr/>
            <p:nvPr/>
          </p:nvSpPr>
          <p:spPr>
            <a:xfrm>
              <a:off x="10038242" y="703554"/>
              <a:ext cx="1234492" cy="123449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FEB453E-E06F-468D-B0A0-D241F317676F}"/>
                </a:ext>
              </a:extLst>
            </p:cNvPr>
            <p:cNvSpPr txBox="1"/>
            <p:nvPr/>
          </p:nvSpPr>
          <p:spPr>
            <a:xfrm>
              <a:off x="9232050" y="2204985"/>
              <a:ext cx="3136611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200" spc="300" dirty="0">
                  <a:solidFill>
                    <a:srgbClr val="F1B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Possible Protection</a:t>
              </a:r>
              <a:endParaRPr lang="zh-CN" altLang="en-US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76F259B-00AC-44DE-91DA-324638175ACD}"/>
                </a:ext>
              </a:extLst>
            </p:cNvPr>
            <p:cNvSpPr/>
            <p:nvPr/>
          </p:nvSpPr>
          <p:spPr>
            <a:xfrm>
              <a:off x="9131488" y="3720026"/>
              <a:ext cx="3047999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Robust encryption algorithms, 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rial Unicode MS" panose="020B0604020202020204" pitchFamily="34" charset="-122"/>
                  <a:ea typeface="PingFang SC"/>
                </a:rPr>
                <a:t>intrusion detection systems (IDS), stringent access control mechanisms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AECD55-DFFF-93F9-11C4-B85E4A633875}"/>
              </a:ext>
            </a:extLst>
          </p:cNvPr>
          <p:cNvGrpSpPr/>
          <p:nvPr/>
        </p:nvGrpSpPr>
        <p:grpSpPr>
          <a:xfrm>
            <a:off x="433337" y="438380"/>
            <a:ext cx="1729999" cy="1569660"/>
            <a:chOff x="8391924" y="1580389"/>
            <a:chExt cx="1729999" cy="156966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F8DF4C1-228D-5F79-0E2B-AA15144CBA16}"/>
                </a:ext>
              </a:extLst>
            </p:cNvPr>
            <p:cNvSpPr txBox="1"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9600" b="1" spc="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1600" b="1" spc="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6A3DCE-514B-2A65-D89F-60FB08391960}"/>
                </a:ext>
              </a:extLst>
            </p:cNvPr>
            <p:cNvSpPr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8C6CEE4-9B30-0F4C-7E53-713628276E59}"/>
              </a:ext>
            </a:extLst>
          </p:cNvPr>
          <p:cNvSpPr txBox="1"/>
          <p:nvPr/>
        </p:nvSpPr>
        <p:spPr>
          <a:xfrm>
            <a:off x="2387120" y="412124"/>
            <a:ext cx="8087354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 Models:</a:t>
            </a:r>
          </a:p>
          <a:p>
            <a:r>
              <a:rPr lang="en-US" altLang="zh-CN" sz="3200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PII-contained data exposure during network transporting</a:t>
            </a:r>
            <a:endParaRPr lang="zh-CN" altLang="en-US" sz="3200" spc="3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29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6643"/>
    </mc:Choice>
    <mc:Fallback>
      <p:transition advTm="266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城市灯光夜景苹果手机壁纸">
            <a:extLst>
              <a:ext uri="{FF2B5EF4-FFF2-40B4-BE49-F238E27FC236}">
                <a16:creationId xmlns:a16="http://schemas.microsoft.com/office/drawing/2014/main" id="{8635152E-FA20-416E-A2C7-B613875F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05101" y="-2666999"/>
            <a:ext cx="6781798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50C449-EB41-40D0-8FA8-8883369B12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3593C23-956F-4503-9238-EDDDE9723258}"/>
              </a:ext>
            </a:extLst>
          </p:cNvPr>
          <p:cNvGrpSpPr/>
          <p:nvPr/>
        </p:nvGrpSpPr>
        <p:grpSpPr>
          <a:xfrm>
            <a:off x="839788" y="697706"/>
            <a:ext cx="3218182" cy="5718969"/>
            <a:chOff x="1798318" y="697706"/>
            <a:chExt cx="3218182" cy="5718969"/>
          </a:xfrm>
        </p:grpSpPr>
        <p:pic>
          <p:nvPicPr>
            <p:cNvPr id="10" name="Picture 2" descr="城市灯光夜景苹果手机壁纸">
              <a:extLst>
                <a:ext uri="{FF2B5EF4-FFF2-40B4-BE49-F238E27FC236}">
                  <a16:creationId xmlns:a16="http://schemas.microsoft.com/office/drawing/2014/main" id="{87B2E614-B78C-472E-9527-2F409921B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498" y="937119"/>
              <a:ext cx="3048002" cy="5479556"/>
            </a:xfrm>
            <a:prstGeom prst="roundRect">
              <a:avLst>
                <a:gd name="adj" fmla="val 8334"/>
              </a:avLst>
            </a:prstGeom>
            <a:noFill/>
            <a:effectLst>
              <a:outerShdw blurRad="330200" algn="ctr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1307701-F40A-49B1-9967-4FBDDD50C926}"/>
                </a:ext>
              </a:extLst>
            </p:cNvPr>
            <p:cNvSpPr/>
            <p:nvPr/>
          </p:nvSpPr>
          <p:spPr>
            <a:xfrm>
              <a:off x="1798318" y="697706"/>
              <a:ext cx="3048002" cy="5462587"/>
            </a:xfrm>
            <a:prstGeom prst="roundRect">
              <a:avLst>
                <a:gd name="adj" fmla="val 6667"/>
              </a:avLst>
            </a:prstGeom>
            <a:noFill/>
            <a:ln w="28575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875B7C6-657A-468C-8051-8A10585F9C18}"/>
              </a:ext>
            </a:extLst>
          </p:cNvPr>
          <p:cNvCxnSpPr>
            <a:cxnSpLocks/>
          </p:cNvCxnSpPr>
          <p:nvPr/>
        </p:nvCxnSpPr>
        <p:spPr>
          <a:xfrm>
            <a:off x="4394200" y="1276350"/>
            <a:ext cx="0" cy="4305300"/>
          </a:xfrm>
          <a:prstGeom prst="line">
            <a:avLst/>
          </a:prstGeom>
          <a:ln w="3492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0000">
                  <a:srgbClr val="FDFEFE"/>
                </a:gs>
                <a:gs pos="70000">
                  <a:schemeClr val="bg1"/>
                </a:gs>
                <a:gs pos="99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8A1D517-2E49-47D2-894C-282858423314}"/>
              </a:ext>
            </a:extLst>
          </p:cNvPr>
          <p:cNvSpPr txBox="1"/>
          <p:nvPr/>
        </p:nvSpPr>
        <p:spPr>
          <a:xfrm>
            <a:off x="4938093" y="2674712"/>
            <a:ext cx="574499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Sources and Attacks Set-Up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1F8435-5085-49AC-BD48-D54365E786C0}"/>
              </a:ext>
            </a:extLst>
          </p:cNvPr>
          <p:cNvSpPr/>
          <p:nvPr/>
        </p:nvSpPr>
        <p:spPr>
          <a:xfrm>
            <a:off x="4938093" y="3677464"/>
            <a:ext cx="52425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To assess and simulate potential attacks, various data sources including network traffic logs, system logs, application logs, and data flow diagrams could be considered.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Arial Unicode MS" panose="020B0604020202020204" pitchFamily="34" charset="-122"/>
              <a:ea typeface="PingFang SC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Data could be accessed via online databases (Kaggle etc.) or simulated if possible (de-private);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Arial Unicode MS" panose="020B0604020202020204" pitchFamily="34" charset="-122"/>
              <a:ea typeface="PingFang SC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42791AD-BA5E-44B8-988E-8190AFAC137E}"/>
              </a:ext>
            </a:extLst>
          </p:cNvPr>
          <p:cNvGrpSpPr/>
          <p:nvPr/>
        </p:nvGrpSpPr>
        <p:grpSpPr>
          <a:xfrm>
            <a:off x="4991809" y="1022035"/>
            <a:ext cx="1729999" cy="1569660"/>
            <a:chOff x="8391924" y="1580389"/>
            <a:chExt cx="1729999" cy="156966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4601D8B-1BB0-44F4-A191-986E9712024D}"/>
                </a:ext>
              </a:extLst>
            </p:cNvPr>
            <p:cNvSpPr txBox="1"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9600" b="1" spc="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1600" b="1" spc="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CE9615-2DB1-4F14-AB93-013363599911}"/>
                </a:ext>
              </a:extLst>
            </p:cNvPr>
            <p:cNvSpPr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425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93"/>
    </mc:Choice>
    <mc:Fallback xmlns="">
      <p:transition advTm="47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城市灯光夜景苹果手机壁纸">
            <a:extLst>
              <a:ext uri="{FF2B5EF4-FFF2-40B4-BE49-F238E27FC236}">
                <a16:creationId xmlns:a16="http://schemas.microsoft.com/office/drawing/2014/main" id="{8635152E-FA20-416E-A2C7-B613875F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05101" y="-2666999"/>
            <a:ext cx="6781798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50C449-EB41-40D0-8FA8-8883369B12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3593C23-956F-4503-9238-EDDDE9723258}"/>
              </a:ext>
            </a:extLst>
          </p:cNvPr>
          <p:cNvGrpSpPr/>
          <p:nvPr/>
        </p:nvGrpSpPr>
        <p:grpSpPr>
          <a:xfrm>
            <a:off x="839788" y="697706"/>
            <a:ext cx="3218182" cy="5718969"/>
            <a:chOff x="1798318" y="697706"/>
            <a:chExt cx="3218182" cy="5718969"/>
          </a:xfrm>
        </p:grpSpPr>
        <p:pic>
          <p:nvPicPr>
            <p:cNvPr id="10" name="Picture 2" descr="城市灯光夜景苹果手机壁纸">
              <a:extLst>
                <a:ext uri="{FF2B5EF4-FFF2-40B4-BE49-F238E27FC236}">
                  <a16:creationId xmlns:a16="http://schemas.microsoft.com/office/drawing/2014/main" id="{87B2E614-B78C-472E-9527-2F409921B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498" y="937119"/>
              <a:ext cx="3048002" cy="5479556"/>
            </a:xfrm>
            <a:prstGeom prst="roundRect">
              <a:avLst>
                <a:gd name="adj" fmla="val 8334"/>
              </a:avLst>
            </a:prstGeom>
            <a:noFill/>
            <a:effectLst>
              <a:outerShdw blurRad="330200" algn="ctr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1307701-F40A-49B1-9967-4FBDDD50C926}"/>
                </a:ext>
              </a:extLst>
            </p:cNvPr>
            <p:cNvSpPr/>
            <p:nvPr/>
          </p:nvSpPr>
          <p:spPr>
            <a:xfrm>
              <a:off x="1798318" y="697706"/>
              <a:ext cx="3048002" cy="5462587"/>
            </a:xfrm>
            <a:prstGeom prst="roundRect">
              <a:avLst>
                <a:gd name="adj" fmla="val 6667"/>
              </a:avLst>
            </a:prstGeom>
            <a:noFill/>
            <a:ln w="28575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875B7C6-657A-468C-8051-8A10585F9C18}"/>
              </a:ext>
            </a:extLst>
          </p:cNvPr>
          <p:cNvCxnSpPr>
            <a:cxnSpLocks/>
          </p:cNvCxnSpPr>
          <p:nvPr/>
        </p:nvCxnSpPr>
        <p:spPr>
          <a:xfrm>
            <a:off x="4394200" y="1276350"/>
            <a:ext cx="0" cy="4305300"/>
          </a:xfrm>
          <a:prstGeom prst="line">
            <a:avLst/>
          </a:prstGeom>
          <a:ln w="3492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0000">
                  <a:srgbClr val="FDFEFE"/>
                </a:gs>
                <a:gs pos="70000">
                  <a:schemeClr val="bg1"/>
                </a:gs>
                <a:gs pos="99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8A1D517-2E49-47D2-894C-282858423314}"/>
              </a:ext>
            </a:extLst>
          </p:cNvPr>
          <p:cNvSpPr txBox="1"/>
          <p:nvPr/>
        </p:nvSpPr>
        <p:spPr>
          <a:xfrm>
            <a:off x="4938093" y="2674712"/>
            <a:ext cx="574499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spc="300" dirty="0">
                <a:solidFill>
                  <a:srgbClr val="F1B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Sources and Attacks Set-Up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1F8435-5085-49AC-BD48-D54365E786C0}"/>
              </a:ext>
            </a:extLst>
          </p:cNvPr>
          <p:cNvSpPr/>
          <p:nvPr/>
        </p:nvSpPr>
        <p:spPr>
          <a:xfrm>
            <a:off x="4938092" y="3677464"/>
            <a:ext cx="635579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Set up a Linux VM for testing &amp; performing attacks, reusing code snippets given in lectures.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tcpreplay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,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pcap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(s), python files (for later processing)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Arial Unicode MS" panose="020B0604020202020204" pitchFamily="34" charset="-122"/>
              <a:ea typeface="PingFang SC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Possible attacks as listed: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Ddos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 (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tcp,dos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, http…)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Man-in-the-middle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Brute-Force (password leakage)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Arial Unicode MS" panose="020B0604020202020204" pitchFamily="34" charset="-122"/>
              <a:ea typeface="PingFang SC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42791AD-BA5E-44B8-988E-8190AFAC137E}"/>
              </a:ext>
            </a:extLst>
          </p:cNvPr>
          <p:cNvGrpSpPr/>
          <p:nvPr/>
        </p:nvGrpSpPr>
        <p:grpSpPr>
          <a:xfrm>
            <a:off x="4991809" y="1022035"/>
            <a:ext cx="1729999" cy="1569660"/>
            <a:chOff x="8391924" y="1580389"/>
            <a:chExt cx="1729999" cy="156966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4601D8B-1BB0-44F4-A191-986E9712024D}"/>
                </a:ext>
              </a:extLst>
            </p:cNvPr>
            <p:cNvSpPr txBox="1"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9600" b="1" spc="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1600" b="1" spc="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BCE9615-2DB1-4F14-AB93-013363599911}"/>
                </a:ext>
              </a:extLst>
            </p:cNvPr>
            <p:cNvSpPr/>
            <p:nvPr/>
          </p:nvSpPr>
          <p:spPr>
            <a:xfrm>
              <a:off x="8391924" y="1580389"/>
              <a:ext cx="1729999" cy="15696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7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93"/>
    </mc:Choice>
    <mc:Fallback xmlns="">
      <p:transition advTm="47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CF0DE44-7A14-4560-8F07-31DF4D257C24}"/>
              </a:ext>
            </a:extLst>
          </p:cNvPr>
          <p:cNvGrpSpPr/>
          <p:nvPr/>
        </p:nvGrpSpPr>
        <p:grpSpPr>
          <a:xfrm>
            <a:off x="3657600" y="-1"/>
            <a:ext cx="8534400" cy="6858001"/>
            <a:chOff x="3657600" y="-1"/>
            <a:chExt cx="8534400" cy="6858001"/>
          </a:xfrm>
        </p:grpSpPr>
        <p:pic>
          <p:nvPicPr>
            <p:cNvPr id="4103" name="Picture 7" descr="4a1152955#城市##都市背景##...">
              <a:extLst>
                <a:ext uri="{FF2B5EF4-FFF2-40B4-BE49-F238E27FC236}">
                  <a16:creationId xmlns:a16="http://schemas.microsoft.com/office/drawing/2014/main" id="{295F92ED-2754-4416-82FB-4C4CFE45A4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4" r="20988" b="3500"/>
            <a:stretch/>
          </p:blipFill>
          <p:spPr bwMode="auto">
            <a:xfrm>
              <a:off x="3657600" y="-1"/>
              <a:ext cx="853440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B97361-3EB2-49EA-BD2A-14EC6FE071AB}"/>
                </a:ext>
              </a:extLst>
            </p:cNvPr>
            <p:cNvSpPr/>
            <p:nvPr/>
          </p:nvSpPr>
          <p:spPr>
            <a:xfrm>
              <a:off x="3657600" y="-1"/>
              <a:ext cx="8534399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雷锋PPT网 www.lfppt.com">
            <a:extLst>
              <a:ext uri="{FF2B5EF4-FFF2-40B4-BE49-F238E27FC236}">
                <a16:creationId xmlns:a16="http://schemas.microsoft.com/office/drawing/2014/main" id="{29660B75-57A0-480A-BA77-637E2C5BB894}"/>
              </a:ext>
            </a:extLst>
          </p:cNvPr>
          <p:cNvSpPr txBox="1"/>
          <p:nvPr/>
        </p:nvSpPr>
        <p:spPr>
          <a:xfrm>
            <a:off x="3267797" y="2905209"/>
            <a:ext cx="56564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4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watching</a:t>
            </a:r>
            <a:endParaRPr lang="zh-CN" altLang="en-US" sz="6600" spc="300" dirty="0">
              <a:solidFill>
                <a:srgbClr val="F1B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雷锋PPT网 www.lfppt.com">
            <a:extLst>
              <a:ext uri="{FF2B5EF4-FFF2-40B4-BE49-F238E27FC236}">
                <a16:creationId xmlns:a16="http://schemas.microsoft.com/office/drawing/2014/main" id="{B4D9FA54-99FB-4374-A2EF-8745C8ABC9F3}"/>
              </a:ext>
            </a:extLst>
          </p:cNvPr>
          <p:cNvSpPr/>
          <p:nvPr/>
        </p:nvSpPr>
        <p:spPr>
          <a:xfrm>
            <a:off x="933718" y="4643053"/>
            <a:ext cx="67250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PingFang SC"/>
              </a:rPr>
              <a:t>By Group Q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Members: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Kailai Lin		</a:t>
            </a:r>
            <a:r>
              <a:rPr lang="en-US" altLang="zh-CN" b="1" dirty="0" err="1">
                <a:solidFill>
                  <a:srgbClr val="FFFFFF"/>
                </a:solidFill>
                <a:latin typeface="Arial" panose="020B0604020202020204" pitchFamily="34" charset="0"/>
              </a:rPr>
              <a:t>Huanxi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 Tong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FFFFFF"/>
                </a:solidFill>
                <a:latin typeface="Arial" panose="020B0604020202020204" pitchFamily="34" charset="0"/>
              </a:rPr>
              <a:t>Junyu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 Zhu		</a:t>
            </a:r>
            <a:r>
              <a:rPr lang="en-US" altLang="zh-CN" b="1" dirty="0" err="1">
                <a:solidFill>
                  <a:srgbClr val="FFFFFF"/>
                </a:solidFill>
                <a:latin typeface="Arial" panose="020B0604020202020204" pitchFamily="34" charset="0"/>
              </a:rPr>
              <a:t>Ruowei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 Xing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13/Mar/24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96C62A-E6F3-466D-92BE-E44495EBF084}"/>
              </a:ext>
            </a:extLst>
          </p:cNvPr>
          <p:cNvSpPr/>
          <p:nvPr/>
        </p:nvSpPr>
        <p:spPr>
          <a:xfrm>
            <a:off x="723900" y="4694798"/>
            <a:ext cx="140156" cy="1007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21"/>
    </mc:Choice>
    <mc:Fallback xmlns="">
      <p:transition advTm="18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DFA01B-99C1-4D8A-8FDA-F41B4047A0A8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Vx8Up5OLfIu0MAAKWoAAAXAAAAdW5pdmVyc2FsL3VuaXZlcnNhbC5wbmftfXk41Ov7fwulVSpF2cqRRCaUfa9Dn6NDpSxhpInpJMsY+xop1Bh1iiEG1SnKMpbsDKEZGWZ0krGPTGNkMMwYg2H8Zjrn8/0kmt/5XNf3j9/1u5zrSnW6n/fz3K/nfu7ndd/PFnfW0nzb5n2b16xZs+1fp0+dX7NGWHfNmvUQkQ28/9OYusGO99ta6Hlz0zX5eKkvvL8IgU1+NVmzpjBhy7yLMO/vm7xP20PXrNnewP+1FuuVfXXNmmzdf50yuRAIHOtzQeXa2htx0YeAawA3/7A69gYz05gGxkjJ/GZ97VSh0OlH6//YoLRT7sDPJlG3hUyzO4SeSOxv27XOxiF2renb841JpsraRqiFRZQba7ylV4OYaw/u6M5AjqZBp1suQUnEULf84lr31han1BGabe3cxyEKwrm/eupPC1uS0eIsISxn7fqtx+rWLPvhGB35u4PZHUl7twU/21lzx8Odu0fVV5A7Vld3eMPBDyrOtiZUQMSsxYGsC+lrN0hcvrnsxx2NHV1uoX2s2kVObYP0/OG4IvLruTcrfnF22ylMEAKRm1HbdixHbcUGUjV2SFKdamfeAkaHXyuk/KDKE3yh3z8zFd5dzyldUc8pNbnh6ro/uM8RwO5QirKzpKYJe8Bg7A2Na5QXPv9S9vsCxA83M63blM7WHFsfhafNXs3dVEWS/K5q7Vbjh5nMNxtle9tJzvODe8dO6x/Qp4n5hrFynPtUaiOmnsn+uj8YUyETHG6lP9l40QPNRNJ7HwRPlS+SJ+e+WEUE02bfEgKcSqej9zNL8x2kcAydF/N6IWkUfTyk2v2Ez+xvv1ostCcs1fcyIvKQCZUGZFe2OpDmOmzrY7VqZ1tT92t5OoY1BOijZUyIGdwvGZ4H78ONAdz5RkXDwriMPnQY58p4cULYKKjVtFi77OS6cnrEIsfWL9lgGIa9EQpoIM0EzOtzOuML80j+T7brkibuaDlKO+RkMqWwNB36DFX/hLXGUtwj92x4LIzEecuve6hV8+VX2wOX7q2vsYRObdZFvHGOThNTBf6SJ7pNUVSn/yT17uNTwyFNadRKywSO0Tp0YKhqwClMrUVysk4tdGOMwucWqZ5SNaphvw32N5ltGd91cKTfevAW3WczYn804nNmQoTSURELNJT/vbcB0UqU7XdxgyRKkW7o7LC50VwzAYd/r+4pef6RExASJHSQHkysysdgxjCEX2Ktw23qu0YLkVvsEjLdHSb2HnCe18fnjE7Nt8UY+rKKRfLJ4Ek2wymmE2Jf4TkvqSdvEfZ0nFVe5H4cc6rgkv/DDr1faGoK9/u0rKQswnJxnBeGpBkO1ZBdYQtX8lys5dJqgdBwNfNe/xQtDEskKqR3cVIiFtvhQ3UL6m03SsBeDLqBAb3Uf0Ge3EW8hw1KQYWfwSyIEwHsAMeyll0RSdjZ0iB/g1J/YWThvdCeXjXCE8IBlhTEMgb98U1F+saWqv669tPx35n+9fWtUfi55zSx6FPXdhww3/TyYFPurUJdoXjcL8PngLr7P5nD4ieeCilD7Fvs1zWXZBY7ag0pubjp3NkZbKamjvXHbzyfkKlsWhUIaM7+dRY+geoVVWiH3T+imtBtPrA38nJayLx9fUN5bvQTSFftPK62emcyZiY45qqjzZBSmZjRPQhEH2L/0kPaUkbdSqfDg91amqkB18PL1+PKx3be6DAJcdzjp0SVRryFJIQvIrCWCxLxHB2ZLQqBMCisFgsqSfNq18Yk4QbphZkFoWfMkFccpc8TmY+woN6Nav46BDUT8KYLOJDe0D3m3QrRsO0vM0QHS8lpRQCSUdY2qPvA98N8VLPt+DDMW27dnRm40wVX8wubzA/ePEyiVCpcg511mWWwRbTJwSxpiUX4jhPhpXt8k2iJA1d0bHuB0534uFe2bfb0IlituZy9/5Uk6ccUfXkRGI52+Xj9k53rktjzjuNR93DyN19hf062N5zI2i5uEVh5dNgxNWv7adFNujTEmNF0JwgVjZhk+pzpAWKAUd3v6YuMzjjhu4G5mNnGDIXXjndCFe6rPLkq7dtBp13yd0JkFrYrydyDOLCgxkHph6EyDG5Bj78vhpDk9UDsyfU0vgkoqMTTet59MdpGDQ1NTQUsGRoDofwh6HdaMtKsJiRHSJKy/u6IERkfb6yEeYQoxZLkb2Q73wXuaCT8IlLMUxaZqeZPtAAWY/0tH9VE4cNk8btMwNKmSQPFoQcDZjVM67N/FvqDQhlQaIJlYFlXbD/7OEZfwvXE0hAIPKKWqLcuIQUctKgS4NtBBRqGoe1yb+EpIXYdALoRIlKGHRE0esrYTiZnEtwLYMHxgVJJCF8Ets3HHOwUw+jPYKmOMWaU6Qu8SfAZ2i+w0uaDkwnV58Ef3Lqnc0FyQySW1Hn/J0llHRPceqq7vju7GPfxuxlGDjSgYgKWOh19yHWja9cJe/qjI3qNg5UKfxw2UtaruWJuE53OinubRgFjhZBiHbxmmg2IuZi1QEcLXe+GDSfzHGN3DFPlZFPRs2LDmGx7obTCXcVCMZPF5bU4iy75eRWXa5L7Qc0h4aq3GnlNK2S+FtElayPo7yT1dAkLhkiD8cW5wl0RAPpDB5kEV7Un/SbSiMSypMNE5SfglwEpZdWh1eWd0zPKXie8r7dJQgHSiaKXdKd0/hjVhjNjya8C0mTnyv0Mfk3+3rvpuQ/cMAEHeVUXKR/xh3584iodeqrAPua+q5ZdyrNoCTHjdvp7SeijvkuUIgadgkdRNj5TIT1jdoL0FHt5OhXyysriGYxBES0Q1U0oQkwEE0qp0cT5kXUhC3MNcYOVk/STUfgijeMaVvcyNYZizxZLwMmxCDphSgYJgVMWfHEWnTRpJEWB+jx9Ultpy/qedc26xvGFCsecDLnN5BMy5KwNyB6ZHhx7uJfXSXAtfE147Z+UEP905qTnuF6P0EfnhSVTY2TQ1uObdOVbOqe5wWIyj9jvYDhclgZCVEbp/mDRnDWR1gaZjRtm4fN2Jj1CPMaMJeLktZ3GGa+MDHQ9UVJQ3lBkGQ+L+Zp5jFiZOadbtF+t2FVcbeQa/ZiF+wC6MSv3hIHOKImZ+9Atr61SVjWmmQRAJEQg1rCSg5Ko1hl0Ri9Zu3kSU/iRKr2YbyQebv8QKjEMWSQmdAXC3tbixnFFzwpHPVUSWos+6Mp8oCx4lIVdD3npGt3F4oDHQ+al594Y9cgQIWlVQ3DctEFMu19sBc0KYfTZ4CQBspgKTd9AQ/s6L+VIYdt4Cvf95kF/LWOC4OSOhXUUpY8v4mq8LvUThnyMNL4jJG0dNzOZi/6hTvuOmBApfYoG8eWLKPYC6cPjnivx3832h9ZHWZpQ3wrXaBjUqVMPDrdfVfeEfbqzVGqgcv8O3826wsi9bsZtL9Wc2JjP8wbfsyT1DULIvXt8XMdPgfRnJFegUflVa02yMj/ALVcmWVpyw9GBgY3EsJL6WYdC0HKJcLTY10asSMC2ehm3bZqciM2zsyu5srysxI5/ULTTrtBlhaLltFTS/BCmbN+xlYlrE0/xKKCJ1ooEs4GHnKm+/uAD231SVYnqy1XPjOejYt32bsVvT/C+vUM0ofOVeepFUb8L5svKS3R9JZLDV1do+OXLgbzejY0x12f8cgtUdh6zvIrXPN66mwfNSv0lIdF/M3PX4CcxB9a14pEn8JGmZeXl9/8DXM2Bv3mP2jQv7/RITT5yliaKgpC7kiPjYWPQfk762yZmZkVmpQdfZ/ZCCR7AwE+34wHiZ9eKx1KjAi1jqXdGoQ94mKRgHv4MTlvUV1tKvHvqytCsvFYLQM1PXefWip+NJF6QS98/qHPwgyKvMfjdaVs1QfnsiKu9i+MR3zb38IbwuQ8ZdwMuGAtfuAwW5hfQ+J8C81nfjRi5rTPn+R8v2Xx17vaKHZSZE1lys4FyJHPdEbnh9uRKzRdbtUG5/d8FR7HeX+vLW5cCdDHP8r6g3fwdTsa2693XxuAu8qT4Q9PP44ykN8auwvU76/+UfXNzdt0lYfWaerjlp2zvR993Rf6GjnXbETk8KZ49gUa6k9UHYIU+uKW1ydWf+1up4NvSyPpznw5/32lO23KFpVRteVI8q8a0l6i51kmCKElLazOOfraOp7e7eNPUZj3d28/qz31vepX77LZoO+bzpaIs41+6g5pvamCajy6t7aaIOU9p4Y4j97+I+/tuNr/97Hsz8j1RsMe73JEvJYTcZ03EPFoLhiU6fFebGJyn9Obci3IflEeHd8M3m38/GIavXz464F3BlxLRPfEiP15pPV5Cuey72g5K8W3QLsf4hW3neyUpcfj3cW7bx7pLdZ98+FI7fK+fcdpvvSFNzcbzu9pOafNNosAm8gyq4Jm19hEp139kOL2rhrNqOP87hoPJrmMSjGqDPj8w12T3BZA+sg3YvcUVnPEqwIge/KWUs5S7VDFKRxB6x8y3arDtT10OZA613tt8QnSTPTn5NhLaufvHzR+KdRkyvOdQ5rltr0+S3HF4H3FGUDdLGEWlLG5VnXQdiRkdhtEaC8FombCp9y3HQPgLAixo4ExF7G/7bQbazk6eRwXcUDr4GQad9NMRVFN52uG3D0Zf1T3fkBwjQ1Rj39ikI4zEXhibJ4r/WBu87IPy29bKBcpnYVaatWGc6ZcfMvS5X7Iy0HOnZpywQcPb2g9kZTLbXrEqgD/uduOM5Ma8tPOR1usbrT05yYVZUlT1z7t9Zaxnmc62Px602hGnBvdY5tUprR18WRbWMjMK8dzytc3ceWLrjxX9u5ixprE+yz9BOkMH78RvY+dIBnvux4OpLogsVlyWbXzI+AakCouHjELGv1Zms1hNJAiozEv/yvQecW1NXrHUFB24Dr7kPm/OrtiI1zIToJnz8StDNuLavMr8UlOCthvgT5pamoCHZLRJyQLMnvmzvJvnxciT6xttyhBI6n2y/nEejG7020zYLgF9uOtecomr8PZNOxz6gf75JWT9Q/8uhROgmJXKlY4kcbstvFIdStAxPTzoJI9hK7FPcQp/jKIx53QjLE/5WHBbCt+88sSRms4C3MFvkzHvDY7wpCtoM8Tw/melnuQCQS4m5q1Uvp+istxw9cOPAT3n/nYRj6MevnGDLbZ8N3yj1zojnNeaUCkk82JZlxfOIjyCF2W5XNNkg8yUT/NCSI3ee6CMW/9x/sHfOf9j/vM+BnBgW5DBONXCECegnyy220r1LNpGvr+F5zmCMf2YMNnTn7m1aYJUQ+x6rv27k7iEwTCM2RyNPOVoKWiuUlX8BfKTxkZkSsHDWNxLATOWt865u/IpBsP6mqM/DfoI8nVfJSu2m1DVXBTFENaCnI/P093mPk5R+JMNlgdVswRNzV+1ovGG+k7/nRAdQW7/q0bEo8OOW/TiytMETbCOlo8GT+eD2ioAX1USMAf8JeneVqH8j5TX0RwO5U0Wqi+uJRjODQ+NV9H758KGTfor/WgXyaLS1GAqShDS3NjGo2mXIp3WDh42MhqapxUwkyH5If2CVEnTklELubcZtvNaeuWz4vZX0cij18FwTUE4dTfKuemAhT37qyuYrp8QMlEY3pRxcHTqnzn/BlEj/Rttkthx93lBxkg2P8bMeMOfPSsgZIy3C1gKKlWFmlQWNFWGC0EN8HLrGjbKBF5OLtCAX2zSSfj1x0Z0Of0wJoVHKNJyBNkPdbNZS866I8esBPCXyKCnEuCn64545wuEWllCDcWjgPqCwB2Ku5IWxxOqEGgr+Zcbq3nsgymIcCYr3oUc4glRXwmiQxVRYsxXNze3CBptq0D9bwOVT64m6DNbhqbHelCz6O0lgdxZKgqvx+2dvqiagNte0++X3XOYevjHfgW28zXMO03UaH6C7yTCW9nx+7U0rYwWpn5ON5WC3kOJqNMrqOmt8gn6RX6V5Uge46SPFGWfi0b2oAepkAoUTqCurm+VQLK/btKlFceuObYOLbIWMJnjmh1I68hrbU3VKkt3i67h+6ePrhwe8LqAc+8OsdJ+Gm5vOe+t/rJSzcbju66qv4nyF+/c44sZTTDiznxUfdv5URLglVAHCN9DBOjtJxNmAmbhtESUiAXoTMWNWcbEXFHnOXtnGdCVfHVNz7LQRPJRotKBz/nk2J446GEEQHkv4m1QBxY4lHurf256kBGMP58z10tOa/ZIKnjtCMxwcCL4s1+lPF2XEn5geLfvi4GrBZJko+PfmUcUvvRAR36mRn0Fw2dM5DgoABSKtSSITP9iPNN2UtRJOJjC2GmHUX3H8yYDI0VFeq8d9xy4HB0LsYcl1GL9cLZBSmEtksQ4nEVnxVZdIlzes0oqIGy/nzjZDgGISUCmQ26w1BJvasGfw5SoQLp6fI8SAqsPsQ8KCm3PbH9luGgRlnqztHsOn/Rlb5SlSVbmw+Vz7BxGAUq6JC3VUXVQ3lEF8EUV0JofYGB2szz0XcCmQ8+uiI0fDfgtCRGB7fWLlWB20CMlI1C3sOWeQagW9YAK2w64vGpCAYRkG10JGWXBW7Qxc6E0cs4tosSuA26bdC3yRpyy1SJgccEqBAUMkS6sW1aKBiv+OIUyFW8xhC7Z6WsmZxeBJVicrRgzOCzfeY9G/HRNKEPhvkqVNg9EoTBcRbNlmzp6dELFxG3hjRFOrqDfIKgJohLgrkp/z3hyytXWVcpLOrcDe8G0iyJFSS4VxkLyFQ4fPZGDDUkgMPUxAlgHj0k6EuwDanzDjsbeG1D1/6XDBDxfE27UvFMC4wfCXhUKVmh3gOeQcnxmN1HdTahocuceFc+qLBriFTaZwrneASCTpl1O+7XZ+5eqEtRMz5uAa7EpP55S2wBHUhaTikzAC3Gfn/8y6TM2oypbam0LWIfu7LP3P6VqNK8I5Dr5X5DZ5TuuBy9fOHkLXz7WefESt7cUVFw9FT776WeWKoGCGwCld6pd8m/CjOMpFl/K4lOc+2cJx34c7Q7Mi71jVdy+0WZv+FN29EPKyUj/GlHwQqQRJewEDtdFYxfoTz2nUR52s6WxaiZgx7LqKXT4YtvBJ9ud5bNhdG3uDBziag4OkgyVdjOrcwBulmXFGZdUHzcy/dND9o5vmFA6/Yzwj900j+YTvYY86OYVuabRyTh2Loz26P5xU7QIfQQRgk3u9LA3NKkJz2gRWS8/n2PkVMNtnyzPmyOpeUkbmsXaGS6EjWlf6WW4DleNUzrj9zFVA1KT6l5LfWDMIE7AaIkTxdUx1xbenIHonUMxfud6vBlhPezkwjR+3O3d5gfdLqwVT84TkIuouxEJY55bK37NWVDcPv0gVvKisbBbjgAedcxBjhx6wVi421ZAPiIz7KcrZuJnI7sE0b+WPU3asjyhaUHM6JpsXPI54QuXSwXxoWJhdby58IXMMEGcfBWmVZhWYVqFaRWmifotgJakd18VvCMeS40VnKf5aw0M58wtclG5coRXxv7IDsK2SakHX7kZeLPlhlQ17smGpXWc3ao/+/lh6l7nUEjSDUwQj/cfzzbWV2yEniy15Wd6ftO398XMJmxbYU3O2H39ipzvL7A+bRPRPSAjA6FNkUJtHq0gMLl15UzSkuVfGzuMgwsko4KwfKG05B8slJb7zXkZKv+ygkDgP1lrVFYh5xWUE3rBy4Tauv/BOmuv7oJWhrjCCgL6/wC5QvGkSRu7XvD4ko1wIutJs/gATaPZd1aagOqJ+o9lKFvbAQrCOfy55rmsiEV2hNFswAwqbMw91SpsxDp1o2yoNzOdXQ2G0mvYlhxpqi2anEbuNWC3LPTK8+KK4PvLtgv0GQsFoOGoOkIEl9lqbWWQWFlryHiQcGb/dZmdnf0Riwup2ZEF0P4C67aXKUE3NZZHXuzaxQXyLkN54EvjQ6Mw6bSY6EjiJ93CKutOHXCnEi/E0i9fPtzlonSdsy7KATu4eV5htEzO2C3Z+cz70MmdC/x2bPxoKadrI3eEX7hgBab5OpYwfD4ycHbx0g728LOEzTpl1aK/VcPC8vxVZZU/wzgW/LZeXt7Wm9lFTsLpoYx3Ney+UVlt32aLMdmgzw/yx4WzqKKWwsjHKRtPLI/tX9+bbdlND6hUNr5nJWmkIJIWdqP6D+eZQO5EITj+R4ViFXsuDtzeC+wMIjmxreyNfspemCPW9n8MJ7TRdfuTMq01mDfdljsKf7UMXhBYBURzp8tq++D4o3SC/cZMINrTHExUrKUlG+pRK2Sujluxl5ryxPX1XYGMFHB6Vy86jDOixwVGGCzOM22NIua+ZLG5+qoA6A2OxpBSWXF1fPCgeun8jVm6kxEpoIfj6eXcmh423UW8eqJL9EAwPYRUFYfwrR3z8Aq5eLqSRhXbh6Y50Sv37SJBanRP5wKUiS8XYThyaamTTbiNLM4HPcM+oKcV4KTY39BOhqZTr+np5nUHGa9gJ4Um4NHKKmp6iGYAKYydg5YNHn5i++LuGjXVWjqaAzyxwKBCZn3S50iQhRjZ8JkR3UlqPkr9hSOQK70WtFBCC+6Bu5DGxnK6cIDa+cccgGn9mTV2UYOK6YGDF8k4Ai2ITCcYsHvdtx+NathpGf7Fwrk7JABLUSOgUT6pYte5AxuNAlsv8ofSC3xJu2I/7kKnjvlfBpq8go0lZ2qY4kWE5YdhcgWhiIFioXsxG5CQBXVs/H6t/CG0H61D2eieU2KWEBLiWKjsK3lTddEpw2I2JO3kNO0lzzd/DAtcXGBn1dcGm9+Qvq56C99ZYY9Gz1MAXgcLYPSdp5Iyjw8dRiTqDBIYxUXuGkN3217PV3OLR7tVnlyvUPGURwNDJ9/mOD1PuayFaQxJ4W+02HEteplr8n4debKhWkTaInN2hpxQe91uXs+0WUSZTGvLLE7/Y3TccQOM38QzLMsPTnq6onlvnhBznNEyn7w1p3Ju4UWO4vRxmcVCj8V8VJ1fybwBhR5twBZVaXBzsY+kkZD9VfAqR8V6/Jyu2FlMOcViKEFnMRBgzfNlu9a1wpa5M7im97VAW39o0jGoTv5okwq9KqjJgkiQ9k0CHaGXVSgP904DkTEdrj2sEQTKaGbgluJGpCv7apB9oLRvR5VO2dgfKnpHjThdBPSIdkcUXsQKQf9ov64lUCl001kcnlA+rqSnQzt23H9usx5WVK/G1+kkw3iFMXRyfU1Rsc8sOtU1tEaeed7fNwn5gpKcEJSAP0krogVPMlj8Pb5f7mtE1e68ZlYn+eZKqHmT3UYkK+S6Z49OhXKb4xbdMqRtDU7DlACtNgennUx7yHP/myLdlu+BMZfUPt62X20YBg0ZiNyYD7RxNiXMhMweeQOmSSPVIqpDFx4h8ogmYKGIQnkN9CDli0EUPkxPFwHwS3B65jecsjDxPLhfJO42EhSD9Pe9bibTuEJG8FqbfVQ9ZeN848xMXQaDi5xkW3S9l8Ta9Du85jk9h7aga9vgFf2ocFZOa0g/M/2Qnq6Ft119I+P89EzQ6ISKc886zM674aMgWb2R5zR3+ntJPVME1ExkvzPOKs5oyEAX5yf/0x7fzboH2nYs2wo0cHk9NjqApfiMSB58+CeC/s7e36JDNts6f2/VSYQzdebYU5/9rlrXUaLyR8qqtq5L2DafJKt7ofaMgeczoVRKmLa8SPxAca9l9WcDdLNFP63HOeTLHDpTA58T+rHM1h9pZhw0WqGKkj1Q+BfCy3cpbdyvfWgYNpEz2lsdxBw6VP9uRmNd40yQ9PWkgSKhTFYtIiNXBluwxzfpfhEXOlajRYMqYys8zKnoioSXBEZl1vgNxw1IsQ1JTg/92iRdQDU9GpiP7J9ndzwDReGdqE6Gz8NIY8h9E0nk+W4i2r8A9GSYcvspsDJfLGjNik4MWH28ZvtRi/uSRs7hRwPOm3WWH/0Mg4gaTLV9rPYz3muUYDUAz/DiwNUUfsoz+umlY5lhenkfhRDQut8IAJV1yJibK3zIeISMpyxo47KQWEdKQ+xTSxYBceCalHl1Y1gQMrgM3FK41YQ8p3C4bxpcES5l3vWvS3ideoLNAbAU1Zw3OecnCLv81lNwgT/LrdRIJZP0Qpr4Ncl55M7HcO3pMa+IECI2ig9w2oaW76lR3YaOZ7pE7efrstChYY03iyhqWDhw7dWeNUW2BmPDUuVqU6aD/phQ7ypSr9cSx/Nyg+WmSZhB7jrWxunXW9eiGhwnIy0Qc50QR04GkU/1RIErLJCqvILmWR+ZQETMIhRrbKl+IscDkOQFNonEmpSrvlF2WIHvjwNX8MeP1hA6G47skB2BIhuarQkLzIzFUCI2uqD41798uPcKZQqy8SWWeXV6pFlLF+pi2O/Bh6amGCzNNyD6GlseeH4ebjWRVTVqGcm9XuNa3ybqNb2v3wTPu4jPMBC1aZtn1d8MwEBoLguFO7MB1yqEvNXn8niht7V/gcb9luxH0i4PFCR/rRJKMFAcPjM+DBuYfmAuI+a7PSl1k+7Gqob8kw1QOBeEXRrWeAy0ryHMNChPgCOmwfX4q52zA7dEN+tu/L/UNZGMP2GVV7fLSv/A8JkNyMKcDzgiNtiSP5TzLI8tt4uXn5CT/JWFv4hJY89RfVa79ReqvEmWWxIGKm0jiSTbKWuNA9h7vykJkkgGPIWY8crlHZn40wLggWbleT1nHOFNAhrC2AgZzAzhFufdQuOSZdlrmRflrsjwghId5YkPGdzjibabePOXkjai87D0w8W6pbvyeDVoPIbY8Go4qnw/yHDvipsKfU+0qW9VQ2zOrkv7ZokFlJtfmdFrtcQuLddDMer4X3jBnauwOsHkR+ssK33O5vb3KzYw17TEzdnGOEFrP6+3nmx5vu7IMbCgVaSwwhYeb6nmsY/woqDxCqrm4qTs4ieHbRLJLcb6pWQ1mQRWmLOAFRhOffziPGGxd34UbNTDP3sF9bSG2hzxblXekTAWCMOCnNpezvp6GKZM9UrkFH/XRs7W0S1aV/ZmAXg9MqtcMG1HmBLT0xXOirJePkJ3+OJlr+icFLfjx6rkL92B6u8qlq+PdPDCOeJBOURO3bz4yrtA+RtAdSJiKVsvXubHz603ZtxKS19RfZRrl/qfeV5o5i52H3fxMnfzyiEiPzpMM2r0uXOkwIYXBbpphmoUq+stNudyOsOWuDP3f39qoEh54p7z/BUoZ3qs9espGjT/lJcnn/rfEnXkRXK7fb9fQzpWHSljQhUNn7j166yhdpBOgzhZ4uBuxvN1xRcG+MfNtGQXhs21+H6+g147l1OrO3yBx/27JlpveFwkUGzCl+5Sn92WpjwMM57McV4YuTiz0+SMkOokeFS/apezmMjbwsYM9IXLdzY3glRkbD/NxfEo7MVYWTzIFuw43QlKyEvPXzHa5AWa1M268m2wzOfcu8cORSE67bs4tCrSwvjFthELYbeXxkH6Y5vVaXK+Y2qKPJd4x8vNxo3qnOInW5Xwbesut9ZVROEDa+s631fM380g0qUl1p4R0pysCbV605loo3rPiFZwSPUeDTFJKWKE38bNDpIgPQRDzqgyNP+2UbHQFTwIv1l/fqLB9tMCugwkQo4ZHdn9AxsYcOSx/mHYTQVur3jjqR37XH7dpEGeEzuVhAq09wzFUiiVlKJkLf+in9t2rXUTyhAbaawlU13LHEY/w1Dlli0XPVGh3rg0seTiyu3isVgLbSBH93OwQGvCi/tiqlkhvqrrCSJyCHqKJBEACEjoe4xDoM1P2/u7mCVLLqrSKyRdrkenKXTCehJ0mvP/LM/td7nkX5l3+5SqbaRFXt2BtW5SnAPEXT/SKs0E3OIE/EXmydXRbBU9TVpfoqs51QfhulA0TeGEYGbmno9Psp0yjjkZxmb3H93HlJ6La0fs89XJpzlFMkxOcYCVwD27S2viTzkZCDZovJivWWz52IdWHK4Zp1rM2Mn0oDdIIhIReeZ21sDNzvUfOp/bbNSHLDi5WMISMku43SyZp0Q9Xei0/MWBZFH5Vye5HtTDK+7yluiv04nCM/rTcBXy5SoZO2pCU4KikxTk+vacSRLddVcHFwJRvYUrt5y9m3mivkWdznj4kixBQ1Qk7PbWsRE/LH64Svcei8EU0ZTvFaVOShN7ypj8HME2UkuHDcvRk4JYumJN+lrbAROK9Xv5ZBU9dVzIDQzHK2lCYV2yrlA8zWzHJf8nbzPEOh7JFW83wE0SZW0umOJ3epqJXIjJdEXrzsSBnMILLFrsE3iGaeW5t+RlncIFuTMY0Euhxxxu717/zT/wHd7wTI16xE7/Dr3mEelHuJsvtu8mJ18JldwfCYrOmJR2hvTNLejgcF3y0Sqgg/NKJm7zNUK5kD5tOGU7IRk6W5yMMhxKJt+3qkBHr2lRc0Rtjv7AkCmbBNvBsadVJNo/UfML/lY7twVfq04z9Jf9lpLVPY6ECiGJyld8So94V4jH9uH8Ou3pj/ITLv3AC/H3Xt25AD8jfOlCZjSyyhRfvu0vE3Fw+AitSHRe6hLC10fh95z7XefC5VEB3lNKL9Nn6kjb07/9sJurPzfRnl3ISf7epTs0nho6G1moLPcDi7mZCR292fw+x/geP7la/Cm1q/tVOi5vfqkazP07fEtj41qerAPZGv9Yzc61ic9sI/fw51+3Bi0N5WImqqUyoQ/7rWCB22Xn0wz+Tv/w6eKMkqZzvI8e8X7C8wWB+h3ssDyDhBtV8/ktcqDjR5cl15r2de71rJ5n4FL5rju1c4zCn24/GOtjyIWqw69zPuQvB0vT+0lqi1QSjxcIX5Qrvn/FPGtI2xfakqmFeaWxNO4Gb3M8mzR49oKxsOrrdSnU31ZMT/Im7r2Pc7RVePPullf/yf1WFOe8GEFxl3xv0wbVwxaQwzwWtPdSZAs08Ycbua7lDxbwa83+Jis98t0B5zphV6XtPwtfGDAVtPvI+0nF3Ybza8XLMwWlyvc+eq69m69AnqD9F7eHjmy34FUYJXBr2TeI/ZjqrITY8o1jJvZ3T57jtb1N4K63lcBalsK/lMQYvAfw5A55cd2Y1AguNdWISzbq741YXEB/vBn5ZlsjSEfmw2QnHDvTbSsAA/RNchc4o683hF6TmqrlNWezfsOhEzsSJgNz6ZydP94WNH17v+ziDPa2w8M7DvXun8I85GRoUZYuL44t217xZBuPx40O7b6z6RQqJjIwdwtvDD5JTUl0WNZpnPptB4gskYpewjj12A9GMz+p3aQwfNW47eWDbX1Nud2XSr5buhBZn5LJjPcKJWPYvSd2hANrJz7ALV2yClZo2NVbeL4S+0nQjoHijIVc0SeVd2RN+dHcHU83G6+87zdmiOhStypbbXoijCR6aWUh8rfo3E5biUIqDTveeco/pcYIOlB82N/W7b6aDWlZGl3O/S8/AyRchs4a5gIrPSmeM4lVN+SP4yOeLm2qzt8LESYCK/2Lz/DpXcsITSoHNW7Olv9WKu3Kf6RWWlho+PtsFL8evvPWc31LsFPGLLU7qb9WJbK+sr2VneS//+2rh8xBQXPRlbJ9CUsGwt3/SP2Ih3+rz+gjcSNQnsTStAFU4j/NXcGNfV1g+fvf/prq0PjCuZFwX6Nv21yn9N/pU2xtMw8rubI0I9Hi8t8BWzynix3J4bxfWJKby/ov9bG0n9TouLvUiR6L+e+AXTWUVUP5f8JQ8EkmVKwRd/LXUHPv0ukF1OIcKpXCBiUY+J9QDUdrhgfNckiL3GeYRo8aTh+9PyQEm2alk86btNiJQbTJiImNEQVx9HKgWz+IBhllsQ32Xk2n05u3qrvBMYPf9STvR+8m/uomOCeT+SGDOyWe9XX9ThgO6RNRpNF36svsv5QkHYeNDhF7kdTT5ceLKWLSrSrGgs9Ie3aUIVLYyVCco23bb7ZZTstx8+AjckPMl8s0WmQOhZA4/Ye4+scltoZUratQNxe6XciZPCk713bxsL2/RVLmMa6T/+nxzfZkXTVzWFxQs4fqLSyDWd5anifihIi8Op8rVEwppUFjC10RI+qNYdNdYC1nTjcx399PlZqHSt2k5AAT45nbSa1ivcLzw5p5Z5daPsL179YkIZOxoxd6S58VR8coCMWvObaufga+Rs20PmNhFGxr4lI9pc+VMbrXA2AePVkrstdizX6XGwuMmaKHxb3A3vBNP4EcpdMx8I/lNRKyZbLQRGa+c6kMOSnSTQrkaDQU25NN243dU2YfvieCtOdpqYgGu/XAj6fvtq6Dw73TRWMll1VHj5KeFQvF+LVJRgDeOAvdFtuaVIFTJYQBnBK8i1ocTN8zDDNxvFAIM2dgJl+gUmUhf9MRuAcBIBRvV6PVeoV8CZayCk1kj8MqksqKbbA2iL/JxcV23KWf/SLKjZasClh+HTf0q20Vyn/k3MLP3Yo7OAHzVqvHzQRJ648HK4VWOxr4W3cApEnivh0uVx2zth8pM7ApDbv2p5oJWCivB709bDYi536x0NuqdFF1wq+GsNPeR7SX75zgjyzoH5nF26cP/gRbUxyN5PQzNTBv8991iu2LpOZnapi2z4XpI0yoB94MFpqAh3YNierAQSgQj7d/KJm9+icUlCvyXYZ8VIPPh9I1hlVkq4uP+vbsPTPe/V7S5Gp0qis6UDIkGuFqPsj48AFn0WARKAlwSejLrOIFrn/OMM4zGP0pkAWGYQbFdYrFCeug7jWhlopK3zWG9oT4YiYfke9VkHO2OyRsUykmrpzF/NukJX0x481zlM9iKuPdheVeiqAKFQxCVPTuGkBUnYgEztYRJZQgdqpjUTXSWcpq9u7ZQinnFof+qmLDpJmg0Ld+vO4jJvTE9Rx2ZkE+froS/UihPZcmtvbavL4qKkIGexb/0hB943KKtOLf7Msvb2QZ+xJGHr2Fv9Hk1ttKDM0+R3/8g+BR8y/uSA9t6tRr72XZrON11Mn9lU/sa0q+O+nj6LX+b0f5xZoonLZuxUD03+7taxT6cToY1V252Lf4LUo7/tuprszG67uh8d99QLlsGSFf/cDqB1Y/sPqBf/iByBttsxgtNIQcgt83P8ejW4eiACRizgZO+hb1e1cCXDdIgljxyzZLFPHjfnZ/CKrAYgBbd+LYjgQ/k6zEqk+240XxbdqLcUvvMRk6VgDonZnBGql+rtxwAIFMJbpTh0o5evxMwUoHMb5mCvj7euKdkKbHTIZ7NwyqyfBrcNP0/SEV7kz1nCfd5tEstib/Arex0dfFDyM3bWsE6cmQ3Z1TqBL090ra4mn/7IR62P8HVxvAPRCLfaSFPn76o6n8mFu/oDxZyrVDpl9zIGjFvDdgI07X1i2gQ/kCcmbGh1LFfPHSjM26Ggl3K7CCPh1oxrO9lnI1t15B2a6rT/fyV2XJmGSIsgAIvxUTkB28HwfkBxOw/SBMnoBE3LdiApUN5l/go+EJkywTkItbIiagi1OGf/4fRAQB943YKnCrwK0C978OHMIzPWgopfVZgmFl0MynGBQ6I3zuy8VL/GOTQ5EbZTp7A0hhtiT+uvlIMtT5AJyTTM5GyZL9kQFppCZBOx5SJvhIOlbyD1NfbAviTI/lZDLvX6YPtabaPrkCi6PPhAhlBDCU4eT7IADWztnIFE/NiAinfSKFsfsCGK8t0R4/PvYq9/AmP+IpSRXhePZVso784v4GOLomntaYwbKVVje7ZmfaRrF8J1FGK2Iwg8dFnHHJDLZPFWtsdIsuWaIZ/nHntQ5iQmYZutVHCtJXKcMqBBCMmIGjaod+fMJBbtfv/Co5vacGAprymzrfSxLvIQoAtQelYE5PIUHR91ieBB/76BxIlwG7F1ryUD3q7UzIbBAs4vMD8/wX8Ew1T0C+bJUZuYghXiYGGtS8Ml8KSjBWV1XG7owARLpWhM9LYnc4Q2p8QiAOCsOwguNcIFwN8wjUor8nJF7sx8sP6iZxPGpTgftVKEhsVJohgxSzTDI+Vl8rYRtVL2JBO1bUv3YfaJDBEDf5rRcYHcMiWEzYR+HnXCkKgY7jZn3if5pJ2NfmGmISvf0c2irGOsnagxK0PhSO2aIvEwJ79+ODGk3RP/ET+5paCq/1fvrcq2nof8FsjX0/VYOLnlcFiAMihxmudFwGwhg6e36OQWecn1In5CPyzbMl17p2Tdqv+zg352pOLdVpHnvrV4q0HYJ0QmECjH+TBd/4n6eKcJtxFaJq4kTS9JuTFEo/bo2Pc6bkmytdcfa1Ww3r32m/KHpWnP5MKKHQupj7iHXSEHY4fxfW3jD0t4pnGv4ZGEqPJyo8iHPAr/IRTdAIj9rNG7rF/tZAG5knLrNr0ouK1VXvtfnMXjRtoli0WdhVhm4KFUqmFDHUGQwTQ0qYPsIIQK+qAAyrlFkP3Z3w4+cUHP0CJYnK1Kqx5zRIroJvPDT31kcJB0+AaYfr4cdBZ9JDBCp8mq9w969C4WLTR2vJumI/jc9dflrELKx+pLeubs6VrtCrQifZO+95A5K0pTflRsgwE9kUR5mTC3TG75xkwNArqjJVknlKzt5TA4MlDCY3s8gEH5iCcTwN0PBBJBzBvCoTY4AVhEH9zv/XvRy7QimjHF2Nz88Ab933QbC/U/3L341YqZFY7Jk/IM4gGzlB472KP94ttKpMW+aoUfiWZ2PqGEEzhwTf3+X26U+1nUwVUcNZ4ndeG58LgoXxx3++LElUf6IOg+vWSGgMBwlgrernvg5nL3NqvlMahco/YH/x2KX61hn+RU4Pn1w7kyVw+ko7xWuEvsJwKM+Xa2l59nY2ZlCqthtqHIrX8RJEltUnY3nVBl1vkwTYo27hZzgaBP2Hn66diRFYG+zftU29N9cq8+wLdr3L8+HcI1O7fd1k4sMwgmzrCt+2oDyXM3/saTm+VFTp7mUmf26QNd29FgzLuUWA/QuEdxBw9YHcroS/Omgy0nTyk6nYlY6MTDSNqmZoGGQQhe/89IVWJNgcbVfZyirNWwVuFbhV4P6XgYvL/MCuPjGDjZjH/t+yKHWNXTBr67Xi1wTd/Jd5bvuVfeJnI+MEXsYE0SS3XzAW3ndRQOLo2qNbyWbCFy4PCuqEM2mt2id41ZkJug1oH0Xuxbm14snlgoxjF1jD8lfhC5nnBO0tN9OJ/Y3X7lWYVmFahWkVplWYVmFahWkVplWYVmFahWkVplWYVmFahWkVplWYVmFahWkVplWYVmFahWkVplWYVmFahWkVplWYVmFahWkVplWYVmFahWkVplWYVmFahWkVplWYVmFahWkVplWYVmH6BzDx3686I0X4qqC18g6CWJRlvNJtufVYCeWC76Tt11sZsNqHELXzlJf2sfw76XfZyKXvH9Q5yJy/wlP5uLDirVaJxU1L78CQOLyBf4F36z0AWtvlDPkRT7Ui8VhqdKBn0/Rm/mmGeMV7eO3FQpcVXmm65rHyRbT/cweIYmODvCeSm0q4u3MFgfR/8PpU52ZcoLLKuAZbcpnQa82Vr+D8n1t1dw1+EiuzXGwF/xy3ggDhH7w+deO2a7X4HnYKZ/mzLJf2r3xD+/9cTrdpciLWIWtxqPhp43IBGFggcpFV4VxmhldoztoV39baCrvBLy7uqyEIeJmg528KHZRAyxXslvgHbc8Lfm3POmvutwygyAfb/sGrY/Ko49r+yq4rPHm2/5883HUxQTNHZiQbvly7IsFWc96EahXOeNi6Fz1xu3Wj4URkqx5pFt9aw+4PgZAgjpBQSBqkWj7rPbzv+uZlX3C0Xe+33S9Osv0JdrfOxdCIIY0MnSM5d5kJaq7zT8oC4oh6ATYBvm2zDbJcb2ZpWc3YYFRrWABQykuK7Rdm6t3/+MDyrro2wL9M/q1nkZ7CaVjuEbzHmGEcDZbUIH0e0ZkZ2DSL+ggOmn1vQlU0nIx7Yoo/36s9DroHbWIZLXyx8hrk3Kfxn4boC6XqkYJa/WoZiagbMqETb3LoCeFTzza2+jWNVeCDd1WFcaaVSxYH99bOvOomsi0cvWwNyIbKbBJfytaJ3snxQzzYU1bor0IPJlZpcvDMC1Z5AVHgAA89OAv79iW7ZPL6kpsgj25tfFFiEaYwecClv9uP/3ZZrpsxBFkSZFajP97TsX9XwnZd818fkMsd9JtGdA6GBvfRgAHiPtLq/AeogdAakX+RqWKv3rL390/cyTESTSH4WXpJneOIaD8b8gpnpqK4Mn7xdUW9eyFdqf1TL5AH/GD3aI2d5cAK5/qfo2MUjsXXovrAPbBHID2K5rS0RZp72kk7Q0QNlC5k5EssJWsvqBW7dVKWtflQokOZ56/7GYnePnk2z+4kx8gE9GKPknwYw5nMtvU1jbS8TzpDDJE7B9vvGolu0gUpUkszlf0nPn463+UX0FJY7pkf92hNcTvAX8OsXHJR9c3lChXTsXLUIEnMEsHJFXpOCf70ZHQifqCg/9PsHLE23N3uEmZc/feaeO2YoluBpMJGnb0E6mbdkFEho6u8ZjYZ2Ohjs/cveTtZc0dGhU9c13ka6FKOO62nqnF2EA3MaXiC2KL7MCP7InAw5NoxSZMuxvP3PeM/6elyTiQwfCbmwmONj3FrtmbKr1GpOipfoOriFo1gzQweWIehjLcUQQOIt6CIB6MejWO3P5SAlFyGuyel5/4oGgs28I+SLXLvgUyFhCIH39qxd33TFmKPcXUAWWGDD1X7xQkatbzVIpXZxlZ2yrnoqMp/+uR5ecwGZCHIc5Ybj9M7XF9S5D5xX4/XkSGDJH9SYiZUcu6jCbX0su8Xlx4WMarRyaxZzdWL3Aay10NbV7OCdzrpmWEh3SC3PLSq7ZIb1rU/GlfDgobYFEcusNIGBazF9n/piUMUoD4O3scJI5FReA96jd14pogx2ecAmHTH+zcTqqp8FD5EFPjOIeRPGqsRqQNvhaP4A31jxmLhNuiYtlM/W+dfNR9Tv/ElGV5u3AmkR+3D/D5qTXhCTXTPbAvYEOrTqTQ8usMXY9ERUJMAjk6bBGbEhJ5t3ReOkCXuJlOofuWOtebg+epqfYORS7w/OVEDcyIZf9JngoIS8DP2QbUEn4Uw+vsKQtPLMshwYe8XaaQspxOrSZof0tLinww/tH88z2BDsAEEDAc54FPyGp54Xa/xT1M1Gtf5uab93jct/LBVnztD/hIvUxNOcg/Tc3e7ROp/TmDzL4f+o4AJF0binEdopvSq0Ud6V7dZDTFOAitlDrgFWREoHqcy95iAZ9tZM8Xb8erYqy0uVrnnqCKyuDDrWj/j6DRI7akdTvXDO0M7ZM0uJMQFjRzTWNcc3KI+k0vPOiGvcN9gSHNEVF73s934hbbZfjY6gHlLdn7goigHEPbF4uVQqZsRc76QZjd4M6AVoQOnMIGlG1hqedIxONGQ/LOKft9wiIH5DeEzDbKewaH5pkPseijcvtgP34NurGgwtrPLweXzOlRxfBgml9M/W5bXVgX83RFYJIMgktyZrvQbZCCnUaoEjriDDdikaYE86KiCeGvZymDONcT+InIp35YUoPAIhju4po8dN+Tu5bED6z/q8UhU/i7Z8LPd9O28rO4u1mdJq8v8J+qUJZ3nw3rgeEL4dLEt8Z40nLOP1A2RYf4kU7YLW6Tcph/QNsu/kPygkOFQco3vwvzi7CWNIR/2t1OszvpJmfguUsSVZ00MPeAJu6F7pAAajhzQwn/BBDWLdO/RnyyecXrdUjiWGKBm6wjg6k9LdVRL6Tk7GsEV8IUyDnA1vHy4DLWQFkpmZDs7Aolq4TJMDIEcMORELi45jA1p5vht1rXaqks0rtRnC2V5Qj96EHdBN+2UP95bdksN+CcwwmCycZfDyboTWjGasdfWiB1PQlHgzBl2RRReu4whjvVuvjt0ycDRkEhuWfjC/c/sLMEbVFrkJ7Uoj6r+fIL+YRfneXgZTTmcpAIdr7ScH99HVKpVVI2wUkadVzkwqEYt8s+Q1iAy9EcGToRT4ShG8Rx70gOVC4/Xmry4CNz3BByaGDyqMtJMn4lJs55e4M/4+Cn/gZKNz3Anuq5c7nlolyuTiBJhTxu8HwtmON555j6kXla49TiuliDmm5T4plLz/bFiFyqvqeNqS7h2QHddWe3C2ENTfJHY82gvV6KLdFNiZjFXWt30HWNzw86zHaDSBa6d5ov2KgXQjdC3dM8YoUAseidAAzwrrYtHwUjivuOptbA4JpxkYdFWtdXXIozGkYP24tRcyHYZ/NtP3l+D/zw0t49aqlheZKGRHsgWDnJ9m91PkbAq7bFp7shF7vRVXY/vMKEyKKKFwXt+/fyI73waKDKpS+52ztr2euYRy2Ota5erZO1Gzy26ZKozl4FwLsFBjg6rVEnRzmqYEmaaw5NHLy1oRLrU2GdHV6VkanhWtReOrumbvt4CFUa6gPIMcTg+eM/eS91rYZ3AhwGOxmKK6HFV4Urs7iNdj0sstuuWSTscf2/dnwXNk1Fld35LuSL1POR2fT6KfUQSl/e+R995GYN5oDsMK8ivRn1m6LqCh0ttd3d8AnYJXwq3VTYZqADGIV5abbpB7ny6gbLwM5nqDnByHm9W+eQJywuI7cD65fPax0cJb2BCrV3oqfWQCR5+oryDFTCvoqpX2pmPiuSRIE4UvsRqL8Ar3NEm4xL9DxVsKY0yWeXvk07T7njcqUaf9XGq0fEilHzLc0CXxwIyT6qSWBzHWTnkzsaPsnf2r71c/WcBV1p5KC7DvNM2glh1wsJ4X0QSIg9VI92DhtoVBzfNem0JJ8/ggrBB493vK/SJFLc/5hRoVcDHqsPzi0ZNz+7YkZQsMlP0/HqST+hTGCJq62mtqVpa9HB2lRY9hMQBshbgAdUgZg9PGVuiWCCc+TloeIEePEb/YO3vm1T4PCVN+bLUgWHYUMXY89Eq/7Ci3v6ix6+UvjFIj23VTCT9TE0ZRd38bt89V3Mq4wMBAXACPCGptzuEfAnudVs4YEBxpeGsDhkdwl5i+rY4sszSd/6SZPuvJEQ6IMA3v9W5dsyxHTz72zhOutidKQ0N6rTLITB89HT36ulGzJNlvcLZAREBu1zcjPtYC59EI2ZGdCF9EtAbn5xqx3Y9Cwb6G5QZPEhU7HJyICFAzbi10zVvmI9vhVllu5uA+441W+zzbw1ohow+LuY+qtMdVaFTgpoH8d2TlfNFss7jsmzR/1Dgpg0yIaOFh0yoaNH6rmkZJCWghZKVL8uI1GXh205GZI3NckDSnR166mU1vmEk+jvKLZ9nh/zqqnpvQPOlkbwR1BOF/7lNskqLxEgqG92mQ5vQyN8Pgh+tprmfIr6rK1XEzz18SwSigRFy70s/PlNfvPSrqJPOK+dDtb0mlaFKIYcu609pJxFz3Pe4gOerQkechrQ7Rig+BOslIXJDHZ+bP6zHlyCTqwz9am4EKlVJBfBaJBmehEyDLJQQkHacBa88tDs5oCaqyHBoLmCEAsdTLIgW2ZKoK6qy9x2A/c74kIq1X6RMwMl2Oa2lvEH2941WiD/oPe8qxopI862k3nmW8yJrKIP7JSNU1OYW/0FfW69zAyEB2648P8T8fD6hi9XoiIoa26xHVrOtr56Bkvbro6SpatsOpmezb8dSgzctdKt1uFDzyxa1j8845SBwC1lLAvlgiRn+82PsgJoS0sODaT17tTH0EgiSovjM3NvWMPOwJ8hh2DbcRvakUASFig2Fm7rdau6uoAcLU4pkJndO77yCSS4PJc6a1QwGTJWHVnRlt1jXOta2s9vbytIs5vtlD6lPC/EUk5RV301/V7FVg4xf4NQucnLojDeHWX7c4QTuNWZMxEyMKf6NKX7nmS06xFv9LQ9xB0zAQV1+m0avXMwOXQect+/f8ocjehqt6I4NunErVpHoBHAotzYBpzX4YL/kg+xzYnh6JX6rl+rbv9y0v58Mh9P/3DEij4vwSTNIIO8nzZgd+Qy71F+YWQyO3N7XN6VXy9Sz9XJ0iEl+4AgIuI4hjNAa/btJM/EkfpyZ1SdZOd1Y5T+LxobkhieyzbpYhimFxT6zbn/W2NSrEy5mtYPGppM+eb+0fyHjjv3is/hlyZt86Rt4oRzAsaoAyrOGWnm8/yw/VPJtUhp2rDai8sON4lQoEfceUWUYMUYM//VrYK0qY03ZFDIWp+VviVlnunB+WmRikFTIWmhDrHP85ZY2ETK6WWdseCqDcAKqCo7+T+C/e32ZZ1+ljQu1e6FomjN1BoHNygU7FwFHrpmDxVtEdFHUEFjwlzkkzyvQFD9b/LbjmRS2G1LZG3Hn2zREZlmkLHciRrHGGUwjaRAMSJfCCGEcxPHFgFpO30N/KM/TdYaVjj2nTQIDcU5IHPvL1J+swvW82HX2Fj5MVq595F8nPEF5JtrbF//loDHoY/YNeS5nbhg02OewkB/4hZkbVDVF9vIL5d8LN0Kfci/hzWtReHYNPczBCDbstTjt5bxJj0zHIfKwMWI1lKNek3/6AZzYf7KkAU4J7M5rrM9l7ukn+7ENkN7ZxQKpP5MdsUvfHDQIj9Bj01/GtNS6LdzXMavFH6gloD6+dAyfsiCGjMbqYqV9mzxR/KeybU0+qjc5ctheCx1eHtxBANe0Tedy26zo4oTohzsP8/xfcfvpC/3vco5Qw7+Y6KPJmh3pM1Ixiyp5khAd+W9DcHhkoPCYjvpTixSN/oc+rQ6O1PNwthRWjD15aRu8Yn44E9p+aqHNd4YdscjWogdi9bZv1yNXqg0lP60ap+j/VgmY69s7CdxPvXZejapGJ3/Snuujyjhfb116K6s22y0RKhSAbQk6bXPi+vaA09Lb+177wp48u4UXeyBtXc6/qjU1EIXnD4GQBjzPYTfYEuNomGTQ3fHK9OHlOadIv/WF9q7ttnvpWzjbW1+ZtXzavk0noeu17zCIMpypcciQCM8+uRky6gfvGxOn7n3jWu0Mrr6qxXVE+y5YcT9b5QPHpRCbdIgZj7a/HQ6+vjy9YbFennI25rMN1u0icWE+IcjytDAS21vXRAwbLcRqfg3rtTx7Az/yJ/L9s71SVZg3KyWHHq41ocKt4tK/WPqrpr9eKYPj9vVK8e6UZkF5ucDpjyJU8NvlN/BK2Gl5EwHhk1tMEAUrpnjWbrhzYock1QlQO88oUJR7B7Qq+ng6fuWG8OVq5z6ihJB/Bq/4KQmJDuOraQEeXDou3/Ild/QlmglKWy6V/MH4auqkn7gvhsh/73FraqepruJ5dg4ncaXkX0Zk03EcUdkEPD/AT6YOPUcAdwZ2v2hZs2Iybq+7nHpLkzoNtbgxPXF9/ic3qdtreP/962fLU/mml6P+D1BLAwQUAAIACAAVcfFK1kUrKU0AAABrAAAAGwAAAHVuaXZlcnNhbC91bml2ZXJzYWwucG5nLnhtbLOxr8jNUShLLSrOzM+zVTLUM1Cyt+PlsikoSi3LTC1XqACKAQUhQEmh0lbJxAjBLc9MKckAqjAwNkMIZqRmpmeU2CqZm5vDBfWBZgIAUEsBAgAAFAACAAgARJRXRyO0Tvv7AgAAsAgAABQAAAAAAAAAAQAAAAAAAAAAAHVuaXZlcnNhbC9wbGF5ZXIueG1sUEsBAgAAFAACAAgAFXHxSnk4t8i7QwAApagAABcAAAAAAAAAAAAAAAAALQMAAHVuaXZlcnNhbC91bml2ZXJzYWwucG5nUEsBAgAAFAACAAgAFXHxStZFKylNAAAAawAAABsAAAAAAAAAAQAAAAAAHUcAAHVuaXZlcnNhbC91bml2ZXJzYWwucG5nLnhtbFBLBQYAAAAAAwADANAAAACjRw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www.33ppt.com"/>
</p:tagLst>
</file>

<file path=ppt/theme/theme1.xml><?xml version="1.0" encoding="utf-8"?>
<a:theme xmlns:a="http://schemas.openxmlformats.org/drawingml/2006/main" name="www.33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383</Words>
  <Application>Microsoft Office PowerPoint</Application>
  <PresentationFormat>宽屏</PresentationFormat>
  <Paragraphs>88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Impact</vt:lpstr>
      <vt:lpstr>Arial</vt:lpstr>
      <vt:lpstr>Arial Unicode MS</vt:lpstr>
      <vt:lpstr>等线 Light</vt:lpstr>
      <vt:lpstr>微软雅黑</vt:lpstr>
      <vt:lpstr>等线</vt:lpstr>
      <vt:lpstr>www.33ppt.com​​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雷锋PPT网 www.lfppt.com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 www.lfppt.com</dc:title>
  <dc:creator>雷锋PPT网 www.lfppt.com</dc:creator>
  <dc:description>雷锋PPT网 www.lfppt.com</dc:description>
  <cp:lastModifiedBy>Sue Ricketts</cp:lastModifiedBy>
  <cp:revision>20</cp:revision>
  <dcterms:created xsi:type="dcterms:W3CDTF">2017-10-14T01:09:19Z</dcterms:created>
  <dcterms:modified xsi:type="dcterms:W3CDTF">2024-03-13T14:42:06Z</dcterms:modified>
  <cp:category>雷锋PPT网 www.lfppt.com</cp:category>
</cp:coreProperties>
</file>