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340" autoAdjust="0"/>
  </p:normalViewPr>
  <p:slideViewPr>
    <p:cSldViewPr snapToGrid="0">
      <p:cViewPr varScale="1">
        <p:scale>
          <a:sx n="70" d="100"/>
          <a:sy n="70" d="100"/>
        </p:scale>
        <p:origin x="1166" y="53"/>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A6D9D-3F1E-475C-8715-62FBF7DF52EE}" type="datetimeFigureOut">
              <a:rPr lang="en-GB" smtClean="0"/>
              <a:t>18/04/2024</a:t>
            </a:fld>
            <a:endParaRPr lang="en-GB"/>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636D1-EEF2-4B95-A922-6CE6552F5E06}" type="slidenum">
              <a:rPr lang="en-GB" smtClean="0"/>
              <a:t>‹#›</a:t>
            </a:fld>
            <a:endParaRPr lang="en-GB"/>
          </a:p>
        </p:txBody>
      </p:sp>
    </p:spTree>
    <p:extLst>
      <p:ext uri="{BB962C8B-B14F-4D97-AF65-F5344CB8AC3E}">
        <p14:creationId xmlns:p14="http://schemas.microsoft.com/office/powerpoint/2010/main" val="230291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0" i="0" dirty="0">
                <a:solidFill>
                  <a:srgbClr val="ECECEC"/>
                </a:solidFill>
                <a:effectLst/>
                <a:highlight>
                  <a:srgbClr val="212121"/>
                </a:highlight>
                <a:latin typeface="Söhne"/>
              </a:rPr>
              <a:t>Hello everyone, welcome to today's video where we'll be diving into the design of a modern supermarket security system and how we address potential threats.</a:t>
            </a:r>
            <a:endParaRPr lang="en-GB" dirty="0"/>
          </a:p>
        </p:txBody>
      </p:sp>
      <p:sp>
        <p:nvSpPr>
          <p:cNvPr id="4" name="灯片编号占位符 3"/>
          <p:cNvSpPr>
            <a:spLocks noGrp="1"/>
          </p:cNvSpPr>
          <p:nvPr>
            <p:ph type="sldNum" sz="quarter" idx="5"/>
          </p:nvPr>
        </p:nvSpPr>
        <p:spPr/>
        <p:txBody>
          <a:bodyPr/>
          <a:lstStyle/>
          <a:p>
            <a:fld id="{E18636D1-EEF2-4B95-A922-6CE6552F5E06}" type="slidenum">
              <a:rPr lang="en-GB" smtClean="0"/>
              <a:t>1</a:t>
            </a:fld>
            <a:endParaRPr lang="en-GB"/>
          </a:p>
        </p:txBody>
      </p:sp>
    </p:spTree>
    <p:extLst>
      <p:ext uri="{BB962C8B-B14F-4D97-AF65-F5344CB8AC3E}">
        <p14:creationId xmlns:p14="http://schemas.microsoft.com/office/powerpoint/2010/main" val="714839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0" i="0" dirty="0">
                <a:solidFill>
                  <a:srgbClr val="ECECEC"/>
                </a:solidFill>
                <a:effectLst/>
                <a:highlight>
                  <a:srgbClr val="212121"/>
                </a:highlight>
                <a:latin typeface="Söhne"/>
              </a:rPr>
              <a:t>In the past decade, the digital landscape has rapidly evolved, transforming various industries, including retail. Digital applications have enhanced both online and in-store shopping experiences. Our supermarket scenario involves critical assets like customer data, access interfaces, and databases. Customer data encompasses profile information and purchase details, while access interfaces facilitate resource management, and databases store collected data and trained models.</a:t>
            </a:r>
            <a:endParaRPr lang="en-GB" dirty="0"/>
          </a:p>
        </p:txBody>
      </p:sp>
      <p:sp>
        <p:nvSpPr>
          <p:cNvPr id="4" name="灯片编号占位符 3"/>
          <p:cNvSpPr>
            <a:spLocks noGrp="1"/>
          </p:cNvSpPr>
          <p:nvPr>
            <p:ph type="sldNum" sz="quarter" idx="5"/>
          </p:nvPr>
        </p:nvSpPr>
        <p:spPr/>
        <p:txBody>
          <a:bodyPr/>
          <a:lstStyle/>
          <a:p>
            <a:fld id="{E18636D1-EEF2-4B95-A922-6CE6552F5E06}" type="slidenum">
              <a:rPr lang="en-GB" smtClean="0"/>
              <a:t>2</a:t>
            </a:fld>
            <a:endParaRPr lang="en-GB"/>
          </a:p>
        </p:txBody>
      </p:sp>
    </p:spTree>
    <p:extLst>
      <p:ext uri="{BB962C8B-B14F-4D97-AF65-F5344CB8AC3E}">
        <p14:creationId xmlns:p14="http://schemas.microsoft.com/office/powerpoint/2010/main" val="3895095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b="0" i="0" dirty="0">
                <a:solidFill>
                  <a:srgbClr val="ECECEC"/>
                </a:solidFill>
                <a:effectLst/>
                <a:highlight>
                  <a:srgbClr val="212121"/>
                </a:highlight>
                <a:latin typeface="Söhne"/>
              </a:rPr>
              <a:t>We've identified:</a:t>
            </a:r>
          </a:p>
          <a:p>
            <a:pPr algn="l">
              <a:buFont typeface="Arial" panose="020B0604020202020204" pitchFamily="34" charset="0"/>
              <a:buChar char="•"/>
            </a:pPr>
            <a:r>
              <a:rPr lang="en-US" b="0" i="0" dirty="0">
                <a:solidFill>
                  <a:srgbClr val="ECECEC"/>
                </a:solidFill>
                <a:effectLst/>
                <a:highlight>
                  <a:srgbClr val="212121"/>
                </a:highlight>
                <a:latin typeface="Söhne"/>
              </a:rPr>
              <a:t>Victims: Customers, store employees, and service providers are vulnerable to reputational damage.</a:t>
            </a:r>
          </a:p>
          <a:p>
            <a:pPr algn="l">
              <a:buFont typeface="Arial" panose="020B0604020202020204" pitchFamily="34" charset="0"/>
              <a:buChar char="•"/>
            </a:pPr>
            <a:r>
              <a:rPr lang="en-US" b="0" i="0" dirty="0">
                <a:solidFill>
                  <a:srgbClr val="ECECEC"/>
                </a:solidFill>
                <a:effectLst/>
                <a:highlight>
                  <a:srgbClr val="212121"/>
                </a:highlight>
                <a:latin typeface="Söhne"/>
              </a:rPr>
              <a:t>Adversaries: Malicious attackers seek to exploit vulnerabilities for personal gain.</a:t>
            </a:r>
          </a:p>
          <a:p>
            <a:pPr algn="l">
              <a:buFont typeface="Arial" panose="020B0604020202020204" pitchFamily="34" charset="0"/>
              <a:buChar char="•"/>
            </a:pPr>
            <a:r>
              <a:rPr lang="en-US" b="0" i="0" dirty="0">
                <a:solidFill>
                  <a:srgbClr val="ECECEC"/>
                </a:solidFill>
                <a:effectLst/>
                <a:highlight>
                  <a:srgbClr val="212121"/>
                </a:highlight>
                <a:latin typeface="Söhne"/>
              </a:rPr>
              <a:t>Threats: These include malicious attacks, software leakage, and PII exposure.</a:t>
            </a:r>
          </a:p>
          <a:p>
            <a:endParaRPr lang="en-GB" dirty="0"/>
          </a:p>
        </p:txBody>
      </p:sp>
      <p:sp>
        <p:nvSpPr>
          <p:cNvPr id="4" name="灯片编号占位符 3"/>
          <p:cNvSpPr>
            <a:spLocks noGrp="1"/>
          </p:cNvSpPr>
          <p:nvPr>
            <p:ph type="sldNum" sz="quarter" idx="5"/>
          </p:nvPr>
        </p:nvSpPr>
        <p:spPr/>
        <p:txBody>
          <a:bodyPr/>
          <a:lstStyle/>
          <a:p>
            <a:fld id="{E18636D1-EEF2-4B95-A922-6CE6552F5E06}" type="slidenum">
              <a:rPr lang="en-GB" smtClean="0"/>
              <a:t>3</a:t>
            </a:fld>
            <a:endParaRPr lang="en-GB"/>
          </a:p>
        </p:txBody>
      </p:sp>
    </p:spTree>
    <p:extLst>
      <p:ext uri="{BB962C8B-B14F-4D97-AF65-F5344CB8AC3E}">
        <p14:creationId xmlns:p14="http://schemas.microsoft.com/office/powerpoint/2010/main" val="1712757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E18636D1-EEF2-4B95-A922-6CE6552F5E06}" type="slidenum">
              <a:rPr lang="en-GB" smtClean="0"/>
              <a:t>5</a:t>
            </a:fld>
            <a:endParaRPr lang="en-GB"/>
          </a:p>
        </p:txBody>
      </p:sp>
    </p:spTree>
    <p:extLst>
      <p:ext uri="{BB962C8B-B14F-4D97-AF65-F5344CB8AC3E}">
        <p14:creationId xmlns:p14="http://schemas.microsoft.com/office/powerpoint/2010/main" val="3419423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5C937-A866-104F-005B-7912D6383CE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GB"/>
          </a:p>
        </p:txBody>
      </p:sp>
      <p:sp>
        <p:nvSpPr>
          <p:cNvPr id="3" name="副标题 2">
            <a:extLst>
              <a:ext uri="{FF2B5EF4-FFF2-40B4-BE49-F238E27FC236}">
                <a16:creationId xmlns:a16="http://schemas.microsoft.com/office/drawing/2014/main" id="{6AFA34BA-BB1D-32E6-F3A2-946F3262BB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GB"/>
          </a:p>
        </p:txBody>
      </p:sp>
      <p:sp>
        <p:nvSpPr>
          <p:cNvPr id="4" name="日期占位符 3">
            <a:extLst>
              <a:ext uri="{FF2B5EF4-FFF2-40B4-BE49-F238E27FC236}">
                <a16:creationId xmlns:a16="http://schemas.microsoft.com/office/drawing/2014/main" id="{A85EA13B-2689-24A5-5DBF-049792E0CA6F}"/>
              </a:ext>
            </a:extLst>
          </p:cNvPr>
          <p:cNvSpPr>
            <a:spLocks noGrp="1"/>
          </p:cNvSpPr>
          <p:nvPr>
            <p:ph type="dt" sz="half" idx="10"/>
          </p:nvPr>
        </p:nvSpPr>
        <p:spPr/>
        <p:txBody>
          <a:bodyPr/>
          <a:lstStyle/>
          <a:p>
            <a:fld id="{EE8AE265-1844-4A0B-B182-F4446ACDF5E1}" type="datetimeFigureOut">
              <a:rPr lang="en-GB" smtClean="0"/>
              <a:t>18/04/2024</a:t>
            </a:fld>
            <a:endParaRPr lang="en-GB"/>
          </a:p>
        </p:txBody>
      </p:sp>
      <p:sp>
        <p:nvSpPr>
          <p:cNvPr id="5" name="页脚占位符 4">
            <a:extLst>
              <a:ext uri="{FF2B5EF4-FFF2-40B4-BE49-F238E27FC236}">
                <a16:creationId xmlns:a16="http://schemas.microsoft.com/office/drawing/2014/main" id="{1FB8EE8C-741B-4748-5123-845A46BBDB18}"/>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C2DF8C32-0AC4-FF6E-300A-4C31EC48832E}"/>
              </a:ext>
            </a:extLst>
          </p:cNvPr>
          <p:cNvSpPr>
            <a:spLocks noGrp="1"/>
          </p:cNvSpPr>
          <p:nvPr>
            <p:ph type="sldNum" sz="quarter" idx="12"/>
          </p:nvPr>
        </p:nvSpPr>
        <p:spPr/>
        <p:txBody>
          <a:bodyPr/>
          <a:lstStyle/>
          <a:p>
            <a:fld id="{2E0F20B8-E3EB-4F77-A2E6-F90422B6AC30}" type="slidenum">
              <a:rPr lang="en-GB" smtClean="0"/>
              <a:t>‹#›</a:t>
            </a:fld>
            <a:endParaRPr lang="en-GB"/>
          </a:p>
        </p:txBody>
      </p:sp>
    </p:spTree>
    <p:extLst>
      <p:ext uri="{BB962C8B-B14F-4D97-AF65-F5344CB8AC3E}">
        <p14:creationId xmlns:p14="http://schemas.microsoft.com/office/powerpoint/2010/main" val="166475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231BB-070B-7423-60F0-0CF3329A197D}"/>
              </a:ext>
            </a:extLst>
          </p:cNvPr>
          <p:cNvSpPr>
            <a:spLocks noGrp="1"/>
          </p:cNvSpPr>
          <p:nvPr>
            <p:ph type="title"/>
          </p:nvPr>
        </p:nvSpPr>
        <p:spPr/>
        <p:txBody>
          <a:bodyPr/>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266F3F7A-7243-9BD7-9627-9FCFD831B62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ADB7BEA2-B77F-7C1A-FE21-342286DE87E2}"/>
              </a:ext>
            </a:extLst>
          </p:cNvPr>
          <p:cNvSpPr>
            <a:spLocks noGrp="1"/>
          </p:cNvSpPr>
          <p:nvPr>
            <p:ph type="dt" sz="half" idx="10"/>
          </p:nvPr>
        </p:nvSpPr>
        <p:spPr/>
        <p:txBody>
          <a:bodyPr/>
          <a:lstStyle/>
          <a:p>
            <a:fld id="{EE8AE265-1844-4A0B-B182-F4446ACDF5E1}" type="datetimeFigureOut">
              <a:rPr lang="en-GB" smtClean="0"/>
              <a:t>18/04/2024</a:t>
            </a:fld>
            <a:endParaRPr lang="en-GB"/>
          </a:p>
        </p:txBody>
      </p:sp>
      <p:sp>
        <p:nvSpPr>
          <p:cNvPr id="5" name="页脚占位符 4">
            <a:extLst>
              <a:ext uri="{FF2B5EF4-FFF2-40B4-BE49-F238E27FC236}">
                <a16:creationId xmlns:a16="http://schemas.microsoft.com/office/drawing/2014/main" id="{C9C1D9EF-C165-D82D-81E7-B3335574864A}"/>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4C3E1F33-6278-2FA1-4406-C8809AE197A2}"/>
              </a:ext>
            </a:extLst>
          </p:cNvPr>
          <p:cNvSpPr>
            <a:spLocks noGrp="1"/>
          </p:cNvSpPr>
          <p:nvPr>
            <p:ph type="sldNum" sz="quarter" idx="12"/>
          </p:nvPr>
        </p:nvSpPr>
        <p:spPr/>
        <p:txBody>
          <a:bodyPr/>
          <a:lstStyle/>
          <a:p>
            <a:fld id="{2E0F20B8-E3EB-4F77-A2E6-F90422B6AC30}" type="slidenum">
              <a:rPr lang="en-GB" smtClean="0"/>
              <a:t>‹#›</a:t>
            </a:fld>
            <a:endParaRPr lang="en-GB"/>
          </a:p>
        </p:txBody>
      </p:sp>
    </p:spTree>
    <p:extLst>
      <p:ext uri="{BB962C8B-B14F-4D97-AF65-F5344CB8AC3E}">
        <p14:creationId xmlns:p14="http://schemas.microsoft.com/office/powerpoint/2010/main" val="2298949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3F282F-A36A-C375-7781-20CA2FC2CC5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8F4BE470-1991-2289-65B6-107FD52A477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034F0F92-1B01-C804-A998-D4F20D0FF141}"/>
              </a:ext>
            </a:extLst>
          </p:cNvPr>
          <p:cNvSpPr>
            <a:spLocks noGrp="1"/>
          </p:cNvSpPr>
          <p:nvPr>
            <p:ph type="dt" sz="half" idx="10"/>
          </p:nvPr>
        </p:nvSpPr>
        <p:spPr/>
        <p:txBody>
          <a:bodyPr/>
          <a:lstStyle/>
          <a:p>
            <a:fld id="{EE8AE265-1844-4A0B-B182-F4446ACDF5E1}" type="datetimeFigureOut">
              <a:rPr lang="en-GB" smtClean="0"/>
              <a:t>18/04/2024</a:t>
            </a:fld>
            <a:endParaRPr lang="en-GB"/>
          </a:p>
        </p:txBody>
      </p:sp>
      <p:sp>
        <p:nvSpPr>
          <p:cNvPr id="5" name="页脚占位符 4">
            <a:extLst>
              <a:ext uri="{FF2B5EF4-FFF2-40B4-BE49-F238E27FC236}">
                <a16:creationId xmlns:a16="http://schemas.microsoft.com/office/drawing/2014/main" id="{5934F740-1159-7481-E1AF-C1994988D13F}"/>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2B71576C-7B65-597F-1C5E-D56DB40721CF}"/>
              </a:ext>
            </a:extLst>
          </p:cNvPr>
          <p:cNvSpPr>
            <a:spLocks noGrp="1"/>
          </p:cNvSpPr>
          <p:nvPr>
            <p:ph type="sldNum" sz="quarter" idx="12"/>
          </p:nvPr>
        </p:nvSpPr>
        <p:spPr/>
        <p:txBody>
          <a:bodyPr/>
          <a:lstStyle/>
          <a:p>
            <a:fld id="{2E0F20B8-E3EB-4F77-A2E6-F90422B6AC30}" type="slidenum">
              <a:rPr lang="en-GB" smtClean="0"/>
              <a:t>‹#›</a:t>
            </a:fld>
            <a:endParaRPr lang="en-GB"/>
          </a:p>
        </p:txBody>
      </p:sp>
    </p:spTree>
    <p:extLst>
      <p:ext uri="{BB962C8B-B14F-4D97-AF65-F5344CB8AC3E}">
        <p14:creationId xmlns:p14="http://schemas.microsoft.com/office/powerpoint/2010/main" val="429075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28228-F942-EBE7-9898-EC390869C816}"/>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94C4025D-C8E1-1435-8792-32161B41249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2CD53584-3A72-FC92-1FA4-839599288EE7}"/>
              </a:ext>
            </a:extLst>
          </p:cNvPr>
          <p:cNvSpPr>
            <a:spLocks noGrp="1"/>
          </p:cNvSpPr>
          <p:nvPr>
            <p:ph type="dt" sz="half" idx="10"/>
          </p:nvPr>
        </p:nvSpPr>
        <p:spPr/>
        <p:txBody>
          <a:bodyPr/>
          <a:lstStyle/>
          <a:p>
            <a:fld id="{EE8AE265-1844-4A0B-B182-F4446ACDF5E1}" type="datetimeFigureOut">
              <a:rPr lang="en-GB" smtClean="0"/>
              <a:t>18/04/2024</a:t>
            </a:fld>
            <a:endParaRPr lang="en-GB"/>
          </a:p>
        </p:txBody>
      </p:sp>
      <p:sp>
        <p:nvSpPr>
          <p:cNvPr id="5" name="页脚占位符 4">
            <a:extLst>
              <a:ext uri="{FF2B5EF4-FFF2-40B4-BE49-F238E27FC236}">
                <a16:creationId xmlns:a16="http://schemas.microsoft.com/office/drawing/2014/main" id="{B2A4D68B-D743-8351-5189-3E2204872561}"/>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7BA9865B-3D8C-FA5E-170B-13C10BF7E3DC}"/>
              </a:ext>
            </a:extLst>
          </p:cNvPr>
          <p:cNvSpPr>
            <a:spLocks noGrp="1"/>
          </p:cNvSpPr>
          <p:nvPr>
            <p:ph type="sldNum" sz="quarter" idx="12"/>
          </p:nvPr>
        </p:nvSpPr>
        <p:spPr/>
        <p:txBody>
          <a:bodyPr/>
          <a:lstStyle/>
          <a:p>
            <a:fld id="{2E0F20B8-E3EB-4F77-A2E6-F90422B6AC30}" type="slidenum">
              <a:rPr lang="en-GB" smtClean="0"/>
              <a:t>‹#›</a:t>
            </a:fld>
            <a:endParaRPr lang="en-GB"/>
          </a:p>
        </p:txBody>
      </p:sp>
    </p:spTree>
    <p:extLst>
      <p:ext uri="{BB962C8B-B14F-4D97-AF65-F5344CB8AC3E}">
        <p14:creationId xmlns:p14="http://schemas.microsoft.com/office/powerpoint/2010/main" val="1041082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6C4EF-F310-811B-708E-09D8D9B15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719D175B-2722-098A-BFCE-36A9E7EC02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52A7D1-E0C5-CDF5-E806-F664C2AFED3C}"/>
              </a:ext>
            </a:extLst>
          </p:cNvPr>
          <p:cNvSpPr>
            <a:spLocks noGrp="1"/>
          </p:cNvSpPr>
          <p:nvPr>
            <p:ph type="dt" sz="half" idx="10"/>
          </p:nvPr>
        </p:nvSpPr>
        <p:spPr/>
        <p:txBody>
          <a:bodyPr/>
          <a:lstStyle/>
          <a:p>
            <a:fld id="{EE8AE265-1844-4A0B-B182-F4446ACDF5E1}" type="datetimeFigureOut">
              <a:rPr lang="en-GB" smtClean="0"/>
              <a:t>18/04/2024</a:t>
            </a:fld>
            <a:endParaRPr lang="en-GB"/>
          </a:p>
        </p:txBody>
      </p:sp>
      <p:sp>
        <p:nvSpPr>
          <p:cNvPr id="5" name="页脚占位符 4">
            <a:extLst>
              <a:ext uri="{FF2B5EF4-FFF2-40B4-BE49-F238E27FC236}">
                <a16:creationId xmlns:a16="http://schemas.microsoft.com/office/drawing/2014/main" id="{FF22A163-603A-4A13-8656-29D84D1057D8}"/>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B39B07AB-BBAA-E3A8-1423-05089C8B3425}"/>
              </a:ext>
            </a:extLst>
          </p:cNvPr>
          <p:cNvSpPr>
            <a:spLocks noGrp="1"/>
          </p:cNvSpPr>
          <p:nvPr>
            <p:ph type="sldNum" sz="quarter" idx="12"/>
          </p:nvPr>
        </p:nvSpPr>
        <p:spPr/>
        <p:txBody>
          <a:bodyPr/>
          <a:lstStyle/>
          <a:p>
            <a:fld id="{2E0F20B8-E3EB-4F77-A2E6-F90422B6AC30}" type="slidenum">
              <a:rPr lang="en-GB" smtClean="0"/>
              <a:t>‹#›</a:t>
            </a:fld>
            <a:endParaRPr lang="en-GB"/>
          </a:p>
        </p:txBody>
      </p:sp>
    </p:spTree>
    <p:extLst>
      <p:ext uri="{BB962C8B-B14F-4D97-AF65-F5344CB8AC3E}">
        <p14:creationId xmlns:p14="http://schemas.microsoft.com/office/powerpoint/2010/main" val="7953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D3C1D-2EF1-2BA6-5C15-8D48FA40AE5B}"/>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14CBC74C-3C6D-5927-4DA6-3099FF01237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内容占位符 3">
            <a:extLst>
              <a:ext uri="{FF2B5EF4-FFF2-40B4-BE49-F238E27FC236}">
                <a16:creationId xmlns:a16="http://schemas.microsoft.com/office/drawing/2014/main" id="{54FAB461-2B65-4BA4-EEF3-0BA4178A98A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日期占位符 4">
            <a:extLst>
              <a:ext uri="{FF2B5EF4-FFF2-40B4-BE49-F238E27FC236}">
                <a16:creationId xmlns:a16="http://schemas.microsoft.com/office/drawing/2014/main" id="{BB833FCA-0EBF-C188-51E7-899FE647512E}"/>
              </a:ext>
            </a:extLst>
          </p:cNvPr>
          <p:cNvSpPr>
            <a:spLocks noGrp="1"/>
          </p:cNvSpPr>
          <p:nvPr>
            <p:ph type="dt" sz="half" idx="10"/>
          </p:nvPr>
        </p:nvSpPr>
        <p:spPr/>
        <p:txBody>
          <a:bodyPr/>
          <a:lstStyle/>
          <a:p>
            <a:fld id="{EE8AE265-1844-4A0B-B182-F4446ACDF5E1}" type="datetimeFigureOut">
              <a:rPr lang="en-GB" smtClean="0"/>
              <a:t>18/04/2024</a:t>
            </a:fld>
            <a:endParaRPr lang="en-GB"/>
          </a:p>
        </p:txBody>
      </p:sp>
      <p:sp>
        <p:nvSpPr>
          <p:cNvPr id="6" name="页脚占位符 5">
            <a:extLst>
              <a:ext uri="{FF2B5EF4-FFF2-40B4-BE49-F238E27FC236}">
                <a16:creationId xmlns:a16="http://schemas.microsoft.com/office/drawing/2014/main" id="{DC712D3F-8F47-DBF2-EDA5-573F0760C3B5}"/>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6E281A18-EE25-187E-A08A-49BC7FA9858E}"/>
              </a:ext>
            </a:extLst>
          </p:cNvPr>
          <p:cNvSpPr>
            <a:spLocks noGrp="1"/>
          </p:cNvSpPr>
          <p:nvPr>
            <p:ph type="sldNum" sz="quarter" idx="12"/>
          </p:nvPr>
        </p:nvSpPr>
        <p:spPr/>
        <p:txBody>
          <a:bodyPr/>
          <a:lstStyle/>
          <a:p>
            <a:fld id="{2E0F20B8-E3EB-4F77-A2E6-F90422B6AC30}" type="slidenum">
              <a:rPr lang="en-GB" smtClean="0"/>
              <a:t>‹#›</a:t>
            </a:fld>
            <a:endParaRPr lang="en-GB"/>
          </a:p>
        </p:txBody>
      </p:sp>
    </p:spTree>
    <p:extLst>
      <p:ext uri="{BB962C8B-B14F-4D97-AF65-F5344CB8AC3E}">
        <p14:creationId xmlns:p14="http://schemas.microsoft.com/office/powerpoint/2010/main" val="230746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FB64C-E060-C20B-66AC-61366251CF7E}"/>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9FE64668-BC00-F513-D82B-8091C748E2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E983504-4193-2988-EFDC-2E464F45F32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文本占位符 4">
            <a:extLst>
              <a:ext uri="{FF2B5EF4-FFF2-40B4-BE49-F238E27FC236}">
                <a16:creationId xmlns:a16="http://schemas.microsoft.com/office/drawing/2014/main" id="{3FC4E043-2D06-F417-A83A-40E9E45CFD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7E46C7B-D30D-B83F-ADC9-06DF5E843FE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日期占位符 6">
            <a:extLst>
              <a:ext uri="{FF2B5EF4-FFF2-40B4-BE49-F238E27FC236}">
                <a16:creationId xmlns:a16="http://schemas.microsoft.com/office/drawing/2014/main" id="{F4BCC1D7-7C74-28BE-36FB-8D664996DA5B}"/>
              </a:ext>
            </a:extLst>
          </p:cNvPr>
          <p:cNvSpPr>
            <a:spLocks noGrp="1"/>
          </p:cNvSpPr>
          <p:nvPr>
            <p:ph type="dt" sz="half" idx="10"/>
          </p:nvPr>
        </p:nvSpPr>
        <p:spPr/>
        <p:txBody>
          <a:bodyPr/>
          <a:lstStyle/>
          <a:p>
            <a:fld id="{EE8AE265-1844-4A0B-B182-F4446ACDF5E1}" type="datetimeFigureOut">
              <a:rPr lang="en-GB" smtClean="0"/>
              <a:t>18/04/2024</a:t>
            </a:fld>
            <a:endParaRPr lang="en-GB"/>
          </a:p>
        </p:txBody>
      </p:sp>
      <p:sp>
        <p:nvSpPr>
          <p:cNvPr id="8" name="页脚占位符 7">
            <a:extLst>
              <a:ext uri="{FF2B5EF4-FFF2-40B4-BE49-F238E27FC236}">
                <a16:creationId xmlns:a16="http://schemas.microsoft.com/office/drawing/2014/main" id="{73616522-FFF7-B14D-263C-F79D8F8936A6}"/>
              </a:ext>
            </a:extLst>
          </p:cNvPr>
          <p:cNvSpPr>
            <a:spLocks noGrp="1"/>
          </p:cNvSpPr>
          <p:nvPr>
            <p:ph type="ftr" sz="quarter" idx="11"/>
          </p:nvPr>
        </p:nvSpPr>
        <p:spPr/>
        <p:txBody>
          <a:bodyPr/>
          <a:lstStyle/>
          <a:p>
            <a:endParaRPr lang="en-GB"/>
          </a:p>
        </p:txBody>
      </p:sp>
      <p:sp>
        <p:nvSpPr>
          <p:cNvPr id="9" name="灯片编号占位符 8">
            <a:extLst>
              <a:ext uri="{FF2B5EF4-FFF2-40B4-BE49-F238E27FC236}">
                <a16:creationId xmlns:a16="http://schemas.microsoft.com/office/drawing/2014/main" id="{1A494528-0242-51F3-5F0C-4D9A16C0A257}"/>
              </a:ext>
            </a:extLst>
          </p:cNvPr>
          <p:cNvSpPr>
            <a:spLocks noGrp="1"/>
          </p:cNvSpPr>
          <p:nvPr>
            <p:ph type="sldNum" sz="quarter" idx="12"/>
          </p:nvPr>
        </p:nvSpPr>
        <p:spPr/>
        <p:txBody>
          <a:bodyPr/>
          <a:lstStyle/>
          <a:p>
            <a:fld id="{2E0F20B8-E3EB-4F77-A2E6-F90422B6AC30}" type="slidenum">
              <a:rPr lang="en-GB" smtClean="0"/>
              <a:t>‹#›</a:t>
            </a:fld>
            <a:endParaRPr lang="en-GB"/>
          </a:p>
        </p:txBody>
      </p:sp>
    </p:spTree>
    <p:extLst>
      <p:ext uri="{BB962C8B-B14F-4D97-AF65-F5344CB8AC3E}">
        <p14:creationId xmlns:p14="http://schemas.microsoft.com/office/powerpoint/2010/main" val="33284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CB477-B5D1-FF48-FC1A-A162FA72AC1E}"/>
              </a:ext>
            </a:extLst>
          </p:cNvPr>
          <p:cNvSpPr>
            <a:spLocks noGrp="1"/>
          </p:cNvSpPr>
          <p:nvPr>
            <p:ph type="title"/>
          </p:nvPr>
        </p:nvSpPr>
        <p:spPr/>
        <p:txBody>
          <a:bodyPr/>
          <a:lstStyle/>
          <a:p>
            <a:r>
              <a:rPr lang="zh-CN" altLang="en-US"/>
              <a:t>单击此处编辑母版标题样式</a:t>
            </a:r>
            <a:endParaRPr lang="en-GB"/>
          </a:p>
        </p:txBody>
      </p:sp>
      <p:sp>
        <p:nvSpPr>
          <p:cNvPr id="3" name="日期占位符 2">
            <a:extLst>
              <a:ext uri="{FF2B5EF4-FFF2-40B4-BE49-F238E27FC236}">
                <a16:creationId xmlns:a16="http://schemas.microsoft.com/office/drawing/2014/main" id="{EFBD17D2-A726-A3CF-5DE9-2DD1ED324CB8}"/>
              </a:ext>
            </a:extLst>
          </p:cNvPr>
          <p:cNvSpPr>
            <a:spLocks noGrp="1"/>
          </p:cNvSpPr>
          <p:nvPr>
            <p:ph type="dt" sz="half" idx="10"/>
          </p:nvPr>
        </p:nvSpPr>
        <p:spPr/>
        <p:txBody>
          <a:bodyPr/>
          <a:lstStyle/>
          <a:p>
            <a:fld id="{EE8AE265-1844-4A0B-B182-F4446ACDF5E1}" type="datetimeFigureOut">
              <a:rPr lang="en-GB" smtClean="0"/>
              <a:t>18/04/2024</a:t>
            </a:fld>
            <a:endParaRPr lang="en-GB"/>
          </a:p>
        </p:txBody>
      </p:sp>
      <p:sp>
        <p:nvSpPr>
          <p:cNvPr id="4" name="页脚占位符 3">
            <a:extLst>
              <a:ext uri="{FF2B5EF4-FFF2-40B4-BE49-F238E27FC236}">
                <a16:creationId xmlns:a16="http://schemas.microsoft.com/office/drawing/2014/main" id="{B9890D3B-3D60-4BD6-5E09-BFB448AAAAE6}"/>
              </a:ext>
            </a:extLst>
          </p:cNvPr>
          <p:cNvSpPr>
            <a:spLocks noGrp="1"/>
          </p:cNvSpPr>
          <p:nvPr>
            <p:ph type="ftr" sz="quarter" idx="11"/>
          </p:nvPr>
        </p:nvSpPr>
        <p:spPr/>
        <p:txBody>
          <a:bodyPr/>
          <a:lstStyle/>
          <a:p>
            <a:endParaRPr lang="en-GB"/>
          </a:p>
        </p:txBody>
      </p:sp>
      <p:sp>
        <p:nvSpPr>
          <p:cNvPr id="5" name="灯片编号占位符 4">
            <a:extLst>
              <a:ext uri="{FF2B5EF4-FFF2-40B4-BE49-F238E27FC236}">
                <a16:creationId xmlns:a16="http://schemas.microsoft.com/office/drawing/2014/main" id="{E246935A-B59D-97D9-73E0-3882B63C3087}"/>
              </a:ext>
            </a:extLst>
          </p:cNvPr>
          <p:cNvSpPr>
            <a:spLocks noGrp="1"/>
          </p:cNvSpPr>
          <p:nvPr>
            <p:ph type="sldNum" sz="quarter" idx="12"/>
          </p:nvPr>
        </p:nvSpPr>
        <p:spPr/>
        <p:txBody>
          <a:bodyPr/>
          <a:lstStyle/>
          <a:p>
            <a:fld id="{2E0F20B8-E3EB-4F77-A2E6-F90422B6AC30}" type="slidenum">
              <a:rPr lang="en-GB" smtClean="0"/>
              <a:t>‹#›</a:t>
            </a:fld>
            <a:endParaRPr lang="en-GB"/>
          </a:p>
        </p:txBody>
      </p:sp>
    </p:spTree>
    <p:extLst>
      <p:ext uri="{BB962C8B-B14F-4D97-AF65-F5344CB8AC3E}">
        <p14:creationId xmlns:p14="http://schemas.microsoft.com/office/powerpoint/2010/main" val="306340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E1A10C-0D4F-B4BE-522F-D0148D1FB2E7}"/>
              </a:ext>
            </a:extLst>
          </p:cNvPr>
          <p:cNvSpPr>
            <a:spLocks noGrp="1"/>
          </p:cNvSpPr>
          <p:nvPr>
            <p:ph type="dt" sz="half" idx="10"/>
          </p:nvPr>
        </p:nvSpPr>
        <p:spPr/>
        <p:txBody>
          <a:bodyPr/>
          <a:lstStyle/>
          <a:p>
            <a:fld id="{EE8AE265-1844-4A0B-B182-F4446ACDF5E1}" type="datetimeFigureOut">
              <a:rPr lang="en-GB" smtClean="0"/>
              <a:t>18/04/2024</a:t>
            </a:fld>
            <a:endParaRPr lang="en-GB"/>
          </a:p>
        </p:txBody>
      </p:sp>
      <p:sp>
        <p:nvSpPr>
          <p:cNvPr id="3" name="页脚占位符 2">
            <a:extLst>
              <a:ext uri="{FF2B5EF4-FFF2-40B4-BE49-F238E27FC236}">
                <a16:creationId xmlns:a16="http://schemas.microsoft.com/office/drawing/2014/main" id="{FBCF7158-D589-3DE0-71B1-D122FD30A405}"/>
              </a:ext>
            </a:extLst>
          </p:cNvPr>
          <p:cNvSpPr>
            <a:spLocks noGrp="1"/>
          </p:cNvSpPr>
          <p:nvPr>
            <p:ph type="ftr" sz="quarter" idx="11"/>
          </p:nvPr>
        </p:nvSpPr>
        <p:spPr/>
        <p:txBody>
          <a:bodyPr/>
          <a:lstStyle/>
          <a:p>
            <a:endParaRPr lang="en-GB"/>
          </a:p>
        </p:txBody>
      </p:sp>
      <p:sp>
        <p:nvSpPr>
          <p:cNvPr id="4" name="灯片编号占位符 3">
            <a:extLst>
              <a:ext uri="{FF2B5EF4-FFF2-40B4-BE49-F238E27FC236}">
                <a16:creationId xmlns:a16="http://schemas.microsoft.com/office/drawing/2014/main" id="{6B2F67F3-31D1-4F70-EE6C-0B7177A7F536}"/>
              </a:ext>
            </a:extLst>
          </p:cNvPr>
          <p:cNvSpPr>
            <a:spLocks noGrp="1"/>
          </p:cNvSpPr>
          <p:nvPr>
            <p:ph type="sldNum" sz="quarter" idx="12"/>
          </p:nvPr>
        </p:nvSpPr>
        <p:spPr/>
        <p:txBody>
          <a:bodyPr/>
          <a:lstStyle/>
          <a:p>
            <a:fld id="{2E0F20B8-E3EB-4F77-A2E6-F90422B6AC30}" type="slidenum">
              <a:rPr lang="en-GB" smtClean="0"/>
              <a:t>‹#›</a:t>
            </a:fld>
            <a:endParaRPr lang="en-GB"/>
          </a:p>
        </p:txBody>
      </p:sp>
    </p:spTree>
    <p:extLst>
      <p:ext uri="{BB962C8B-B14F-4D97-AF65-F5344CB8AC3E}">
        <p14:creationId xmlns:p14="http://schemas.microsoft.com/office/powerpoint/2010/main" val="4281124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92436-3F42-CD7C-3C87-1042030AFB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D750A9EE-9F9F-33FE-D73A-01C2AE743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文本占位符 3">
            <a:extLst>
              <a:ext uri="{FF2B5EF4-FFF2-40B4-BE49-F238E27FC236}">
                <a16:creationId xmlns:a16="http://schemas.microsoft.com/office/drawing/2014/main" id="{CCFC0733-5D1E-D07F-DDE1-C27284DDA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327DC90-2157-17F3-0CF8-47D2D2776B9D}"/>
              </a:ext>
            </a:extLst>
          </p:cNvPr>
          <p:cNvSpPr>
            <a:spLocks noGrp="1"/>
          </p:cNvSpPr>
          <p:nvPr>
            <p:ph type="dt" sz="half" idx="10"/>
          </p:nvPr>
        </p:nvSpPr>
        <p:spPr/>
        <p:txBody>
          <a:bodyPr/>
          <a:lstStyle/>
          <a:p>
            <a:fld id="{EE8AE265-1844-4A0B-B182-F4446ACDF5E1}" type="datetimeFigureOut">
              <a:rPr lang="en-GB" smtClean="0"/>
              <a:t>18/04/2024</a:t>
            </a:fld>
            <a:endParaRPr lang="en-GB"/>
          </a:p>
        </p:txBody>
      </p:sp>
      <p:sp>
        <p:nvSpPr>
          <p:cNvPr id="6" name="页脚占位符 5">
            <a:extLst>
              <a:ext uri="{FF2B5EF4-FFF2-40B4-BE49-F238E27FC236}">
                <a16:creationId xmlns:a16="http://schemas.microsoft.com/office/drawing/2014/main" id="{E9CC8CEE-338D-26BB-50B5-E95E0D29BD90}"/>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59ABF84F-2AD6-8E78-9E51-78B0DEF3F08F}"/>
              </a:ext>
            </a:extLst>
          </p:cNvPr>
          <p:cNvSpPr>
            <a:spLocks noGrp="1"/>
          </p:cNvSpPr>
          <p:nvPr>
            <p:ph type="sldNum" sz="quarter" idx="12"/>
          </p:nvPr>
        </p:nvSpPr>
        <p:spPr/>
        <p:txBody>
          <a:bodyPr/>
          <a:lstStyle/>
          <a:p>
            <a:fld id="{2E0F20B8-E3EB-4F77-A2E6-F90422B6AC30}" type="slidenum">
              <a:rPr lang="en-GB" smtClean="0"/>
              <a:t>‹#›</a:t>
            </a:fld>
            <a:endParaRPr lang="en-GB"/>
          </a:p>
        </p:txBody>
      </p:sp>
    </p:spTree>
    <p:extLst>
      <p:ext uri="{BB962C8B-B14F-4D97-AF65-F5344CB8AC3E}">
        <p14:creationId xmlns:p14="http://schemas.microsoft.com/office/powerpoint/2010/main" val="1078725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0CF0A-950D-1EC6-2A75-917A249FF53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图片占位符 2">
            <a:extLst>
              <a:ext uri="{FF2B5EF4-FFF2-40B4-BE49-F238E27FC236}">
                <a16:creationId xmlns:a16="http://schemas.microsoft.com/office/drawing/2014/main" id="{E17AD345-C127-FF8A-4CA3-3858E806EE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a:extLst>
              <a:ext uri="{FF2B5EF4-FFF2-40B4-BE49-F238E27FC236}">
                <a16:creationId xmlns:a16="http://schemas.microsoft.com/office/drawing/2014/main" id="{94F8707E-5412-4275-21EE-37AAB7586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E6B655-6747-ECB3-28A3-C12EF8DBE4F3}"/>
              </a:ext>
            </a:extLst>
          </p:cNvPr>
          <p:cNvSpPr>
            <a:spLocks noGrp="1"/>
          </p:cNvSpPr>
          <p:nvPr>
            <p:ph type="dt" sz="half" idx="10"/>
          </p:nvPr>
        </p:nvSpPr>
        <p:spPr/>
        <p:txBody>
          <a:bodyPr/>
          <a:lstStyle/>
          <a:p>
            <a:fld id="{EE8AE265-1844-4A0B-B182-F4446ACDF5E1}" type="datetimeFigureOut">
              <a:rPr lang="en-GB" smtClean="0"/>
              <a:t>18/04/2024</a:t>
            </a:fld>
            <a:endParaRPr lang="en-GB"/>
          </a:p>
        </p:txBody>
      </p:sp>
      <p:sp>
        <p:nvSpPr>
          <p:cNvPr id="6" name="页脚占位符 5">
            <a:extLst>
              <a:ext uri="{FF2B5EF4-FFF2-40B4-BE49-F238E27FC236}">
                <a16:creationId xmlns:a16="http://schemas.microsoft.com/office/drawing/2014/main" id="{56D13571-F2C4-6B1D-2B8B-379285E7CBFC}"/>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F72DD0EF-353B-85F8-3CBF-4D61AD8ABDE5}"/>
              </a:ext>
            </a:extLst>
          </p:cNvPr>
          <p:cNvSpPr>
            <a:spLocks noGrp="1"/>
          </p:cNvSpPr>
          <p:nvPr>
            <p:ph type="sldNum" sz="quarter" idx="12"/>
          </p:nvPr>
        </p:nvSpPr>
        <p:spPr/>
        <p:txBody>
          <a:bodyPr/>
          <a:lstStyle/>
          <a:p>
            <a:fld id="{2E0F20B8-E3EB-4F77-A2E6-F90422B6AC30}" type="slidenum">
              <a:rPr lang="en-GB" smtClean="0"/>
              <a:t>‹#›</a:t>
            </a:fld>
            <a:endParaRPr lang="en-GB"/>
          </a:p>
        </p:txBody>
      </p:sp>
    </p:spTree>
    <p:extLst>
      <p:ext uri="{BB962C8B-B14F-4D97-AF65-F5344CB8AC3E}">
        <p14:creationId xmlns:p14="http://schemas.microsoft.com/office/powerpoint/2010/main" val="2188508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9C12D4F-9C9B-71CE-2C0B-18D69B13A9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22B1D1B1-91CA-FCDD-412E-2B2D86B4D9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2B939BE3-0EBA-56ED-CEB3-A0499C948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8AE265-1844-4A0B-B182-F4446ACDF5E1}" type="datetimeFigureOut">
              <a:rPr lang="en-GB" smtClean="0"/>
              <a:t>18/04/2024</a:t>
            </a:fld>
            <a:endParaRPr lang="en-GB"/>
          </a:p>
        </p:txBody>
      </p:sp>
      <p:sp>
        <p:nvSpPr>
          <p:cNvPr id="5" name="页脚占位符 4">
            <a:extLst>
              <a:ext uri="{FF2B5EF4-FFF2-40B4-BE49-F238E27FC236}">
                <a16:creationId xmlns:a16="http://schemas.microsoft.com/office/drawing/2014/main" id="{30C307CB-DDFD-7EA6-98BF-E4DF2BEDE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灯片编号占位符 5">
            <a:extLst>
              <a:ext uri="{FF2B5EF4-FFF2-40B4-BE49-F238E27FC236}">
                <a16:creationId xmlns:a16="http://schemas.microsoft.com/office/drawing/2014/main" id="{BC34E5EC-E268-7FF2-2C8E-058624C2A9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0F20B8-E3EB-4F77-A2E6-F90422B6AC30}" type="slidenum">
              <a:rPr lang="en-GB" smtClean="0"/>
              <a:t>‹#›</a:t>
            </a:fld>
            <a:endParaRPr lang="en-GB"/>
          </a:p>
        </p:txBody>
      </p:sp>
    </p:spTree>
    <p:extLst>
      <p:ext uri="{BB962C8B-B14F-4D97-AF65-F5344CB8AC3E}">
        <p14:creationId xmlns:p14="http://schemas.microsoft.com/office/powerpoint/2010/main" val="4136480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5BDA393-AAD2-C856-D4C3-E4A5EA413DC7}"/>
              </a:ext>
            </a:extLst>
          </p:cNvPr>
          <p:cNvSpPr>
            <a:spLocks noGrp="1"/>
          </p:cNvSpPr>
          <p:nvPr>
            <p:ph type="ctrTitle"/>
          </p:nvPr>
        </p:nvSpPr>
        <p:spPr>
          <a:xfrm>
            <a:off x="1285241" y="1008993"/>
            <a:ext cx="9231410" cy="3542045"/>
          </a:xfrm>
        </p:spPr>
        <p:txBody>
          <a:bodyPr anchor="b">
            <a:normAutofit/>
          </a:bodyPr>
          <a:lstStyle/>
          <a:p>
            <a:pPr algn="l"/>
            <a:r>
              <a:rPr lang="en-US" sz="8100" dirty="0"/>
              <a:t>Morden Supermarket Security System Design</a:t>
            </a:r>
            <a:endParaRPr lang="en-GB" sz="8100" dirty="0"/>
          </a:p>
        </p:txBody>
      </p:sp>
      <p:sp>
        <p:nvSpPr>
          <p:cNvPr id="3" name="副标题 2">
            <a:extLst>
              <a:ext uri="{FF2B5EF4-FFF2-40B4-BE49-F238E27FC236}">
                <a16:creationId xmlns:a16="http://schemas.microsoft.com/office/drawing/2014/main" id="{4683270D-F999-C702-9082-086576466732}"/>
              </a:ext>
            </a:extLst>
          </p:cNvPr>
          <p:cNvSpPr>
            <a:spLocks noGrp="1"/>
          </p:cNvSpPr>
          <p:nvPr>
            <p:ph type="subTitle" idx="1"/>
          </p:nvPr>
        </p:nvSpPr>
        <p:spPr>
          <a:xfrm>
            <a:off x="1285241" y="4582814"/>
            <a:ext cx="7132335" cy="1312657"/>
          </a:xfrm>
        </p:spPr>
        <p:txBody>
          <a:bodyPr anchor="t">
            <a:normAutofit/>
          </a:bodyPr>
          <a:lstStyle/>
          <a:p>
            <a:pPr algn="l"/>
            <a:r>
              <a:rPr lang="en-GB" dirty="0"/>
              <a:t>K</a:t>
            </a:r>
            <a:r>
              <a:rPr lang="en-US" altLang="zh-CN" dirty="0" err="1"/>
              <a:t>ailai</a:t>
            </a:r>
            <a:r>
              <a:rPr lang="en-US" altLang="zh-CN" dirty="0"/>
              <a:t> Lin, </a:t>
            </a:r>
            <a:r>
              <a:rPr lang="en-US" altLang="zh-CN" dirty="0" err="1"/>
              <a:t>Zhenyu</a:t>
            </a:r>
            <a:r>
              <a:rPr lang="en-US" altLang="zh-CN" dirty="0"/>
              <a:t> Zhu, </a:t>
            </a:r>
            <a:r>
              <a:rPr lang="en-US" altLang="zh-CN" dirty="0" err="1"/>
              <a:t>Ruowei</a:t>
            </a:r>
            <a:r>
              <a:rPr lang="en-US" altLang="zh-CN" dirty="0"/>
              <a:t> Xing, </a:t>
            </a:r>
            <a:r>
              <a:rPr lang="en-US" altLang="zh-CN" dirty="0" err="1"/>
              <a:t>Huanxi</a:t>
            </a:r>
            <a:r>
              <a:rPr lang="en-US" altLang="zh-CN" dirty="0"/>
              <a:t> Tong</a:t>
            </a:r>
            <a:endParaRPr lang="en-GB" dirty="0"/>
          </a:p>
        </p:txBody>
      </p:sp>
      <p:pic>
        <p:nvPicPr>
          <p:cNvPr id="9" name="音频 8">
            <a:hlinkClick r:id="" action="ppaction://media"/>
            <a:extLst>
              <a:ext uri="{FF2B5EF4-FFF2-40B4-BE49-F238E27FC236}">
                <a16:creationId xmlns:a16="http://schemas.microsoft.com/office/drawing/2014/main" id="{2B187EF6-E5E1-3C0F-F9D2-0D3C86C4D113}"/>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44313903"/>
      </p:ext>
    </p:extLst>
  </p:cSld>
  <p:clrMapOvr>
    <a:masterClrMapping/>
  </p:clrMapOvr>
  <mc:AlternateContent xmlns:mc="http://schemas.openxmlformats.org/markup-compatibility/2006">
    <mc:Choice xmlns:p14="http://schemas.microsoft.com/office/powerpoint/2010/main" Requires="p14">
      <p:transition spd="slow" p14:dur="2000" advTm="12981"/>
    </mc:Choice>
    <mc:Fallback>
      <p:transition spd="slow" advTm="129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90DA0-D6DE-7427-F6F6-E3DA3F9D2B94}"/>
              </a:ext>
            </a:extLst>
          </p:cNvPr>
          <p:cNvSpPr>
            <a:spLocks noGrp="1"/>
          </p:cNvSpPr>
          <p:nvPr>
            <p:ph type="title"/>
          </p:nvPr>
        </p:nvSpPr>
        <p:spPr/>
        <p:txBody>
          <a:bodyPr/>
          <a:lstStyle/>
          <a:p>
            <a:r>
              <a:rPr lang="en-US" sz="1800" b="0" i="0" u="none" strike="noStrike" dirty="0">
                <a:solidFill>
                  <a:srgbClr val="000000"/>
                </a:solidFill>
                <a:effectLst/>
                <a:latin typeface="Arial" panose="020B0604020202020204" pitchFamily="34" charset="0"/>
              </a:rPr>
              <a:t>Prevention of brute force password cracking</a:t>
            </a:r>
          </a:p>
        </p:txBody>
      </p:sp>
      <p:sp>
        <p:nvSpPr>
          <p:cNvPr id="3" name="内容占位符 2">
            <a:extLst>
              <a:ext uri="{FF2B5EF4-FFF2-40B4-BE49-F238E27FC236}">
                <a16:creationId xmlns:a16="http://schemas.microsoft.com/office/drawing/2014/main" id="{7A9A528B-E8D5-5646-CC9F-61FDFAFAC42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228894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9A6F1-7884-07D2-B2B4-D46A1C797C07}"/>
              </a:ext>
            </a:extLst>
          </p:cNvPr>
          <p:cNvSpPr>
            <a:spLocks noGrp="1"/>
          </p:cNvSpPr>
          <p:nvPr>
            <p:ph type="title"/>
          </p:nvPr>
        </p:nvSpPr>
        <p:spPr/>
        <p:txBody>
          <a:bodyPr/>
          <a:lstStyle/>
          <a:p>
            <a:r>
              <a:rPr lang="en-GB" sz="1800" b="1" i="0" u="none" strike="noStrike">
                <a:solidFill>
                  <a:srgbClr val="000000"/>
                </a:solidFill>
                <a:effectLst/>
                <a:latin typeface="Arial" panose="020B0604020202020204" pitchFamily="34" charset="0"/>
              </a:rPr>
              <a:t>Prevention of DoS attack</a:t>
            </a:r>
            <a:endParaRPr lang="en-GB" dirty="0"/>
          </a:p>
        </p:txBody>
      </p:sp>
      <p:sp>
        <p:nvSpPr>
          <p:cNvPr id="7" name="内容占位符 6">
            <a:extLst>
              <a:ext uri="{FF2B5EF4-FFF2-40B4-BE49-F238E27FC236}">
                <a16:creationId xmlns:a16="http://schemas.microsoft.com/office/drawing/2014/main" id="{E48055E1-1490-8889-38E7-B4E152105AF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5816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7A02E-4E00-F54E-E1A3-DD58B92C0939}"/>
              </a:ext>
            </a:extLst>
          </p:cNvPr>
          <p:cNvSpPr>
            <a:spLocks noGrp="1"/>
          </p:cNvSpPr>
          <p:nvPr>
            <p:ph type="title"/>
          </p:nvPr>
        </p:nvSpPr>
        <p:spPr/>
        <p:txBody>
          <a:bodyPr/>
          <a:lstStyle/>
          <a:p>
            <a:r>
              <a:rPr lang="en-US" sz="1800" b="1" i="0" u="none" strike="noStrike" dirty="0">
                <a:solidFill>
                  <a:srgbClr val="000000"/>
                </a:solidFill>
                <a:effectLst/>
                <a:latin typeface="Times New Roman" panose="02020603050405020304" pitchFamily="18" charset="0"/>
              </a:rPr>
              <a:t>Discussions on the important aspects of the project </a:t>
            </a:r>
            <a:endParaRPr lang="en-GB" dirty="0"/>
          </a:p>
        </p:txBody>
      </p:sp>
      <p:sp>
        <p:nvSpPr>
          <p:cNvPr id="3" name="内容占位符 2">
            <a:extLst>
              <a:ext uri="{FF2B5EF4-FFF2-40B4-BE49-F238E27FC236}">
                <a16:creationId xmlns:a16="http://schemas.microsoft.com/office/drawing/2014/main" id="{6C4D8FFA-7DF7-7D92-69B1-B2EB36218EB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912765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5B5C1-29A1-3F3E-F7E3-ACD9BB01B71E}"/>
              </a:ext>
            </a:extLst>
          </p:cNvPr>
          <p:cNvSpPr>
            <a:spLocks noGrp="1"/>
          </p:cNvSpPr>
          <p:nvPr>
            <p:ph type="title"/>
          </p:nvPr>
        </p:nvSpPr>
        <p:spPr/>
        <p:txBody>
          <a:bodyPr/>
          <a:lstStyle/>
          <a:p>
            <a:r>
              <a:rPr lang="en-GB" sz="1800" b="1" i="0" u="none" strike="noStrike" dirty="0">
                <a:solidFill>
                  <a:srgbClr val="000000"/>
                </a:solidFill>
                <a:effectLst/>
                <a:latin typeface="Times New Roman" panose="02020603050405020304" pitchFamily="18" charset="0"/>
              </a:rPr>
              <a:t>Regulation and Ethical considerations</a:t>
            </a:r>
            <a:endParaRPr lang="en-GB" dirty="0"/>
          </a:p>
        </p:txBody>
      </p:sp>
      <p:sp>
        <p:nvSpPr>
          <p:cNvPr id="3" name="内容占位符 2">
            <a:extLst>
              <a:ext uri="{FF2B5EF4-FFF2-40B4-BE49-F238E27FC236}">
                <a16:creationId xmlns:a16="http://schemas.microsoft.com/office/drawing/2014/main" id="{D2313F5D-E2A3-660E-435D-226DFC67250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848160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D3FA16D-AB49-82BE-420C-FE80DF77D6CC}"/>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50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F885B4D-C88D-1D5F-C922-479D06906B1C}"/>
              </a:ext>
            </a:extLst>
          </p:cNvPr>
          <p:cNvSpPr>
            <a:spLocks noGrp="1"/>
          </p:cNvSpPr>
          <p:nvPr>
            <p:ph type="title"/>
          </p:nvPr>
        </p:nvSpPr>
        <p:spPr>
          <a:xfrm>
            <a:off x="838201" y="365125"/>
            <a:ext cx="5251316" cy="1807305"/>
          </a:xfrm>
        </p:spPr>
        <p:txBody>
          <a:bodyPr>
            <a:normAutofit/>
          </a:bodyPr>
          <a:lstStyle/>
          <a:p>
            <a:r>
              <a:rPr lang="en-GB"/>
              <a:t>Assets Identification</a:t>
            </a:r>
          </a:p>
        </p:txBody>
      </p:sp>
      <p:sp>
        <p:nvSpPr>
          <p:cNvPr id="3" name="内容占位符 2">
            <a:extLst>
              <a:ext uri="{FF2B5EF4-FFF2-40B4-BE49-F238E27FC236}">
                <a16:creationId xmlns:a16="http://schemas.microsoft.com/office/drawing/2014/main" id="{E1317E28-B10F-DCCC-E8CB-FA6AB570B5EF}"/>
              </a:ext>
            </a:extLst>
          </p:cNvPr>
          <p:cNvSpPr>
            <a:spLocks noGrp="1"/>
          </p:cNvSpPr>
          <p:nvPr>
            <p:ph idx="1"/>
          </p:nvPr>
        </p:nvSpPr>
        <p:spPr>
          <a:xfrm>
            <a:off x="838200" y="2333297"/>
            <a:ext cx="4619621" cy="3843666"/>
          </a:xfrm>
        </p:spPr>
        <p:txBody>
          <a:bodyPr>
            <a:normAutofit/>
          </a:bodyPr>
          <a:lstStyle/>
          <a:p>
            <a:r>
              <a:rPr lang="en-US" sz="1700"/>
              <a:t>Customer Data: Including customer profile information, e.g. preferred names, addresses, contact details, and potentially sensitive data like purchase information (commonly used card type and partial card number), purchase history, and preferences.</a:t>
            </a:r>
          </a:p>
          <a:p>
            <a:r>
              <a:rPr lang="en-US" sz="1700"/>
              <a:t>Access Interface: The designed function for accessing and managing available resources, inclusive but not limited to database, functional machine learning (ML) models, etc.</a:t>
            </a:r>
          </a:p>
          <a:p>
            <a:r>
              <a:rPr lang="en-US" sz="1700"/>
              <a:t>Database: Where collected data and trained model would be stored or backed up.</a:t>
            </a:r>
          </a:p>
        </p:txBody>
      </p:sp>
      <p:pic>
        <p:nvPicPr>
          <p:cNvPr id="16" name="Picture 4" descr="Graph on document with pen">
            <a:extLst>
              <a:ext uri="{FF2B5EF4-FFF2-40B4-BE49-F238E27FC236}">
                <a16:creationId xmlns:a16="http://schemas.microsoft.com/office/drawing/2014/main" id="{BEC99D5A-BBB6-04FB-1D6B-00B6E25E9435}"/>
              </a:ext>
            </a:extLst>
          </p:cNvPr>
          <p:cNvPicPr>
            <a:picLocks noChangeAspect="1"/>
          </p:cNvPicPr>
          <p:nvPr/>
        </p:nvPicPr>
        <p:blipFill rotWithShape="1">
          <a:blip r:embed="rId5"/>
          <a:srcRect l="27759" r="1420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34" name="音频 33">
            <a:hlinkClick r:id="" action="ppaction://media"/>
            <a:extLst>
              <a:ext uri="{FF2B5EF4-FFF2-40B4-BE49-F238E27FC236}">
                <a16:creationId xmlns:a16="http://schemas.microsoft.com/office/drawing/2014/main" id="{C80DC70C-02F8-5B96-F1B0-03A1708638D9}"/>
              </a:ext>
            </a:extLst>
          </p:cNvPr>
          <p:cNvPicPr>
            <a:picLocks noChangeAspect="1"/>
          </p:cNvPicPr>
          <p:nvPr>
            <a:audioFile r:link="rId2"/>
            <p:extLst>
              <p:ext uri="{DAA4B4D4-6D71-4841-9C94-3DE7FCFB9230}">
                <p14:media xmlns:p14="http://schemas.microsoft.com/office/powerpoint/2010/main" r:embed="rId1"/>
              </p:ext>
            </p:extLst>
          </p:nvPr>
        </p:nvPicPr>
        <p:blipFill>
          <a:blip r:embed="rId6"/>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260503726"/>
      </p:ext>
    </p:extLst>
  </p:cSld>
  <p:clrMapOvr>
    <a:masterClrMapping/>
  </p:clrMapOvr>
  <mc:AlternateContent xmlns:mc="http://schemas.openxmlformats.org/markup-compatibility/2006">
    <mc:Choice xmlns:p14="http://schemas.microsoft.com/office/powerpoint/2010/main" Requires="p14">
      <p:transition spd="slow" p14:dur="2000" advTm="39169"/>
    </mc:Choice>
    <mc:Fallback>
      <p:transition spd="slow" advTm="391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B9197AB-29D1-E18B-1A9B-CC3AE3B1E4D0}"/>
              </a:ext>
            </a:extLst>
          </p:cNvPr>
          <p:cNvSpPr>
            <a:spLocks noGrp="1"/>
          </p:cNvSpPr>
          <p:nvPr>
            <p:ph type="title"/>
          </p:nvPr>
        </p:nvSpPr>
        <p:spPr>
          <a:xfrm>
            <a:off x="1285240" y="1050595"/>
            <a:ext cx="8074815" cy="1618489"/>
          </a:xfrm>
        </p:spPr>
        <p:txBody>
          <a:bodyPr anchor="ctr">
            <a:normAutofit/>
          </a:bodyPr>
          <a:lstStyle/>
          <a:p>
            <a:r>
              <a:rPr lang="en-GB" sz="7200"/>
              <a:t>Threat Identification</a:t>
            </a:r>
          </a:p>
        </p:txBody>
      </p:sp>
      <p:sp>
        <p:nvSpPr>
          <p:cNvPr id="3" name="内容占位符 2">
            <a:extLst>
              <a:ext uri="{FF2B5EF4-FFF2-40B4-BE49-F238E27FC236}">
                <a16:creationId xmlns:a16="http://schemas.microsoft.com/office/drawing/2014/main" id="{3B649CF2-B5B0-54BE-7B91-B0FEC89626D0}"/>
              </a:ext>
            </a:extLst>
          </p:cNvPr>
          <p:cNvSpPr>
            <a:spLocks noGrp="1"/>
          </p:cNvSpPr>
          <p:nvPr>
            <p:ph idx="1"/>
          </p:nvPr>
        </p:nvSpPr>
        <p:spPr>
          <a:xfrm>
            <a:off x="1285240" y="2969469"/>
            <a:ext cx="8074815" cy="2800395"/>
          </a:xfrm>
        </p:spPr>
        <p:txBody>
          <a:bodyPr anchor="t">
            <a:normAutofit/>
          </a:bodyPr>
          <a:lstStyle/>
          <a:p>
            <a:pPr rtl="0">
              <a:spcBef>
                <a:spcPts val="0"/>
              </a:spcBef>
              <a:spcAft>
                <a:spcPts val="0"/>
              </a:spcAft>
            </a:pPr>
            <a:r>
              <a:rPr lang="en-US" sz="1800" b="1" i="0" u="none" strike="noStrike" dirty="0">
                <a:effectLst/>
                <a:latin typeface="Times New Roman" panose="02020603050405020304" pitchFamily="18" charset="0"/>
              </a:rPr>
              <a:t>Victim: </a:t>
            </a:r>
            <a:r>
              <a:rPr lang="en-US" sz="1800" b="0" i="0" u="none" strike="noStrike" dirty="0">
                <a:effectLst/>
                <a:latin typeface="Times New Roman" panose="02020603050405020304" pitchFamily="18" charset="0"/>
              </a:rPr>
              <a:t>Any entities involved in </a:t>
            </a:r>
            <a:r>
              <a:rPr lang="en-US" sz="1800" b="0" i="0" u="none" strike="noStrike" dirty="0" err="1">
                <a:effectLst/>
                <a:latin typeface="Times New Roman" panose="02020603050405020304" pitchFamily="18" charset="0"/>
              </a:rPr>
              <a:t>utilising</a:t>
            </a:r>
            <a:r>
              <a:rPr lang="en-US" sz="1800" b="0" i="0" u="none" strike="noStrike" dirty="0">
                <a:effectLst/>
                <a:latin typeface="Times New Roman" panose="02020603050405020304" pitchFamily="18" charset="0"/>
              </a:rPr>
              <a:t> or managing the system would become a victim in the worst case, including the customers, store and its employees, and external service provider, as they could be subject to reputation damage if found responsible.</a:t>
            </a:r>
            <a:endParaRPr lang="en-US" sz="1800" b="0" dirty="0">
              <a:effectLst/>
            </a:endParaRPr>
          </a:p>
          <a:p>
            <a:pPr rtl="0">
              <a:spcBef>
                <a:spcPts val="1200"/>
              </a:spcBef>
              <a:spcAft>
                <a:spcPts val="1200"/>
              </a:spcAft>
            </a:pPr>
            <a:r>
              <a:rPr lang="en-US" sz="1800" b="1" i="0" u="none" strike="noStrike" dirty="0">
                <a:effectLst/>
                <a:latin typeface="Times New Roman" panose="02020603050405020304" pitchFamily="18" charset="0"/>
              </a:rPr>
              <a:t>Adversary</a:t>
            </a:r>
            <a:r>
              <a:rPr lang="en-US" sz="1800" b="0" i="0" u="none" strike="noStrike" dirty="0">
                <a:effectLst/>
                <a:latin typeface="Times New Roman" panose="02020603050405020304" pitchFamily="18" charset="0"/>
              </a:rPr>
              <a:t>: Any entities that could make unethical interest by accessing the data and functional blocks, malicious attackers, etc.</a:t>
            </a:r>
            <a:endParaRPr lang="en-US" sz="1800" b="0" dirty="0">
              <a:effectLst/>
            </a:endParaRPr>
          </a:p>
          <a:p>
            <a:r>
              <a:rPr lang="en-US" sz="1800" b="1" i="0" u="none" strike="noStrike" dirty="0">
                <a:effectLst/>
                <a:latin typeface="Times New Roman" panose="02020603050405020304" pitchFamily="18" charset="0"/>
              </a:rPr>
              <a:t>Threats: </a:t>
            </a:r>
            <a:r>
              <a:rPr lang="en-US" sz="1800" b="0" i="0" u="none" strike="noStrike" dirty="0">
                <a:effectLst/>
                <a:latin typeface="Times New Roman" panose="02020603050405020304" pitchFamily="18" charset="0"/>
              </a:rPr>
              <a:t>Malicious Attacks and software leakage, unexpected personal identification information (PII) exposure, internal system &amp; third-party application vulnerabilities, etc.</a:t>
            </a:r>
            <a:endParaRPr lang="en-GB" sz="1800" dirty="0"/>
          </a:p>
        </p:txBody>
      </p:sp>
      <p:pic>
        <p:nvPicPr>
          <p:cNvPr id="34" name="音频 33">
            <a:hlinkClick r:id="" action="ppaction://media"/>
            <a:extLst>
              <a:ext uri="{FF2B5EF4-FFF2-40B4-BE49-F238E27FC236}">
                <a16:creationId xmlns:a16="http://schemas.microsoft.com/office/drawing/2014/main" id="{B988ED66-4FA9-B3A8-1E33-95FB2E46BA5A}"/>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208388696"/>
      </p:ext>
    </p:extLst>
  </p:cSld>
  <p:clrMapOvr>
    <a:masterClrMapping/>
  </p:clrMapOvr>
  <mc:AlternateContent xmlns:mc="http://schemas.openxmlformats.org/markup-compatibility/2006">
    <mc:Choice xmlns:p14="http://schemas.microsoft.com/office/powerpoint/2010/main" Requires="p14">
      <p:transition spd="slow" p14:dur="2000" advTm="22967"/>
    </mc:Choice>
    <mc:Fallback>
      <p:transition spd="slow" advTm="2296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8" name="Rectangle 10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807381D-D9D5-535E-7F34-8477CB4D06F0}"/>
              </a:ext>
            </a:extLst>
          </p:cNvPr>
          <p:cNvSpPr>
            <a:spLocks noGrp="1"/>
          </p:cNvSpPr>
          <p:nvPr>
            <p:ph type="title"/>
          </p:nvPr>
        </p:nvSpPr>
        <p:spPr>
          <a:xfrm>
            <a:off x="7239014" y="525982"/>
            <a:ext cx="4282983" cy="1200361"/>
          </a:xfrm>
        </p:spPr>
        <p:txBody>
          <a:bodyPr anchor="b">
            <a:normAutofit/>
          </a:bodyPr>
          <a:lstStyle/>
          <a:p>
            <a:r>
              <a:rPr lang="en-US" sz="3300" dirty="0"/>
              <a:t>Attack implementation: </a:t>
            </a:r>
            <a:r>
              <a:rPr lang="en-GB" sz="3300" dirty="0"/>
              <a:t>Brute force attack</a:t>
            </a:r>
          </a:p>
        </p:txBody>
      </p:sp>
      <p:sp>
        <p:nvSpPr>
          <p:cNvPr id="1059" name="Rectangle 10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图形用户界面, 图示, 应用程序&#10;&#10;描述已自动生成">
            <a:extLst>
              <a:ext uri="{FF2B5EF4-FFF2-40B4-BE49-F238E27FC236}">
                <a16:creationId xmlns:a16="http://schemas.microsoft.com/office/drawing/2014/main" id="{81E83040-0D1A-907D-2311-DA14E7096A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6244" y="2116611"/>
            <a:ext cx="5628018" cy="2391907"/>
          </a:xfrm>
          <a:prstGeom prst="rect">
            <a:avLst/>
          </a:prstGeom>
          <a:noFill/>
          <a:extLst>
            <a:ext uri="{909E8E84-426E-40DD-AFC4-6F175D3DCCD1}">
              <a14:hiddenFill xmlns:a14="http://schemas.microsoft.com/office/drawing/2010/main">
                <a:solidFill>
                  <a:srgbClr val="FFFFFF"/>
                </a:solidFill>
              </a14:hiddenFill>
            </a:ext>
          </a:extLst>
        </p:spPr>
      </p:pic>
      <p:sp>
        <p:nvSpPr>
          <p:cNvPr id="1061" name="Rectangle 10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Content Placeholder 1029">
            <a:extLst>
              <a:ext uri="{FF2B5EF4-FFF2-40B4-BE49-F238E27FC236}">
                <a16:creationId xmlns:a16="http://schemas.microsoft.com/office/drawing/2014/main" id="{39F54DC7-AEC4-D989-D61D-3FB66F6B7435}"/>
              </a:ext>
            </a:extLst>
          </p:cNvPr>
          <p:cNvSpPr>
            <a:spLocks noGrp="1"/>
          </p:cNvSpPr>
          <p:nvPr>
            <p:ph idx="1"/>
          </p:nvPr>
        </p:nvSpPr>
        <p:spPr>
          <a:xfrm>
            <a:off x="7239012" y="2031101"/>
            <a:ext cx="4510536" cy="4133725"/>
          </a:xfrm>
        </p:spPr>
        <p:txBody>
          <a:bodyPr anchor="ctr">
            <a:normAutofit/>
          </a:bodyPr>
          <a:lstStyle/>
          <a:p>
            <a:pPr rtl="0">
              <a:spcBef>
                <a:spcPts val="1200"/>
              </a:spcBef>
              <a:spcAft>
                <a:spcPts val="1200"/>
              </a:spcAft>
            </a:pPr>
            <a:r>
              <a:rPr lang="en-GB" sz="1400" b="0" i="0" u="none" strike="noStrike" dirty="0">
                <a:effectLst/>
                <a:latin typeface="Arial" panose="020B0604020202020204" pitchFamily="34" charset="0"/>
              </a:rPr>
              <a:t>Five strategies are available:</a:t>
            </a:r>
            <a:endParaRPr lang="en-GB" sz="1400" b="0" dirty="0">
              <a:effectLst/>
            </a:endParaRPr>
          </a:p>
          <a:p>
            <a:pPr indent="269989" rtl="0">
              <a:spcBef>
                <a:spcPts val="1200"/>
              </a:spcBef>
              <a:spcAft>
                <a:spcPts val="1200"/>
              </a:spcAft>
            </a:pPr>
            <a:r>
              <a:rPr lang="en-GB" sz="1400" b="0" i="0" u="none" strike="noStrike" dirty="0">
                <a:effectLst/>
                <a:latin typeface="Arial" panose="020B0604020202020204" pitchFamily="34" charset="0"/>
              </a:rPr>
              <a:t>"</a:t>
            </a:r>
            <a:r>
              <a:rPr lang="en-GB" sz="1400" b="0" i="0" u="none" strike="noStrike" dirty="0" err="1">
                <a:effectLst/>
                <a:latin typeface="Arial" panose="020B0604020202020204" pitchFamily="34" charset="0"/>
              </a:rPr>
              <a:t>common_pass</a:t>
            </a:r>
            <a:r>
              <a:rPr lang="en-GB" sz="1400" b="0" i="0" u="none" strike="noStrike" dirty="0">
                <a:effectLst/>
                <a:latin typeface="Arial" panose="020B0604020202020204" pitchFamily="34" charset="0"/>
              </a:rPr>
              <a:t>" leverages frequently used passwords.</a:t>
            </a:r>
            <a:endParaRPr lang="en-GB" sz="1400" b="0" dirty="0">
              <a:effectLst/>
            </a:endParaRPr>
          </a:p>
          <a:p>
            <a:pPr indent="269989" rtl="0">
              <a:spcBef>
                <a:spcPts val="1200"/>
              </a:spcBef>
              <a:spcAft>
                <a:spcPts val="1200"/>
              </a:spcAft>
            </a:pPr>
            <a:r>
              <a:rPr lang="en-GB" sz="1400" b="0" i="0" u="none" strike="noStrike" dirty="0">
                <a:effectLst/>
                <a:latin typeface="Arial" panose="020B0604020202020204" pitchFamily="34" charset="0"/>
              </a:rPr>
              <a:t>"</a:t>
            </a:r>
            <a:r>
              <a:rPr lang="en-GB" sz="1400" b="0" i="0" u="none" strike="noStrike" dirty="0" err="1">
                <a:effectLst/>
                <a:latin typeface="Arial" panose="020B0604020202020204" pitchFamily="34" charset="0"/>
              </a:rPr>
              <a:t>common_name</a:t>
            </a:r>
            <a:r>
              <a:rPr lang="en-GB" sz="1400" b="0" i="0" u="none" strike="noStrike" dirty="0">
                <a:effectLst/>
                <a:latin typeface="Arial" panose="020B0604020202020204" pitchFamily="34" charset="0"/>
              </a:rPr>
              <a:t>" targets popular first names.</a:t>
            </a:r>
            <a:endParaRPr lang="en-GB" sz="1400" b="0" dirty="0">
              <a:effectLst/>
            </a:endParaRPr>
          </a:p>
          <a:p>
            <a:pPr indent="269989" rtl="0">
              <a:spcBef>
                <a:spcPts val="1200"/>
              </a:spcBef>
              <a:spcAft>
                <a:spcPts val="1200"/>
              </a:spcAft>
            </a:pPr>
            <a:r>
              <a:rPr lang="en-GB" sz="1400" b="0" i="0" u="none" strike="noStrike" dirty="0">
                <a:effectLst/>
                <a:latin typeface="Arial" panose="020B0604020202020204" pitchFamily="34" charset="0"/>
              </a:rPr>
              <a:t>"digit" tests numeric passwords.</a:t>
            </a:r>
            <a:endParaRPr lang="en-GB" sz="1400" b="0" dirty="0">
              <a:effectLst/>
            </a:endParaRPr>
          </a:p>
          <a:p>
            <a:pPr indent="269989" rtl="0">
              <a:spcBef>
                <a:spcPts val="1200"/>
              </a:spcBef>
              <a:spcAft>
                <a:spcPts val="1200"/>
              </a:spcAft>
            </a:pPr>
            <a:r>
              <a:rPr lang="en-GB" sz="1400" b="0" i="0" u="none" strike="noStrike" dirty="0">
                <a:effectLst/>
                <a:latin typeface="Arial" panose="020B0604020202020204" pitchFamily="34" charset="0"/>
              </a:rPr>
              <a:t>"</a:t>
            </a:r>
            <a:r>
              <a:rPr lang="en-GB" sz="1400" b="0" i="0" u="none" strike="noStrike" dirty="0" err="1">
                <a:effectLst/>
                <a:latin typeface="Arial" panose="020B0604020202020204" pitchFamily="34" charset="0"/>
              </a:rPr>
              <a:t>digitAndLowercase</a:t>
            </a:r>
            <a:r>
              <a:rPr lang="en-GB" sz="1400" b="0" i="0" u="none" strike="noStrike" dirty="0">
                <a:effectLst/>
                <a:latin typeface="Arial" panose="020B0604020202020204" pitchFamily="34" charset="0"/>
              </a:rPr>
              <a:t>" broadens to include letters and numbers.</a:t>
            </a:r>
            <a:endParaRPr lang="en-GB" sz="1400" b="0" dirty="0">
              <a:effectLst/>
            </a:endParaRPr>
          </a:p>
          <a:p>
            <a:pPr indent="269989" rtl="0">
              <a:spcBef>
                <a:spcPts val="1200"/>
              </a:spcBef>
              <a:spcAft>
                <a:spcPts val="1200"/>
              </a:spcAft>
            </a:pPr>
            <a:r>
              <a:rPr lang="en-GB" sz="1400" b="0" i="0" u="none" strike="noStrike" dirty="0">
                <a:effectLst/>
                <a:latin typeface="Arial" panose="020B0604020202020204" pitchFamily="34" charset="0"/>
              </a:rPr>
              <a:t>"</a:t>
            </a:r>
            <a:r>
              <a:rPr lang="en-GB" sz="1400" b="0" i="0" u="none" strike="noStrike" dirty="0" err="1">
                <a:effectLst/>
                <a:latin typeface="Arial" panose="020B0604020202020204" pitchFamily="34" charset="0"/>
              </a:rPr>
              <a:t>fullCase</a:t>
            </a:r>
            <a:r>
              <a:rPr lang="en-GB" sz="1400" b="0" i="0" u="none" strike="noStrike" dirty="0">
                <a:effectLst/>
                <a:latin typeface="Arial" panose="020B0604020202020204" pitchFamily="34" charset="0"/>
              </a:rPr>
              <a:t>" explores complex passwords with ASCII characters.</a:t>
            </a:r>
            <a:endParaRPr lang="en-GB" sz="1400" b="0" dirty="0">
              <a:effectLst/>
            </a:endParaRPr>
          </a:p>
          <a:p>
            <a:pPr marL="0" indent="0">
              <a:buNone/>
            </a:pPr>
            <a:endParaRPr lang="en-US" sz="1400" dirty="0"/>
          </a:p>
        </p:txBody>
      </p:sp>
      <p:sp>
        <p:nvSpPr>
          <p:cNvPr id="1062" name="Rectangle 10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633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8E98D4B-DF14-8364-8C26-057F92D5D415}"/>
              </a:ext>
            </a:extLst>
          </p:cNvPr>
          <p:cNvSpPr>
            <a:spLocks noGrp="1"/>
          </p:cNvSpPr>
          <p:nvPr>
            <p:ph type="title"/>
          </p:nvPr>
        </p:nvSpPr>
        <p:spPr>
          <a:xfrm>
            <a:off x="7239014" y="525982"/>
            <a:ext cx="4282983" cy="1200361"/>
          </a:xfrm>
        </p:spPr>
        <p:txBody>
          <a:bodyPr anchor="b">
            <a:normAutofit fontScale="90000"/>
          </a:bodyPr>
          <a:lstStyle/>
          <a:p>
            <a:r>
              <a:rPr lang="en-US" sz="3300" dirty="0"/>
              <a:t>Attack implementation: </a:t>
            </a:r>
            <a:r>
              <a:rPr lang="en-GB" sz="3300" dirty="0"/>
              <a:t>Dos Attack</a:t>
            </a:r>
            <a:br>
              <a:rPr lang="en-GB" sz="2500" b="1" dirty="0">
                <a:effectLst/>
              </a:rPr>
            </a:br>
            <a:endParaRPr lang="en-GB" sz="2500" dirty="0"/>
          </a:p>
        </p:txBody>
      </p:sp>
      <p:sp>
        <p:nvSpPr>
          <p:cNvPr id="2059" name="Rectangle 205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 simple diagram showing how Denial-of-service attacks work.">
            <a:extLst>
              <a:ext uri="{FF2B5EF4-FFF2-40B4-BE49-F238E27FC236}">
                <a16:creationId xmlns:a16="http://schemas.microsoft.com/office/drawing/2014/main" id="{0390B4D9-F3E6-B804-BCB9-2E376180B77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1823" y="650494"/>
            <a:ext cx="5236860" cy="5324142"/>
          </a:xfrm>
          <a:prstGeom prst="rect">
            <a:avLst/>
          </a:prstGeom>
          <a:noFill/>
          <a:extLst>
            <a:ext uri="{909E8E84-426E-40DD-AFC4-6F175D3DCCD1}">
              <a14:hiddenFill xmlns:a14="http://schemas.microsoft.com/office/drawing/2010/main">
                <a:solidFill>
                  <a:srgbClr val="FFFFFF"/>
                </a:solidFill>
              </a14:hiddenFill>
            </a:ext>
          </a:extLst>
        </p:spPr>
      </p:pic>
      <p:sp>
        <p:nvSpPr>
          <p:cNvPr id="2063" name="Rectangle 206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Content Placeholder 2053">
            <a:extLst>
              <a:ext uri="{FF2B5EF4-FFF2-40B4-BE49-F238E27FC236}">
                <a16:creationId xmlns:a16="http://schemas.microsoft.com/office/drawing/2014/main" id="{2A87C83F-35A3-4E67-A393-B3E78E153FF6}"/>
              </a:ext>
            </a:extLst>
          </p:cNvPr>
          <p:cNvSpPr>
            <a:spLocks noGrp="1"/>
          </p:cNvSpPr>
          <p:nvPr>
            <p:ph idx="1"/>
          </p:nvPr>
        </p:nvSpPr>
        <p:spPr>
          <a:xfrm>
            <a:off x="7239012" y="2031101"/>
            <a:ext cx="4282984" cy="3511943"/>
          </a:xfrm>
        </p:spPr>
        <p:txBody>
          <a:bodyPr anchor="ctr">
            <a:normAutofit/>
          </a:bodyPr>
          <a:lstStyle/>
          <a:p>
            <a:r>
              <a:rPr lang="en-US" sz="1800" b="0" i="0" u="none" strike="noStrike" dirty="0">
                <a:solidFill>
                  <a:srgbClr val="000000"/>
                </a:solidFill>
                <a:effectLst/>
                <a:latin typeface="Arial" panose="020B0604020202020204" pitchFamily="34" charset="0"/>
              </a:rPr>
              <a:t>Target supermarket website is identified by the IP address " 127.0.0.1 “ and port '8000’</a:t>
            </a:r>
          </a:p>
          <a:p>
            <a:r>
              <a:rPr lang="en-GB" sz="1800" b="0" i="0" u="none" strike="noStrike" dirty="0">
                <a:solidFill>
                  <a:srgbClr val="000000"/>
                </a:solidFill>
                <a:effectLst/>
                <a:latin typeface="Arial" panose="020B0604020202020204" pitchFamily="34" charset="0"/>
              </a:rPr>
              <a:t>Attack generate by the address ‘182.21.20.32'</a:t>
            </a:r>
            <a:endParaRPr lang="en-US" sz="1800" dirty="0"/>
          </a:p>
        </p:txBody>
      </p:sp>
      <p:sp>
        <p:nvSpPr>
          <p:cNvPr id="2065" name="Rectangle 206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1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5" name="Rectangle 3084">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667244C-5D72-598F-8151-85C4773970CF}"/>
              </a:ext>
            </a:extLst>
          </p:cNvPr>
          <p:cNvSpPr>
            <a:spLocks noGrp="1"/>
          </p:cNvSpPr>
          <p:nvPr>
            <p:ph type="title"/>
          </p:nvPr>
        </p:nvSpPr>
        <p:spPr>
          <a:xfrm>
            <a:off x="7239014" y="525982"/>
            <a:ext cx="4282983" cy="1200361"/>
          </a:xfrm>
        </p:spPr>
        <p:txBody>
          <a:bodyPr anchor="b">
            <a:normAutofit/>
          </a:bodyPr>
          <a:lstStyle/>
          <a:p>
            <a:r>
              <a:rPr lang="en-US" sz="3000" dirty="0"/>
              <a:t>Attack implementation: </a:t>
            </a:r>
            <a:r>
              <a:rPr lang="en-GB" sz="3000" dirty="0"/>
              <a:t>Malicious Eavesdropping</a:t>
            </a:r>
          </a:p>
        </p:txBody>
      </p:sp>
      <p:sp>
        <p:nvSpPr>
          <p:cNvPr id="3087" name="Rectangle 308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a:extLst>
              <a:ext uri="{FF2B5EF4-FFF2-40B4-BE49-F238E27FC236}">
                <a16:creationId xmlns:a16="http://schemas.microsoft.com/office/drawing/2014/main" id="{AD97A301-B3B9-2E46-C5C2-5375D5780A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6244" y="1638230"/>
            <a:ext cx="5628018" cy="3348669"/>
          </a:xfrm>
          <a:prstGeom prst="rect">
            <a:avLst/>
          </a:prstGeom>
          <a:noFill/>
          <a:extLst>
            <a:ext uri="{909E8E84-426E-40DD-AFC4-6F175D3DCCD1}">
              <a14:hiddenFill xmlns:a14="http://schemas.microsoft.com/office/drawing/2010/main">
                <a:solidFill>
                  <a:srgbClr val="FFFFFF"/>
                </a:solidFill>
              </a14:hiddenFill>
            </a:ext>
          </a:extLst>
        </p:spPr>
      </p:pic>
      <p:sp>
        <p:nvSpPr>
          <p:cNvPr id="3091" name="Rectangle 309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2" name="Content Placeholder 3081">
            <a:extLst>
              <a:ext uri="{FF2B5EF4-FFF2-40B4-BE49-F238E27FC236}">
                <a16:creationId xmlns:a16="http://schemas.microsoft.com/office/drawing/2014/main" id="{0DA1DCF4-411B-33F4-FE4C-004E422E5FDA}"/>
              </a:ext>
            </a:extLst>
          </p:cNvPr>
          <p:cNvSpPr>
            <a:spLocks noGrp="1"/>
          </p:cNvSpPr>
          <p:nvPr>
            <p:ph idx="1"/>
          </p:nvPr>
        </p:nvSpPr>
        <p:spPr>
          <a:xfrm>
            <a:off x="7202111" y="2003669"/>
            <a:ext cx="4282984" cy="3511943"/>
          </a:xfrm>
        </p:spPr>
        <p:txBody>
          <a:bodyPr anchor="ctr">
            <a:normAutofit/>
          </a:bodyPr>
          <a:lstStyle/>
          <a:p>
            <a:r>
              <a:rPr lang="en-US" sz="1800" b="0" i="0" u="none" strike="noStrike" dirty="0">
                <a:solidFill>
                  <a:srgbClr val="000000"/>
                </a:solidFill>
                <a:effectLst/>
                <a:latin typeface="Times New Roman" panose="02020603050405020304" pitchFamily="18" charset="0"/>
              </a:rPr>
              <a:t>Using Wireshark as a passive listener and packet capture.</a:t>
            </a:r>
          </a:p>
          <a:p>
            <a:endParaRPr lang="en-US" sz="1800" dirty="0"/>
          </a:p>
        </p:txBody>
      </p:sp>
      <p:sp>
        <p:nvSpPr>
          <p:cNvPr id="3093" name="Rectangle 309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771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8" name="Rectangle 4102">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6FF1231-6582-E5A1-4A3A-79DF98F0AED4}"/>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kern="1200" dirty="0" err="1">
                <a:solidFill>
                  <a:schemeClr val="tx1"/>
                </a:solidFill>
                <a:latin typeface="+mj-lt"/>
                <a:ea typeface="+mj-ea"/>
                <a:cs typeface="+mj-cs"/>
              </a:rPr>
              <a:t>Visualisation</a:t>
            </a:r>
            <a:r>
              <a:rPr lang="en-US" sz="3400" kern="1200" dirty="0">
                <a:solidFill>
                  <a:schemeClr val="tx1"/>
                </a:solidFill>
                <a:latin typeface="+mj-lt"/>
                <a:ea typeface="+mj-ea"/>
                <a:cs typeface="+mj-cs"/>
              </a:rPr>
              <a:t>  of Security system design</a:t>
            </a:r>
          </a:p>
        </p:txBody>
      </p:sp>
      <p:sp>
        <p:nvSpPr>
          <p:cNvPr id="4105" name="Rectangle 410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iagram of security system and attack">
            <a:extLst>
              <a:ext uri="{FF2B5EF4-FFF2-40B4-BE49-F238E27FC236}">
                <a16:creationId xmlns:a16="http://schemas.microsoft.com/office/drawing/2014/main" id="{1B36B6F6-3CA4-5B64-1C50-A98B76B361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5238" y="1029821"/>
            <a:ext cx="7608304" cy="4869314"/>
          </a:xfrm>
          <a:prstGeom prst="rect">
            <a:avLst/>
          </a:prstGeom>
          <a:noFill/>
          <a:extLst>
            <a:ext uri="{909E8E84-426E-40DD-AFC4-6F175D3DCCD1}">
              <a14:hiddenFill xmlns:a14="http://schemas.microsoft.com/office/drawing/2010/main">
                <a:solidFill>
                  <a:srgbClr val="FFFFFF"/>
                </a:solidFill>
              </a14:hiddenFill>
            </a:ext>
          </a:extLst>
        </p:spPr>
      </p:pic>
      <p:sp>
        <p:nvSpPr>
          <p:cNvPr id="4109" name="Rectangle 410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22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2E751-3017-EA4C-7D2E-039681101282}"/>
              </a:ext>
            </a:extLst>
          </p:cNvPr>
          <p:cNvSpPr>
            <a:spLocks noGrp="1"/>
          </p:cNvSpPr>
          <p:nvPr>
            <p:ph type="title"/>
          </p:nvPr>
        </p:nvSpPr>
        <p:spPr/>
        <p:txBody>
          <a:bodyPr/>
          <a:lstStyle/>
          <a:p>
            <a:r>
              <a:rPr lang="en-GB" sz="1800" b="1" i="0" u="none" strike="noStrike" dirty="0">
                <a:solidFill>
                  <a:srgbClr val="434343"/>
                </a:solidFill>
                <a:effectLst/>
                <a:latin typeface="Arial" panose="020B0604020202020204" pitchFamily="34" charset="0"/>
              </a:rPr>
              <a:t>CSRF Protection (Cross-Site Request Forgery)</a:t>
            </a:r>
            <a:endParaRPr lang="en-GB" dirty="0"/>
          </a:p>
        </p:txBody>
      </p:sp>
      <p:sp>
        <p:nvSpPr>
          <p:cNvPr id="3" name="内容占位符 2">
            <a:extLst>
              <a:ext uri="{FF2B5EF4-FFF2-40B4-BE49-F238E27FC236}">
                <a16:creationId xmlns:a16="http://schemas.microsoft.com/office/drawing/2014/main" id="{91288AF6-49E9-7285-CF00-E83066E910BB}"/>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50605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783A9-596A-3D8A-DDD2-2DB7C7F1B9CD}"/>
              </a:ext>
            </a:extLst>
          </p:cNvPr>
          <p:cNvSpPr>
            <a:spLocks noGrp="1"/>
          </p:cNvSpPr>
          <p:nvPr>
            <p:ph type="title"/>
          </p:nvPr>
        </p:nvSpPr>
        <p:spPr/>
        <p:txBody>
          <a:bodyPr/>
          <a:lstStyle/>
          <a:p>
            <a:r>
              <a:rPr lang="en-GB" sz="1800" b="1" i="0" u="none" strike="noStrike" dirty="0">
                <a:solidFill>
                  <a:srgbClr val="434343"/>
                </a:solidFill>
                <a:effectLst/>
                <a:latin typeface="Arial" panose="020B0604020202020204" pitchFamily="34" charset="0"/>
              </a:rPr>
              <a:t>Access Control and Encryption</a:t>
            </a:r>
            <a:endParaRPr lang="en-GB" dirty="0"/>
          </a:p>
        </p:txBody>
      </p:sp>
      <p:sp>
        <p:nvSpPr>
          <p:cNvPr id="3" name="内容占位符 2">
            <a:extLst>
              <a:ext uri="{FF2B5EF4-FFF2-40B4-BE49-F238E27FC236}">
                <a16:creationId xmlns:a16="http://schemas.microsoft.com/office/drawing/2014/main" id="{D9DC8882-9613-ECB1-C908-555A352271F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1459284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494</Words>
  <Application>Microsoft Office PowerPoint</Application>
  <PresentationFormat>宽屏</PresentationFormat>
  <Paragraphs>40</Paragraphs>
  <Slides>14</Slides>
  <Notes>4</Notes>
  <HiddenSlides>0</HiddenSlides>
  <MMClips>3</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Söhne</vt:lpstr>
      <vt:lpstr>Aptos</vt:lpstr>
      <vt:lpstr>Aptos Display</vt:lpstr>
      <vt:lpstr>Arial</vt:lpstr>
      <vt:lpstr>Times New Roman</vt:lpstr>
      <vt:lpstr>Office 主题​​</vt:lpstr>
      <vt:lpstr>Morden Supermarket Security System Design</vt:lpstr>
      <vt:lpstr>Assets Identification</vt:lpstr>
      <vt:lpstr>Threat Identification</vt:lpstr>
      <vt:lpstr>Attack implementation: Brute force attack</vt:lpstr>
      <vt:lpstr>Attack implementation: Dos Attack </vt:lpstr>
      <vt:lpstr>Attack implementation: Malicious Eavesdropping</vt:lpstr>
      <vt:lpstr>Visualisation  of Security system design</vt:lpstr>
      <vt:lpstr>CSRF Protection (Cross-Site Request Forgery)</vt:lpstr>
      <vt:lpstr>Access Control and Encryption</vt:lpstr>
      <vt:lpstr>Prevention of brute force password cracking</vt:lpstr>
      <vt:lpstr>Prevention of DoS attack</vt:lpstr>
      <vt:lpstr>Discussions on the important aspects of the project </vt:lpstr>
      <vt:lpstr>Regulation and Ethical considerations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and privacy Group Q Course Work</dc:title>
  <dc:creator>开来 林</dc:creator>
  <cp:lastModifiedBy>开来 林</cp:lastModifiedBy>
  <cp:revision>4</cp:revision>
  <dcterms:created xsi:type="dcterms:W3CDTF">2024-04-18T07:20:00Z</dcterms:created>
  <dcterms:modified xsi:type="dcterms:W3CDTF">2024-04-18T09:15:18Z</dcterms:modified>
</cp:coreProperties>
</file>