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Montserrat"/>
      <p:bold r:id="rId26"/>
      <p:boldItalic r:id="rId27"/>
    </p:embeddedFont>
    <p:embeddedFont>
      <p:font typeface="Montserrat Medium"/>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PTSansNarrow-bold.fntdata"/><Relationship Id="rId28" Type="http://schemas.openxmlformats.org/officeDocument/2006/relationships/font" Target="fonts/MontserratMedium-regular.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75636f37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475636f37b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75636f37b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475636f37b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75636f3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475636f37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75b1a121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475b1a1214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75636f37b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475636f37b_2_2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75636f37b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475636f37b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75636f37b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475636f37b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75636f3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475636f37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75636f37b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475636f37b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75636f3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475636f37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75636f37b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475636f37b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75636f37b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475636f37b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75636f37b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475636f37b_2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75" name="Google Shape;75;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81" name="Google Shape;81;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2" name="Google Shape;82;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6" name="Google Shape;86;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87" name="Google Shape;87;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8" name="Google Shape;88;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9" name="Google Shape;89;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2" name="Google Shape;92;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93" name="Google Shape;93;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94" name="Google Shape;94;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5" name="Google Shape;95;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6" name="Google Shape;96;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9" name="Google Shape;99;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00" name="Google Shape;100;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01" name="Google Shape;101;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02" name="Google Shape;102;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03" name="Google Shape;103;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9" name="Google Shape;109;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0" name="Google Shape;110;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3" name="Google Shape;113;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14" name="Google Shape;114;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5" name="Google Shape;115;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6" name="Google Shape;116;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0" name="Google Shape;120;p22"/>
          <p:cNvSpPr/>
          <p:nvPr>
            <p:ph idx="2" type="pic"/>
          </p:nvPr>
        </p:nvSpPr>
        <p:spPr>
          <a:xfrm>
            <a:off x="896144" y="306388"/>
            <a:ext cx="2743200" cy="2057400"/>
          </a:xfrm>
          <a:prstGeom prst="rect">
            <a:avLst/>
          </a:prstGeom>
          <a:noFill/>
          <a:ln>
            <a:noFill/>
          </a:ln>
        </p:spPr>
      </p:sp>
      <p:sp>
        <p:nvSpPr>
          <p:cNvPr id="121" name="Google Shape;121;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22" name="Google Shape;122;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7" name="Google Shape;127;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8" name="Google Shape;128;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9" name="Google Shape;129;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0" name="Google Shape;130;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34" name="Google Shape;134;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5" name="Google Shape;135;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64" name="Google Shape;64;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65" name="Google Shape;65;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66" name="Google Shape;66;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67" name="Google Shape;67;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github.com/Lagstill/ASAPP_Hackathon"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colab.research.google.com/drive/1ECKidUpGNB650CAMgkNOSfRWK7DrNAhZ#scrollTo=Model_Building"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rot="-1116942">
            <a:off x="5260707" y="-480677"/>
            <a:ext cx="5234619" cy="4254318"/>
          </a:xfrm>
          <a:custGeom>
            <a:rect b="b" l="l" r="r" t="t"/>
            <a:pathLst>
              <a:path extrusionOk="0" h="8487866" w="10443683">
                <a:moveTo>
                  <a:pt x="0" y="0"/>
                </a:moveTo>
                <a:lnTo>
                  <a:pt x="10443683" y="0"/>
                </a:lnTo>
                <a:lnTo>
                  <a:pt x="10443683" y="8487866"/>
                </a:lnTo>
                <a:lnTo>
                  <a:pt x="0" y="8487866"/>
                </a:lnTo>
                <a:lnTo>
                  <a:pt x="0" y="0"/>
                </a:lnTo>
                <a:close/>
              </a:path>
            </a:pathLst>
          </a:custGeom>
          <a:blipFill rotWithShape="1">
            <a:blip r:embed="rId3">
              <a:alphaModFix amt="50000"/>
            </a:blip>
            <a:stretch>
              <a:fillRect b="0" l="0" r="0" t="0"/>
            </a:stretch>
          </a:blipFill>
          <a:ln>
            <a:noFill/>
          </a:ln>
        </p:spPr>
      </p:sp>
      <p:sp>
        <p:nvSpPr>
          <p:cNvPr id="142" name="Google Shape;142;p25"/>
          <p:cNvSpPr/>
          <p:nvPr/>
        </p:nvSpPr>
        <p:spPr>
          <a:xfrm>
            <a:off x="2159221" y="4629150"/>
            <a:ext cx="4863660" cy="1553481"/>
          </a:xfrm>
          <a:custGeom>
            <a:rect b="b" l="l" r="r" t="t"/>
            <a:pathLst>
              <a:path extrusionOk="0" h="3106962" w="9727319">
                <a:moveTo>
                  <a:pt x="0" y="0"/>
                </a:moveTo>
                <a:lnTo>
                  <a:pt x="9727318" y="0"/>
                </a:lnTo>
                <a:lnTo>
                  <a:pt x="9727318" y="3106962"/>
                </a:lnTo>
                <a:lnTo>
                  <a:pt x="0" y="3106962"/>
                </a:lnTo>
                <a:lnTo>
                  <a:pt x="0" y="0"/>
                </a:lnTo>
                <a:close/>
              </a:path>
            </a:pathLst>
          </a:custGeom>
          <a:blipFill rotWithShape="1">
            <a:blip r:embed="rId4">
              <a:alphaModFix/>
            </a:blip>
            <a:stretch>
              <a:fillRect b="0" l="0" r="0" t="0"/>
            </a:stretch>
          </a:blipFill>
          <a:ln>
            <a:noFill/>
          </a:ln>
        </p:spPr>
      </p:sp>
      <p:sp>
        <p:nvSpPr>
          <p:cNvPr id="143" name="Google Shape;143;p25"/>
          <p:cNvSpPr txBox="1"/>
          <p:nvPr/>
        </p:nvSpPr>
        <p:spPr>
          <a:xfrm>
            <a:off x="514350" y="1688980"/>
            <a:ext cx="4272300" cy="914400"/>
          </a:xfrm>
          <a:prstGeom prst="rect">
            <a:avLst/>
          </a:prstGeom>
          <a:noFill/>
          <a:ln>
            <a:noFill/>
          </a:ln>
        </p:spPr>
        <p:txBody>
          <a:bodyPr anchorCtr="0" anchor="t" bIns="0" lIns="0" spcFirstLastPara="1" rIns="0" wrap="square" tIns="0">
            <a:spAutoFit/>
          </a:bodyPr>
          <a:lstStyle/>
          <a:p>
            <a:pPr indent="0" lvl="0" marL="0" marR="0" rtl="0" algn="l">
              <a:lnSpc>
                <a:spcPct val="98995"/>
              </a:lnSpc>
              <a:spcBef>
                <a:spcPts val="0"/>
              </a:spcBef>
              <a:spcAft>
                <a:spcPts val="0"/>
              </a:spcAft>
              <a:buNone/>
            </a:pPr>
            <a:r>
              <a:rPr b="1" lang="en" sz="6000">
                <a:solidFill>
                  <a:srgbClr val="004AAD"/>
                </a:solidFill>
                <a:latin typeface="Montserrat"/>
                <a:ea typeface="Montserrat"/>
                <a:cs typeface="Montserrat"/>
                <a:sym typeface="Montserrat"/>
              </a:rPr>
              <a:t>CPU</a:t>
            </a:r>
            <a:endParaRPr sz="700"/>
          </a:p>
        </p:txBody>
      </p:sp>
      <p:sp>
        <p:nvSpPr>
          <p:cNvPr id="144" name="Google Shape;144;p25"/>
          <p:cNvSpPr txBox="1"/>
          <p:nvPr/>
        </p:nvSpPr>
        <p:spPr>
          <a:xfrm>
            <a:off x="514350" y="2571750"/>
            <a:ext cx="4863600" cy="914400"/>
          </a:xfrm>
          <a:prstGeom prst="rect">
            <a:avLst/>
          </a:prstGeom>
          <a:noFill/>
          <a:ln>
            <a:noFill/>
          </a:ln>
        </p:spPr>
        <p:txBody>
          <a:bodyPr anchorCtr="0" anchor="t" bIns="0" lIns="0" spcFirstLastPara="1" rIns="0" wrap="square" tIns="0">
            <a:spAutoFit/>
          </a:bodyPr>
          <a:lstStyle/>
          <a:p>
            <a:pPr indent="0" lvl="0" marL="0" marR="0" rtl="0" algn="l">
              <a:lnSpc>
                <a:spcPct val="98995"/>
              </a:lnSpc>
              <a:spcBef>
                <a:spcPts val="0"/>
              </a:spcBef>
              <a:spcAft>
                <a:spcPts val="0"/>
              </a:spcAft>
              <a:buNone/>
            </a:pPr>
            <a:r>
              <a:rPr b="1" lang="en" sz="6000">
                <a:solidFill>
                  <a:srgbClr val="2BB4D4"/>
                </a:solidFill>
                <a:latin typeface="Montserrat"/>
                <a:ea typeface="Montserrat"/>
                <a:cs typeface="Montserrat"/>
                <a:sym typeface="Montserrat"/>
              </a:rPr>
              <a:t>Scheduling</a:t>
            </a:r>
            <a:endParaRPr sz="700"/>
          </a:p>
        </p:txBody>
      </p:sp>
      <p:pic>
        <p:nvPicPr>
          <p:cNvPr id="145" name="Google Shape;145;p25"/>
          <p:cNvPicPr preferRelativeResize="0"/>
          <p:nvPr/>
        </p:nvPicPr>
        <p:blipFill>
          <a:blip r:embed="rId5">
            <a:alphaModFix/>
          </a:blip>
          <a:stretch>
            <a:fillRect/>
          </a:stretch>
        </p:blipFill>
        <p:spPr>
          <a:xfrm>
            <a:off x="322325" y="410050"/>
            <a:ext cx="1134824" cy="281625"/>
          </a:xfrm>
          <a:prstGeom prst="rect">
            <a:avLst/>
          </a:prstGeom>
          <a:noFill/>
          <a:ln>
            <a:noFill/>
          </a:ln>
        </p:spPr>
      </p:pic>
      <p:sp>
        <p:nvSpPr>
          <p:cNvPr id="146" name="Google Shape;146;p25"/>
          <p:cNvSpPr txBox="1"/>
          <p:nvPr/>
        </p:nvSpPr>
        <p:spPr>
          <a:xfrm>
            <a:off x="5487025" y="3618025"/>
            <a:ext cx="3469800" cy="1185300"/>
          </a:xfrm>
          <a:prstGeom prst="rect">
            <a:avLst/>
          </a:prstGeom>
          <a:noFill/>
          <a:ln>
            <a:noFill/>
          </a:ln>
        </p:spPr>
        <p:txBody>
          <a:bodyPr anchorCtr="0" anchor="t" bIns="0" lIns="0" spcFirstLastPara="1" rIns="0" wrap="square" tIns="0">
            <a:spAutoFit/>
          </a:bodyPr>
          <a:lstStyle/>
          <a:p>
            <a:pPr indent="-292100" lvl="0" marL="457200" marR="0" rtl="0" algn="just">
              <a:lnSpc>
                <a:spcPct val="150000"/>
              </a:lnSpc>
              <a:spcBef>
                <a:spcPts val="0"/>
              </a:spcBef>
              <a:spcAft>
                <a:spcPts val="0"/>
              </a:spcAft>
              <a:buClr>
                <a:schemeClr val="dk1"/>
              </a:buClr>
              <a:buSzPts val="1000"/>
              <a:buFont typeface="Montserrat"/>
              <a:buChar char="●"/>
            </a:pPr>
            <a:r>
              <a:rPr b="1" lang="en">
                <a:solidFill>
                  <a:schemeClr val="dk1"/>
                </a:solidFill>
                <a:latin typeface="Montserrat"/>
                <a:ea typeface="Montserrat"/>
                <a:cs typeface="Montserrat"/>
                <a:sym typeface="Montserrat"/>
              </a:rPr>
              <a:t>ALAGU PRAKALYA P  - 19PD05</a:t>
            </a:r>
            <a:endParaRPr b="1">
              <a:solidFill>
                <a:schemeClr val="dk1"/>
              </a:solidFill>
              <a:latin typeface="Montserrat"/>
              <a:ea typeface="Montserrat"/>
              <a:cs typeface="Montserrat"/>
              <a:sym typeface="Montserrat"/>
            </a:endParaRPr>
          </a:p>
          <a:p>
            <a:pPr indent="-292100" lvl="0" marL="457200" marR="0" rtl="0" algn="just">
              <a:lnSpc>
                <a:spcPct val="150000"/>
              </a:lnSpc>
              <a:spcBef>
                <a:spcPts val="0"/>
              </a:spcBef>
              <a:spcAft>
                <a:spcPts val="0"/>
              </a:spcAft>
              <a:buClr>
                <a:schemeClr val="dk1"/>
              </a:buClr>
              <a:buSzPts val="1000"/>
              <a:buFont typeface="Montserrat"/>
              <a:buChar char="●"/>
            </a:pPr>
            <a:r>
              <a:rPr b="1" lang="en">
                <a:solidFill>
                  <a:schemeClr val="dk1"/>
                </a:solidFill>
                <a:latin typeface="Montserrat"/>
                <a:ea typeface="Montserrat"/>
                <a:cs typeface="Montserrat"/>
                <a:sym typeface="Montserrat"/>
              </a:rPr>
              <a:t>DHIKSHITHA A - 19PD09</a:t>
            </a:r>
            <a:endParaRPr b="1">
              <a:solidFill>
                <a:schemeClr val="dk1"/>
              </a:solidFill>
              <a:latin typeface="Montserrat"/>
              <a:ea typeface="Montserrat"/>
              <a:cs typeface="Montserrat"/>
              <a:sym typeface="Montserrat"/>
            </a:endParaRPr>
          </a:p>
          <a:p>
            <a:pPr indent="-292100" lvl="0" marL="457200" marR="0" rtl="0" algn="just">
              <a:lnSpc>
                <a:spcPct val="150000"/>
              </a:lnSpc>
              <a:spcBef>
                <a:spcPts val="0"/>
              </a:spcBef>
              <a:spcAft>
                <a:spcPts val="0"/>
              </a:spcAft>
              <a:buClr>
                <a:schemeClr val="dk1"/>
              </a:buClr>
              <a:buSzPts val="1000"/>
              <a:buFont typeface="Montserrat"/>
              <a:buChar char="●"/>
            </a:pPr>
            <a:r>
              <a:rPr b="1" lang="en">
                <a:solidFill>
                  <a:schemeClr val="dk1"/>
                </a:solidFill>
                <a:latin typeface="Montserrat"/>
                <a:ea typeface="Montserrat"/>
                <a:cs typeface="Montserrat"/>
                <a:sym typeface="Montserrat"/>
              </a:rPr>
              <a:t>HARIPRIYA R - 19PT09</a:t>
            </a:r>
            <a:endParaRPr b="1">
              <a:solidFill>
                <a:schemeClr val="dk1"/>
              </a:solidFill>
              <a:latin typeface="Montserrat"/>
              <a:ea typeface="Montserrat"/>
              <a:cs typeface="Montserrat"/>
              <a:sym typeface="Montserrat"/>
            </a:endParaRPr>
          </a:p>
          <a:p>
            <a:pPr indent="-292100" lvl="0" marL="457200" marR="0" rtl="0" algn="just">
              <a:lnSpc>
                <a:spcPct val="150000"/>
              </a:lnSpc>
              <a:spcBef>
                <a:spcPts val="0"/>
              </a:spcBef>
              <a:spcAft>
                <a:spcPts val="0"/>
              </a:spcAft>
              <a:buClr>
                <a:schemeClr val="dk1"/>
              </a:buClr>
              <a:buSzPts val="1000"/>
              <a:buFont typeface="Montserrat"/>
              <a:buChar char="●"/>
            </a:pPr>
            <a:r>
              <a:rPr b="1" lang="en">
                <a:solidFill>
                  <a:schemeClr val="dk1"/>
                </a:solidFill>
                <a:latin typeface="Montserrat"/>
                <a:ea typeface="Montserrat"/>
                <a:cs typeface="Montserrat"/>
                <a:sym typeface="Montserrat"/>
              </a:rPr>
              <a:t>HARIHARAN S- 19PD27</a:t>
            </a:r>
            <a:endParaRPr b="1">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p:nvPr/>
        </p:nvSpPr>
        <p:spPr>
          <a:xfrm rot="6146126">
            <a:off x="4025445" y="-1005613"/>
            <a:ext cx="8794967" cy="8794967"/>
          </a:xfrm>
          <a:custGeom>
            <a:rect b="b" l="l" r="r" t="t"/>
            <a:pathLst>
              <a:path extrusionOk="0" h="17617704" w="17617704">
                <a:moveTo>
                  <a:pt x="0" y="0"/>
                </a:moveTo>
                <a:lnTo>
                  <a:pt x="17617704" y="0"/>
                </a:lnTo>
                <a:lnTo>
                  <a:pt x="17617704" y="17617704"/>
                </a:lnTo>
                <a:lnTo>
                  <a:pt x="0" y="17617704"/>
                </a:lnTo>
                <a:lnTo>
                  <a:pt x="0" y="0"/>
                </a:lnTo>
                <a:close/>
              </a:path>
            </a:pathLst>
          </a:custGeom>
          <a:blipFill rotWithShape="1">
            <a:blip r:embed="rId3">
              <a:alphaModFix amt="35000"/>
            </a:blip>
            <a:stretch>
              <a:fillRect b="0" l="0" r="0" t="0"/>
            </a:stretch>
          </a:blipFill>
          <a:ln>
            <a:noFill/>
          </a:ln>
        </p:spPr>
      </p:sp>
      <p:sp>
        <p:nvSpPr>
          <p:cNvPr id="217" name="Google Shape;217;p34"/>
          <p:cNvSpPr/>
          <p:nvPr/>
        </p:nvSpPr>
        <p:spPr>
          <a:xfrm rot="4662819">
            <a:off x="4244872" y="-1420572"/>
            <a:ext cx="6397474" cy="4414317"/>
          </a:xfrm>
          <a:custGeom>
            <a:rect b="b" l="l" r="r" t="t"/>
            <a:pathLst>
              <a:path extrusionOk="0" h="8828634" w="12794948">
                <a:moveTo>
                  <a:pt x="0" y="0"/>
                </a:moveTo>
                <a:lnTo>
                  <a:pt x="12794949" y="0"/>
                </a:lnTo>
                <a:lnTo>
                  <a:pt x="12794949" y="8828633"/>
                </a:lnTo>
                <a:lnTo>
                  <a:pt x="0" y="8828633"/>
                </a:lnTo>
                <a:lnTo>
                  <a:pt x="0" y="0"/>
                </a:lnTo>
                <a:close/>
              </a:path>
            </a:pathLst>
          </a:custGeom>
          <a:blipFill rotWithShape="1">
            <a:blip r:embed="rId4">
              <a:alphaModFix amt="50000"/>
            </a:blip>
            <a:stretch>
              <a:fillRect b="0" l="0" r="0" t="0"/>
            </a:stretch>
          </a:blipFill>
          <a:ln>
            <a:noFill/>
          </a:ln>
        </p:spPr>
      </p:sp>
      <p:sp>
        <p:nvSpPr>
          <p:cNvPr id="218" name="Google Shape;218;p34"/>
          <p:cNvSpPr txBox="1"/>
          <p:nvPr/>
        </p:nvSpPr>
        <p:spPr>
          <a:xfrm>
            <a:off x="332275" y="109338"/>
            <a:ext cx="7494900" cy="1354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400">
                <a:solidFill>
                  <a:srgbClr val="004AAD"/>
                </a:solidFill>
                <a:latin typeface="Montserrat"/>
                <a:ea typeface="Montserrat"/>
                <a:cs typeface="Montserrat"/>
                <a:sym typeface="Montserrat"/>
              </a:rPr>
              <a:t>HYPERPARAMETER TUNING:</a:t>
            </a:r>
            <a:endParaRPr sz="4300"/>
          </a:p>
        </p:txBody>
      </p:sp>
      <p:sp>
        <p:nvSpPr>
          <p:cNvPr id="219" name="Google Shape;219;p34"/>
          <p:cNvSpPr txBox="1"/>
          <p:nvPr/>
        </p:nvSpPr>
        <p:spPr>
          <a:xfrm>
            <a:off x="557400" y="1574425"/>
            <a:ext cx="8029200" cy="32274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GridSearchCV</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In GridSearchCV approach, the machine learning model is evaluated for a range of hyperparameter values. This approach is called GridSearchCV, because it searches for the best set of hyperparameters from a grid of hyperparameters values. </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For example, if we want to set two hyperparameters C and Alpha of the Logistic Regression Classifier model, with different sets of values. The grid search technique will construct many versions of the model with all possible combinations of hyperparameters and will return the best one. </a:t>
            </a:r>
            <a:endParaRPr>
              <a:solidFill>
                <a:schemeClr val="dk1"/>
              </a:solidFill>
              <a:latin typeface="Montserrat"/>
              <a:ea typeface="Montserrat"/>
              <a:cs typeface="Montserrat"/>
              <a:sym typeface="Montserrat"/>
            </a:endParaRPr>
          </a:p>
          <a:p>
            <a:pPr indent="0" lvl="0" marL="0" marR="0" rtl="0" algn="l">
              <a:lnSpc>
                <a:spcPct val="150000"/>
              </a:lnSpc>
              <a:spcBef>
                <a:spcPts val="800"/>
              </a:spcBef>
              <a:spcAft>
                <a:spcPts val="0"/>
              </a:spcAft>
              <a:buNone/>
            </a:pPr>
            <a:r>
              <a:t/>
            </a:r>
            <a:endParaRPr>
              <a:solidFill>
                <a:schemeClr val="dk1"/>
              </a:solidFill>
              <a:latin typeface="Montserrat"/>
              <a:ea typeface="Montserrat"/>
              <a:cs typeface="Montserrat"/>
              <a:sym typeface="Montserrat"/>
            </a:endParaRPr>
          </a:p>
        </p:txBody>
      </p:sp>
      <p:sp>
        <p:nvSpPr>
          <p:cNvPr id="220" name="Google Shape;220;p34"/>
          <p:cNvSpPr/>
          <p:nvPr/>
        </p:nvSpPr>
        <p:spPr>
          <a:xfrm flipH="1" rot="8905814">
            <a:off x="-2133187" y="3037117"/>
            <a:ext cx="5650328" cy="4592176"/>
          </a:xfrm>
          <a:custGeom>
            <a:rect b="b" l="l" r="r" t="t"/>
            <a:pathLst>
              <a:path extrusionOk="0" h="9184351" w="11300655">
                <a:moveTo>
                  <a:pt x="11300655" y="0"/>
                </a:moveTo>
                <a:lnTo>
                  <a:pt x="0" y="0"/>
                </a:lnTo>
                <a:lnTo>
                  <a:pt x="0" y="9184351"/>
                </a:lnTo>
                <a:lnTo>
                  <a:pt x="11300655" y="9184351"/>
                </a:lnTo>
                <a:lnTo>
                  <a:pt x="11300655" y="0"/>
                </a:lnTo>
                <a:close/>
              </a:path>
            </a:pathLst>
          </a:custGeom>
          <a:blipFill rotWithShape="1">
            <a:blip r:embed="rId5">
              <a:alphaModFix amt="50000"/>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p:nvPr/>
        </p:nvSpPr>
        <p:spPr>
          <a:xfrm rot="6146126">
            <a:off x="4025445" y="-1005613"/>
            <a:ext cx="8794967" cy="8794967"/>
          </a:xfrm>
          <a:custGeom>
            <a:rect b="b" l="l" r="r" t="t"/>
            <a:pathLst>
              <a:path extrusionOk="0" h="17617704" w="17617704">
                <a:moveTo>
                  <a:pt x="0" y="0"/>
                </a:moveTo>
                <a:lnTo>
                  <a:pt x="17617704" y="0"/>
                </a:lnTo>
                <a:lnTo>
                  <a:pt x="17617704" y="17617704"/>
                </a:lnTo>
                <a:lnTo>
                  <a:pt x="0" y="17617704"/>
                </a:lnTo>
                <a:lnTo>
                  <a:pt x="0" y="0"/>
                </a:lnTo>
                <a:close/>
              </a:path>
            </a:pathLst>
          </a:custGeom>
          <a:blipFill rotWithShape="1">
            <a:blip r:embed="rId3">
              <a:alphaModFix amt="35000"/>
            </a:blip>
            <a:stretch>
              <a:fillRect b="0" l="0" r="0" t="0"/>
            </a:stretch>
          </a:blipFill>
          <a:ln>
            <a:noFill/>
          </a:ln>
        </p:spPr>
      </p:sp>
      <p:sp>
        <p:nvSpPr>
          <p:cNvPr id="226" name="Google Shape;226;p35"/>
          <p:cNvSpPr/>
          <p:nvPr/>
        </p:nvSpPr>
        <p:spPr>
          <a:xfrm rot="4653874">
            <a:off x="4261586" y="-1418937"/>
            <a:ext cx="6387390" cy="4407359"/>
          </a:xfrm>
          <a:custGeom>
            <a:rect b="b" l="l" r="r" t="t"/>
            <a:pathLst>
              <a:path extrusionOk="0" h="8828634" w="12794948">
                <a:moveTo>
                  <a:pt x="0" y="0"/>
                </a:moveTo>
                <a:lnTo>
                  <a:pt x="12794949" y="0"/>
                </a:lnTo>
                <a:lnTo>
                  <a:pt x="12794949" y="8828633"/>
                </a:lnTo>
                <a:lnTo>
                  <a:pt x="0" y="8828633"/>
                </a:lnTo>
                <a:lnTo>
                  <a:pt x="0" y="0"/>
                </a:lnTo>
                <a:close/>
              </a:path>
            </a:pathLst>
          </a:custGeom>
          <a:blipFill rotWithShape="1">
            <a:blip r:embed="rId4">
              <a:alphaModFix amt="50000"/>
            </a:blip>
            <a:stretch>
              <a:fillRect b="0" l="0" r="0" t="0"/>
            </a:stretch>
          </a:blipFill>
          <a:ln>
            <a:noFill/>
          </a:ln>
        </p:spPr>
      </p:sp>
      <p:sp>
        <p:nvSpPr>
          <p:cNvPr id="227" name="Google Shape;227;p35"/>
          <p:cNvSpPr txBox="1"/>
          <p:nvPr/>
        </p:nvSpPr>
        <p:spPr>
          <a:xfrm>
            <a:off x="514350" y="610700"/>
            <a:ext cx="8452200" cy="69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SCHEDULING:</a:t>
            </a:r>
            <a:endParaRPr sz="700"/>
          </a:p>
        </p:txBody>
      </p:sp>
      <p:sp>
        <p:nvSpPr>
          <p:cNvPr id="228" name="Google Shape;228;p35"/>
          <p:cNvSpPr txBox="1"/>
          <p:nvPr/>
        </p:nvSpPr>
        <p:spPr>
          <a:xfrm>
            <a:off x="514350" y="1492800"/>
            <a:ext cx="8029200" cy="22575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Initially there are n CPUs and m jobs and for scheduling, we used the data structure of max heap because of </a:t>
            </a:r>
            <a:r>
              <a:rPr lang="en">
                <a:solidFill>
                  <a:schemeClr val="dk1"/>
                </a:solidFill>
                <a:latin typeface="Montserrat"/>
                <a:ea typeface="Montserrat"/>
                <a:cs typeface="Montserrat"/>
                <a:sym typeface="Montserrat"/>
              </a:rPr>
              <a:t>logarithmic</a:t>
            </a:r>
            <a:r>
              <a:rPr lang="en">
                <a:solidFill>
                  <a:schemeClr val="dk1"/>
                </a:solidFill>
                <a:latin typeface="Montserrat"/>
                <a:ea typeface="Montserrat"/>
                <a:cs typeface="Montserrat"/>
                <a:sym typeface="Montserrat"/>
              </a:rPr>
              <a:t> time complexity for both insertion and heapify operation. </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job after getting classified to a CPU looks like (priority, arrival_time) : Job_Id</a:t>
            </a:r>
            <a:r>
              <a:rPr lang="en" sz="1200">
                <a:solidFill>
                  <a:schemeClr val="dk1"/>
                </a:solidFill>
                <a:latin typeface="Roboto"/>
                <a:ea typeface="Roboto"/>
                <a:cs typeface="Roboto"/>
                <a:sym typeface="Roboto"/>
              </a:rPr>
              <a:t>.</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This optimized approach ensures that jobs are processed based on their priority and arrival time, contributing to efficient resource allocation and task execution.</a:t>
            </a:r>
            <a:endParaRPr>
              <a:solidFill>
                <a:schemeClr val="dk1"/>
              </a:solidFill>
              <a:latin typeface="Montserrat"/>
              <a:ea typeface="Montserrat"/>
              <a:cs typeface="Montserrat"/>
              <a:sym typeface="Montserrat"/>
            </a:endParaRPr>
          </a:p>
          <a:p>
            <a:pPr indent="0" lvl="0" marL="0" marR="0" rtl="0" algn="l">
              <a:lnSpc>
                <a:spcPct val="150000"/>
              </a:lnSpc>
              <a:spcBef>
                <a:spcPts val="800"/>
              </a:spcBef>
              <a:spcAft>
                <a:spcPts val="0"/>
              </a:spcAft>
              <a:buNone/>
            </a:pPr>
            <a:r>
              <a:t/>
            </a:r>
            <a:endParaRPr>
              <a:solidFill>
                <a:schemeClr val="dk1"/>
              </a:solidFill>
              <a:latin typeface="Montserrat"/>
              <a:ea typeface="Montserrat"/>
              <a:cs typeface="Montserrat"/>
              <a:sym typeface="Montserrat"/>
            </a:endParaRPr>
          </a:p>
        </p:txBody>
      </p:sp>
      <p:sp>
        <p:nvSpPr>
          <p:cNvPr id="229" name="Google Shape;229;p35"/>
          <p:cNvSpPr/>
          <p:nvPr/>
        </p:nvSpPr>
        <p:spPr>
          <a:xfrm flipH="1" rot="8897914">
            <a:off x="-2139557" y="3039736"/>
            <a:ext cx="5645028" cy="4587868"/>
          </a:xfrm>
          <a:custGeom>
            <a:rect b="b" l="l" r="r" t="t"/>
            <a:pathLst>
              <a:path extrusionOk="0" h="9184351" w="11300655">
                <a:moveTo>
                  <a:pt x="11300655" y="0"/>
                </a:moveTo>
                <a:lnTo>
                  <a:pt x="0" y="0"/>
                </a:lnTo>
                <a:lnTo>
                  <a:pt x="0" y="9184351"/>
                </a:lnTo>
                <a:lnTo>
                  <a:pt x="11300655" y="9184351"/>
                </a:lnTo>
                <a:lnTo>
                  <a:pt x="11300655" y="0"/>
                </a:lnTo>
                <a:close/>
              </a:path>
            </a:pathLst>
          </a:custGeom>
          <a:blipFill rotWithShape="1">
            <a:blip r:embed="rId5">
              <a:alphaModFix amt="50000"/>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p:nvPr/>
        </p:nvSpPr>
        <p:spPr>
          <a:xfrm rot="6146126">
            <a:off x="4025445" y="-1005613"/>
            <a:ext cx="8794967" cy="8794967"/>
          </a:xfrm>
          <a:custGeom>
            <a:rect b="b" l="l" r="r" t="t"/>
            <a:pathLst>
              <a:path extrusionOk="0" h="17617704" w="17617704">
                <a:moveTo>
                  <a:pt x="0" y="0"/>
                </a:moveTo>
                <a:lnTo>
                  <a:pt x="17617704" y="0"/>
                </a:lnTo>
                <a:lnTo>
                  <a:pt x="17617704" y="17617704"/>
                </a:lnTo>
                <a:lnTo>
                  <a:pt x="0" y="17617704"/>
                </a:lnTo>
                <a:lnTo>
                  <a:pt x="0" y="0"/>
                </a:lnTo>
                <a:close/>
              </a:path>
            </a:pathLst>
          </a:custGeom>
          <a:blipFill rotWithShape="1">
            <a:blip r:embed="rId3">
              <a:alphaModFix amt="35000"/>
            </a:blip>
            <a:stretch>
              <a:fillRect b="0" l="0" r="0" t="0"/>
            </a:stretch>
          </a:blipFill>
          <a:ln>
            <a:noFill/>
          </a:ln>
        </p:spPr>
      </p:sp>
      <p:sp>
        <p:nvSpPr>
          <p:cNvPr id="235" name="Google Shape;235;p36"/>
          <p:cNvSpPr/>
          <p:nvPr/>
        </p:nvSpPr>
        <p:spPr>
          <a:xfrm rot="4653874">
            <a:off x="4261586" y="-1418937"/>
            <a:ext cx="6387390" cy="4407359"/>
          </a:xfrm>
          <a:custGeom>
            <a:rect b="b" l="l" r="r" t="t"/>
            <a:pathLst>
              <a:path extrusionOk="0" h="8828634" w="12794948">
                <a:moveTo>
                  <a:pt x="0" y="0"/>
                </a:moveTo>
                <a:lnTo>
                  <a:pt x="12794949" y="0"/>
                </a:lnTo>
                <a:lnTo>
                  <a:pt x="12794949" y="8828633"/>
                </a:lnTo>
                <a:lnTo>
                  <a:pt x="0" y="8828633"/>
                </a:lnTo>
                <a:lnTo>
                  <a:pt x="0" y="0"/>
                </a:lnTo>
                <a:close/>
              </a:path>
            </a:pathLst>
          </a:custGeom>
          <a:blipFill rotWithShape="1">
            <a:blip r:embed="rId4">
              <a:alphaModFix amt="50000"/>
            </a:blip>
            <a:stretch>
              <a:fillRect b="0" l="0" r="0" t="0"/>
            </a:stretch>
          </a:blipFill>
          <a:ln>
            <a:noFill/>
          </a:ln>
        </p:spPr>
      </p:sp>
      <p:sp>
        <p:nvSpPr>
          <p:cNvPr id="236" name="Google Shape;236;p36"/>
          <p:cNvSpPr txBox="1"/>
          <p:nvPr/>
        </p:nvSpPr>
        <p:spPr>
          <a:xfrm>
            <a:off x="514350" y="610700"/>
            <a:ext cx="8452200" cy="69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A</a:t>
            </a:r>
            <a:r>
              <a:rPr b="1" lang="en" sz="4500">
                <a:solidFill>
                  <a:srgbClr val="004AAD"/>
                </a:solidFill>
                <a:latin typeface="Montserrat"/>
                <a:ea typeface="Montserrat"/>
                <a:cs typeface="Montserrat"/>
                <a:sym typeface="Montserrat"/>
              </a:rPr>
              <a:t>PI</a:t>
            </a:r>
            <a:r>
              <a:rPr b="1" lang="en" sz="4500">
                <a:solidFill>
                  <a:srgbClr val="004AAD"/>
                </a:solidFill>
                <a:latin typeface="Montserrat"/>
                <a:ea typeface="Montserrat"/>
                <a:cs typeface="Montserrat"/>
                <a:sym typeface="Montserrat"/>
              </a:rPr>
              <a:t>:</a:t>
            </a:r>
            <a:endParaRPr sz="700"/>
          </a:p>
        </p:txBody>
      </p:sp>
      <p:sp>
        <p:nvSpPr>
          <p:cNvPr id="237" name="Google Shape;237;p36"/>
          <p:cNvSpPr txBox="1"/>
          <p:nvPr/>
        </p:nvSpPr>
        <p:spPr>
          <a:xfrm>
            <a:off x="514350" y="1492800"/>
            <a:ext cx="8029200" cy="34962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FastAPI-based endpoint for scheduling jobs with job features as input.</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Endpoint:</a:t>
            </a:r>
            <a:endParaRPr>
              <a:solidFill>
                <a:schemeClr val="dk1"/>
              </a:solidFill>
              <a:latin typeface="Montserrat"/>
              <a:ea typeface="Montserrat"/>
              <a:cs typeface="Montserrat"/>
              <a:sym typeface="Montserrat"/>
            </a:endParaRPr>
          </a:p>
          <a:p>
            <a:pPr indent="-336550" lvl="1" marL="914400" rtl="0" algn="l">
              <a:lnSpc>
                <a:spcPct val="135714"/>
              </a:lnSpc>
              <a:spcBef>
                <a:spcPts val="0"/>
              </a:spcBef>
              <a:spcAft>
                <a:spcPts val="0"/>
              </a:spcAft>
              <a:buClr>
                <a:schemeClr val="dk1"/>
              </a:buClr>
              <a:buSzPts val="1700"/>
              <a:buFont typeface="Montserrat"/>
              <a:buChar char="○"/>
            </a:pPr>
            <a:r>
              <a:rPr b="1" lang="en" sz="1350">
                <a:solidFill>
                  <a:schemeClr val="dk1"/>
                </a:solidFill>
                <a:latin typeface="Courier New"/>
                <a:ea typeface="Courier New"/>
                <a:cs typeface="Courier New"/>
                <a:sym typeface="Courier New"/>
              </a:rPr>
              <a:t>@app.post("/schedule_job")</a:t>
            </a:r>
            <a:endParaRPr b="1" sz="1350">
              <a:solidFill>
                <a:schemeClr val="dk1"/>
              </a:solidFill>
              <a:latin typeface="Courier New"/>
              <a:ea typeface="Courier New"/>
              <a:cs typeface="Courier New"/>
              <a:sym typeface="Courier New"/>
            </a:endParaRPr>
          </a:p>
          <a:p>
            <a:pPr indent="-336550" lvl="1" marL="914400" rtl="0" algn="l">
              <a:lnSpc>
                <a:spcPct val="135714"/>
              </a:lnSpc>
              <a:spcBef>
                <a:spcPts val="0"/>
              </a:spcBef>
              <a:spcAft>
                <a:spcPts val="0"/>
              </a:spcAft>
              <a:buClr>
                <a:schemeClr val="dk1"/>
              </a:buClr>
              <a:buSzPts val="1700"/>
              <a:buFont typeface="Montserrat"/>
              <a:buChar char="○"/>
            </a:pPr>
            <a:r>
              <a:rPr b="1" lang="en" sz="1350">
                <a:solidFill>
                  <a:schemeClr val="dk1"/>
                </a:solidFill>
                <a:latin typeface="Courier New"/>
                <a:ea typeface="Courier New"/>
                <a:cs typeface="Courier New"/>
                <a:sym typeface="Courier New"/>
              </a:rPr>
              <a:t>async def schedule_job_endpoint(</a:t>
            </a:r>
            <a:r>
              <a:rPr b="1" i="1" lang="en" sz="1350">
                <a:solidFill>
                  <a:schemeClr val="dk1"/>
                </a:solidFill>
                <a:latin typeface="Courier New"/>
                <a:ea typeface="Courier New"/>
                <a:cs typeface="Courier New"/>
                <a:sym typeface="Courier New"/>
              </a:rPr>
              <a:t>job_info</a:t>
            </a:r>
            <a:r>
              <a:rPr b="1" lang="en" sz="1350">
                <a:solidFill>
                  <a:schemeClr val="dk1"/>
                </a:solidFill>
                <a:latin typeface="Courier New"/>
                <a:ea typeface="Courier New"/>
                <a:cs typeface="Courier New"/>
                <a:sym typeface="Courier New"/>
              </a:rPr>
              <a:t>: List[str] = Query(None)):</a:t>
            </a:r>
            <a:endParaRPr b="1" sz="1350">
              <a:solidFill>
                <a:schemeClr val="dk1"/>
              </a:solidFill>
              <a:latin typeface="Courier New"/>
              <a:ea typeface="Courier New"/>
              <a:cs typeface="Courier New"/>
              <a:sym typeface="Courier New"/>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Accepts a list of job features in the request.</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Outputs the status of jobs in N-CPU queues, showing the order of finished and processing jobs.</a:t>
            </a:r>
            <a:endParaRPr>
              <a:solidFill>
                <a:schemeClr val="dk1"/>
              </a:solidFill>
              <a:latin typeface="Montserrat"/>
              <a:ea typeface="Montserrat"/>
              <a:cs typeface="Montserrat"/>
              <a:sym typeface="Montserrat"/>
            </a:endParaRPr>
          </a:p>
          <a:p>
            <a:pPr indent="0" lvl="0" marL="0" rtl="0" algn="l">
              <a:lnSpc>
                <a:spcPct val="150000"/>
              </a:lnSpc>
              <a:spcBef>
                <a:spcPts val="80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50000"/>
              </a:lnSpc>
              <a:spcBef>
                <a:spcPts val="80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50000"/>
              </a:lnSpc>
              <a:spcBef>
                <a:spcPts val="800"/>
              </a:spcBef>
              <a:spcAft>
                <a:spcPts val="0"/>
              </a:spcAft>
              <a:buNone/>
            </a:pPr>
            <a:r>
              <a:t/>
            </a:r>
            <a:endParaRPr>
              <a:solidFill>
                <a:schemeClr val="dk1"/>
              </a:solidFill>
              <a:latin typeface="Montserrat"/>
              <a:ea typeface="Montserrat"/>
              <a:cs typeface="Montserrat"/>
              <a:sym typeface="Montserrat"/>
            </a:endParaRPr>
          </a:p>
        </p:txBody>
      </p:sp>
      <p:sp>
        <p:nvSpPr>
          <p:cNvPr id="238" name="Google Shape;238;p36"/>
          <p:cNvSpPr/>
          <p:nvPr/>
        </p:nvSpPr>
        <p:spPr>
          <a:xfrm flipH="1" rot="8897914">
            <a:off x="-2139557" y="3039736"/>
            <a:ext cx="5645028" cy="4587868"/>
          </a:xfrm>
          <a:custGeom>
            <a:rect b="b" l="l" r="r" t="t"/>
            <a:pathLst>
              <a:path extrusionOk="0" h="9184351" w="11300655">
                <a:moveTo>
                  <a:pt x="11300655" y="0"/>
                </a:moveTo>
                <a:lnTo>
                  <a:pt x="0" y="0"/>
                </a:lnTo>
                <a:lnTo>
                  <a:pt x="0" y="9184351"/>
                </a:lnTo>
                <a:lnTo>
                  <a:pt x="11300655" y="9184351"/>
                </a:lnTo>
                <a:lnTo>
                  <a:pt x="11300655" y="0"/>
                </a:lnTo>
                <a:close/>
              </a:path>
            </a:pathLst>
          </a:custGeom>
          <a:blipFill rotWithShape="1">
            <a:blip r:embed="rId5">
              <a:alphaModFix amt="50000"/>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nvSpPr>
        <p:spPr>
          <a:xfrm>
            <a:off x="514350" y="638175"/>
            <a:ext cx="4583700" cy="200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6500">
                <a:solidFill>
                  <a:srgbClr val="004AAD"/>
                </a:solidFill>
                <a:latin typeface="Montserrat"/>
                <a:ea typeface="Montserrat"/>
                <a:cs typeface="Montserrat"/>
                <a:sym typeface="Montserrat"/>
              </a:rPr>
              <a:t>THANK YOU!!</a:t>
            </a:r>
            <a:endParaRPr sz="700"/>
          </a:p>
        </p:txBody>
      </p:sp>
      <p:sp>
        <p:nvSpPr>
          <p:cNvPr id="244" name="Google Shape;244;p37"/>
          <p:cNvSpPr txBox="1"/>
          <p:nvPr/>
        </p:nvSpPr>
        <p:spPr>
          <a:xfrm>
            <a:off x="453750" y="3163825"/>
            <a:ext cx="5171700" cy="935700"/>
          </a:xfrm>
          <a:prstGeom prst="rect">
            <a:avLst/>
          </a:prstGeom>
          <a:noFill/>
          <a:ln>
            <a:noFill/>
          </a:ln>
        </p:spPr>
        <p:txBody>
          <a:bodyPr anchorCtr="0" anchor="t" bIns="0" lIns="0" spcFirstLastPara="1" rIns="0" wrap="square" tIns="0">
            <a:spAutoFit/>
          </a:bodyPr>
          <a:lstStyle/>
          <a:p>
            <a:pPr indent="0" lvl="0" marL="0" marR="0" rtl="0" algn="l">
              <a:lnSpc>
                <a:spcPct val="139975"/>
              </a:lnSpc>
              <a:spcBef>
                <a:spcPts val="0"/>
              </a:spcBef>
              <a:spcAft>
                <a:spcPts val="0"/>
              </a:spcAft>
              <a:buNone/>
            </a:pPr>
            <a:r>
              <a:rPr b="1" lang="en" sz="1600">
                <a:solidFill>
                  <a:srgbClr val="2E2E2E"/>
                </a:solidFill>
                <a:latin typeface="Montserrat"/>
                <a:ea typeface="Montserrat"/>
                <a:cs typeface="Montserrat"/>
                <a:sym typeface="Montserrat"/>
              </a:rPr>
              <a:t>Github Link:</a:t>
            </a:r>
            <a:endParaRPr b="1" sz="1600">
              <a:solidFill>
                <a:srgbClr val="2E2E2E"/>
              </a:solidFill>
              <a:latin typeface="Montserrat"/>
              <a:ea typeface="Montserrat"/>
              <a:cs typeface="Montserrat"/>
              <a:sym typeface="Montserrat"/>
            </a:endParaRPr>
          </a:p>
          <a:p>
            <a:pPr indent="0" lvl="0" marL="0" rtl="0" algn="l">
              <a:lnSpc>
                <a:spcPct val="139975"/>
              </a:lnSpc>
              <a:spcBef>
                <a:spcPts val="0"/>
              </a:spcBef>
              <a:spcAft>
                <a:spcPts val="0"/>
              </a:spcAft>
              <a:buClr>
                <a:schemeClr val="dk1"/>
              </a:buClr>
              <a:buFont typeface="Arial"/>
              <a:buNone/>
            </a:pPr>
            <a:r>
              <a:rPr lang="en" sz="1600" u="sng">
                <a:solidFill>
                  <a:schemeClr val="hlink"/>
                </a:solidFill>
                <a:latin typeface="Montserrat"/>
                <a:ea typeface="Montserrat"/>
                <a:cs typeface="Montserrat"/>
                <a:sym typeface="Montserrat"/>
                <a:hlinkClick r:id="rId3"/>
              </a:rPr>
              <a:t>https://github.com/Lagstill/ASAPP_Hackathon</a:t>
            </a:r>
            <a:endParaRPr sz="1600">
              <a:solidFill>
                <a:schemeClr val="dk1"/>
              </a:solidFill>
            </a:endParaRPr>
          </a:p>
          <a:p>
            <a:pPr indent="0" lvl="0" marL="0" marR="0" rtl="0" algn="l">
              <a:lnSpc>
                <a:spcPct val="139974"/>
              </a:lnSpc>
              <a:spcBef>
                <a:spcPts val="0"/>
              </a:spcBef>
              <a:spcAft>
                <a:spcPts val="0"/>
              </a:spcAft>
              <a:buNone/>
            </a:pPr>
            <a:r>
              <a:t/>
            </a:r>
            <a:endParaRPr b="1" sz="1600">
              <a:solidFill>
                <a:srgbClr val="2E2E2E"/>
              </a:solidFill>
              <a:latin typeface="Montserrat"/>
              <a:ea typeface="Montserrat"/>
              <a:cs typeface="Montserrat"/>
              <a:sym typeface="Montserrat"/>
            </a:endParaRPr>
          </a:p>
        </p:txBody>
      </p:sp>
      <p:sp>
        <p:nvSpPr>
          <p:cNvPr id="245" name="Google Shape;245;p37"/>
          <p:cNvSpPr/>
          <p:nvPr/>
        </p:nvSpPr>
        <p:spPr>
          <a:xfrm rot="-1766807">
            <a:off x="5230290" y="1170702"/>
            <a:ext cx="6056071" cy="4921934"/>
          </a:xfrm>
          <a:custGeom>
            <a:rect b="b" l="l" r="r" t="t"/>
            <a:pathLst>
              <a:path extrusionOk="0" h="9843868" w="12112141">
                <a:moveTo>
                  <a:pt x="0" y="0"/>
                </a:moveTo>
                <a:lnTo>
                  <a:pt x="12112141" y="0"/>
                </a:lnTo>
                <a:lnTo>
                  <a:pt x="12112141" y="9843868"/>
                </a:lnTo>
                <a:lnTo>
                  <a:pt x="0" y="9843868"/>
                </a:lnTo>
                <a:lnTo>
                  <a:pt x="0" y="0"/>
                </a:lnTo>
                <a:close/>
              </a:path>
            </a:pathLst>
          </a:custGeom>
          <a:blipFill rotWithShape="1">
            <a:blip r:embed="rId4">
              <a:alphaModFix amt="50000"/>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514350" y="501213"/>
            <a:ext cx="61152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 sz="4500" u="none" cap="none" strike="noStrike">
                <a:solidFill>
                  <a:srgbClr val="004AAD"/>
                </a:solidFill>
                <a:latin typeface="Montserrat"/>
                <a:ea typeface="Montserrat"/>
                <a:cs typeface="Montserrat"/>
                <a:sym typeface="Montserrat"/>
              </a:rPr>
              <a:t>TABLE OF CONTENT:</a:t>
            </a:r>
            <a:endParaRPr sz="700"/>
          </a:p>
        </p:txBody>
      </p:sp>
      <p:sp>
        <p:nvSpPr>
          <p:cNvPr id="152" name="Google Shape;152;p26"/>
          <p:cNvSpPr/>
          <p:nvPr/>
        </p:nvSpPr>
        <p:spPr>
          <a:xfrm rot="-1625759">
            <a:off x="5418507" y="-2156317"/>
            <a:ext cx="4747684" cy="3858573"/>
          </a:xfrm>
          <a:custGeom>
            <a:rect b="b" l="l" r="r" t="t"/>
            <a:pathLst>
              <a:path extrusionOk="0" h="7717145" w="9495369">
                <a:moveTo>
                  <a:pt x="0" y="0"/>
                </a:moveTo>
                <a:lnTo>
                  <a:pt x="9495369" y="0"/>
                </a:lnTo>
                <a:lnTo>
                  <a:pt x="9495369" y="7717145"/>
                </a:lnTo>
                <a:lnTo>
                  <a:pt x="0" y="7717145"/>
                </a:lnTo>
                <a:lnTo>
                  <a:pt x="0" y="0"/>
                </a:lnTo>
                <a:close/>
              </a:path>
            </a:pathLst>
          </a:custGeom>
          <a:blipFill rotWithShape="1">
            <a:blip r:embed="rId3">
              <a:alphaModFix amt="50000"/>
            </a:blip>
            <a:stretch>
              <a:fillRect b="0" l="0" r="0" t="0"/>
            </a:stretch>
          </a:blipFill>
          <a:ln>
            <a:noFill/>
          </a:ln>
        </p:spPr>
      </p:sp>
      <p:sp>
        <p:nvSpPr>
          <p:cNvPr id="153" name="Google Shape;153;p26"/>
          <p:cNvSpPr txBox="1"/>
          <p:nvPr/>
        </p:nvSpPr>
        <p:spPr>
          <a:xfrm>
            <a:off x="514350" y="2207575"/>
            <a:ext cx="5688600" cy="2154900"/>
          </a:xfrm>
          <a:prstGeom prst="rect">
            <a:avLst/>
          </a:prstGeom>
          <a:noFill/>
          <a:ln>
            <a:noFill/>
          </a:ln>
        </p:spPr>
        <p:txBody>
          <a:bodyPr anchorCtr="0" anchor="t" bIns="0" lIns="0" spcFirstLastPara="1" rIns="0" wrap="square" tIns="0">
            <a:spAutoFit/>
          </a:bodyPr>
          <a:lstStyle/>
          <a:p>
            <a:pPr indent="-317500" lvl="0" marL="457200" marR="0" rtl="0" algn="just">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PROBLEM STATEMENT</a:t>
            </a:r>
            <a:endParaRPr>
              <a:solidFill>
                <a:schemeClr val="dk1"/>
              </a:solidFill>
              <a:latin typeface="Montserrat"/>
              <a:ea typeface="Montserrat"/>
              <a:cs typeface="Montserrat"/>
              <a:sym typeface="Montserrat"/>
            </a:endParaRPr>
          </a:p>
          <a:p>
            <a:pPr indent="-317500" lvl="0" marL="457200" marR="0" rtl="0" algn="just">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MODEL PIPELINE</a:t>
            </a:r>
            <a:endParaRPr>
              <a:solidFill>
                <a:schemeClr val="dk1"/>
              </a:solidFill>
              <a:latin typeface="Montserrat"/>
              <a:ea typeface="Montserrat"/>
              <a:cs typeface="Montserrat"/>
              <a:sym typeface="Montserrat"/>
            </a:endParaRPr>
          </a:p>
          <a:p>
            <a:pPr indent="-317500" lvl="1" marL="914400" marR="0" rtl="0" algn="just">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DATA PREPROCESSING</a:t>
            </a:r>
            <a:endParaRPr>
              <a:solidFill>
                <a:schemeClr val="dk1"/>
              </a:solidFill>
              <a:latin typeface="Montserrat"/>
              <a:ea typeface="Montserrat"/>
              <a:cs typeface="Montserrat"/>
              <a:sym typeface="Montserrat"/>
            </a:endParaRPr>
          </a:p>
          <a:p>
            <a:pPr indent="-317500" lvl="1" marL="914400" marR="431800" rtl="0" algn="just">
              <a:lnSpc>
                <a:spcPct val="150000"/>
              </a:lnSpc>
              <a:spcBef>
                <a:spcPts val="0"/>
              </a:spcBef>
              <a:spcAft>
                <a:spcPts val="0"/>
              </a:spcAft>
              <a:buClr>
                <a:schemeClr val="dk1"/>
              </a:buClr>
              <a:buSzPts val="1400"/>
              <a:buFont typeface="Montserrat"/>
              <a:buChar char="○"/>
            </a:pPr>
            <a:r>
              <a:rPr lang="en">
                <a:solidFill>
                  <a:schemeClr val="dk1"/>
                </a:solidFill>
                <a:uFill>
                  <a:noFill/>
                </a:uFill>
                <a:latin typeface="Montserrat"/>
                <a:ea typeface="Montserrat"/>
                <a:cs typeface="Montserrat"/>
                <a:sym typeface="Montserrat"/>
                <a:hlinkClick r:id="rId4">
                  <a:extLst>
                    <a:ext uri="{A12FA001-AC4F-418D-AE19-62706E023703}">
                      <ahyp:hlinkClr val="tx"/>
                    </a:ext>
                  </a:extLst>
                </a:hlinkClick>
              </a:rPr>
              <a:t>M</a:t>
            </a:r>
            <a:r>
              <a:rPr lang="en">
                <a:solidFill>
                  <a:schemeClr val="dk1"/>
                </a:solidFill>
                <a:latin typeface="Montserrat"/>
                <a:ea typeface="Montserrat"/>
                <a:cs typeface="Montserrat"/>
                <a:sym typeface="Montserrat"/>
              </a:rPr>
              <a:t>ODEL BUILDING</a:t>
            </a:r>
            <a:endParaRPr>
              <a:solidFill>
                <a:schemeClr val="dk1"/>
              </a:solidFill>
              <a:latin typeface="Montserrat"/>
              <a:ea typeface="Montserrat"/>
              <a:cs typeface="Montserrat"/>
              <a:sym typeface="Montserrat"/>
            </a:endParaRPr>
          </a:p>
          <a:p>
            <a:pPr indent="-317500" lvl="1" marL="914400" marR="431800" rtl="0" algn="just">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MODEL EVALUATION</a:t>
            </a:r>
            <a:endParaRPr>
              <a:solidFill>
                <a:schemeClr val="dk1"/>
              </a:solidFill>
              <a:latin typeface="Montserrat"/>
              <a:ea typeface="Montserrat"/>
              <a:cs typeface="Montserrat"/>
              <a:sym typeface="Montserrat"/>
            </a:endParaRPr>
          </a:p>
          <a:p>
            <a:pPr indent="-317500" lvl="0" marL="457200" marR="0" rtl="0" algn="just">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QUEUE SCHEDULING</a:t>
            </a:r>
            <a:endParaRPr>
              <a:solidFill>
                <a:schemeClr val="dk1"/>
              </a:solidFill>
              <a:latin typeface="Montserrat"/>
              <a:ea typeface="Montserrat"/>
              <a:cs typeface="Montserrat"/>
              <a:sym typeface="Montserrat"/>
            </a:endParaRPr>
          </a:p>
          <a:p>
            <a:pPr indent="-317500" lvl="0" marL="457200" marR="0" rtl="0" algn="just">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API  DEVELOPMENT</a:t>
            </a:r>
            <a:endParaRPr>
              <a:solidFill>
                <a:schemeClr val="dk1"/>
              </a:solidFill>
              <a:latin typeface="Montserrat"/>
              <a:ea typeface="Montserrat"/>
              <a:cs typeface="Montserrat"/>
              <a:sym typeface="Montserrat"/>
            </a:endParaRPr>
          </a:p>
        </p:txBody>
      </p:sp>
      <p:sp>
        <p:nvSpPr>
          <p:cNvPr id="154" name="Google Shape;154;p26"/>
          <p:cNvSpPr/>
          <p:nvPr/>
        </p:nvSpPr>
        <p:spPr>
          <a:xfrm>
            <a:off x="4703771" y="1662775"/>
            <a:ext cx="4863660" cy="1553481"/>
          </a:xfrm>
          <a:custGeom>
            <a:rect b="b" l="l" r="r" t="t"/>
            <a:pathLst>
              <a:path extrusionOk="0" h="3106962" w="9727319">
                <a:moveTo>
                  <a:pt x="0" y="0"/>
                </a:moveTo>
                <a:lnTo>
                  <a:pt x="9727318" y="0"/>
                </a:lnTo>
                <a:lnTo>
                  <a:pt x="9727318" y="3106962"/>
                </a:lnTo>
                <a:lnTo>
                  <a:pt x="0" y="3106962"/>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p:nvPr/>
        </p:nvSpPr>
        <p:spPr>
          <a:xfrm rot="-6663482">
            <a:off x="-2027795" y="-381104"/>
            <a:ext cx="5766899" cy="5766899"/>
          </a:xfrm>
          <a:custGeom>
            <a:rect b="b" l="l" r="r" t="t"/>
            <a:pathLst>
              <a:path extrusionOk="0" h="11511802" w="11511802">
                <a:moveTo>
                  <a:pt x="0" y="0"/>
                </a:moveTo>
                <a:lnTo>
                  <a:pt x="11511802" y="0"/>
                </a:lnTo>
                <a:lnTo>
                  <a:pt x="11511802" y="11511802"/>
                </a:lnTo>
                <a:lnTo>
                  <a:pt x="0" y="11511802"/>
                </a:lnTo>
                <a:lnTo>
                  <a:pt x="0" y="0"/>
                </a:lnTo>
                <a:close/>
              </a:path>
            </a:pathLst>
          </a:custGeom>
          <a:blipFill rotWithShape="1">
            <a:blip r:embed="rId3">
              <a:alphaModFix amt="40000"/>
            </a:blip>
            <a:stretch>
              <a:fillRect b="0" l="0" r="0" t="0"/>
            </a:stretch>
          </a:blipFill>
          <a:ln>
            <a:noFill/>
          </a:ln>
        </p:spPr>
      </p:sp>
      <p:sp>
        <p:nvSpPr>
          <p:cNvPr id="160" name="Google Shape;160;p27"/>
          <p:cNvSpPr txBox="1"/>
          <p:nvPr/>
        </p:nvSpPr>
        <p:spPr>
          <a:xfrm>
            <a:off x="57100" y="1461350"/>
            <a:ext cx="38649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PROBLEM STATEMENT:</a:t>
            </a:r>
            <a:endParaRPr b="1" sz="4500">
              <a:solidFill>
                <a:srgbClr val="004AAD"/>
              </a:solidFill>
              <a:latin typeface="Montserrat"/>
              <a:ea typeface="Montserrat"/>
              <a:cs typeface="Montserrat"/>
              <a:sym typeface="Montserrat"/>
            </a:endParaRPr>
          </a:p>
        </p:txBody>
      </p:sp>
      <p:sp>
        <p:nvSpPr>
          <p:cNvPr id="161" name="Google Shape;161;p27"/>
          <p:cNvSpPr txBox="1"/>
          <p:nvPr/>
        </p:nvSpPr>
        <p:spPr>
          <a:xfrm>
            <a:off x="4198450" y="1195500"/>
            <a:ext cx="4649700" cy="3189900"/>
          </a:xfrm>
          <a:prstGeom prst="rect">
            <a:avLst/>
          </a:prstGeom>
          <a:noFill/>
          <a:ln>
            <a:noFill/>
          </a:ln>
        </p:spPr>
        <p:txBody>
          <a:bodyPr anchorCtr="0" anchor="t" bIns="0" lIns="0" spcFirstLastPara="1" rIns="0" wrap="square" tIns="0">
            <a:spAutoFit/>
          </a:bodyPr>
          <a:lstStyle/>
          <a:p>
            <a:pPr indent="0" lvl="0" marL="0" marR="0" rtl="0" algn="just">
              <a:lnSpc>
                <a:spcPct val="160024"/>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In the context of CPU job scheduling, we are faced with the task of efficiently allocating a set of 'n' CPU jobs to a limited number of 'm' available CPUs. The objective is to optimize the allocation of jobs to CPUs in a manner that maximizes the overall system throughput while considering the priority of each job within the system. </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p:nvPr/>
        </p:nvSpPr>
        <p:spPr>
          <a:xfrm rot="-6663482">
            <a:off x="-2223770" y="-237954"/>
            <a:ext cx="5766899" cy="5766899"/>
          </a:xfrm>
          <a:custGeom>
            <a:rect b="b" l="l" r="r" t="t"/>
            <a:pathLst>
              <a:path extrusionOk="0" h="11511802" w="11511802">
                <a:moveTo>
                  <a:pt x="0" y="0"/>
                </a:moveTo>
                <a:lnTo>
                  <a:pt x="11511802" y="0"/>
                </a:lnTo>
                <a:lnTo>
                  <a:pt x="11511802" y="11511802"/>
                </a:lnTo>
                <a:lnTo>
                  <a:pt x="0" y="11511802"/>
                </a:lnTo>
                <a:lnTo>
                  <a:pt x="0" y="0"/>
                </a:lnTo>
                <a:close/>
              </a:path>
            </a:pathLst>
          </a:custGeom>
          <a:blipFill rotWithShape="1">
            <a:blip r:embed="rId3">
              <a:alphaModFix amt="40000"/>
            </a:blip>
            <a:stretch>
              <a:fillRect b="0" l="0" r="0" t="0"/>
            </a:stretch>
          </a:blipFill>
          <a:ln>
            <a:noFill/>
          </a:ln>
        </p:spPr>
      </p:sp>
      <p:sp>
        <p:nvSpPr>
          <p:cNvPr id="167" name="Google Shape;167;p28"/>
          <p:cNvSpPr txBox="1"/>
          <p:nvPr/>
        </p:nvSpPr>
        <p:spPr>
          <a:xfrm>
            <a:off x="269700" y="1990600"/>
            <a:ext cx="43023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400">
                <a:solidFill>
                  <a:srgbClr val="004AAD"/>
                </a:solidFill>
                <a:latin typeface="Montserrat"/>
                <a:ea typeface="Montserrat"/>
                <a:cs typeface="Montserrat"/>
                <a:sym typeface="Montserrat"/>
              </a:rPr>
              <a:t>TASKS:</a:t>
            </a:r>
            <a:endParaRPr b="1" sz="4400">
              <a:solidFill>
                <a:srgbClr val="004AAD"/>
              </a:solidFill>
              <a:latin typeface="Montserrat"/>
              <a:ea typeface="Montserrat"/>
              <a:cs typeface="Montserrat"/>
              <a:sym typeface="Montserrat"/>
            </a:endParaRPr>
          </a:p>
        </p:txBody>
      </p:sp>
      <p:sp>
        <p:nvSpPr>
          <p:cNvPr id="168" name="Google Shape;168;p28"/>
          <p:cNvSpPr txBox="1"/>
          <p:nvPr/>
        </p:nvSpPr>
        <p:spPr>
          <a:xfrm>
            <a:off x="4072425" y="445200"/>
            <a:ext cx="4801800" cy="4698300"/>
          </a:xfrm>
          <a:prstGeom prst="rect">
            <a:avLst/>
          </a:prstGeom>
          <a:noFill/>
          <a:ln>
            <a:noFill/>
          </a:ln>
        </p:spPr>
        <p:txBody>
          <a:bodyPr anchorCtr="0" anchor="t" bIns="0" lIns="0" spcFirstLastPara="1" rIns="0" wrap="square" tIns="0">
            <a:spAutoFit/>
          </a:bodyPr>
          <a:lstStyle/>
          <a:p>
            <a:pPr indent="0" lvl="0" marL="0" marR="0" rtl="0" algn="just">
              <a:lnSpc>
                <a:spcPct val="160024"/>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1. Job Allocation:</a:t>
            </a:r>
            <a:r>
              <a:rPr lang="en">
                <a:solidFill>
                  <a:schemeClr val="dk1"/>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The allocation must be done in a way that optimizes the utilization of CPU</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resources.</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2. Classification Algorithm: </a:t>
            </a:r>
            <a:r>
              <a:rPr lang="en">
                <a:solidFill>
                  <a:schemeClr val="dk1"/>
                </a:solidFill>
                <a:latin typeface="Montserrat"/>
                <a:ea typeface="Montserrat"/>
                <a:cs typeface="Montserrat"/>
                <a:sym typeface="Montserrat"/>
              </a:rPr>
              <a:t>To determine the optimal allocation of jobs to CPUs, a</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classification algorithm needs to be developed. </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3. Job Priority: </a:t>
            </a:r>
            <a:r>
              <a:rPr lang="en">
                <a:solidFill>
                  <a:schemeClr val="dk1"/>
                </a:solidFill>
                <a:latin typeface="Montserrat"/>
                <a:ea typeface="Montserrat"/>
                <a:cs typeface="Montserrat"/>
                <a:sym typeface="Montserrat"/>
              </a:rPr>
              <a:t>Each CPU job has an associated priority. The priority property of jobs is</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crucial in determining the order in which jobs are executed on the CPUs. </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4. Queue Management: </a:t>
            </a:r>
            <a:r>
              <a:rPr lang="en">
                <a:solidFill>
                  <a:schemeClr val="dk1"/>
                </a:solidFill>
                <a:latin typeface="Montserrat"/>
                <a:ea typeface="Montserrat"/>
                <a:cs typeface="Montserrat"/>
                <a:sym typeface="Montserrat"/>
              </a:rPr>
              <a:t>After allocating jobs to CPUs, there is a need to manage the job</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queues on each CPU.</a:t>
            </a:r>
            <a:endParaRPr>
              <a:solidFill>
                <a:schemeClr val="dk1"/>
              </a:solidFill>
              <a:latin typeface="Montserrat"/>
              <a:ea typeface="Montserrat"/>
              <a:cs typeface="Montserrat"/>
              <a:sym typeface="Montserrat"/>
            </a:endParaRPr>
          </a:p>
          <a:p>
            <a:pPr indent="0" lvl="0" marL="0" marR="0" rtl="0" algn="just">
              <a:lnSpc>
                <a:spcPct val="160024"/>
              </a:lnSpc>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p:nvPr/>
        </p:nvSpPr>
        <p:spPr>
          <a:xfrm rot="-6664043">
            <a:off x="-2026058" y="-368767"/>
            <a:ext cx="5755901" cy="5755901"/>
          </a:xfrm>
          <a:custGeom>
            <a:rect b="b" l="l" r="r" t="t"/>
            <a:pathLst>
              <a:path extrusionOk="0" h="11511802" w="11511802">
                <a:moveTo>
                  <a:pt x="0" y="0"/>
                </a:moveTo>
                <a:lnTo>
                  <a:pt x="11511802" y="0"/>
                </a:lnTo>
                <a:lnTo>
                  <a:pt x="11511802" y="11511802"/>
                </a:lnTo>
                <a:lnTo>
                  <a:pt x="0" y="11511802"/>
                </a:lnTo>
                <a:lnTo>
                  <a:pt x="0" y="0"/>
                </a:lnTo>
                <a:close/>
              </a:path>
            </a:pathLst>
          </a:custGeom>
          <a:blipFill rotWithShape="1">
            <a:blip r:embed="rId3">
              <a:alphaModFix amt="40000"/>
            </a:blip>
            <a:stretch>
              <a:fillRect b="0" l="0" r="0" t="0"/>
            </a:stretch>
          </a:blipFill>
          <a:ln>
            <a:noFill/>
          </a:ln>
        </p:spPr>
      </p:sp>
      <p:sp>
        <p:nvSpPr>
          <p:cNvPr id="174" name="Google Shape;174;p29"/>
          <p:cNvSpPr/>
          <p:nvPr/>
        </p:nvSpPr>
        <p:spPr>
          <a:xfrm rot="-6284008">
            <a:off x="6380842" y="3573591"/>
            <a:ext cx="2394684" cy="3845035"/>
          </a:xfrm>
          <a:custGeom>
            <a:rect b="b" l="l" r="r" t="t"/>
            <a:pathLst>
              <a:path extrusionOk="0" h="7690070" w="4789367">
                <a:moveTo>
                  <a:pt x="0" y="0"/>
                </a:moveTo>
                <a:lnTo>
                  <a:pt x="4789367" y="0"/>
                </a:lnTo>
                <a:lnTo>
                  <a:pt x="4789367" y="7690070"/>
                </a:lnTo>
                <a:lnTo>
                  <a:pt x="0" y="7690070"/>
                </a:lnTo>
                <a:lnTo>
                  <a:pt x="0" y="0"/>
                </a:lnTo>
                <a:close/>
              </a:path>
            </a:pathLst>
          </a:custGeom>
          <a:blipFill rotWithShape="1">
            <a:blip r:embed="rId4">
              <a:alphaModFix amt="50000"/>
            </a:blip>
            <a:stretch>
              <a:fillRect b="0" l="0" r="0" t="0"/>
            </a:stretch>
          </a:blipFill>
          <a:ln>
            <a:noFill/>
          </a:ln>
        </p:spPr>
      </p:sp>
      <p:sp>
        <p:nvSpPr>
          <p:cNvPr id="175" name="Google Shape;175;p29"/>
          <p:cNvSpPr txBox="1"/>
          <p:nvPr/>
        </p:nvSpPr>
        <p:spPr>
          <a:xfrm>
            <a:off x="200125" y="1816488"/>
            <a:ext cx="32424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MODEL PIPELINE:</a:t>
            </a:r>
            <a:endParaRPr sz="700"/>
          </a:p>
        </p:txBody>
      </p:sp>
      <p:sp>
        <p:nvSpPr>
          <p:cNvPr id="176" name="Google Shape;176;p29"/>
          <p:cNvSpPr/>
          <p:nvPr/>
        </p:nvSpPr>
        <p:spPr>
          <a:xfrm rot="1509322">
            <a:off x="4557207" y="-2189159"/>
            <a:ext cx="6289166" cy="4339583"/>
          </a:xfrm>
          <a:custGeom>
            <a:rect b="b" l="l" r="r" t="t"/>
            <a:pathLst>
              <a:path extrusionOk="0" h="8680686" w="12580534">
                <a:moveTo>
                  <a:pt x="0" y="0"/>
                </a:moveTo>
                <a:lnTo>
                  <a:pt x="12580534" y="0"/>
                </a:lnTo>
                <a:lnTo>
                  <a:pt x="12580534" y="8680686"/>
                </a:lnTo>
                <a:lnTo>
                  <a:pt x="0" y="8680686"/>
                </a:lnTo>
                <a:lnTo>
                  <a:pt x="0" y="0"/>
                </a:lnTo>
                <a:close/>
              </a:path>
            </a:pathLst>
          </a:custGeom>
          <a:blipFill rotWithShape="1">
            <a:blip r:embed="rId5">
              <a:alphaModFix amt="50000"/>
            </a:blip>
            <a:stretch>
              <a:fillRect b="0" l="0" r="0" t="0"/>
            </a:stretch>
          </a:blipFill>
          <a:ln>
            <a:noFill/>
          </a:ln>
        </p:spPr>
      </p:sp>
      <p:pic>
        <p:nvPicPr>
          <p:cNvPr id="177" name="Google Shape;177;p29"/>
          <p:cNvPicPr preferRelativeResize="0"/>
          <p:nvPr/>
        </p:nvPicPr>
        <p:blipFill rotWithShape="1">
          <a:blip r:embed="rId6">
            <a:alphaModFix/>
          </a:blip>
          <a:srcRect b="12533" l="0" r="0" t="0"/>
          <a:stretch/>
        </p:blipFill>
        <p:spPr>
          <a:xfrm>
            <a:off x="5140250" y="322363"/>
            <a:ext cx="2983200" cy="449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p:nvPr/>
        </p:nvSpPr>
        <p:spPr>
          <a:xfrm rot="3521554">
            <a:off x="4391584" y="-1303650"/>
            <a:ext cx="6859574" cy="6859574"/>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3">
              <a:alphaModFix amt="35000"/>
            </a:blip>
            <a:stretch>
              <a:fillRect b="0" l="0" r="0" t="0"/>
            </a:stretch>
          </a:blipFill>
          <a:ln>
            <a:noFill/>
          </a:ln>
        </p:spPr>
      </p:sp>
      <p:sp>
        <p:nvSpPr>
          <p:cNvPr id="183" name="Google Shape;183;p30"/>
          <p:cNvSpPr txBox="1"/>
          <p:nvPr/>
        </p:nvSpPr>
        <p:spPr>
          <a:xfrm>
            <a:off x="269700" y="1990600"/>
            <a:ext cx="43023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400">
                <a:solidFill>
                  <a:srgbClr val="004AAD"/>
                </a:solidFill>
                <a:latin typeface="Montserrat"/>
                <a:ea typeface="Montserrat"/>
                <a:cs typeface="Montserrat"/>
                <a:sym typeface="Montserrat"/>
              </a:rPr>
              <a:t>DATA</a:t>
            </a:r>
            <a:endParaRPr b="1" sz="4400">
              <a:solidFill>
                <a:srgbClr val="004AAD"/>
              </a:solidFill>
              <a:latin typeface="Montserrat"/>
              <a:ea typeface="Montserrat"/>
              <a:cs typeface="Montserrat"/>
              <a:sym typeface="Montserrat"/>
            </a:endParaRPr>
          </a:p>
        </p:txBody>
      </p:sp>
      <p:pic>
        <p:nvPicPr>
          <p:cNvPr id="184" name="Google Shape;184;p30"/>
          <p:cNvPicPr preferRelativeResize="0"/>
          <p:nvPr/>
        </p:nvPicPr>
        <p:blipFill>
          <a:blip r:embed="rId4">
            <a:alphaModFix/>
          </a:blip>
          <a:stretch>
            <a:fillRect/>
          </a:stretch>
        </p:blipFill>
        <p:spPr>
          <a:xfrm>
            <a:off x="318300" y="1644775"/>
            <a:ext cx="8507400" cy="2653400"/>
          </a:xfrm>
          <a:prstGeom prst="rect">
            <a:avLst/>
          </a:prstGeom>
          <a:noFill/>
          <a:ln>
            <a:noFill/>
          </a:ln>
        </p:spPr>
      </p:pic>
      <p:sp>
        <p:nvSpPr>
          <p:cNvPr id="185" name="Google Shape;185;p30"/>
          <p:cNvSpPr txBox="1"/>
          <p:nvPr/>
        </p:nvSpPr>
        <p:spPr>
          <a:xfrm>
            <a:off x="351075" y="309575"/>
            <a:ext cx="7472700" cy="69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DATA:</a:t>
            </a:r>
            <a:endParaRPr sz="700"/>
          </a:p>
        </p:txBody>
      </p:sp>
      <p:sp>
        <p:nvSpPr>
          <p:cNvPr id="186" name="Google Shape;186;p30"/>
          <p:cNvSpPr txBox="1"/>
          <p:nvPr/>
        </p:nvSpPr>
        <p:spPr>
          <a:xfrm>
            <a:off x="269700" y="1131075"/>
            <a:ext cx="888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rgbClr val="004AAD"/>
                </a:solidFill>
                <a:latin typeface="Montserrat Medium"/>
                <a:ea typeface="Montserrat Medium"/>
                <a:cs typeface="Montserrat Medium"/>
                <a:sym typeface="Montserrat Medium"/>
              </a:rPr>
              <a:t>https://drive.google.com/file/d/1Uxk85q74rDygUcQUajafLhC8K-TFZmiT/view?usp=sharing</a:t>
            </a:r>
            <a:endParaRPr sz="1300" u="sng">
              <a:solidFill>
                <a:srgbClr val="004AAD"/>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p:nvPr/>
        </p:nvSpPr>
        <p:spPr>
          <a:xfrm rot="3521554">
            <a:off x="4391584" y="-1303650"/>
            <a:ext cx="6859574" cy="6859574"/>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3">
              <a:alphaModFix amt="35000"/>
            </a:blip>
            <a:stretch>
              <a:fillRect b="0" l="0" r="0" t="0"/>
            </a:stretch>
          </a:blipFill>
          <a:ln>
            <a:noFill/>
          </a:ln>
        </p:spPr>
      </p:sp>
      <p:sp>
        <p:nvSpPr>
          <p:cNvPr id="192" name="Google Shape;192;p31"/>
          <p:cNvSpPr txBox="1"/>
          <p:nvPr/>
        </p:nvSpPr>
        <p:spPr>
          <a:xfrm>
            <a:off x="351075" y="309575"/>
            <a:ext cx="7472700" cy="69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DATA PREPROCESSING:</a:t>
            </a:r>
            <a:endParaRPr sz="700"/>
          </a:p>
        </p:txBody>
      </p:sp>
      <p:sp>
        <p:nvSpPr>
          <p:cNvPr id="193" name="Google Shape;193;p31"/>
          <p:cNvSpPr txBox="1"/>
          <p:nvPr/>
        </p:nvSpPr>
        <p:spPr>
          <a:xfrm>
            <a:off x="487125" y="1201250"/>
            <a:ext cx="8399700" cy="3663900"/>
          </a:xfrm>
          <a:prstGeom prst="rect">
            <a:avLst/>
          </a:prstGeom>
          <a:noFill/>
          <a:ln>
            <a:noFill/>
          </a:ln>
        </p:spPr>
        <p:txBody>
          <a:bodyPr anchorCtr="0" anchor="t" bIns="0" lIns="0" spcFirstLastPara="1" rIns="0" wrap="square" tIns="0">
            <a:spAutoFit/>
          </a:bodyPr>
          <a:lstStyle/>
          <a:p>
            <a:pPr indent="-317500" lvl="0" marL="457200" marR="0" rtl="0" algn="l">
              <a:lnSpc>
                <a:spcPct val="160024"/>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Feature Engineering :</a:t>
            </a:r>
            <a:endParaRPr b="1">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Normalization of all the 5 feature values into certain range.</a:t>
            </a:r>
            <a:endParaRPr>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Label encoding is done for the categorical data to convert them to a numerical value based on its categories.</a:t>
            </a:r>
            <a:endParaRPr>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SMOTE analysis which is an oversampling technique is used to synthesis the values corresponding to classes which had lower </a:t>
            </a:r>
            <a:r>
              <a:rPr lang="en">
                <a:solidFill>
                  <a:schemeClr val="dk1"/>
                </a:solidFill>
                <a:latin typeface="Montserrat"/>
                <a:ea typeface="Montserrat"/>
                <a:cs typeface="Montserrat"/>
                <a:sym typeface="Montserrat"/>
              </a:rPr>
              <a:t>occurrences.</a:t>
            </a:r>
            <a:endParaRPr>
              <a:solidFill>
                <a:schemeClr val="dk1"/>
              </a:solidFill>
              <a:latin typeface="Montserrat"/>
              <a:ea typeface="Montserrat"/>
              <a:cs typeface="Montserrat"/>
              <a:sym typeface="Montserrat"/>
            </a:endParaRPr>
          </a:p>
          <a:p>
            <a:pPr indent="-317500" lvl="0" marL="457200" marR="0" rtl="0" algn="l">
              <a:lnSpc>
                <a:spcPct val="160024"/>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Feature Selection :</a:t>
            </a:r>
            <a:endParaRPr b="1">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Outlier analysis is performed on the each feature </a:t>
            </a:r>
            <a:r>
              <a:rPr lang="en">
                <a:solidFill>
                  <a:schemeClr val="dk1"/>
                </a:solidFill>
                <a:latin typeface="Montserrat"/>
                <a:ea typeface="Montserrat"/>
                <a:cs typeface="Montserrat"/>
                <a:sym typeface="Montserrat"/>
              </a:rPr>
              <a:t>in order</a:t>
            </a:r>
            <a:r>
              <a:rPr lang="en">
                <a:solidFill>
                  <a:schemeClr val="dk1"/>
                </a:solidFill>
                <a:latin typeface="Montserrat"/>
                <a:ea typeface="Montserrat"/>
                <a:cs typeface="Montserrat"/>
                <a:sym typeface="Montserrat"/>
              </a:rPr>
              <a:t> to decrease the modelling error.</a:t>
            </a:r>
            <a:endParaRPr>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Multicollinearity is being checked for all the feature since they don’t add any extra information and rather decrease the model performance.</a:t>
            </a:r>
            <a:endParaRPr>
              <a:solidFill>
                <a:schemeClr val="dk1"/>
              </a:solidFill>
              <a:latin typeface="Montserrat"/>
              <a:ea typeface="Montserrat"/>
              <a:cs typeface="Montserrat"/>
              <a:sym typeface="Montserrat"/>
            </a:endParaRPr>
          </a:p>
        </p:txBody>
      </p:sp>
      <p:sp>
        <p:nvSpPr>
          <p:cNvPr id="194" name="Google Shape;194;p31"/>
          <p:cNvSpPr/>
          <p:nvPr/>
        </p:nvSpPr>
        <p:spPr>
          <a:xfrm flipH="1" rot="8525995">
            <a:off x="-1357279" y="3519416"/>
            <a:ext cx="3368612" cy="2737763"/>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4">
              <a:alphaModFix amt="50000"/>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p:nvPr/>
        </p:nvSpPr>
        <p:spPr>
          <a:xfrm rot="4408728">
            <a:off x="3230612" y="-2291266"/>
            <a:ext cx="7943670" cy="7943670"/>
          </a:xfrm>
          <a:custGeom>
            <a:rect b="b" l="l" r="r" t="t"/>
            <a:pathLst>
              <a:path extrusionOk="0" h="15887340" w="15887340">
                <a:moveTo>
                  <a:pt x="0" y="0"/>
                </a:moveTo>
                <a:lnTo>
                  <a:pt x="15887341" y="0"/>
                </a:lnTo>
                <a:lnTo>
                  <a:pt x="15887341" y="15887340"/>
                </a:lnTo>
                <a:lnTo>
                  <a:pt x="0" y="15887340"/>
                </a:lnTo>
                <a:lnTo>
                  <a:pt x="0" y="0"/>
                </a:lnTo>
                <a:close/>
              </a:path>
            </a:pathLst>
          </a:custGeom>
          <a:blipFill rotWithShape="1">
            <a:blip r:embed="rId3">
              <a:alphaModFix amt="35000"/>
            </a:blip>
            <a:stretch>
              <a:fillRect b="0" l="0" r="0" t="0"/>
            </a:stretch>
          </a:blipFill>
          <a:ln>
            <a:noFill/>
          </a:ln>
        </p:spPr>
      </p:sp>
      <p:sp>
        <p:nvSpPr>
          <p:cNvPr id="200" name="Google Shape;200;p32"/>
          <p:cNvSpPr/>
          <p:nvPr/>
        </p:nvSpPr>
        <p:spPr>
          <a:xfrm flipH="1" rot="148401">
            <a:off x="7648851" y="192399"/>
            <a:ext cx="3364703" cy="2734586"/>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4">
              <a:alphaModFix/>
            </a:blip>
            <a:stretch>
              <a:fillRect b="0" l="0" r="0" t="0"/>
            </a:stretch>
          </a:blipFill>
          <a:ln>
            <a:noFill/>
          </a:ln>
        </p:spPr>
      </p:sp>
      <p:sp>
        <p:nvSpPr>
          <p:cNvPr id="201" name="Google Shape;201;p32"/>
          <p:cNvSpPr txBox="1"/>
          <p:nvPr/>
        </p:nvSpPr>
        <p:spPr>
          <a:xfrm>
            <a:off x="337475" y="202700"/>
            <a:ext cx="6203700" cy="69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500">
                <a:solidFill>
                  <a:srgbClr val="004AAD"/>
                </a:solidFill>
                <a:latin typeface="Montserrat"/>
                <a:ea typeface="Montserrat"/>
                <a:cs typeface="Montserrat"/>
                <a:sym typeface="Montserrat"/>
              </a:rPr>
              <a:t>MODEL BUILDING:</a:t>
            </a:r>
            <a:endParaRPr sz="700"/>
          </a:p>
        </p:txBody>
      </p:sp>
      <p:sp>
        <p:nvSpPr>
          <p:cNvPr id="202" name="Google Shape;202;p32"/>
          <p:cNvSpPr txBox="1"/>
          <p:nvPr/>
        </p:nvSpPr>
        <p:spPr>
          <a:xfrm>
            <a:off x="337475" y="991175"/>
            <a:ext cx="8197500" cy="3879000"/>
          </a:xfrm>
          <a:prstGeom prst="rect">
            <a:avLst/>
          </a:prstGeom>
          <a:noFill/>
          <a:ln>
            <a:noFill/>
          </a:ln>
        </p:spPr>
        <p:txBody>
          <a:bodyPr anchorCtr="0" anchor="t" bIns="0" lIns="0" spcFirstLastPara="1" rIns="0" wrap="square" tIns="0">
            <a:spAutoFit/>
          </a:bodyPr>
          <a:lstStyle/>
          <a:p>
            <a:pPr indent="-317500" lvl="0" marL="457200" marR="0" rtl="0" algn="l">
              <a:lnSpc>
                <a:spcPct val="160024"/>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Train-Test Split :</a:t>
            </a:r>
            <a:endParaRPr b="1">
              <a:solidFill>
                <a:schemeClr val="dk1"/>
              </a:solidFill>
              <a:latin typeface="Montserrat"/>
              <a:ea typeface="Montserrat"/>
              <a:cs typeface="Montserrat"/>
              <a:sym typeface="Montserrat"/>
            </a:endParaRPr>
          </a:p>
          <a:p>
            <a:pPr indent="-317500" lvl="1" marL="914400" marR="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train-test split procedure is used to estimate the performance of machine learning algorithms when they are used to make predictions on data not used to train the model.</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train-test split procedure is appropriate when you have a very large dataset, a costly model to train, or require a good estimate of model performance quickly.</a:t>
            </a:r>
            <a:endParaRPr>
              <a:solidFill>
                <a:schemeClr val="dk1"/>
              </a:solidFill>
              <a:latin typeface="Montserrat"/>
              <a:ea typeface="Montserrat"/>
              <a:cs typeface="Montserrat"/>
              <a:sym typeface="Montserrat"/>
            </a:endParaRPr>
          </a:p>
          <a:p>
            <a:pPr indent="-317500" lvl="1" marL="914400" marR="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train-test split we used is 80:20.</a:t>
            </a:r>
            <a:endParaRPr>
              <a:solidFill>
                <a:schemeClr val="dk1"/>
              </a:solidFill>
              <a:latin typeface="Montserrat"/>
              <a:ea typeface="Montserrat"/>
              <a:cs typeface="Montserrat"/>
              <a:sym typeface="Montserrat"/>
            </a:endParaRPr>
          </a:p>
          <a:p>
            <a:pPr indent="-317500" lvl="0" marL="457200" marR="0" rtl="0" algn="l">
              <a:lnSpc>
                <a:spcPct val="160024"/>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Models used :</a:t>
            </a:r>
            <a:endParaRPr b="1">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Gradient Boosting</a:t>
            </a:r>
            <a:endParaRPr>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Random Forest</a:t>
            </a:r>
            <a:endParaRPr>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KNN</a:t>
            </a:r>
            <a:endParaRPr>
              <a:solidFill>
                <a:schemeClr val="dk1"/>
              </a:solidFill>
              <a:latin typeface="Montserrat"/>
              <a:ea typeface="Montserrat"/>
              <a:cs typeface="Montserrat"/>
              <a:sym typeface="Montserrat"/>
            </a:endParaRPr>
          </a:p>
          <a:p>
            <a:pPr indent="-317500" lvl="1" marL="914400" marR="0" rtl="0" algn="l">
              <a:lnSpc>
                <a:spcPct val="160024"/>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Logistic Regression</a:t>
            </a:r>
            <a:endParaRPr>
              <a:solidFill>
                <a:schemeClr val="dk1"/>
              </a:solidFill>
              <a:latin typeface="Montserrat"/>
              <a:ea typeface="Montserrat"/>
              <a:cs typeface="Montserrat"/>
              <a:sym typeface="Montserrat"/>
            </a:endParaRPr>
          </a:p>
        </p:txBody>
      </p:sp>
      <p:sp>
        <p:nvSpPr>
          <p:cNvPr id="203" name="Google Shape;203;p32"/>
          <p:cNvSpPr/>
          <p:nvPr/>
        </p:nvSpPr>
        <p:spPr>
          <a:xfrm rot="1082301">
            <a:off x="-2536303" y="3325373"/>
            <a:ext cx="5964443" cy="4115521"/>
          </a:xfrm>
          <a:custGeom>
            <a:rect b="b" l="l" r="r" t="t"/>
            <a:pathLst>
              <a:path extrusionOk="0" h="8231043" w="11928886">
                <a:moveTo>
                  <a:pt x="0" y="0"/>
                </a:moveTo>
                <a:lnTo>
                  <a:pt x="11928886" y="0"/>
                </a:lnTo>
                <a:lnTo>
                  <a:pt x="11928886" y="8231043"/>
                </a:lnTo>
                <a:lnTo>
                  <a:pt x="0" y="8231043"/>
                </a:lnTo>
                <a:lnTo>
                  <a:pt x="0" y="0"/>
                </a:lnTo>
                <a:close/>
              </a:path>
            </a:pathLst>
          </a:custGeom>
          <a:blipFill rotWithShape="1">
            <a:blip r:embed="rId5">
              <a:alphaModFix amt="50000"/>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p:nvPr/>
        </p:nvSpPr>
        <p:spPr>
          <a:xfrm rot="-4073461">
            <a:off x="-4640997" y="-2577260"/>
            <a:ext cx="8808852" cy="880885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209" name="Google Shape;209;p33"/>
          <p:cNvSpPr txBox="1"/>
          <p:nvPr/>
        </p:nvSpPr>
        <p:spPr>
          <a:xfrm>
            <a:off x="514350" y="195950"/>
            <a:ext cx="66225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000">
                <a:solidFill>
                  <a:srgbClr val="004AAD"/>
                </a:solidFill>
                <a:latin typeface="Montserrat"/>
                <a:ea typeface="Montserrat"/>
                <a:cs typeface="Montserrat"/>
                <a:sym typeface="Montserrat"/>
              </a:rPr>
              <a:t>MODEL EVALUATION:</a:t>
            </a:r>
            <a:endParaRPr sz="700"/>
          </a:p>
        </p:txBody>
      </p:sp>
      <p:sp>
        <p:nvSpPr>
          <p:cNvPr id="210" name="Google Shape;210;p33"/>
          <p:cNvSpPr txBox="1"/>
          <p:nvPr/>
        </p:nvSpPr>
        <p:spPr>
          <a:xfrm>
            <a:off x="514350" y="1007025"/>
            <a:ext cx="8629800" cy="38361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
                <a:solidFill>
                  <a:schemeClr val="dk1"/>
                </a:solidFill>
                <a:latin typeface="Montserrat"/>
                <a:ea typeface="Montserrat"/>
                <a:cs typeface="Montserrat"/>
                <a:sym typeface="Montserrat"/>
              </a:rPr>
              <a:t>Model evaluation is the process of using different evaluation metrics to understand a machine learning model's performance, as well as its strengths and weaknesses.</a:t>
            </a:r>
            <a:endParaRPr>
              <a:solidFill>
                <a:schemeClr val="dk1"/>
              </a:solidFill>
              <a:latin typeface="Montserrat"/>
              <a:ea typeface="Montserrat"/>
              <a:cs typeface="Montserrat"/>
              <a:sym typeface="Montserrat"/>
            </a:endParaRPr>
          </a:p>
          <a:p>
            <a:pPr indent="-317500" lvl="0" marL="457200" marR="0" rtl="0" algn="l">
              <a:lnSpc>
                <a:spcPct val="140016"/>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Precision :</a:t>
            </a:r>
            <a:endParaRPr b="1">
              <a:solidFill>
                <a:schemeClr val="dk1"/>
              </a:solidFill>
              <a:latin typeface="Montserrat"/>
              <a:ea typeface="Montserrat"/>
              <a:cs typeface="Montserrat"/>
              <a:sym typeface="Montserrat"/>
            </a:endParaRPr>
          </a:p>
          <a:p>
            <a:pPr indent="-317500" lvl="1" marL="914400" marR="0" rtl="0" algn="l">
              <a:lnSpc>
                <a:spcPct val="140016"/>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Precision helps us to visualize the reliability of the machine learning model in classifying the model as positive  </a:t>
            </a:r>
            <a:endParaRPr>
              <a:solidFill>
                <a:schemeClr val="dk1"/>
              </a:solidFill>
              <a:latin typeface="Montserrat"/>
              <a:ea typeface="Montserrat"/>
              <a:cs typeface="Montserrat"/>
              <a:sym typeface="Montserrat"/>
            </a:endParaRPr>
          </a:p>
          <a:p>
            <a:pPr indent="-317500" lvl="1" marL="914400" marR="0" rtl="0" algn="l">
              <a:lnSpc>
                <a:spcPct val="140016"/>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 TP/TP+FP )</a:t>
            </a:r>
            <a:endParaRPr>
              <a:solidFill>
                <a:schemeClr val="dk1"/>
              </a:solidFill>
              <a:latin typeface="Montserrat"/>
              <a:ea typeface="Montserrat"/>
              <a:cs typeface="Montserrat"/>
              <a:sym typeface="Montserrat"/>
            </a:endParaRPr>
          </a:p>
          <a:p>
            <a:pPr indent="-317500" lvl="0" marL="457200" marR="0" rtl="0" algn="l">
              <a:lnSpc>
                <a:spcPct val="140016"/>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Recall :</a:t>
            </a:r>
            <a:endParaRPr b="1">
              <a:solidFill>
                <a:schemeClr val="dk1"/>
              </a:solidFill>
              <a:latin typeface="Montserrat"/>
              <a:ea typeface="Montserrat"/>
              <a:cs typeface="Montserrat"/>
              <a:sym typeface="Montserrat"/>
            </a:endParaRPr>
          </a:p>
          <a:p>
            <a:pPr indent="-317500" lvl="1" marL="914400" marR="0" rtl="0" algn="l">
              <a:lnSpc>
                <a:spcPct val="140016"/>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recall measures the model's ability to detect positive samples. </a:t>
            </a:r>
            <a:endParaRPr>
              <a:solidFill>
                <a:schemeClr val="dk1"/>
              </a:solidFill>
              <a:latin typeface="Montserrat"/>
              <a:ea typeface="Montserrat"/>
              <a:cs typeface="Montserrat"/>
              <a:sym typeface="Montserrat"/>
            </a:endParaRPr>
          </a:p>
          <a:p>
            <a:pPr indent="-317500" lvl="1" marL="914400" marR="0" rtl="0" algn="l">
              <a:lnSpc>
                <a:spcPct val="140016"/>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 TP/TP+FN )</a:t>
            </a:r>
            <a:endParaRPr>
              <a:solidFill>
                <a:schemeClr val="dk1"/>
              </a:solidFill>
              <a:latin typeface="Montserrat"/>
              <a:ea typeface="Montserrat"/>
              <a:cs typeface="Montserrat"/>
              <a:sym typeface="Montserrat"/>
            </a:endParaRPr>
          </a:p>
          <a:p>
            <a:pPr indent="-317500" lvl="0" marL="457200" marR="0" rtl="0" algn="l">
              <a:lnSpc>
                <a:spcPct val="140016"/>
              </a:lnSpc>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Accuracy :</a:t>
            </a:r>
            <a:endParaRPr b="1">
              <a:solidFill>
                <a:schemeClr val="dk1"/>
              </a:solidFill>
              <a:latin typeface="Montserrat"/>
              <a:ea typeface="Montserrat"/>
              <a:cs typeface="Montserrat"/>
              <a:sym typeface="Montserrat"/>
            </a:endParaRPr>
          </a:p>
          <a:p>
            <a:pPr indent="-317500" lvl="1" marL="914400" marR="0" rtl="0" algn="l">
              <a:lnSpc>
                <a:spcPct val="140016"/>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Accuracy is a proportional measure of the number of correct predictions over all predictions.</a:t>
            </a:r>
            <a:endParaRPr>
              <a:solidFill>
                <a:schemeClr val="dk1"/>
              </a:solidFill>
              <a:latin typeface="Montserrat"/>
              <a:ea typeface="Montserrat"/>
              <a:cs typeface="Montserrat"/>
              <a:sym typeface="Montserrat"/>
            </a:endParaRPr>
          </a:p>
          <a:p>
            <a:pPr indent="-317500" lvl="1" marL="914400" marR="0" rtl="0" algn="l">
              <a:lnSpc>
                <a:spcPct val="140016"/>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(TP + TN/TP+FP+TN+FN)</a:t>
            </a:r>
            <a:endParaRPr>
              <a:solidFill>
                <a:schemeClr val="dk1"/>
              </a:solidFill>
              <a:latin typeface="Montserrat"/>
              <a:ea typeface="Montserrat"/>
              <a:cs typeface="Montserrat"/>
              <a:sym typeface="Montserrat"/>
            </a:endParaRPr>
          </a:p>
        </p:txBody>
      </p:sp>
      <p:sp>
        <p:nvSpPr>
          <p:cNvPr id="211" name="Google Shape;211;p33"/>
          <p:cNvSpPr/>
          <p:nvPr/>
        </p:nvSpPr>
        <p:spPr>
          <a:xfrm flipH="1" rot="-5400000">
            <a:off x="4389352" y="-2274504"/>
            <a:ext cx="4031546" cy="3276547"/>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