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Libre Franklin"/>
      <p:regular r:id="rId40"/>
      <p:bold r:id="rId41"/>
      <p:italic r:id="rId42"/>
      <p:boldItalic r:id="rId43"/>
    </p:embeddedFont>
    <p:embeddedFont>
      <p:font typeface="Roboto"/>
      <p:regular r:id="rId44"/>
      <p:bold r:id="rId45"/>
      <p:italic r:id="rId46"/>
      <p:boldItalic r:id="rId47"/>
    </p:embeddedFont>
    <p:embeddedFont>
      <p:font typeface="Quattrocen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2" roundtripDataSignature="AMtx7mhezfh27ke/Fy4Fb737AS8ne3RR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regular.fntdata"/><Relationship Id="rId42" Type="http://schemas.openxmlformats.org/officeDocument/2006/relationships/font" Target="fonts/LibreFranklin-italic.fntdata"/><Relationship Id="rId41" Type="http://schemas.openxmlformats.org/officeDocument/2006/relationships/font" Target="fonts/LibreFranklin-bold.fntdata"/><Relationship Id="rId44" Type="http://schemas.openxmlformats.org/officeDocument/2006/relationships/font" Target="fonts/Roboto-regular.fntdata"/><Relationship Id="rId43" Type="http://schemas.openxmlformats.org/officeDocument/2006/relationships/font" Target="fonts/LibreFranklin-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QuattrocentoSans-regular.fntdata"/><Relationship Id="rId47" Type="http://schemas.openxmlformats.org/officeDocument/2006/relationships/font" Target="fonts/Roboto-boldItalic.fntdata"/><Relationship Id="rId49" Type="http://schemas.openxmlformats.org/officeDocument/2006/relationships/font" Target="fonts/Quattrocento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da8b0a696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bda8b0a696_0_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87" name="Google Shape;287;gbda8b0a696_0_3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e5255b74f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be5255b74f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319" name="Google Shape;319;gbe5255b74f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e5255b74f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be5255b74f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337" name="Google Shape;337;gbe5255b74f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da8b0a696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bda8b0a696_0_2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355" name="Google Shape;355;gbda8b0a696_0_2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e5255b74f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be5255b74f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387" name="Google Shape;387;gbe5255b74f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da8b0a696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bda8b0a696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405" name="Google Shape;405;gbda8b0a696_0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da8b0a696_0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bda8b0a696_0_3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430" name="Google Shape;430;gbda8b0a696_0_3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e5c7fe65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be5c7fe650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455" name="Google Shape;455;gbe5c7fe650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da8b0a696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bda8b0a696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473" name="Google Shape;473;gbda8b0a696_0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da8b0a696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gbda8b0a696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491" name="Google Shape;491;gbda8b0a696_0_3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d65545ff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d65545ff3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bd65545ff3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da8b0a696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bda8b0a696_0_4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509" name="Google Shape;509;gbda8b0a696_0_4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da8b0a696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bda8b0a696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534" name="Google Shape;534;gbda8b0a696_0_5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da8b0a696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bda8b0a696_0_5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557" name="Google Shape;557;gbda8b0a696_0_5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da8b0a696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gbda8b0a696_0_5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580" name="Google Shape;580;gbda8b0a696_0_5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bda8b0a696_0_5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bda8b0a696_0_5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603" name="Google Shape;603;gbda8b0a696_0_5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e5255b74f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gbe5255b74f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626" name="Google Shape;626;gbe5255b74f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be5255b74f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gbe5255b74f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644" name="Google Shape;644;gbe5255b74f_0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e5255b74f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gbe5255b74f_0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662" name="Google Shape;662;gbe5255b74f_0_2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be5255b74f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gbe5255b74f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680" name="Google Shape;680;gbe5255b74f_0_2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e5c7fe65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gbe5c7fe650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698" name="Google Shape;698;gbe5c7fe650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d65545ff3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bd65545ff3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bd65545ff3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be5255b74f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gbe5255b74f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be5255b74f_0_2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be5255b74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be5255b74f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gbe5255b74f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be5255b74f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be5255b74f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gbe5255b74f_0_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d65545ff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bd65545ff3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bd65545ff3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e5255b74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be5255b74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be5255b74f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220" name="Google Shape;2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5255b74f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be5255b74f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When conducting research, it is easy to go to one source: Wikipedia.  However, you need to include a variety of sources in your research. Consider the following sources: </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Who can I interview to get more information on the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 topic current and will it be relevant to my audience?</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articles, blogs, and magazines may have something related to my topic?</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Is there a YouTube video on the topic? If so, what is it about?</a:t>
            </a:r>
            <a:endParaRPr/>
          </a:p>
          <a:p>
            <a:pPr indent="-171450" lvl="0" marL="171450" rtl="0" algn="l">
              <a:spcBef>
                <a:spcPts val="0"/>
              </a:spcBef>
              <a:spcAft>
                <a:spcPts val="0"/>
              </a:spcAft>
              <a:buClr>
                <a:schemeClr val="dk1"/>
              </a:buClr>
              <a:buSzPts val="1200"/>
              <a:buFont typeface="Arial"/>
              <a:buChar char="•"/>
            </a:pPr>
            <a:r>
              <a:rPr lang="en-US">
                <a:latin typeface="Quattrocento Sans"/>
                <a:ea typeface="Quattrocento Sans"/>
                <a:cs typeface="Quattrocento Sans"/>
                <a:sym typeface="Quattrocento Sans"/>
              </a:rPr>
              <a:t>What images can I find related to the topic?</a:t>
            </a:r>
            <a:endParaRPr/>
          </a:p>
        </p:txBody>
      </p:sp>
      <p:sp>
        <p:nvSpPr>
          <p:cNvPr id="238" name="Google Shape;238;gbe5255b74f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da8b0a696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bda8b0a696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57" name="Google Shape;257;gbda8b0a696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9166781" y="17236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9166781" y="17236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27.png"/><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27.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27.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27.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43.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35.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34.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42.png"/><Relationship Id="rId10" Type="http://schemas.openxmlformats.org/officeDocument/2006/relationships/image" Target="../media/image48.png"/><Relationship Id="rId9" Type="http://schemas.openxmlformats.org/officeDocument/2006/relationships/image" Target="../media/image46.png"/><Relationship Id="rId5" Type="http://schemas.openxmlformats.org/officeDocument/2006/relationships/image" Target="../media/image41.png"/><Relationship Id="rId6" Type="http://schemas.openxmlformats.org/officeDocument/2006/relationships/image" Target="../media/image39.png"/><Relationship Id="rId7" Type="http://schemas.openxmlformats.org/officeDocument/2006/relationships/image" Target="../media/image36.png"/><Relationship Id="rId8"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42.png"/><Relationship Id="rId9" Type="http://schemas.openxmlformats.org/officeDocument/2006/relationships/image" Target="../media/image49.png"/><Relationship Id="rId5" Type="http://schemas.openxmlformats.org/officeDocument/2006/relationships/image" Target="../media/image41.png"/><Relationship Id="rId6" Type="http://schemas.openxmlformats.org/officeDocument/2006/relationships/image" Target="../media/image39.png"/><Relationship Id="rId7" Type="http://schemas.openxmlformats.org/officeDocument/2006/relationships/image" Target="../media/image47.png"/><Relationship Id="rId8"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 Id="rId11" Type="http://schemas.openxmlformats.org/officeDocument/2006/relationships/image" Target="../media/image18.png"/><Relationship Id="rId10" Type="http://schemas.openxmlformats.org/officeDocument/2006/relationships/image" Target="../media/image17.png"/><Relationship Id="rId12"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20.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0" name="Shape 100"/>
        <p:cNvGrpSpPr/>
        <p:nvPr/>
      </p:nvGrpSpPr>
      <p:grpSpPr>
        <a:xfrm>
          <a:off x="0" y="0"/>
          <a:ext cx="0" cy="0"/>
          <a:chOff x="0" y="0"/>
          <a:chExt cx="0" cy="0"/>
        </a:xfrm>
      </p:grpSpPr>
      <p:sp>
        <p:nvSpPr>
          <p:cNvPr id="101" name="Google Shape;101;p1"/>
          <p:cNvSpPr txBox="1"/>
          <p:nvPr>
            <p:ph type="ctrTitle"/>
          </p:nvPr>
        </p:nvSpPr>
        <p:spPr>
          <a:xfrm>
            <a:off x="4167420" y="4777845"/>
            <a:ext cx="7194994" cy="39050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500"/>
              <a:buFont typeface="Calibri"/>
              <a:buNone/>
            </a:pPr>
            <a:r>
              <a:rPr lang="en-US" sz="2500">
                <a:latin typeface="Libre Franklin"/>
                <a:ea typeface="Libre Franklin"/>
                <a:cs typeface="Libre Franklin"/>
                <a:sym typeface="Libre Franklin"/>
              </a:rPr>
              <a:t>Data Reveals - Final Assignment </a:t>
            </a:r>
            <a:endParaRPr sz="2500">
              <a:latin typeface="Libre Franklin"/>
              <a:ea typeface="Libre Franklin"/>
              <a:cs typeface="Libre Franklin"/>
              <a:sym typeface="Libre Franklin"/>
            </a:endParaRPr>
          </a:p>
        </p:txBody>
      </p:sp>
      <p:sp>
        <p:nvSpPr>
          <p:cNvPr id="102" name="Google Shape;102;p1"/>
          <p:cNvSpPr txBox="1"/>
          <p:nvPr>
            <p:ph idx="1" type="subTitle"/>
          </p:nvPr>
        </p:nvSpPr>
        <p:spPr>
          <a:xfrm>
            <a:off x="4167421" y="4201106"/>
            <a:ext cx="5609219" cy="57673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None/>
            </a:pPr>
            <a:r>
              <a:rPr lang="en-US" sz="4400">
                <a:latin typeface="Libre Franklin"/>
                <a:ea typeface="Libre Franklin"/>
                <a:cs typeface="Libre Franklin"/>
                <a:sym typeface="Libre Franklin"/>
              </a:rPr>
              <a:t>Project Group # 11</a:t>
            </a:r>
            <a:endParaRPr sz="4400">
              <a:latin typeface="Libre Franklin"/>
              <a:ea typeface="Libre Franklin"/>
              <a:cs typeface="Libre Franklin"/>
              <a:sym typeface="Libre Franklin"/>
            </a:endParaRPr>
          </a:p>
        </p:txBody>
      </p:sp>
      <p:sp>
        <p:nvSpPr>
          <p:cNvPr id="103" name="Google Shape;103;p1"/>
          <p:cNvSpPr/>
          <p:nvPr/>
        </p:nvSpPr>
        <p:spPr>
          <a:xfrm>
            <a:off x="0" y="2122218"/>
            <a:ext cx="3730752" cy="4735782"/>
          </a:xfrm>
          <a:custGeom>
            <a:rect b="b" l="l" r="r" t="t"/>
            <a:pathLst>
              <a:path extrusionOk="0" h="4735782" w="373075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rect b="b" l="l" r="r" t="t"/>
            <a:pathLst>
              <a:path extrusionOk="0" h="4569668" w="356463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rect b="b" l="l" r="r" t="t"/>
            <a:pathLst>
              <a:path extrusionOk="0" h="2454158" w="4242816">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rect b="b" l="l" r="r" t="t"/>
            <a:pathLst>
              <a:path extrusionOk="0" h="2285234" w="3913632">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rect b="b" l="l" r="r" t="t"/>
            <a:pathLst>
              <a:path extrusionOk="0" h="3785157" w="3439432">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rect b="b" l="l" r="r" t="t"/>
            <a:pathLst>
              <a:path extrusionOk="0" h="3618965" w="3273238">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Books on Shelf" id="111" name="Google Shape;111;p1"/>
          <p:cNvPicPr preferRelativeResize="0"/>
          <p:nvPr/>
        </p:nvPicPr>
        <p:blipFill rotWithShape="1">
          <a:blip r:embed="rId3">
            <a:alphaModFix/>
          </a:blip>
          <a:srcRect b="0" l="0" r="0" t="0"/>
          <a:stretch/>
        </p:blipFill>
        <p:spPr>
          <a:xfrm>
            <a:off x="9725024" y="327889"/>
            <a:ext cx="2260711" cy="2260711"/>
          </a:xfrm>
          <a:prstGeom prst="rect">
            <a:avLst/>
          </a:prstGeom>
          <a:noFill/>
          <a:ln>
            <a:noFill/>
          </a:ln>
        </p:spPr>
      </p:pic>
      <p:pic>
        <p:nvPicPr>
          <p:cNvPr id="112" name="Google Shape;112;p1"/>
          <p:cNvPicPr preferRelativeResize="0"/>
          <p:nvPr/>
        </p:nvPicPr>
        <p:blipFill rotWithShape="1">
          <a:blip r:embed="rId4">
            <a:alphaModFix/>
          </a:blip>
          <a:srcRect b="0" l="0" r="0" t="0"/>
          <a:stretch/>
        </p:blipFill>
        <p:spPr>
          <a:xfrm>
            <a:off x="2397948" y="63242"/>
            <a:ext cx="1645920" cy="1645920"/>
          </a:xfrm>
          <a:prstGeom prst="rect">
            <a:avLst/>
          </a:prstGeom>
          <a:noFill/>
          <a:ln>
            <a:noFill/>
          </a:ln>
        </p:spPr>
      </p:pic>
      <p:sp>
        <p:nvSpPr>
          <p:cNvPr id="113" name="Google Shape;113;p1"/>
          <p:cNvSpPr txBox="1"/>
          <p:nvPr/>
        </p:nvSpPr>
        <p:spPr>
          <a:xfrm>
            <a:off x="4189196" y="5543471"/>
            <a:ext cx="7341758" cy="57673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Libre Franklin"/>
                <a:ea typeface="Libre Franklin"/>
                <a:cs typeface="Libre Franklin"/>
                <a:sym typeface="Libre Franklin"/>
              </a:rPr>
              <a:t>Dhanya P, Monish O , Tarun L</a:t>
            </a:r>
            <a:endParaRPr b="0" i="0" sz="2000" u="none" cap="none" strike="noStrike">
              <a:solidFill>
                <a:schemeClr val="lt1"/>
              </a:solidFill>
              <a:latin typeface="Libre Franklin"/>
              <a:ea typeface="Libre Franklin"/>
              <a:cs typeface="Libre Franklin"/>
              <a:sym typeface="Libre Franklin"/>
            </a:endParaRPr>
          </a:p>
        </p:txBody>
      </p:sp>
      <p:sp>
        <p:nvSpPr>
          <p:cNvPr id="114" name="Google Shape;114;p1"/>
          <p:cNvSpPr txBox="1"/>
          <p:nvPr/>
        </p:nvSpPr>
        <p:spPr>
          <a:xfrm>
            <a:off x="4189196" y="6124003"/>
            <a:ext cx="7341758" cy="308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400"/>
              <a:buFont typeface="Arial"/>
              <a:buNone/>
            </a:pPr>
            <a:r>
              <a:rPr lang="en-US">
                <a:solidFill>
                  <a:schemeClr val="lt1"/>
                </a:solidFill>
                <a:latin typeface="Libre Franklin"/>
                <a:ea typeface="Libre Franklin"/>
                <a:cs typeface="Libre Franklin"/>
                <a:sym typeface="Libre Franklin"/>
              </a:rPr>
              <a:t>9th January 2021</a:t>
            </a:r>
            <a:endParaRPr/>
          </a:p>
        </p:txBody>
      </p:sp>
      <p:pic>
        <p:nvPicPr>
          <p:cNvPr id="115" name="Google Shape;115;p1"/>
          <p:cNvPicPr preferRelativeResize="0"/>
          <p:nvPr/>
        </p:nvPicPr>
        <p:blipFill>
          <a:blip r:embed="rId5">
            <a:alphaModFix/>
          </a:blip>
          <a:stretch>
            <a:fillRect/>
          </a:stretch>
        </p:blipFill>
        <p:spPr>
          <a:xfrm>
            <a:off x="383800" y="4140338"/>
            <a:ext cx="2264477" cy="1665525"/>
          </a:xfrm>
          <a:prstGeom prst="rect">
            <a:avLst/>
          </a:prstGeom>
          <a:noFill/>
          <a:ln>
            <a:noFill/>
          </a:ln>
        </p:spPr>
      </p:pic>
      <p:pic>
        <p:nvPicPr>
          <p:cNvPr id="116" name="Google Shape;116;p1"/>
          <p:cNvPicPr preferRelativeResize="0"/>
          <p:nvPr/>
        </p:nvPicPr>
        <p:blipFill>
          <a:blip r:embed="rId6">
            <a:alphaModFix/>
          </a:blip>
          <a:stretch>
            <a:fillRect/>
          </a:stretch>
        </p:blipFill>
        <p:spPr>
          <a:xfrm>
            <a:off x="5906450" y="1487902"/>
            <a:ext cx="1901525" cy="13388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gbda8b0a696_0_313"/>
          <p:cNvGrpSpPr/>
          <p:nvPr/>
        </p:nvGrpSpPr>
        <p:grpSpPr>
          <a:xfrm>
            <a:off x="209021" y="1881669"/>
            <a:ext cx="7709001" cy="3698396"/>
            <a:chOff x="0" y="0"/>
            <a:chExt cx="12191999" cy="5902324"/>
          </a:xfrm>
        </p:grpSpPr>
        <p:pic>
          <p:nvPicPr>
            <p:cNvPr id="290" name="Google Shape;290;gbda8b0a696_0_313"/>
            <p:cNvPicPr preferRelativeResize="0"/>
            <p:nvPr/>
          </p:nvPicPr>
          <p:blipFill rotWithShape="1">
            <a:blip r:embed="rId3">
              <a:alphaModFix/>
            </a:blip>
            <a:srcRect b="0" l="0" r="0" t="0"/>
            <a:stretch/>
          </p:blipFill>
          <p:spPr>
            <a:xfrm>
              <a:off x="0" y="0"/>
              <a:ext cx="12191999" cy="5902324"/>
            </a:xfrm>
            <a:prstGeom prst="rect">
              <a:avLst/>
            </a:prstGeom>
            <a:noFill/>
            <a:ln>
              <a:noFill/>
            </a:ln>
          </p:spPr>
        </p:pic>
        <p:grpSp>
          <p:nvGrpSpPr>
            <p:cNvPr id="291" name="Google Shape;291;gbda8b0a696_0_313"/>
            <p:cNvGrpSpPr/>
            <p:nvPr/>
          </p:nvGrpSpPr>
          <p:grpSpPr>
            <a:xfrm>
              <a:off x="5884075" y="558895"/>
              <a:ext cx="3808129" cy="399547"/>
              <a:chOff x="5883968" y="558895"/>
              <a:chExt cx="3620239" cy="399547"/>
            </a:xfrm>
          </p:grpSpPr>
          <p:sp>
            <p:nvSpPr>
              <p:cNvPr id="292" name="Google Shape;292;gbda8b0a696_0_313"/>
              <p:cNvSpPr/>
              <p:nvPr/>
            </p:nvSpPr>
            <p:spPr>
              <a:xfrm>
                <a:off x="7062267" y="701606"/>
                <a:ext cx="145800" cy="159000"/>
              </a:xfrm>
              <a:prstGeom prst="roundRect">
                <a:avLst>
                  <a:gd fmla="val 16667" name="adj"/>
                </a:avLst>
              </a:prstGeom>
              <a:solidFill>
                <a:srgbClr val="1155CC"/>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93" name="Google Shape;293;gbda8b0a696_0_313"/>
              <p:cNvSpPr/>
              <p:nvPr/>
            </p:nvSpPr>
            <p:spPr>
              <a:xfrm>
                <a:off x="8357808" y="714858"/>
                <a:ext cx="145800" cy="159000"/>
              </a:xfrm>
              <a:prstGeom prst="roundRect">
                <a:avLst>
                  <a:gd fmla="val 16667" name="adj"/>
                </a:avLst>
              </a:prstGeom>
              <a:solidFill>
                <a:srgbClr val="34A853"/>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94" name="Google Shape;294;gbda8b0a696_0_313"/>
              <p:cNvSpPr/>
              <p:nvPr/>
            </p:nvSpPr>
            <p:spPr>
              <a:xfrm>
                <a:off x="7271204" y="558895"/>
                <a:ext cx="1053300" cy="3834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Urban Cluster</a:t>
                </a:r>
                <a:endParaRPr/>
              </a:p>
            </p:txBody>
          </p:sp>
          <p:sp>
            <p:nvSpPr>
              <p:cNvPr id="295" name="Google Shape;295;gbda8b0a696_0_313"/>
              <p:cNvSpPr/>
              <p:nvPr/>
            </p:nvSpPr>
            <p:spPr>
              <a:xfrm>
                <a:off x="8574507" y="565021"/>
                <a:ext cx="929700" cy="3915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Rural </a:t>
                </a:r>
                <a:endParaRPr/>
              </a:p>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Grid Cell</a:t>
                </a:r>
                <a:endParaRPr/>
              </a:p>
            </p:txBody>
          </p:sp>
          <p:sp>
            <p:nvSpPr>
              <p:cNvPr id="296" name="Google Shape;296;gbda8b0a696_0_313"/>
              <p:cNvSpPr/>
              <p:nvPr/>
            </p:nvSpPr>
            <p:spPr>
              <a:xfrm>
                <a:off x="5883968" y="576242"/>
                <a:ext cx="1053300" cy="3822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Urban Centres</a:t>
                </a:r>
                <a:endParaRPr/>
              </a:p>
            </p:txBody>
          </p:sp>
        </p:grpSp>
      </p:grpSp>
      <p:sp>
        <p:nvSpPr>
          <p:cNvPr id="297" name="Google Shape;297;gbda8b0a696_0_313"/>
          <p:cNvSpPr txBox="1"/>
          <p:nvPr>
            <p:ph type="title"/>
          </p:nvPr>
        </p:nvSpPr>
        <p:spPr>
          <a:xfrm>
            <a:off x="2220325" y="326376"/>
            <a:ext cx="9329100" cy="155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400">
                <a:latin typeface="Calibri"/>
                <a:ea typeface="Calibri"/>
                <a:cs typeface="Calibri"/>
                <a:sym typeface="Calibri"/>
              </a:rPr>
              <a:t>India's Urban Centers dropped by 1%, urban clusters (0.90) and rural grid cell (0.10) grew incrementally over 1975</a:t>
            </a:r>
            <a:endParaRPr sz="2400">
              <a:latin typeface="Calibri"/>
              <a:ea typeface="Calibri"/>
              <a:cs typeface="Calibri"/>
              <a:sym typeface="Calibri"/>
            </a:endParaRPr>
          </a:p>
        </p:txBody>
      </p:sp>
      <p:sp>
        <p:nvSpPr>
          <p:cNvPr id="298" name="Google Shape;298;gbda8b0a696_0_313"/>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99" name="Google Shape;299;gbda8b0a696_0_313"/>
          <p:cNvSpPr txBox="1"/>
          <p:nvPr>
            <p:ph idx="1" type="body"/>
          </p:nvPr>
        </p:nvSpPr>
        <p:spPr>
          <a:xfrm>
            <a:off x="8502219" y="2008312"/>
            <a:ext cx="3530100" cy="335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0000"/>
              </a:lnSpc>
              <a:spcBef>
                <a:spcPts val="0"/>
              </a:spcBef>
              <a:spcAft>
                <a:spcPts val="0"/>
              </a:spcAft>
              <a:buSzPct val="92664"/>
              <a:buFont typeface="Arial"/>
              <a:buNone/>
            </a:pPr>
            <a:r>
              <a:rPr b="1" lang="en-US" sz="2100">
                <a:solidFill>
                  <a:srgbClr val="000000"/>
                </a:solidFill>
              </a:rPr>
              <a:t>Observations</a:t>
            </a:r>
            <a:endParaRPr/>
          </a:p>
          <a:p>
            <a:pPr indent="0" lvl="0" marL="0" rtl="0" algn="l">
              <a:lnSpc>
                <a:spcPct val="110000"/>
              </a:lnSpc>
              <a:spcBef>
                <a:spcPts val="0"/>
              </a:spcBef>
              <a:spcAft>
                <a:spcPts val="0"/>
              </a:spcAft>
              <a:buSzPct val="92664"/>
              <a:buFont typeface="Arial"/>
              <a:buNone/>
            </a:pPr>
            <a:r>
              <a:t/>
            </a:r>
            <a:endParaRPr b="1" sz="2100">
              <a:solidFill>
                <a:srgbClr val="000000"/>
              </a:solidFill>
            </a:endParaRPr>
          </a:p>
          <a:p>
            <a:pPr indent="-333632" lvl="0" marL="457200" rtl="0" algn="l">
              <a:lnSpc>
                <a:spcPct val="110000"/>
              </a:lnSpc>
              <a:spcBef>
                <a:spcPts val="0"/>
              </a:spcBef>
              <a:spcAft>
                <a:spcPts val="0"/>
              </a:spcAft>
              <a:buSzPct val="92664"/>
              <a:buChar char="•"/>
            </a:pPr>
            <a:r>
              <a:rPr lang="en-US" sz="2100">
                <a:solidFill>
                  <a:srgbClr val="000000"/>
                </a:solidFill>
              </a:rPr>
              <a:t>India had a declining urbanization rate from 80 - 95 along with Brazil and Russia</a:t>
            </a:r>
            <a:endParaRPr/>
          </a:p>
          <a:p>
            <a:pPr indent="-228600" lvl="0" marL="457200" rtl="0" algn="l">
              <a:lnSpc>
                <a:spcPct val="110000"/>
              </a:lnSpc>
              <a:spcBef>
                <a:spcPts val="0"/>
              </a:spcBef>
              <a:spcAft>
                <a:spcPts val="0"/>
              </a:spcAft>
              <a:buSzPct val="92664"/>
              <a:buNone/>
            </a:pPr>
            <a:r>
              <a:t/>
            </a:r>
            <a:endParaRPr sz="2100">
              <a:solidFill>
                <a:srgbClr val="000000"/>
              </a:solidFill>
            </a:endParaRPr>
          </a:p>
          <a:p>
            <a:pPr indent="-333632" lvl="0" marL="457200" rtl="0" algn="l">
              <a:lnSpc>
                <a:spcPct val="110000"/>
              </a:lnSpc>
              <a:spcBef>
                <a:spcPts val="0"/>
              </a:spcBef>
              <a:spcAft>
                <a:spcPts val="0"/>
              </a:spcAft>
              <a:buSzPct val="92664"/>
              <a:buChar char="•"/>
            </a:pPr>
            <a:r>
              <a:rPr lang="en-US" sz="2100">
                <a:solidFill>
                  <a:srgbClr val="000000"/>
                </a:solidFill>
              </a:rPr>
              <a:t>China has the missing decade between 1965 - 1975 bust has highest urbanization rate since 1980’s</a:t>
            </a:r>
            <a:endParaRPr/>
          </a:p>
          <a:p>
            <a:pPr indent="0" lvl="0" marL="114300" rtl="0" algn="l">
              <a:lnSpc>
                <a:spcPct val="90000"/>
              </a:lnSpc>
              <a:spcBef>
                <a:spcPts val="1000"/>
              </a:spcBef>
              <a:spcAft>
                <a:spcPts val="0"/>
              </a:spcAft>
              <a:buSzPct val="74844"/>
              <a:buNone/>
            </a:pPr>
            <a:r>
              <a:t/>
            </a:r>
            <a:endParaRPr sz="2600"/>
          </a:p>
        </p:txBody>
      </p:sp>
      <p:sp>
        <p:nvSpPr>
          <p:cNvPr id="300" name="Google Shape;300;gbda8b0a696_0_313"/>
          <p:cNvSpPr txBox="1"/>
          <p:nvPr/>
        </p:nvSpPr>
        <p:spPr>
          <a:xfrm>
            <a:off x="354873" y="78825"/>
            <a:ext cx="4048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Degree of Urbanization: Built-up Area</a:t>
            </a:r>
            <a:endParaRPr/>
          </a:p>
        </p:txBody>
      </p:sp>
      <p:sp>
        <p:nvSpPr>
          <p:cNvPr id="301" name="Google Shape;301;gbda8b0a696_0_3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gbda8b0a696_0_313"/>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303" name="Google Shape;303;gbda8b0a696_0_313"/>
          <p:cNvSpPr/>
          <p:nvPr/>
        </p:nvSpPr>
        <p:spPr>
          <a:xfrm>
            <a:off x="4215681" y="5191137"/>
            <a:ext cx="546000" cy="359400"/>
          </a:xfrm>
          <a:prstGeom prst="roundRect">
            <a:avLst>
              <a:gd fmla="val 16667" name="adj"/>
            </a:avLst>
          </a:prstGeom>
          <a:blipFill rotWithShape="1">
            <a:blip r:embed="rId4">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4" name="Google Shape;304;gbda8b0a696_0_313"/>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gbda8b0a696_0_313"/>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gbda8b0a696_0_313"/>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307" name="Google Shape;307;gbda8b0a696_0_313"/>
          <p:cNvSpPr/>
          <p:nvPr/>
        </p:nvSpPr>
        <p:spPr>
          <a:xfrm>
            <a:off x="6865709" y="5174998"/>
            <a:ext cx="549000" cy="302400"/>
          </a:xfrm>
          <a:prstGeom prst="roundRect">
            <a:avLst>
              <a:gd fmla="val 16667" name="adj"/>
            </a:avLst>
          </a:prstGeom>
          <a:blipFill rotWithShape="1">
            <a:blip r:embed="rId5">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gbda8b0a696_0_313"/>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gbda8b0a696_0_313"/>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Background pattern&#10;&#10;Description automatically generated with medium confidence" id="310" name="Google Shape;310;gbda8b0a696_0_313"/>
          <p:cNvPicPr preferRelativeResize="0"/>
          <p:nvPr/>
        </p:nvPicPr>
        <p:blipFill rotWithShape="1">
          <a:blip r:embed="rId6">
            <a:alphaModFix/>
          </a:blip>
          <a:srcRect b="0" l="0" r="0" t="0"/>
          <a:stretch/>
        </p:blipFill>
        <p:spPr>
          <a:xfrm>
            <a:off x="5623422" y="5215000"/>
            <a:ext cx="431046" cy="287364"/>
          </a:xfrm>
          <a:prstGeom prst="rect">
            <a:avLst/>
          </a:prstGeom>
          <a:noFill/>
          <a:ln>
            <a:noFill/>
          </a:ln>
        </p:spPr>
      </p:pic>
      <p:pic>
        <p:nvPicPr>
          <p:cNvPr descr="A yellow and blue logo&#10;&#10;Description automatically generated with low confidence" id="311" name="Google Shape;311;gbda8b0a696_0_313"/>
          <p:cNvPicPr preferRelativeResize="0"/>
          <p:nvPr/>
        </p:nvPicPr>
        <p:blipFill rotWithShape="1">
          <a:blip r:embed="rId7">
            <a:alphaModFix/>
          </a:blip>
          <a:srcRect b="0" l="0" r="0" t="0"/>
          <a:stretch/>
        </p:blipFill>
        <p:spPr>
          <a:xfrm>
            <a:off x="1448399" y="5208176"/>
            <a:ext cx="429913" cy="302372"/>
          </a:xfrm>
          <a:prstGeom prst="rect">
            <a:avLst/>
          </a:prstGeom>
          <a:noFill/>
          <a:ln>
            <a:noFill/>
          </a:ln>
        </p:spPr>
      </p:pic>
      <p:pic>
        <p:nvPicPr>
          <p:cNvPr id="312" name="Google Shape;312;gbda8b0a696_0_313"/>
          <p:cNvPicPr preferRelativeResize="0"/>
          <p:nvPr/>
        </p:nvPicPr>
        <p:blipFill rotWithShape="1">
          <a:blip r:embed="rId8">
            <a:alphaModFix/>
          </a:blip>
          <a:srcRect b="0" l="0" r="0" t="0"/>
          <a:stretch/>
        </p:blipFill>
        <p:spPr>
          <a:xfrm>
            <a:off x="2827378" y="5122174"/>
            <a:ext cx="548301" cy="365534"/>
          </a:xfrm>
          <a:prstGeom prst="rect">
            <a:avLst/>
          </a:prstGeom>
          <a:noFill/>
          <a:ln>
            <a:noFill/>
          </a:ln>
        </p:spPr>
      </p:pic>
      <p:sp>
        <p:nvSpPr>
          <p:cNvPr id="313" name="Google Shape;313;gbda8b0a696_0_313"/>
          <p:cNvSpPr txBox="1"/>
          <p:nvPr/>
        </p:nvSpPr>
        <p:spPr>
          <a:xfrm>
            <a:off x="4064246" y="6492875"/>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314" name="Google Shape;314;gbda8b0a696_0_313"/>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315" name="Google Shape;315;gbda8b0a696_0_313"/>
          <p:cNvPicPr preferRelativeResize="0"/>
          <p:nvPr/>
        </p:nvPicPr>
        <p:blipFill>
          <a:blip r:embed="rId9">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be5255b74f_0_99"/>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800"/>
              <a:t>Degree of Urbanisation - </a:t>
            </a:r>
            <a:r>
              <a:rPr lang="en-US" sz="2800">
                <a:highlight>
                  <a:srgbClr val="FFFFFF"/>
                </a:highlight>
              </a:rPr>
              <a:t>Urban population Density People (per sq km of land area ) </a:t>
            </a:r>
            <a:endParaRPr sz="2800"/>
          </a:p>
        </p:txBody>
      </p:sp>
      <p:sp>
        <p:nvSpPr>
          <p:cNvPr id="322" name="Google Shape;322;gbe5255b74f_0_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323" name="Google Shape;323;gbe5255b74f_0_99"/>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324" name="Google Shape;324;gbe5255b74f_0_99"/>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325" name="Google Shape;325;gbe5255b74f_0_99"/>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326" name="Google Shape;326;gbe5255b74f_0_99"/>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327" name="Google Shape;327;gbe5255b74f_0_99"/>
          <p:cNvSpPr txBox="1"/>
          <p:nvPr/>
        </p:nvSpPr>
        <p:spPr>
          <a:xfrm>
            <a:off x="8214525" y="1838850"/>
            <a:ext cx="3240600" cy="422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AutoNum type="arabicPeriod"/>
            </a:pPr>
            <a:r>
              <a:rPr b="1" lang="en-US" sz="1450">
                <a:solidFill>
                  <a:schemeClr val="dk1"/>
                </a:solidFill>
                <a:highlight>
                  <a:srgbClr val="FFFFFF"/>
                </a:highlight>
              </a:rPr>
              <a:t>India has scored the highest on urban population density when compared to the other BRICS nations. </a:t>
            </a:r>
            <a:endParaRPr b="1"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AutoNum type="arabicPeriod"/>
            </a:pPr>
            <a:r>
              <a:rPr b="1" lang="en-US" sz="1450">
                <a:solidFill>
                  <a:schemeClr val="dk1"/>
                </a:solidFill>
                <a:highlight>
                  <a:srgbClr val="FFFFFF"/>
                </a:highlight>
              </a:rPr>
              <a:t>Nonetheless, the increase in density can be attributed to the total population as India is the second highest populated nation in the world. Therefore it cannot be construed that India's urban density is higher. </a:t>
            </a:r>
            <a:endParaRPr b="1" sz="1450">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328" name="Google Shape;328;gbe5255b74f_0_99"/>
          <p:cNvPicPr preferRelativeResize="0"/>
          <p:nvPr/>
        </p:nvPicPr>
        <p:blipFill>
          <a:blip r:embed="rId4">
            <a:alphaModFix/>
          </a:blip>
          <a:stretch>
            <a:fillRect/>
          </a:stretch>
        </p:blipFill>
        <p:spPr>
          <a:xfrm>
            <a:off x="438775" y="1792576"/>
            <a:ext cx="7775750" cy="4611055"/>
          </a:xfrm>
          <a:prstGeom prst="rect">
            <a:avLst/>
          </a:prstGeom>
          <a:noFill/>
          <a:ln>
            <a:noFill/>
          </a:ln>
        </p:spPr>
      </p:pic>
      <p:sp>
        <p:nvSpPr>
          <p:cNvPr id="329" name="Google Shape;329;gbe5255b74f_0_99"/>
          <p:cNvSpPr txBox="1"/>
          <p:nvPr/>
        </p:nvSpPr>
        <p:spPr>
          <a:xfrm>
            <a:off x="1326375" y="506437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330" name="Google Shape;330;gbe5255b74f_0_99"/>
          <p:cNvSpPr txBox="1"/>
          <p:nvPr/>
        </p:nvSpPr>
        <p:spPr>
          <a:xfrm>
            <a:off x="3558775" y="546457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331" name="Google Shape;331;gbe5255b74f_0_99"/>
          <p:cNvSpPr txBox="1"/>
          <p:nvPr/>
        </p:nvSpPr>
        <p:spPr>
          <a:xfrm>
            <a:off x="4901900" y="294250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332" name="Google Shape;332;gbe5255b74f_0_99"/>
          <p:cNvSpPr txBox="1"/>
          <p:nvPr/>
        </p:nvSpPr>
        <p:spPr>
          <a:xfrm>
            <a:off x="5823000" y="433082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333" name="Google Shape;333;gbe5255b74f_0_99"/>
          <p:cNvSpPr txBox="1"/>
          <p:nvPr/>
        </p:nvSpPr>
        <p:spPr>
          <a:xfrm>
            <a:off x="7000350" y="4816575"/>
            <a:ext cx="84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be5255b74f_0_126"/>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800"/>
              <a:t>Degree of Urbanisation - </a:t>
            </a:r>
            <a:r>
              <a:rPr lang="en-US" sz="2800">
                <a:highlight>
                  <a:srgbClr val="FFFFFF"/>
                </a:highlight>
              </a:rPr>
              <a:t>Population in largest city (% of urban Population) </a:t>
            </a:r>
            <a:endParaRPr sz="2800"/>
          </a:p>
        </p:txBody>
      </p:sp>
      <p:sp>
        <p:nvSpPr>
          <p:cNvPr id="340" name="Google Shape;340;gbe5255b74f_0_1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341" name="Google Shape;341;gbe5255b74f_0_126"/>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342" name="Google Shape;342;gbe5255b74f_0_126"/>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343" name="Google Shape;343;gbe5255b74f_0_126"/>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344" name="Google Shape;344;gbe5255b74f_0_126"/>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345" name="Google Shape;345;gbe5255b74f_0_126"/>
          <p:cNvSpPr txBox="1"/>
          <p:nvPr/>
        </p:nvSpPr>
        <p:spPr>
          <a:xfrm>
            <a:off x="8214525" y="1838850"/>
            <a:ext cx="3240600" cy="25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India's scoring is just above China at 6% of the total population in the largest city. Nonetheless, it is still the lower compared to the other nations</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346" name="Google Shape;346;gbe5255b74f_0_126"/>
          <p:cNvPicPr preferRelativeResize="0"/>
          <p:nvPr/>
        </p:nvPicPr>
        <p:blipFill>
          <a:blip r:embed="rId4">
            <a:alphaModFix/>
          </a:blip>
          <a:stretch>
            <a:fillRect/>
          </a:stretch>
        </p:blipFill>
        <p:spPr>
          <a:xfrm>
            <a:off x="559350" y="1989250"/>
            <a:ext cx="7290691" cy="4390200"/>
          </a:xfrm>
          <a:prstGeom prst="rect">
            <a:avLst/>
          </a:prstGeom>
          <a:noFill/>
          <a:ln>
            <a:noFill/>
          </a:ln>
        </p:spPr>
      </p:pic>
      <p:sp>
        <p:nvSpPr>
          <p:cNvPr id="347" name="Google Shape;347;gbe5255b74f_0_126"/>
          <p:cNvSpPr txBox="1"/>
          <p:nvPr/>
        </p:nvSpPr>
        <p:spPr>
          <a:xfrm>
            <a:off x="1612750" y="4340900"/>
            <a:ext cx="7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348" name="Google Shape;348;gbe5255b74f_0_126"/>
          <p:cNvSpPr txBox="1"/>
          <p:nvPr/>
        </p:nvSpPr>
        <p:spPr>
          <a:xfrm>
            <a:off x="2684575" y="4463150"/>
            <a:ext cx="7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349" name="Google Shape;349;gbe5255b74f_0_126"/>
          <p:cNvSpPr txBox="1"/>
          <p:nvPr/>
        </p:nvSpPr>
        <p:spPr>
          <a:xfrm>
            <a:off x="4193500" y="5278750"/>
            <a:ext cx="7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350" name="Google Shape;350;gbe5255b74f_0_126"/>
          <p:cNvSpPr txBox="1"/>
          <p:nvPr/>
        </p:nvSpPr>
        <p:spPr>
          <a:xfrm>
            <a:off x="5958650" y="5446225"/>
            <a:ext cx="7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351" name="Google Shape;351;gbe5255b74f_0_126"/>
          <p:cNvSpPr txBox="1"/>
          <p:nvPr/>
        </p:nvSpPr>
        <p:spPr>
          <a:xfrm>
            <a:off x="6638600" y="2913300"/>
            <a:ext cx="7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gbda8b0a696_0_283"/>
          <p:cNvGrpSpPr/>
          <p:nvPr/>
        </p:nvGrpSpPr>
        <p:grpSpPr>
          <a:xfrm>
            <a:off x="381019" y="1841358"/>
            <a:ext cx="8144763" cy="4067229"/>
            <a:chOff x="0" y="0"/>
            <a:chExt cx="10646748" cy="6578083"/>
          </a:xfrm>
        </p:grpSpPr>
        <p:pic>
          <p:nvPicPr>
            <p:cNvPr id="358" name="Google Shape;358;gbda8b0a696_0_283"/>
            <p:cNvPicPr preferRelativeResize="0"/>
            <p:nvPr/>
          </p:nvPicPr>
          <p:blipFill rotWithShape="1">
            <a:blip r:embed="rId3">
              <a:alphaModFix/>
            </a:blip>
            <a:srcRect b="0" l="0" r="0" t="0"/>
            <a:stretch/>
          </p:blipFill>
          <p:spPr>
            <a:xfrm>
              <a:off x="0" y="0"/>
              <a:ext cx="10646748" cy="6578083"/>
            </a:xfrm>
            <a:prstGeom prst="rect">
              <a:avLst/>
            </a:prstGeom>
            <a:noFill/>
            <a:ln>
              <a:noFill/>
            </a:ln>
          </p:spPr>
        </p:pic>
        <p:grpSp>
          <p:nvGrpSpPr>
            <p:cNvPr id="359" name="Google Shape;359;gbda8b0a696_0_283"/>
            <p:cNvGrpSpPr/>
            <p:nvPr/>
          </p:nvGrpSpPr>
          <p:grpSpPr>
            <a:xfrm>
              <a:off x="5337964" y="665672"/>
              <a:ext cx="3808129" cy="399547"/>
              <a:chOff x="5337867" y="665672"/>
              <a:chExt cx="3620239" cy="399547"/>
            </a:xfrm>
          </p:grpSpPr>
          <p:sp>
            <p:nvSpPr>
              <p:cNvPr id="360" name="Google Shape;360;gbda8b0a696_0_283"/>
              <p:cNvSpPr/>
              <p:nvPr/>
            </p:nvSpPr>
            <p:spPr>
              <a:xfrm>
                <a:off x="6516166" y="808383"/>
                <a:ext cx="145800" cy="159000"/>
              </a:xfrm>
              <a:prstGeom prst="roundRect">
                <a:avLst>
                  <a:gd fmla="val 16667" name="adj"/>
                </a:avLst>
              </a:prstGeom>
              <a:solidFill>
                <a:srgbClr val="1155CC"/>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61" name="Google Shape;361;gbda8b0a696_0_283"/>
              <p:cNvSpPr/>
              <p:nvPr/>
            </p:nvSpPr>
            <p:spPr>
              <a:xfrm>
                <a:off x="7811707" y="821635"/>
                <a:ext cx="145800" cy="159000"/>
              </a:xfrm>
              <a:prstGeom prst="roundRect">
                <a:avLst>
                  <a:gd fmla="val 16667" name="adj"/>
                </a:avLst>
              </a:prstGeom>
              <a:solidFill>
                <a:srgbClr val="34A853"/>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62" name="Google Shape;362;gbda8b0a696_0_283"/>
              <p:cNvSpPr/>
              <p:nvPr/>
            </p:nvSpPr>
            <p:spPr>
              <a:xfrm>
                <a:off x="6725103" y="665672"/>
                <a:ext cx="1053300" cy="3834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Urban Cluster</a:t>
                </a:r>
                <a:endParaRPr/>
              </a:p>
            </p:txBody>
          </p:sp>
          <p:sp>
            <p:nvSpPr>
              <p:cNvPr id="363" name="Google Shape;363;gbda8b0a696_0_283"/>
              <p:cNvSpPr/>
              <p:nvPr/>
            </p:nvSpPr>
            <p:spPr>
              <a:xfrm>
                <a:off x="8028406" y="671798"/>
                <a:ext cx="929700" cy="3915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Rural </a:t>
                </a:r>
                <a:endParaRPr/>
              </a:p>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Grid Cell</a:t>
                </a:r>
                <a:endParaRPr/>
              </a:p>
            </p:txBody>
          </p:sp>
          <p:sp>
            <p:nvSpPr>
              <p:cNvPr id="364" name="Google Shape;364;gbda8b0a696_0_283"/>
              <p:cNvSpPr/>
              <p:nvPr/>
            </p:nvSpPr>
            <p:spPr>
              <a:xfrm>
                <a:off x="5337867" y="683019"/>
                <a:ext cx="1053300" cy="382200"/>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7F7F7F"/>
                    </a:solidFill>
                    <a:latin typeface="Calibri"/>
                    <a:ea typeface="Calibri"/>
                    <a:cs typeface="Calibri"/>
                    <a:sym typeface="Calibri"/>
                  </a:rPr>
                  <a:t>Urban Centres</a:t>
                </a:r>
                <a:endParaRPr/>
              </a:p>
            </p:txBody>
          </p:sp>
        </p:grpSp>
      </p:grpSp>
      <p:sp>
        <p:nvSpPr>
          <p:cNvPr id="365" name="Google Shape;365;gbda8b0a696_0_283"/>
          <p:cNvSpPr txBox="1"/>
          <p:nvPr>
            <p:ph type="title"/>
          </p:nvPr>
        </p:nvSpPr>
        <p:spPr>
          <a:xfrm>
            <a:off x="2348126" y="385376"/>
            <a:ext cx="9286500" cy="145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i="0" lang="en-US" sz="2400">
                <a:latin typeface="Calibri"/>
                <a:ea typeface="Calibri"/>
                <a:cs typeface="Calibri"/>
                <a:sym typeface="Calibri"/>
              </a:rPr>
              <a:t>Population density in India has increased in urban centres but decreased in the urban clusters</a:t>
            </a:r>
            <a:endParaRPr sz="8000">
              <a:latin typeface="Calibri"/>
              <a:ea typeface="Calibri"/>
              <a:cs typeface="Calibri"/>
              <a:sym typeface="Calibri"/>
            </a:endParaRPr>
          </a:p>
        </p:txBody>
      </p:sp>
      <p:sp>
        <p:nvSpPr>
          <p:cNvPr id="366" name="Google Shape;366;gbda8b0a696_0_283"/>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67" name="Google Shape;367;gbda8b0a696_0_283"/>
          <p:cNvSpPr txBox="1"/>
          <p:nvPr>
            <p:ph idx="1" type="body"/>
          </p:nvPr>
        </p:nvSpPr>
        <p:spPr>
          <a:xfrm>
            <a:off x="8626250" y="2079855"/>
            <a:ext cx="3530100" cy="3358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000"/>
              </a:spcBef>
              <a:spcAft>
                <a:spcPts val="0"/>
              </a:spcAft>
              <a:buSzPct val="88235"/>
              <a:buNone/>
            </a:pPr>
            <a:r>
              <a:rPr b="1" lang="en-US" sz="2400" u="sng">
                <a:latin typeface="Calibri"/>
                <a:ea typeface="Calibri"/>
                <a:cs typeface="Calibri"/>
                <a:sym typeface="Calibri"/>
              </a:rPr>
              <a:t>Observations</a:t>
            </a:r>
            <a:endParaRPr/>
          </a:p>
          <a:p>
            <a:pPr indent="0" lvl="0" marL="0" rtl="0" algn="l">
              <a:lnSpc>
                <a:spcPct val="90000"/>
              </a:lnSpc>
              <a:spcBef>
                <a:spcPts val="1000"/>
              </a:spcBef>
              <a:spcAft>
                <a:spcPts val="0"/>
              </a:spcAft>
              <a:buSzPct val="75630"/>
              <a:buNone/>
            </a:pPr>
            <a:r>
              <a:t/>
            </a:r>
            <a:endParaRPr u="sng">
              <a:latin typeface="Calibri"/>
              <a:ea typeface="Calibri"/>
              <a:cs typeface="Calibri"/>
              <a:sym typeface="Calibri"/>
            </a:endParaRPr>
          </a:p>
          <a:p>
            <a:pPr indent="-332814" lvl="0" marL="457200" rtl="0" algn="l">
              <a:lnSpc>
                <a:spcPct val="110000"/>
              </a:lnSpc>
              <a:spcBef>
                <a:spcPts val="0"/>
              </a:spcBef>
              <a:spcAft>
                <a:spcPts val="0"/>
              </a:spcAft>
              <a:buSzPct val="92071"/>
              <a:buChar char="•"/>
            </a:pPr>
            <a:r>
              <a:rPr lang="en-US" sz="2300">
                <a:solidFill>
                  <a:srgbClr val="000000"/>
                </a:solidFill>
              </a:rPr>
              <a:t>India and Brazil follow similar population density across urban centres and urban clusters</a:t>
            </a:r>
            <a:endParaRPr/>
          </a:p>
          <a:p>
            <a:pPr indent="-228600" lvl="0" marL="457200" rtl="0" algn="l">
              <a:lnSpc>
                <a:spcPct val="110000"/>
              </a:lnSpc>
              <a:spcBef>
                <a:spcPts val="0"/>
              </a:spcBef>
              <a:spcAft>
                <a:spcPts val="0"/>
              </a:spcAft>
              <a:buSzPct val="92071"/>
              <a:buNone/>
            </a:pPr>
            <a:r>
              <a:t/>
            </a:r>
            <a:endParaRPr sz="2300">
              <a:solidFill>
                <a:srgbClr val="000000"/>
              </a:solidFill>
            </a:endParaRPr>
          </a:p>
          <a:p>
            <a:pPr indent="-332814" lvl="0" marL="457200" rtl="0" algn="l">
              <a:lnSpc>
                <a:spcPct val="110000"/>
              </a:lnSpc>
              <a:spcBef>
                <a:spcPts val="0"/>
              </a:spcBef>
              <a:spcAft>
                <a:spcPts val="0"/>
              </a:spcAft>
              <a:buSzPct val="92071"/>
              <a:buChar char="•"/>
            </a:pPr>
            <a:r>
              <a:rPr lang="en-US" sz="2300">
                <a:solidFill>
                  <a:srgbClr val="000000"/>
                </a:solidFill>
              </a:rPr>
              <a:t>India has drop in population density across urban clusters over 1975 - 2015</a:t>
            </a:r>
            <a:endParaRPr sz="2300">
              <a:solidFill>
                <a:srgbClr val="000000"/>
              </a:solidFill>
            </a:endParaRPr>
          </a:p>
          <a:p>
            <a:pPr indent="-228600" lvl="0" marL="457200" rtl="0" algn="l">
              <a:lnSpc>
                <a:spcPct val="90000"/>
              </a:lnSpc>
              <a:spcBef>
                <a:spcPts val="1000"/>
              </a:spcBef>
              <a:spcAft>
                <a:spcPts val="0"/>
              </a:spcAft>
              <a:buClr>
                <a:schemeClr val="dk1"/>
              </a:buClr>
              <a:buSzPct val="81448"/>
              <a:buNone/>
            </a:pPr>
            <a:r>
              <a:t/>
            </a:r>
            <a:endParaRPr sz="2600"/>
          </a:p>
          <a:p>
            <a:pPr indent="0" lvl="0" marL="0" rtl="0" algn="l">
              <a:lnSpc>
                <a:spcPct val="90000"/>
              </a:lnSpc>
              <a:spcBef>
                <a:spcPts val="1000"/>
              </a:spcBef>
              <a:spcAft>
                <a:spcPts val="0"/>
              </a:spcAft>
              <a:buSzPct val="75630"/>
              <a:buNone/>
            </a:pPr>
            <a:r>
              <a:t/>
            </a:r>
            <a:endParaRPr u="sng">
              <a:latin typeface="Calibri"/>
              <a:ea typeface="Calibri"/>
              <a:cs typeface="Calibri"/>
              <a:sym typeface="Calibri"/>
            </a:endParaRPr>
          </a:p>
        </p:txBody>
      </p:sp>
      <p:sp>
        <p:nvSpPr>
          <p:cNvPr id="368" name="Google Shape;368;gbda8b0a696_0_283"/>
          <p:cNvSpPr txBox="1"/>
          <p:nvPr/>
        </p:nvSpPr>
        <p:spPr>
          <a:xfrm>
            <a:off x="354873" y="78825"/>
            <a:ext cx="4474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Degree of Urbanization: Population Density</a:t>
            </a:r>
            <a:endParaRPr/>
          </a:p>
        </p:txBody>
      </p:sp>
      <p:sp>
        <p:nvSpPr>
          <p:cNvPr id="369" name="Google Shape;369;gbda8b0a696_0_2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gbda8b0a696_0_283"/>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371" name="Google Shape;371;gbda8b0a696_0_283"/>
          <p:cNvSpPr/>
          <p:nvPr/>
        </p:nvSpPr>
        <p:spPr>
          <a:xfrm>
            <a:off x="3639745" y="5444719"/>
            <a:ext cx="546000" cy="359400"/>
          </a:xfrm>
          <a:prstGeom prst="roundRect">
            <a:avLst>
              <a:gd fmla="val 16667" name="adj"/>
            </a:avLst>
          </a:prstGeom>
          <a:blipFill rotWithShape="1">
            <a:blip r:embed="rId4">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2" name="Google Shape;372;gbda8b0a696_0_283"/>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gbda8b0a696_0_283"/>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gbda8b0a696_0_283"/>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375" name="Google Shape;375;gbda8b0a696_0_283"/>
          <p:cNvSpPr/>
          <p:nvPr/>
        </p:nvSpPr>
        <p:spPr>
          <a:xfrm>
            <a:off x="6740809" y="5428904"/>
            <a:ext cx="549000" cy="302400"/>
          </a:xfrm>
          <a:prstGeom prst="roundRect">
            <a:avLst>
              <a:gd fmla="val 16667" name="adj"/>
            </a:avLst>
          </a:prstGeom>
          <a:blipFill rotWithShape="1">
            <a:blip r:embed="rId5">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6" name="Google Shape;376;gbda8b0a696_0_283"/>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gbda8b0a696_0_283"/>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Background pattern&#10;&#10;Description automatically generated with medium confidence" id="378" name="Google Shape;378;gbda8b0a696_0_283"/>
          <p:cNvPicPr preferRelativeResize="0"/>
          <p:nvPr/>
        </p:nvPicPr>
        <p:blipFill rotWithShape="1">
          <a:blip r:embed="rId6">
            <a:alphaModFix/>
          </a:blip>
          <a:srcRect b="0" l="0" r="0" t="0"/>
          <a:stretch/>
        </p:blipFill>
        <p:spPr>
          <a:xfrm>
            <a:off x="5353068" y="5454991"/>
            <a:ext cx="431046" cy="287364"/>
          </a:xfrm>
          <a:prstGeom prst="rect">
            <a:avLst/>
          </a:prstGeom>
          <a:noFill/>
          <a:ln>
            <a:noFill/>
          </a:ln>
        </p:spPr>
      </p:pic>
      <p:pic>
        <p:nvPicPr>
          <p:cNvPr descr="A yellow and blue logo&#10;&#10;Description automatically generated with low confidence" id="379" name="Google Shape;379;gbda8b0a696_0_283"/>
          <p:cNvPicPr preferRelativeResize="0"/>
          <p:nvPr/>
        </p:nvPicPr>
        <p:blipFill rotWithShape="1">
          <a:blip r:embed="rId7">
            <a:alphaModFix/>
          </a:blip>
          <a:srcRect b="0" l="0" r="0" t="0"/>
          <a:stretch/>
        </p:blipFill>
        <p:spPr>
          <a:xfrm>
            <a:off x="1067165" y="5490883"/>
            <a:ext cx="429913" cy="302372"/>
          </a:xfrm>
          <a:prstGeom prst="rect">
            <a:avLst/>
          </a:prstGeom>
          <a:noFill/>
          <a:ln>
            <a:noFill/>
          </a:ln>
        </p:spPr>
      </p:pic>
      <p:pic>
        <p:nvPicPr>
          <p:cNvPr id="380" name="Google Shape;380;gbda8b0a696_0_283"/>
          <p:cNvPicPr preferRelativeResize="0"/>
          <p:nvPr/>
        </p:nvPicPr>
        <p:blipFill rotWithShape="1">
          <a:blip r:embed="rId8">
            <a:alphaModFix/>
          </a:blip>
          <a:srcRect b="0" l="0" r="0" t="0"/>
          <a:stretch/>
        </p:blipFill>
        <p:spPr>
          <a:xfrm>
            <a:off x="2249988" y="5445366"/>
            <a:ext cx="548301" cy="365534"/>
          </a:xfrm>
          <a:prstGeom prst="rect">
            <a:avLst/>
          </a:prstGeom>
          <a:noFill/>
          <a:ln>
            <a:noFill/>
          </a:ln>
        </p:spPr>
      </p:pic>
      <p:sp>
        <p:nvSpPr>
          <p:cNvPr id="381" name="Google Shape;381;gbda8b0a696_0_283"/>
          <p:cNvSpPr txBox="1"/>
          <p:nvPr/>
        </p:nvSpPr>
        <p:spPr>
          <a:xfrm>
            <a:off x="4201800" y="6399929"/>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382" name="Google Shape;382;gbda8b0a696_0_283"/>
          <p:cNvSpPr txBox="1"/>
          <p:nvPr/>
        </p:nvSpPr>
        <p:spPr>
          <a:xfrm>
            <a:off x="8853014" y="6379483"/>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383" name="Google Shape;383;gbda8b0a696_0_283"/>
          <p:cNvPicPr preferRelativeResize="0"/>
          <p:nvPr/>
        </p:nvPicPr>
        <p:blipFill>
          <a:blip r:embed="rId9">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be5255b74f_0_151"/>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t>Urban Agglomeration</a:t>
            </a:r>
            <a:r>
              <a:rPr lang="en-US" sz="2400"/>
              <a:t>- </a:t>
            </a:r>
            <a:r>
              <a:rPr lang="en-US" sz="2400">
                <a:highlight>
                  <a:srgbClr val="FFFFFF"/>
                </a:highlight>
                <a:latin typeface="Roboto"/>
                <a:ea typeface="Roboto"/>
                <a:cs typeface="Roboto"/>
                <a:sym typeface="Roboto"/>
              </a:rPr>
              <a:t>Population in urban agglomeration more than 1 million(% of total population) </a:t>
            </a:r>
            <a:endParaRPr sz="2400"/>
          </a:p>
        </p:txBody>
      </p:sp>
      <p:sp>
        <p:nvSpPr>
          <p:cNvPr id="390" name="Google Shape;390;gbe5255b74f_0_1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391" name="Google Shape;391;gbe5255b74f_0_151"/>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392" name="Google Shape;392;gbe5255b74f_0_151"/>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393" name="Google Shape;393;gbe5255b74f_0_151"/>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394" name="Google Shape;394;gbe5255b74f_0_151"/>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395" name="Google Shape;395;gbe5255b74f_0_151"/>
          <p:cNvSpPr txBox="1"/>
          <p:nvPr/>
        </p:nvSpPr>
        <p:spPr>
          <a:xfrm>
            <a:off x="8214525" y="1838850"/>
            <a:ext cx="3240600" cy="256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US" sz="1700">
                <a:solidFill>
                  <a:schemeClr val="dk1"/>
                </a:solidFill>
                <a:highlight>
                  <a:srgbClr val="FFFFFF"/>
                </a:highlight>
              </a:rPr>
              <a:t>India has scored 16% of urban agglomeration of more than 1 million in total % of population. Again falling at the last place.</a:t>
            </a:r>
            <a:endParaRPr b="1" sz="1700">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396" name="Google Shape;396;gbe5255b74f_0_151"/>
          <p:cNvPicPr preferRelativeResize="0"/>
          <p:nvPr/>
        </p:nvPicPr>
        <p:blipFill>
          <a:blip r:embed="rId4">
            <a:alphaModFix/>
          </a:blip>
          <a:stretch>
            <a:fillRect/>
          </a:stretch>
        </p:blipFill>
        <p:spPr>
          <a:xfrm>
            <a:off x="544275" y="1838850"/>
            <a:ext cx="7580386" cy="4517500"/>
          </a:xfrm>
          <a:prstGeom prst="rect">
            <a:avLst/>
          </a:prstGeom>
          <a:noFill/>
          <a:ln>
            <a:noFill/>
          </a:ln>
        </p:spPr>
      </p:pic>
      <p:sp>
        <p:nvSpPr>
          <p:cNvPr id="397" name="Google Shape;397;gbe5255b74f_0_151"/>
          <p:cNvSpPr txBox="1"/>
          <p:nvPr/>
        </p:nvSpPr>
        <p:spPr>
          <a:xfrm>
            <a:off x="1688125" y="3451600"/>
            <a:ext cx="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398" name="Google Shape;398;gbe5255b74f_0_151"/>
          <p:cNvSpPr txBox="1"/>
          <p:nvPr/>
        </p:nvSpPr>
        <p:spPr>
          <a:xfrm>
            <a:off x="2852250" y="4667525"/>
            <a:ext cx="7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399" name="Google Shape;399;gbe5255b74f_0_151"/>
          <p:cNvSpPr txBox="1"/>
          <p:nvPr/>
        </p:nvSpPr>
        <p:spPr>
          <a:xfrm>
            <a:off x="4268875" y="5067725"/>
            <a:ext cx="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400" name="Google Shape;400;gbe5255b74f_0_151"/>
          <p:cNvSpPr txBox="1"/>
          <p:nvPr/>
        </p:nvSpPr>
        <p:spPr>
          <a:xfrm>
            <a:off x="5672300" y="4309000"/>
            <a:ext cx="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401" name="Google Shape;401;gbe5255b74f_0_151"/>
          <p:cNvSpPr txBox="1"/>
          <p:nvPr/>
        </p:nvSpPr>
        <p:spPr>
          <a:xfrm>
            <a:off x="7045575" y="3908800"/>
            <a:ext cx="63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gbda8b0a696_0_360"/>
          <p:cNvPicPr preferRelativeResize="0"/>
          <p:nvPr/>
        </p:nvPicPr>
        <p:blipFill rotWithShape="1">
          <a:blip r:embed="rId3">
            <a:alphaModFix/>
          </a:blip>
          <a:srcRect b="0" l="0" r="0" t="0"/>
          <a:stretch/>
        </p:blipFill>
        <p:spPr>
          <a:xfrm>
            <a:off x="215058" y="1814770"/>
            <a:ext cx="8604979" cy="4107728"/>
          </a:xfrm>
          <a:prstGeom prst="rect">
            <a:avLst/>
          </a:prstGeom>
          <a:noFill/>
          <a:ln>
            <a:noFill/>
          </a:ln>
        </p:spPr>
      </p:pic>
      <p:sp>
        <p:nvSpPr>
          <p:cNvPr id="408" name="Google Shape;408;gbda8b0a696_0_360"/>
          <p:cNvSpPr txBox="1"/>
          <p:nvPr>
            <p:ph type="title"/>
          </p:nvPr>
        </p:nvSpPr>
        <p:spPr>
          <a:xfrm>
            <a:off x="2326824" y="437799"/>
            <a:ext cx="9142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400">
                <a:latin typeface="Calibri"/>
                <a:ea typeface="Calibri"/>
                <a:cs typeface="Calibri"/>
                <a:sym typeface="Calibri"/>
              </a:rPr>
              <a:t>India’s change in urban population (% share) has never crossed 10% </a:t>
            </a:r>
            <a:endParaRPr/>
          </a:p>
        </p:txBody>
      </p:sp>
      <p:sp>
        <p:nvSpPr>
          <p:cNvPr id="409" name="Google Shape;409;gbda8b0a696_0_360"/>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10" name="Google Shape;410;gbda8b0a696_0_360"/>
          <p:cNvSpPr txBox="1"/>
          <p:nvPr>
            <p:ph idx="1" type="body"/>
          </p:nvPr>
        </p:nvSpPr>
        <p:spPr>
          <a:xfrm>
            <a:off x="8874961" y="2618114"/>
            <a:ext cx="3248400" cy="2537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1900">
                <a:solidFill>
                  <a:srgbClr val="000000"/>
                </a:solidFill>
              </a:rPr>
              <a:t>Observations</a:t>
            </a:r>
            <a:endParaRPr/>
          </a:p>
          <a:p>
            <a:pPr indent="0" lvl="0" marL="0" rtl="0" algn="l">
              <a:lnSpc>
                <a:spcPct val="90000"/>
              </a:lnSpc>
              <a:spcBef>
                <a:spcPts val="1000"/>
              </a:spcBef>
              <a:spcAft>
                <a:spcPts val="0"/>
              </a:spcAft>
              <a:buSzPts val="1800"/>
              <a:buNone/>
            </a:pPr>
            <a:r>
              <a:t/>
            </a:r>
            <a:endParaRPr u="sng">
              <a:latin typeface="Calibri"/>
              <a:ea typeface="Calibri"/>
              <a:cs typeface="Calibri"/>
              <a:sym typeface="Calibri"/>
            </a:endParaRPr>
          </a:p>
          <a:p>
            <a:pPr indent="-342900" lvl="0" marL="457200" rtl="0" algn="l">
              <a:lnSpc>
                <a:spcPct val="100000"/>
              </a:lnSpc>
              <a:spcBef>
                <a:spcPts val="0"/>
              </a:spcBef>
              <a:spcAft>
                <a:spcPts val="0"/>
              </a:spcAft>
              <a:buSzPts val="1800"/>
              <a:buChar char="•"/>
            </a:pPr>
            <a:r>
              <a:rPr lang="en-US" sz="1900">
                <a:solidFill>
                  <a:srgbClr val="000000"/>
                </a:solidFill>
              </a:rPr>
              <a:t>BRICS nation had a fall in percentage share since 2000 but consistent since 2010 to 2018</a:t>
            </a:r>
            <a:endParaRPr/>
          </a:p>
        </p:txBody>
      </p:sp>
      <p:sp>
        <p:nvSpPr>
          <p:cNvPr id="411" name="Google Shape;411;gbda8b0a696_0_360"/>
          <p:cNvSpPr txBox="1"/>
          <p:nvPr/>
        </p:nvSpPr>
        <p:spPr>
          <a:xfrm>
            <a:off x="323055" y="130050"/>
            <a:ext cx="469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Change in Percentage Share of Urban Population</a:t>
            </a:r>
            <a:endParaRPr/>
          </a:p>
        </p:txBody>
      </p:sp>
      <p:sp>
        <p:nvSpPr>
          <p:cNvPr id="412" name="Google Shape;412;gbda8b0a696_0_3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3" name="Google Shape;413;gbda8b0a696_0_360"/>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414" name="Google Shape;414;gbda8b0a696_0_360"/>
          <p:cNvSpPr/>
          <p:nvPr/>
        </p:nvSpPr>
        <p:spPr>
          <a:xfrm>
            <a:off x="4303296" y="5512053"/>
            <a:ext cx="460200" cy="306900"/>
          </a:xfrm>
          <a:prstGeom prst="roundRect">
            <a:avLst>
              <a:gd fmla="val 16667" name="adj"/>
            </a:avLst>
          </a:prstGeom>
          <a:blipFill rotWithShape="1">
            <a:blip r:embed="rId4">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5" name="Google Shape;415;gbda8b0a696_0_360"/>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gbda8b0a696_0_360"/>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gbda8b0a696_0_360"/>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418" name="Google Shape;418;gbda8b0a696_0_360"/>
          <p:cNvSpPr/>
          <p:nvPr/>
        </p:nvSpPr>
        <p:spPr>
          <a:xfrm>
            <a:off x="5971578" y="5512053"/>
            <a:ext cx="549000" cy="302400"/>
          </a:xfrm>
          <a:prstGeom prst="roundRect">
            <a:avLst>
              <a:gd fmla="val 16667" name="adj"/>
            </a:avLst>
          </a:prstGeom>
          <a:blipFill rotWithShape="1">
            <a:blip r:embed="rId5">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 name="Google Shape;419;gbda8b0a696_0_360"/>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gbda8b0a696_0_360"/>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Background pattern&#10;&#10;Description automatically generated with medium confidence" id="421" name="Google Shape;421;gbda8b0a696_0_360"/>
          <p:cNvPicPr preferRelativeResize="0"/>
          <p:nvPr/>
        </p:nvPicPr>
        <p:blipFill rotWithShape="1">
          <a:blip r:embed="rId6">
            <a:alphaModFix/>
          </a:blip>
          <a:srcRect b="0" l="0" r="0" t="0"/>
          <a:stretch/>
        </p:blipFill>
        <p:spPr>
          <a:xfrm>
            <a:off x="5174942" y="5509803"/>
            <a:ext cx="431046" cy="287364"/>
          </a:xfrm>
          <a:prstGeom prst="rect">
            <a:avLst/>
          </a:prstGeom>
          <a:noFill/>
          <a:ln>
            <a:noFill/>
          </a:ln>
        </p:spPr>
      </p:pic>
      <p:pic>
        <p:nvPicPr>
          <p:cNvPr descr="A yellow and blue logo&#10;&#10;Description automatically generated with low confidence" id="422" name="Google Shape;422;gbda8b0a696_0_360"/>
          <p:cNvPicPr preferRelativeResize="0"/>
          <p:nvPr/>
        </p:nvPicPr>
        <p:blipFill rotWithShape="1">
          <a:blip r:embed="rId7">
            <a:alphaModFix/>
          </a:blip>
          <a:srcRect b="0" l="0" r="0" t="0"/>
          <a:stretch/>
        </p:blipFill>
        <p:spPr>
          <a:xfrm>
            <a:off x="2671615" y="5504459"/>
            <a:ext cx="429913" cy="302372"/>
          </a:xfrm>
          <a:prstGeom prst="rect">
            <a:avLst/>
          </a:prstGeom>
          <a:noFill/>
          <a:ln>
            <a:noFill/>
          </a:ln>
        </p:spPr>
      </p:pic>
      <p:pic>
        <p:nvPicPr>
          <p:cNvPr id="423" name="Google Shape;423;gbda8b0a696_0_360"/>
          <p:cNvPicPr preferRelativeResize="0"/>
          <p:nvPr/>
        </p:nvPicPr>
        <p:blipFill rotWithShape="1">
          <a:blip r:embed="rId8">
            <a:alphaModFix/>
          </a:blip>
          <a:srcRect b="0" l="0" r="0" t="0"/>
          <a:stretch/>
        </p:blipFill>
        <p:spPr>
          <a:xfrm>
            <a:off x="3506660" y="5477370"/>
            <a:ext cx="460164" cy="306776"/>
          </a:xfrm>
          <a:prstGeom prst="rect">
            <a:avLst/>
          </a:prstGeom>
          <a:noFill/>
          <a:ln>
            <a:noFill/>
          </a:ln>
        </p:spPr>
      </p:pic>
      <p:sp>
        <p:nvSpPr>
          <p:cNvPr id="424" name="Google Shape;424;gbda8b0a696_0_360"/>
          <p:cNvSpPr txBox="1"/>
          <p:nvPr/>
        </p:nvSpPr>
        <p:spPr>
          <a:xfrm>
            <a:off x="4064246" y="6492875"/>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425" name="Google Shape;425;gbda8b0a696_0_360"/>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426" name="Google Shape;426;gbda8b0a696_0_360"/>
          <p:cNvPicPr preferRelativeResize="0"/>
          <p:nvPr/>
        </p:nvPicPr>
        <p:blipFill>
          <a:blip r:embed="rId9">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gbda8b0a696_0_383"/>
          <p:cNvPicPr preferRelativeResize="0"/>
          <p:nvPr/>
        </p:nvPicPr>
        <p:blipFill rotWithShape="1">
          <a:blip r:embed="rId3">
            <a:alphaModFix/>
          </a:blip>
          <a:srcRect b="0" l="0" r="0" t="0"/>
          <a:stretch/>
        </p:blipFill>
        <p:spPr>
          <a:xfrm>
            <a:off x="354885" y="1493694"/>
            <a:ext cx="7850402" cy="4524375"/>
          </a:xfrm>
          <a:prstGeom prst="rect">
            <a:avLst/>
          </a:prstGeom>
          <a:noFill/>
          <a:ln>
            <a:noFill/>
          </a:ln>
        </p:spPr>
      </p:pic>
      <p:sp>
        <p:nvSpPr>
          <p:cNvPr id="433" name="Google Shape;433;gbda8b0a696_0_383"/>
          <p:cNvSpPr txBox="1"/>
          <p:nvPr>
            <p:ph type="title"/>
          </p:nvPr>
        </p:nvSpPr>
        <p:spPr>
          <a:xfrm>
            <a:off x="2401475" y="530775"/>
            <a:ext cx="94455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400">
                <a:latin typeface="Calibri"/>
                <a:ea typeface="Calibri"/>
                <a:cs typeface="Calibri"/>
                <a:sym typeface="Calibri"/>
              </a:rPr>
              <a:t>India’s AAR of the change the Urban Population dropped from 2.8% to 2.5% in 2015</a:t>
            </a:r>
            <a:endParaRPr sz="2400">
              <a:latin typeface="Calibri"/>
              <a:ea typeface="Calibri"/>
              <a:cs typeface="Calibri"/>
              <a:sym typeface="Calibri"/>
            </a:endParaRPr>
          </a:p>
        </p:txBody>
      </p:sp>
      <p:sp>
        <p:nvSpPr>
          <p:cNvPr id="434" name="Google Shape;434;gbda8b0a696_0_383"/>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35" name="Google Shape;435;gbda8b0a696_0_383"/>
          <p:cNvSpPr txBox="1"/>
          <p:nvPr>
            <p:ph idx="1" type="body"/>
          </p:nvPr>
        </p:nvSpPr>
        <p:spPr>
          <a:xfrm>
            <a:off x="8610600" y="1982280"/>
            <a:ext cx="3530100" cy="33585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20000"/>
              </a:lnSpc>
              <a:spcBef>
                <a:spcPts val="0"/>
              </a:spcBef>
              <a:spcAft>
                <a:spcPts val="0"/>
              </a:spcAft>
              <a:buSzPct val="74921"/>
              <a:buNone/>
            </a:pPr>
            <a:r>
              <a:rPr b="1" lang="en-US" sz="3100">
                <a:solidFill>
                  <a:srgbClr val="000000"/>
                </a:solidFill>
              </a:rPr>
              <a:t>Observations</a:t>
            </a:r>
            <a:endParaRPr/>
          </a:p>
          <a:p>
            <a:pPr indent="0" lvl="0" marL="0" rtl="0" algn="l">
              <a:lnSpc>
                <a:spcPct val="90000"/>
              </a:lnSpc>
              <a:spcBef>
                <a:spcPts val="1000"/>
              </a:spcBef>
              <a:spcAft>
                <a:spcPts val="0"/>
              </a:spcAft>
              <a:buSzPct val="82949"/>
              <a:buNone/>
            </a:pPr>
            <a:r>
              <a:t/>
            </a:r>
            <a:endParaRPr u="sng">
              <a:latin typeface="Calibri"/>
              <a:ea typeface="Calibri"/>
              <a:cs typeface="Calibri"/>
              <a:sym typeface="Calibri"/>
            </a:endParaRPr>
          </a:p>
          <a:p>
            <a:pPr indent="-331838" lvl="0" marL="457200" rtl="0" algn="l">
              <a:lnSpc>
                <a:spcPct val="90000"/>
              </a:lnSpc>
              <a:spcBef>
                <a:spcPts val="1000"/>
              </a:spcBef>
              <a:spcAft>
                <a:spcPts val="0"/>
              </a:spcAft>
              <a:buSzPct val="89330"/>
              <a:buChar char="•"/>
            </a:pPr>
            <a:r>
              <a:rPr lang="en-US" sz="2600"/>
              <a:t>India’s average annual rate of urban population is consistent with a downward trend post 2000</a:t>
            </a:r>
            <a:endParaRPr/>
          </a:p>
          <a:p>
            <a:pPr indent="-331838" lvl="0" marL="457200" rtl="0" algn="l">
              <a:lnSpc>
                <a:spcPct val="90000"/>
              </a:lnSpc>
              <a:spcBef>
                <a:spcPts val="1000"/>
              </a:spcBef>
              <a:spcAft>
                <a:spcPts val="0"/>
              </a:spcAft>
              <a:buSzPct val="89330"/>
              <a:buChar char="•"/>
            </a:pPr>
            <a:r>
              <a:rPr lang="en-US" sz="2600"/>
              <a:t>Brazil &amp; China has downward trend, while Russia and South Africa have upward change of urban population  </a:t>
            </a:r>
            <a:endParaRPr/>
          </a:p>
          <a:p>
            <a:pPr indent="0" lvl="0" marL="0" rtl="0" algn="l">
              <a:lnSpc>
                <a:spcPct val="90000"/>
              </a:lnSpc>
              <a:spcBef>
                <a:spcPts val="1000"/>
              </a:spcBef>
              <a:spcAft>
                <a:spcPts val="0"/>
              </a:spcAft>
              <a:buSzPct val="82949"/>
              <a:buNone/>
            </a:pPr>
            <a:r>
              <a:t/>
            </a:r>
            <a:endParaRPr u="sng">
              <a:latin typeface="Calibri"/>
              <a:ea typeface="Calibri"/>
              <a:cs typeface="Calibri"/>
              <a:sym typeface="Calibri"/>
            </a:endParaRPr>
          </a:p>
        </p:txBody>
      </p:sp>
      <p:sp>
        <p:nvSpPr>
          <p:cNvPr id="436" name="Google Shape;436;gbda8b0a696_0_383"/>
          <p:cNvSpPr txBox="1"/>
          <p:nvPr/>
        </p:nvSpPr>
        <p:spPr>
          <a:xfrm>
            <a:off x="140528" y="154814"/>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Average Annual Rate of Change of the Urban Population (%)</a:t>
            </a:r>
            <a:endParaRPr/>
          </a:p>
        </p:txBody>
      </p:sp>
      <p:sp>
        <p:nvSpPr>
          <p:cNvPr id="437" name="Google Shape;437;gbda8b0a696_0_3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8" name="Google Shape;438;gbda8b0a696_0_383"/>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439" name="Google Shape;439;gbda8b0a696_0_383"/>
          <p:cNvSpPr/>
          <p:nvPr/>
        </p:nvSpPr>
        <p:spPr>
          <a:xfrm>
            <a:off x="4148083" y="5587323"/>
            <a:ext cx="460200" cy="306900"/>
          </a:xfrm>
          <a:prstGeom prst="roundRect">
            <a:avLst>
              <a:gd fmla="val 16667" name="adj"/>
            </a:avLst>
          </a:prstGeom>
          <a:blipFill rotWithShape="1">
            <a:blip r:embed="rId4">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0" name="Google Shape;440;gbda8b0a696_0_383"/>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gbda8b0a696_0_383"/>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gbda8b0a696_0_383"/>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443" name="Google Shape;443;gbda8b0a696_0_383"/>
          <p:cNvSpPr/>
          <p:nvPr/>
        </p:nvSpPr>
        <p:spPr>
          <a:xfrm>
            <a:off x="5833421" y="5568982"/>
            <a:ext cx="549000" cy="302400"/>
          </a:xfrm>
          <a:prstGeom prst="roundRect">
            <a:avLst>
              <a:gd fmla="val 16667" name="adj"/>
            </a:avLst>
          </a:prstGeom>
          <a:blipFill rotWithShape="1">
            <a:blip r:embed="rId5">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4" name="Google Shape;444;gbda8b0a696_0_383"/>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gbda8b0a696_0_383"/>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Background pattern&#10;&#10;Description automatically generated with medium confidence" id="446" name="Google Shape;446;gbda8b0a696_0_383"/>
          <p:cNvPicPr preferRelativeResize="0"/>
          <p:nvPr/>
        </p:nvPicPr>
        <p:blipFill rotWithShape="1">
          <a:blip r:embed="rId6">
            <a:alphaModFix/>
          </a:blip>
          <a:srcRect b="0" l="0" r="0" t="0"/>
          <a:stretch/>
        </p:blipFill>
        <p:spPr>
          <a:xfrm>
            <a:off x="5005311" y="5568982"/>
            <a:ext cx="431046" cy="287364"/>
          </a:xfrm>
          <a:prstGeom prst="rect">
            <a:avLst/>
          </a:prstGeom>
          <a:noFill/>
          <a:ln>
            <a:noFill/>
          </a:ln>
        </p:spPr>
      </p:pic>
      <p:pic>
        <p:nvPicPr>
          <p:cNvPr descr="A yellow and blue logo&#10;&#10;Description automatically generated with low confidence" id="447" name="Google Shape;447;gbda8b0a696_0_383"/>
          <p:cNvPicPr preferRelativeResize="0"/>
          <p:nvPr/>
        </p:nvPicPr>
        <p:blipFill rotWithShape="1">
          <a:blip r:embed="rId7">
            <a:alphaModFix/>
          </a:blip>
          <a:srcRect b="0" l="0" r="0" t="0"/>
          <a:stretch/>
        </p:blipFill>
        <p:spPr>
          <a:xfrm>
            <a:off x="2401463" y="5561478"/>
            <a:ext cx="429913" cy="302372"/>
          </a:xfrm>
          <a:prstGeom prst="rect">
            <a:avLst/>
          </a:prstGeom>
          <a:noFill/>
          <a:ln>
            <a:noFill/>
          </a:ln>
        </p:spPr>
      </p:pic>
      <p:pic>
        <p:nvPicPr>
          <p:cNvPr id="448" name="Google Shape;448;gbda8b0a696_0_383"/>
          <p:cNvPicPr preferRelativeResize="0"/>
          <p:nvPr/>
        </p:nvPicPr>
        <p:blipFill rotWithShape="1">
          <a:blip r:embed="rId8">
            <a:alphaModFix/>
          </a:blip>
          <a:srcRect b="0" l="0" r="0" t="0"/>
          <a:stretch/>
        </p:blipFill>
        <p:spPr>
          <a:xfrm>
            <a:off x="3285591" y="5537535"/>
            <a:ext cx="460164" cy="306776"/>
          </a:xfrm>
          <a:prstGeom prst="rect">
            <a:avLst/>
          </a:prstGeom>
          <a:noFill/>
          <a:ln>
            <a:noFill/>
          </a:ln>
        </p:spPr>
      </p:pic>
      <p:sp>
        <p:nvSpPr>
          <p:cNvPr id="449" name="Google Shape;449;gbda8b0a696_0_383"/>
          <p:cNvSpPr txBox="1"/>
          <p:nvPr/>
        </p:nvSpPr>
        <p:spPr>
          <a:xfrm>
            <a:off x="4064246" y="6492875"/>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450" name="Google Shape;450;gbda8b0a696_0_383"/>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451" name="Google Shape;451;gbda8b0a696_0_383"/>
          <p:cNvPicPr preferRelativeResize="0"/>
          <p:nvPr/>
        </p:nvPicPr>
        <p:blipFill>
          <a:blip r:embed="rId9">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be5c7fe650_0_24"/>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t>Mean area of urban green estimated for 2014</a:t>
            </a:r>
            <a:endParaRPr sz="2400"/>
          </a:p>
        </p:txBody>
      </p:sp>
      <p:sp>
        <p:nvSpPr>
          <p:cNvPr id="458" name="Google Shape;458;gbe5c7fe650_0_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459" name="Google Shape;459;gbe5c7fe650_0_24"/>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460" name="Google Shape;460;gbe5c7fe650_0_24"/>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461" name="Google Shape;461;gbe5c7fe650_0_24"/>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462" name="Google Shape;462;gbe5c7fe650_0_24"/>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463" name="Google Shape;463;gbe5c7fe650_0_24"/>
          <p:cNvSpPr txBox="1"/>
          <p:nvPr/>
        </p:nvSpPr>
        <p:spPr>
          <a:xfrm>
            <a:off x="8525675" y="1944350"/>
            <a:ext cx="3240600" cy="172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On an average South Africa has large green spaces in urban areas and India is at the bottom of the list.</a:t>
            </a:r>
            <a:endParaRPr b="1" sz="1900">
              <a:latin typeface="Calibri"/>
              <a:ea typeface="Calibri"/>
              <a:cs typeface="Calibri"/>
              <a:sym typeface="Calibri"/>
            </a:endParaRPr>
          </a:p>
        </p:txBody>
      </p:sp>
      <p:sp>
        <p:nvSpPr>
          <p:cNvPr id="464" name="Google Shape;464;gbe5c7fe650_0_24"/>
          <p:cNvSpPr txBox="1"/>
          <p:nvPr/>
        </p:nvSpPr>
        <p:spPr>
          <a:xfrm>
            <a:off x="2068350" y="38477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5" name="Google Shape;465;gbe5c7fe650_0_24"/>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6" name="Google Shape;466;gbe5c7fe650_0_24"/>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7" name="Google Shape;467;gbe5c7fe650_0_24"/>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8" name="Google Shape;468;gbe5c7fe650_0_24"/>
          <p:cNvSpPr txBox="1"/>
          <p:nvPr/>
        </p:nvSpPr>
        <p:spPr>
          <a:xfrm>
            <a:off x="6729050" y="40001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69" name="Google Shape;469;gbe5c7fe650_0_24"/>
          <p:cNvPicPr preferRelativeResize="0"/>
          <p:nvPr/>
        </p:nvPicPr>
        <p:blipFill>
          <a:blip r:embed="rId4">
            <a:alphaModFix/>
          </a:blip>
          <a:stretch>
            <a:fillRect/>
          </a:stretch>
        </p:blipFill>
        <p:spPr>
          <a:xfrm>
            <a:off x="758625" y="2228163"/>
            <a:ext cx="5258300" cy="38723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bda8b0a696_0_238"/>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t>Total Urban built-up area in sq km</a:t>
            </a:r>
            <a:endParaRPr sz="2400"/>
          </a:p>
        </p:txBody>
      </p:sp>
      <p:sp>
        <p:nvSpPr>
          <p:cNvPr id="476" name="Google Shape;476;gbda8b0a696_0_2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477" name="Google Shape;477;gbda8b0a696_0_238"/>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478" name="Google Shape;478;gbda8b0a696_0_238"/>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ts val="900"/>
              <a:buFont typeface="Libre Franklin"/>
              <a:buNone/>
            </a:pPr>
            <a:r>
              <a:t/>
            </a:r>
            <a:endParaRPr sz="900">
              <a:solidFill>
                <a:srgbClr val="7F7F7F"/>
              </a:solidFill>
              <a:latin typeface="Libre Franklin"/>
              <a:ea typeface="Libre Franklin"/>
              <a:cs typeface="Libre Franklin"/>
              <a:sym typeface="Libre Franklin"/>
            </a:endParaRPr>
          </a:p>
        </p:txBody>
      </p:sp>
      <p:sp>
        <p:nvSpPr>
          <p:cNvPr id="479" name="Google Shape;479;gbda8b0a696_0_238"/>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480" name="Google Shape;480;gbda8b0a696_0_238"/>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481" name="Google Shape;481;gbda8b0a696_0_238"/>
          <p:cNvSpPr txBox="1"/>
          <p:nvPr/>
        </p:nvSpPr>
        <p:spPr>
          <a:xfrm>
            <a:off x="8525675" y="1944350"/>
            <a:ext cx="3240600" cy="247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China has the largest urban area compared to other BRICS nations. India is at 2nd place but the difference is too high. China’s urban area is increasing at a higher rate compared to others. </a:t>
            </a:r>
            <a:endParaRPr b="1" sz="1900">
              <a:latin typeface="Calibri"/>
              <a:ea typeface="Calibri"/>
              <a:cs typeface="Calibri"/>
              <a:sym typeface="Calibri"/>
            </a:endParaRPr>
          </a:p>
        </p:txBody>
      </p:sp>
      <p:sp>
        <p:nvSpPr>
          <p:cNvPr id="482" name="Google Shape;482;gbda8b0a696_0_238"/>
          <p:cNvSpPr txBox="1"/>
          <p:nvPr/>
        </p:nvSpPr>
        <p:spPr>
          <a:xfrm>
            <a:off x="2068350" y="38477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83" name="Google Shape;483;gbda8b0a696_0_238"/>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84" name="Google Shape;484;gbda8b0a696_0_238"/>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85" name="Google Shape;485;gbda8b0a696_0_238"/>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86" name="Google Shape;486;gbda8b0a696_0_238"/>
          <p:cNvSpPr txBox="1"/>
          <p:nvPr/>
        </p:nvSpPr>
        <p:spPr>
          <a:xfrm>
            <a:off x="6729050" y="40001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87" name="Google Shape;487;gbda8b0a696_0_238"/>
          <p:cNvPicPr preferRelativeResize="0"/>
          <p:nvPr/>
        </p:nvPicPr>
        <p:blipFill>
          <a:blip r:embed="rId4">
            <a:alphaModFix/>
          </a:blip>
          <a:stretch>
            <a:fillRect/>
          </a:stretch>
        </p:blipFill>
        <p:spPr>
          <a:xfrm>
            <a:off x="758625" y="2086526"/>
            <a:ext cx="5974611" cy="414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bda8b0a696_0_343"/>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t>Surface of the built-up area per person </a:t>
            </a:r>
            <a:endParaRPr sz="2400"/>
          </a:p>
        </p:txBody>
      </p:sp>
      <p:sp>
        <p:nvSpPr>
          <p:cNvPr id="494" name="Google Shape;494;gbda8b0a696_0_3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495" name="Google Shape;495;gbda8b0a696_0_343"/>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496" name="Google Shape;496;gbda8b0a696_0_343"/>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ts val="900"/>
              <a:buFont typeface="Libre Franklin"/>
              <a:buNone/>
            </a:pPr>
            <a:r>
              <a:t/>
            </a:r>
            <a:endParaRPr sz="900">
              <a:solidFill>
                <a:srgbClr val="7F7F7F"/>
              </a:solidFill>
              <a:latin typeface="Libre Franklin"/>
              <a:ea typeface="Libre Franklin"/>
              <a:cs typeface="Libre Franklin"/>
              <a:sym typeface="Libre Franklin"/>
            </a:endParaRPr>
          </a:p>
        </p:txBody>
      </p:sp>
      <p:sp>
        <p:nvSpPr>
          <p:cNvPr id="497" name="Google Shape;497;gbda8b0a696_0_343"/>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498" name="Google Shape;498;gbda8b0a696_0_343"/>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499" name="Google Shape;499;gbda8b0a696_0_343"/>
          <p:cNvSpPr txBox="1"/>
          <p:nvPr/>
        </p:nvSpPr>
        <p:spPr>
          <a:xfrm>
            <a:off x="8525675" y="1944350"/>
            <a:ext cx="3240600" cy="148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Among BRICS nations Russia has large built-up area per person and India has the least.</a:t>
            </a:r>
            <a:endParaRPr b="1" sz="1900">
              <a:latin typeface="Calibri"/>
              <a:ea typeface="Calibri"/>
              <a:cs typeface="Calibri"/>
              <a:sym typeface="Calibri"/>
            </a:endParaRPr>
          </a:p>
        </p:txBody>
      </p:sp>
      <p:sp>
        <p:nvSpPr>
          <p:cNvPr id="500" name="Google Shape;500;gbda8b0a696_0_343"/>
          <p:cNvSpPr txBox="1"/>
          <p:nvPr/>
        </p:nvSpPr>
        <p:spPr>
          <a:xfrm>
            <a:off x="2068350" y="38477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01" name="Google Shape;501;gbda8b0a696_0_343"/>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02" name="Google Shape;502;gbda8b0a696_0_343"/>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03" name="Google Shape;503;gbda8b0a696_0_343"/>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04" name="Google Shape;504;gbda8b0a696_0_343"/>
          <p:cNvSpPr txBox="1"/>
          <p:nvPr/>
        </p:nvSpPr>
        <p:spPr>
          <a:xfrm>
            <a:off x="6729050" y="40001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505" name="Google Shape;505;gbda8b0a696_0_343"/>
          <p:cNvPicPr preferRelativeResize="0"/>
          <p:nvPr/>
        </p:nvPicPr>
        <p:blipFill>
          <a:blip r:embed="rId4">
            <a:alphaModFix/>
          </a:blip>
          <a:stretch>
            <a:fillRect/>
          </a:stretch>
        </p:blipFill>
        <p:spPr>
          <a:xfrm>
            <a:off x="663150" y="2206785"/>
            <a:ext cx="5693450" cy="4068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d65545ff3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 for hypothesis testing</a:t>
            </a:r>
            <a:endParaRPr/>
          </a:p>
        </p:txBody>
      </p:sp>
      <p:sp>
        <p:nvSpPr>
          <p:cNvPr id="123" name="Google Shape;123;gbd65545ff3_0_1"/>
          <p:cNvSpPr txBox="1"/>
          <p:nvPr>
            <p:ph idx="1" type="body"/>
          </p:nvPr>
        </p:nvSpPr>
        <p:spPr>
          <a:xfrm>
            <a:off x="838200" y="1825625"/>
            <a:ext cx="10515600" cy="4351200"/>
          </a:xfrm>
          <a:prstGeom prst="rect">
            <a:avLst/>
          </a:prstGeom>
          <a:solidFill>
            <a:srgbClr val="FFFFFF"/>
          </a:solidFill>
        </p:spPr>
        <p:txBody>
          <a:bodyPr anchorCtr="0" anchor="t" bIns="45700" lIns="91425" spcFirstLastPara="1" rIns="91425" wrap="square" tIns="45700">
            <a:normAutofit/>
          </a:bodyPr>
          <a:lstStyle/>
          <a:p>
            <a:pPr indent="0" lvl="0" marL="0" rtl="0" algn="l">
              <a:spcBef>
                <a:spcPts val="1000"/>
              </a:spcBef>
              <a:spcAft>
                <a:spcPts val="0"/>
              </a:spcAft>
              <a:buNone/>
            </a:pPr>
            <a:r>
              <a:rPr b="1" lang="en-US" sz="2350">
                <a:solidFill>
                  <a:srgbClr val="576475"/>
                </a:solidFill>
                <a:highlight>
                  <a:srgbClr val="FFFFFF"/>
                </a:highlight>
                <a:latin typeface="Arial"/>
                <a:ea typeface="Arial"/>
                <a:cs typeface="Arial"/>
                <a:sym typeface="Arial"/>
              </a:rPr>
              <a:t>Is India’s urbanisation is slower when compared to other emerging nations ? </a:t>
            </a:r>
            <a:endParaRPr b="1" sz="2350">
              <a:solidFill>
                <a:srgbClr val="576475"/>
              </a:solidFill>
              <a:highlight>
                <a:srgbClr val="FFFFFF"/>
              </a:highlight>
              <a:latin typeface="Arial"/>
              <a:ea typeface="Arial"/>
              <a:cs typeface="Arial"/>
              <a:sym typeface="Arial"/>
            </a:endParaRPr>
          </a:p>
          <a:p>
            <a:pPr indent="0" lvl="0" marL="0" rtl="0" algn="l">
              <a:spcBef>
                <a:spcPts val="1000"/>
              </a:spcBef>
              <a:spcAft>
                <a:spcPts val="0"/>
              </a:spcAft>
              <a:buNone/>
            </a:pPr>
            <a:r>
              <a:t/>
            </a:r>
            <a:endParaRPr b="1" sz="2350">
              <a:solidFill>
                <a:srgbClr val="576475"/>
              </a:solidFill>
              <a:highlight>
                <a:srgbClr val="FCE5CD"/>
              </a:highlight>
              <a:latin typeface="Arial"/>
              <a:ea typeface="Arial"/>
              <a:cs typeface="Arial"/>
              <a:sym typeface="Arial"/>
            </a:endParaRPr>
          </a:p>
          <a:p>
            <a:pPr indent="0" lvl="0" marL="0" rtl="0" algn="l">
              <a:spcBef>
                <a:spcPts val="1000"/>
              </a:spcBef>
              <a:spcAft>
                <a:spcPts val="0"/>
              </a:spcAft>
              <a:buNone/>
            </a:pPr>
            <a:r>
              <a:rPr b="1" lang="en-US" sz="2350" u="sng">
                <a:solidFill>
                  <a:srgbClr val="576475"/>
                </a:solidFill>
                <a:highlight>
                  <a:srgbClr val="FFFFFF"/>
                </a:highlight>
                <a:latin typeface="Arial"/>
                <a:ea typeface="Arial"/>
                <a:cs typeface="Arial"/>
                <a:sym typeface="Arial"/>
              </a:rPr>
              <a:t>Based on the analysis : We are able to confirm that India’s urbanisation is slower than other emerging nations. </a:t>
            </a:r>
            <a:endParaRPr b="1" sz="2350" u="sng">
              <a:solidFill>
                <a:srgbClr val="576475"/>
              </a:solidFill>
              <a:highlight>
                <a:srgbClr val="FFFFFF"/>
              </a:highlight>
              <a:latin typeface="Arial"/>
              <a:ea typeface="Arial"/>
              <a:cs typeface="Arial"/>
              <a:sym typeface="Arial"/>
            </a:endParaRPr>
          </a:p>
          <a:p>
            <a:pPr indent="0" lvl="0" marL="0" rtl="0" algn="l">
              <a:spcBef>
                <a:spcPts val="1000"/>
              </a:spcBef>
              <a:spcAft>
                <a:spcPts val="0"/>
              </a:spcAft>
              <a:buNone/>
            </a:pPr>
            <a:r>
              <a:t/>
            </a:r>
            <a:endParaRPr b="1" sz="2350">
              <a:solidFill>
                <a:srgbClr val="576475"/>
              </a:solidFill>
              <a:highlight>
                <a:srgbClr val="FFFFFF"/>
              </a:highlight>
              <a:latin typeface="Arial"/>
              <a:ea typeface="Arial"/>
              <a:cs typeface="Arial"/>
              <a:sym typeface="Arial"/>
            </a:endParaRPr>
          </a:p>
          <a:p>
            <a:pPr indent="0" lvl="0" marL="0" rtl="0" algn="l">
              <a:spcBef>
                <a:spcPts val="1000"/>
              </a:spcBef>
              <a:spcAft>
                <a:spcPts val="0"/>
              </a:spcAft>
              <a:buNone/>
            </a:pPr>
            <a:r>
              <a:rPr b="1" lang="en-US" sz="2350">
                <a:solidFill>
                  <a:srgbClr val="576475"/>
                </a:solidFill>
                <a:highlight>
                  <a:srgbClr val="FFFFFF"/>
                </a:highlight>
                <a:latin typeface="Arial"/>
                <a:ea typeface="Arial"/>
                <a:cs typeface="Arial"/>
                <a:sym typeface="Arial"/>
              </a:rPr>
              <a:t>The analysis was done comparing BRICS nations - Brazil, Russia, India, China and South Africa. </a:t>
            </a:r>
            <a:endParaRPr b="1" sz="2350">
              <a:solidFill>
                <a:srgbClr val="576475"/>
              </a:solidFill>
              <a:highlight>
                <a:srgbClr val="FFFFFF"/>
              </a:highlight>
              <a:latin typeface="Arial"/>
              <a:ea typeface="Arial"/>
              <a:cs typeface="Arial"/>
              <a:sym typeface="Arial"/>
            </a:endParaRPr>
          </a:p>
        </p:txBody>
      </p:sp>
      <p:sp>
        <p:nvSpPr>
          <p:cNvPr id="124" name="Google Shape;124;gbd65545ff3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bda8b0a696_0_481"/>
          <p:cNvSpPr txBox="1"/>
          <p:nvPr>
            <p:ph type="title"/>
          </p:nvPr>
        </p:nvSpPr>
        <p:spPr>
          <a:xfrm>
            <a:off x="2230974" y="426774"/>
            <a:ext cx="10118700" cy="138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400">
                <a:latin typeface="Calibri"/>
                <a:ea typeface="Calibri"/>
                <a:cs typeface="Calibri"/>
                <a:sym typeface="Calibri"/>
              </a:rPr>
              <a:t>Russia leads with China and India on a steady growth, Brazil and South Africa stable or degrown </a:t>
            </a:r>
            <a:endParaRPr/>
          </a:p>
        </p:txBody>
      </p:sp>
      <p:sp>
        <p:nvSpPr>
          <p:cNvPr id="512" name="Google Shape;512;gbda8b0a696_0_481"/>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13" name="Google Shape;513;gbda8b0a696_0_481"/>
          <p:cNvSpPr txBox="1"/>
          <p:nvPr>
            <p:ph idx="1" type="body"/>
          </p:nvPr>
        </p:nvSpPr>
        <p:spPr>
          <a:xfrm>
            <a:off x="8610600" y="1982280"/>
            <a:ext cx="3530100" cy="335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400">
                <a:solidFill>
                  <a:srgbClr val="000000"/>
                </a:solidFill>
              </a:rPr>
              <a:t>Observations</a:t>
            </a:r>
            <a:endParaRPr/>
          </a:p>
          <a:p>
            <a:pPr indent="0" lvl="0" marL="0" rtl="0" algn="l">
              <a:lnSpc>
                <a:spcPct val="90000"/>
              </a:lnSpc>
              <a:spcBef>
                <a:spcPts val="1000"/>
              </a:spcBef>
              <a:spcAft>
                <a:spcPts val="0"/>
              </a:spcAft>
              <a:buSzPts val="1800"/>
              <a:buNone/>
            </a:pPr>
            <a:r>
              <a:t/>
            </a:r>
            <a:endParaRPr u="sng">
              <a:latin typeface="Calibri"/>
              <a:ea typeface="Calibri"/>
              <a:cs typeface="Calibri"/>
              <a:sym typeface="Calibri"/>
            </a:endParaRPr>
          </a:p>
          <a:p>
            <a:pPr indent="-342900" lvl="0" marL="457200" rtl="0" algn="l">
              <a:lnSpc>
                <a:spcPct val="70000"/>
              </a:lnSpc>
              <a:spcBef>
                <a:spcPts val="1000"/>
              </a:spcBef>
              <a:spcAft>
                <a:spcPts val="0"/>
              </a:spcAft>
              <a:buSzPts val="1800"/>
              <a:buChar char="•"/>
            </a:pPr>
            <a:r>
              <a:rPr lang="en-US" sz="2000"/>
              <a:t>Brazil’s GDP per capita got steady growth but degrown since 2015 </a:t>
            </a:r>
            <a:endParaRPr/>
          </a:p>
        </p:txBody>
      </p:sp>
      <p:sp>
        <p:nvSpPr>
          <p:cNvPr id="514" name="Google Shape;514;gbda8b0a696_0_481"/>
          <p:cNvSpPr txBox="1"/>
          <p:nvPr/>
        </p:nvSpPr>
        <p:spPr>
          <a:xfrm>
            <a:off x="381673" y="120876"/>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Urbanization (Population Density) vs Prosperity (Per capita Income)</a:t>
            </a:r>
            <a:endParaRPr b="0" i="0" sz="1600" u="none" cap="none" strike="noStrike">
              <a:solidFill>
                <a:srgbClr val="000000"/>
              </a:solidFill>
              <a:latin typeface="Arial"/>
              <a:ea typeface="Arial"/>
              <a:cs typeface="Arial"/>
              <a:sym typeface="Arial"/>
            </a:endParaRPr>
          </a:p>
        </p:txBody>
      </p:sp>
      <p:sp>
        <p:nvSpPr>
          <p:cNvPr id="515" name="Google Shape;515;gbda8b0a696_0_4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6" name="Google Shape;516;gbda8b0a696_0_481"/>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gbda8b0a696_0_481"/>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gbda8b0a696_0_481"/>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gbda8b0a696_0_481"/>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gbda8b0a696_0_481"/>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gbda8b0a696_0_481"/>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A yellow and blue logo&#10;&#10;Description automatically generated with low confidence" id="522" name="Google Shape;522;gbda8b0a696_0_481"/>
          <p:cNvPicPr preferRelativeResize="0"/>
          <p:nvPr/>
        </p:nvPicPr>
        <p:blipFill rotWithShape="1">
          <a:blip r:embed="rId3">
            <a:alphaModFix/>
          </a:blip>
          <a:srcRect b="0" l="0" r="0" t="0"/>
          <a:stretch/>
        </p:blipFill>
        <p:spPr>
          <a:xfrm>
            <a:off x="2401463" y="5561478"/>
            <a:ext cx="429913" cy="302372"/>
          </a:xfrm>
          <a:prstGeom prst="rect">
            <a:avLst/>
          </a:prstGeom>
          <a:noFill/>
          <a:ln>
            <a:noFill/>
          </a:ln>
        </p:spPr>
      </p:pic>
      <p:sp>
        <p:nvSpPr>
          <p:cNvPr id="523" name="Google Shape;523;gbda8b0a696_0_481"/>
          <p:cNvSpPr txBox="1"/>
          <p:nvPr/>
        </p:nvSpPr>
        <p:spPr>
          <a:xfrm>
            <a:off x="4064246" y="6506943"/>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524" name="Google Shape;524;gbda8b0a696_0_481"/>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525" name="Google Shape;525;gbda8b0a696_0_481"/>
          <p:cNvPicPr preferRelativeResize="0"/>
          <p:nvPr/>
        </p:nvPicPr>
        <p:blipFill rotWithShape="1">
          <a:blip r:embed="rId4">
            <a:alphaModFix/>
          </a:blip>
          <a:srcRect b="0" l="0" r="0" t="0"/>
          <a:stretch/>
        </p:blipFill>
        <p:spPr>
          <a:xfrm>
            <a:off x="381672" y="2152357"/>
            <a:ext cx="7891393" cy="3011393"/>
          </a:xfrm>
          <a:prstGeom prst="rect">
            <a:avLst/>
          </a:prstGeom>
          <a:noFill/>
          <a:ln>
            <a:noFill/>
          </a:ln>
        </p:spPr>
      </p:pic>
      <p:sp>
        <p:nvSpPr>
          <p:cNvPr id="526" name="Google Shape;526;gbda8b0a696_0_481"/>
          <p:cNvSpPr txBox="1"/>
          <p:nvPr/>
        </p:nvSpPr>
        <p:spPr>
          <a:xfrm rot="5400000">
            <a:off x="7391988" y="3604993"/>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527" name="Google Shape;527;gbda8b0a696_0_481"/>
          <p:cNvSpPr txBox="1"/>
          <p:nvPr/>
        </p:nvSpPr>
        <p:spPr>
          <a:xfrm rot="-5400000">
            <a:off x="-364911" y="3310659"/>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sp>
        <p:nvSpPr>
          <p:cNvPr id="528" name="Google Shape;528;gbda8b0a696_0_481"/>
          <p:cNvSpPr txBox="1"/>
          <p:nvPr/>
        </p:nvSpPr>
        <p:spPr>
          <a:xfrm rot="5400000">
            <a:off x="7391988" y="3604994"/>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529" name="Google Shape;529;gbda8b0a696_0_481"/>
          <p:cNvSpPr txBox="1"/>
          <p:nvPr/>
        </p:nvSpPr>
        <p:spPr>
          <a:xfrm rot="-5400000">
            <a:off x="-364911" y="3310660"/>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pic>
        <p:nvPicPr>
          <p:cNvPr id="530" name="Google Shape;530;gbda8b0a696_0_481"/>
          <p:cNvPicPr preferRelativeResize="0"/>
          <p:nvPr/>
        </p:nvPicPr>
        <p:blipFill>
          <a:blip r:embed="rId5">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bda8b0a696_0_504"/>
          <p:cNvSpPr txBox="1"/>
          <p:nvPr>
            <p:ph type="title"/>
          </p:nvPr>
        </p:nvSpPr>
        <p:spPr>
          <a:xfrm>
            <a:off x="2230974" y="386425"/>
            <a:ext cx="9380100" cy="135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0" i="0" lang="en-US" sz="2400" u="none" cap="none" strike="noStrike">
                <a:solidFill>
                  <a:srgbClr val="000000"/>
                </a:solidFill>
                <a:latin typeface="Calibri"/>
                <a:ea typeface="Calibri"/>
                <a:cs typeface="Calibri"/>
                <a:sym typeface="Calibri"/>
              </a:rPr>
              <a:t>Russia leads with China and India on a steady growth, Brazil and South Africa stable or degrown </a:t>
            </a:r>
            <a:endParaRPr sz="4000">
              <a:latin typeface="Calibri"/>
              <a:ea typeface="Calibri"/>
              <a:cs typeface="Calibri"/>
              <a:sym typeface="Calibri"/>
            </a:endParaRPr>
          </a:p>
        </p:txBody>
      </p:sp>
      <p:sp>
        <p:nvSpPr>
          <p:cNvPr id="537" name="Google Shape;537;gbda8b0a696_0_504"/>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38" name="Google Shape;538;gbda8b0a696_0_504"/>
          <p:cNvSpPr txBox="1"/>
          <p:nvPr>
            <p:ph idx="1" type="body"/>
          </p:nvPr>
        </p:nvSpPr>
        <p:spPr>
          <a:xfrm>
            <a:off x="8544258" y="1982280"/>
            <a:ext cx="3596400" cy="3322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0000"/>
              </a:lnSpc>
              <a:spcBef>
                <a:spcPts val="0"/>
              </a:spcBef>
              <a:spcAft>
                <a:spcPts val="0"/>
              </a:spcAft>
              <a:buSzPts val="1946"/>
              <a:buNone/>
            </a:pPr>
            <a:r>
              <a:rPr b="1" lang="en-US">
                <a:solidFill>
                  <a:srgbClr val="000000"/>
                </a:solidFill>
              </a:rPr>
              <a:t>Observations</a:t>
            </a:r>
            <a:endParaRPr/>
          </a:p>
          <a:p>
            <a:pPr indent="0" lvl="0" marL="0" rtl="0" algn="l">
              <a:lnSpc>
                <a:spcPct val="90000"/>
              </a:lnSpc>
              <a:spcBef>
                <a:spcPts val="1000"/>
              </a:spcBef>
              <a:spcAft>
                <a:spcPts val="0"/>
              </a:spcAft>
              <a:buSzPts val="1946"/>
              <a:buNone/>
            </a:pPr>
            <a:r>
              <a:t/>
            </a:r>
            <a:endParaRPr u="sng">
              <a:latin typeface="Calibri"/>
              <a:ea typeface="Calibri"/>
              <a:cs typeface="Calibri"/>
              <a:sym typeface="Calibri"/>
            </a:endParaRPr>
          </a:p>
          <a:p>
            <a:pPr indent="-352167" lvl="0" marL="457200" rtl="0" algn="l">
              <a:lnSpc>
                <a:spcPct val="90000"/>
              </a:lnSpc>
              <a:spcBef>
                <a:spcPts val="1000"/>
              </a:spcBef>
              <a:spcAft>
                <a:spcPts val="0"/>
              </a:spcAft>
              <a:buSzPts val="1946"/>
              <a:buChar char="•"/>
            </a:pPr>
            <a:r>
              <a:rPr lang="en-US" sz="2200"/>
              <a:t>Russia’s population density had a fall since 1997, and stabilized at 8.8</a:t>
            </a:r>
            <a:endParaRPr/>
          </a:p>
          <a:p>
            <a:pPr indent="-228600" lvl="0" marL="457200" rtl="0" algn="l">
              <a:lnSpc>
                <a:spcPct val="90000"/>
              </a:lnSpc>
              <a:spcBef>
                <a:spcPts val="1000"/>
              </a:spcBef>
              <a:spcAft>
                <a:spcPts val="0"/>
              </a:spcAft>
              <a:buSzPts val="1946"/>
              <a:buNone/>
            </a:pPr>
            <a:r>
              <a:t/>
            </a:r>
            <a:endParaRPr sz="2200"/>
          </a:p>
          <a:p>
            <a:pPr indent="-352167" lvl="0" marL="457200" rtl="0" algn="l">
              <a:lnSpc>
                <a:spcPct val="90000"/>
              </a:lnSpc>
              <a:spcBef>
                <a:spcPts val="1000"/>
              </a:spcBef>
              <a:spcAft>
                <a:spcPts val="0"/>
              </a:spcAft>
              <a:buSzPts val="1946"/>
              <a:buChar char="•"/>
            </a:pPr>
            <a:r>
              <a:rPr lang="en-US" sz="2200"/>
              <a:t>While growth in GDP per capita has become stable at 25000$</a:t>
            </a:r>
            <a:endParaRPr/>
          </a:p>
        </p:txBody>
      </p:sp>
      <p:sp>
        <p:nvSpPr>
          <p:cNvPr id="539" name="Google Shape;539;gbda8b0a696_0_504"/>
          <p:cNvSpPr txBox="1"/>
          <p:nvPr/>
        </p:nvSpPr>
        <p:spPr>
          <a:xfrm>
            <a:off x="381673" y="92740"/>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Urbanization (Population Density) vs Prosperity (Per capita Income)</a:t>
            </a:r>
            <a:endParaRPr b="0" i="0" sz="1600" u="none" cap="none" strike="noStrike">
              <a:solidFill>
                <a:srgbClr val="000000"/>
              </a:solidFill>
              <a:latin typeface="Arial"/>
              <a:ea typeface="Arial"/>
              <a:cs typeface="Arial"/>
              <a:sym typeface="Arial"/>
            </a:endParaRPr>
          </a:p>
        </p:txBody>
      </p:sp>
      <p:sp>
        <p:nvSpPr>
          <p:cNvPr id="540" name="Google Shape;540;gbda8b0a696_0_5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41" name="Google Shape;541;gbda8b0a696_0_504"/>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gbda8b0a696_0_504"/>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gbda8b0a696_0_504"/>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gbda8b0a696_0_504"/>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gbda8b0a696_0_504"/>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gbda8b0a696_0_504"/>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id="547" name="Google Shape;547;gbda8b0a696_0_504"/>
          <p:cNvPicPr preferRelativeResize="0"/>
          <p:nvPr/>
        </p:nvPicPr>
        <p:blipFill rotWithShape="1">
          <a:blip r:embed="rId3">
            <a:alphaModFix/>
          </a:blip>
          <a:srcRect b="0" l="0" r="0" t="0"/>
          <a:stretch/>
        </p:blipFill>
        <p:spPr>
          <a:xfrm>
            <a:off x="3285591" y="5537535"/>
            <a:ext cx="460164" cy="306776"/>
          </a:xfrm>
          <a:prstGeom prst="rect">
            <a:avLst/>
          </a:prstGeom>
          <a:noFill/>
          <a:ln>
            <a:noFill/>
          </a:ln>
        </p:spPr>
      </p:pic>
      <p:sp>
        <p:nvSpPr>
          <p:cNvPr id="548" name="Google Shape;548;gbda8b0a696_0_504"/>
          <p:cNvSpPr txBox="1"/>
          <p:nvPr/>
        </p:nvSpPr>
        <p:spPr>
          <a:xfrm>
            <a:off x="4064246" y="6506943"/>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549" name="Google Shape;549;gbda8b0a696_0_504"/>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550" name="Google Shape;550;gbda8b0a696_0_504"/>
          <p:cNvPicPr preferRelativeResize="0"/>
          <p:nvPr/>
        </p:nvPicPr>
        <p:blipFill rotWithShape="1">
          <a:blip r:embed="rId4">
            <a:alphaModFix/>
          </a:blip>
          <a:srcRect b="0" l="0" r="0" t="0"/>
          <a:stretch/>
        </p:blipFill>
        <p:spPr>
          <a:xfrm>
            <a:off x="209021" y="2270679"/>
            <a:ext cx="8280314" cy="3150558"/>
          </a:xfrm>
          <a:prstGeom prst="rect">
            <a:avLst/>
          </a:prstGeom>
          <a:noFill/>
          <a:ln>
            <a:noFill/>
          </a:ln>
        </p:spPr>
      </p:pic>
      <p:sp>
        <p:nvSpPr>
          <p:cNvPr id="551" name="Google Shape;551;gbda8b0a696_0_504"/>
          <p:cNvSpPr txBox="1"/>
          <p:nvPr/>
        </p:nvSpPr>
        <p:spPr>
          <a:xfrm rot="5400000">
            <a:off x="7391988" y="3604994"/>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552" name="Google Shape;552;gbda8b0a696_0_504"/>
          <p:cNvSpPr txBox="1"/>
          <p:nvPr/>
        </p:nvSpPr>
        <p:spPr>
          <a:xfrm rot="-5400000">
            <a:off x="-472316" y="3530758"/>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pic>
        <p:nvPicPr>
          <p:cNvPr id="553" name="Google Shape;553;gbda8b0a696_0_504"/>
          <p:cNvPicPr preferRelativeResize="0"/>
          <p:nvPr/>
        </p:nvPicPr>
        <p:blipFill>
          <a:blip r:embed="rId5">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bda8b0a696_0_525"/>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60" name="Google Shape;560;gbda8b0a696_0_525"/>
          <p:cNvSpPr txBox="1"/>
          <p:nvPr>
            <p:ph idx="1" type="body"/>
          </p:nvPr>
        </p:nvSpPr>
        <p:spPr>
          <a:xfrm>
            <a:off x="8664195" y="1982280"/>
            <a:ext cx="3476400" cy="20997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b="1" lang="en-US" sz="2600">
                <a:solidFill>
                  <a:srgbClr val="000000"/>
                </a:solidFill>
              </a:rPr>
              <a:t>Observations</a:t>
            </a:r>
            <a:endParaRPr/>
          </a:p>
          <a:p>
            <a:pPr indent="0" lvl="0" marL="0" rtl="0" algn="l">
              <a:lnSpc>
                <a:spcPct val="90000"/>
              </a:lnSpc>
              <a:spcBef>
                <a:spcPts val="1000"/>
              </a:spcBef>
              <a:spcAft>
                <a:spcPts val="0"/>
              </a:spcAft>
              <a:buSzPts val="1800"/>
              <a:buNone/>
            </a:pPr>
            <a:r>
              <a:t/>
            </a:r>
            <a:endParaRPr sz="2000" u="sng">
              <a:latin typeface="Calibri"/>
              <a:ea typeface="Calibri"/>
              <a:cs typeface="Calibri"/>
              <a:sym typeface="Calibri"/>
            </a:endParaRPr>
          </a:p>
          <a:p>
            <a:pPr indent="-342900" lvl="0" marL="457200" rtl="0" algn="l">
              <a:lnSpc>
                <a:spcPct val="70000"/>
              </a:lnSpc>
              <a:spcBef>
                <a:spcPts val="1000"/>
              </a:spcBef>
              <a:spcAft>
                <a:spcPts val="0"/>
              </a:spcAft>
              <a:buSzPts val="1800"/>
              <a:buChar char="•"/>
            </a:pPr>
            <a:r>
              <a:rPr lang="en-US" sz="2000"/>
              <a:t>India is population density is highest and lowest GDP per capita which is steadily rising</a:t>
            </a:r>
            <a:endParaRPr sz="2000"/>
          </a:p>
        </p:txBody>
      </p:sp>
      <p:sp>
        <p:nvSpPr>
          <p:cNvPr id="561" name="Google Shape;561;gbda8b0a696_0_525"/>
          <p:cNvSpPr txBox="1"/>
          <p:nvPr/>
        </p:nvSpPr>
        <p:spPr>
          <a:xfrm>
            <a:off x="381673" y="92741"/>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Urbanization (Population Density) vs Prosperity (Per capita Income)</a:t>
            </a:r>
            <a:endParaRPr b="0" i="0" sz="1600" u="none" cap="none" strike="noStrike">
              <a:solidFill>
                <a:srgbClr val="000000"/>
              </a:solidFill>
              <a:latin typeface="Arial"/>
              <a:ea typeface="Arial"/>
              <a:cs typeface="Arial"/>
              <a:sym typeface="Arial"/>
            </a:endParaRPr>
          </a:p>
        </p:txBody>
      </p:sp>
      <p:sp>
        <p:nvSpPr>
          <p:cNvPr id="562" name="Google Shape;562;gbda8b0a696_0_5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3" name="Google Shape;563;gbda8b0a696_0_525"/>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564" name="Google Shape;564;gbda8b0a696_0_525"/>
          <p:cNvSpPr/>
          <p:nvPr/>
        </p:nvSpPr>
        <p:spPr>
          <a:xfrm>
            <a:off x="4148083" y="5587323"/>
            <a:ext cx="460200" cy="306900"/>
          </a:xfrm>
          <a:prstGeom prst="roundRect">
            <a:avLst>
              <a:gd fmla="val 16667" name="adj"/>
            </a:avLst>
          </a:prstGeom>
          <a:blipFill rotWithShape="1">
            <a:blip r:embed="rId3">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5" name="Google Shape;565;gbda8b0a696_0_525"/>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6" name="Google Shape;566;gbda8b0a696_0_525"/>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7" name="Google Shape;567;gbda8b0a696_0_525"/>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8" name="Google Shape;568;gbda8b0a696_0_525"/>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9" name="Google Shape;569;gbda8b0a696_0_525"/>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sp>
        <p:nvSpPr>
          <p:cNvPr id="570" name="Google Shape;570;gbda8b0a696_0_525"/>
          <p:cNvSpPr txBox="1"/>
          <p:nvPr/>
        </p:nvSpPr>
        <p:spPr>
          <a:xfrm>
            <a:off x="4064246" y="6506943"/>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571" name="Google Shape;571;gbda8b0a696_0_525"/>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572" name="Google Shape;572;gbda8b0a696_0_525"/>
          <p:cNvPicPr preferRelativeResize="0"/>
          <p:nvPr/>
        </p:nvPicPr>
        <p:blipFill rotWithShape="1">
          <a:blip r:embed="rId4">
            <a:alphaModFix/>
          </a:blip>
          <a:srcRect b="0" l="0" r="0" t="0"/>
          <a:stretch/>
        </p:blipFill>
        <p:spPr>
          <a:xfrm>
            <a:off x="536499" y="2420997"/>
            <a:ext cx="7651280" cy="2919765"/>
          </a:xfrm>
          <a:prstGeom prst="rect">
            <a:avLst/>
          </a:prstGeom>
          <a:noFill/>
          <a:ln>
            <a:noFill/>
          </a:ln>
        </p:spPr>
      </p:pic>
      <p:sp>
        <p:nvSpPr>
          <p:cNvPr id="573" name="Google Shape;573;gbda8b0a696_0_525"/>
          <p:cNvSpPr txBox="1"/>
          <p:nvPr/>
        </p:nvSpPr>
        <p:spPr>
          <a:xfrm rot="5400000">
            <a:off x="7391988" y="3604994"/>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574" name="Google Shape;574;gbda8b0a696_0_525"/>
          <p:cNvSpPr txBox="1"/>
          <p:nvPr/>
        </p:nvSpPr>
        <p:spPr>
          <a:xfrm rot="-5400000">
            <a:off x="-280879" y="3530758"/>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sp>
        <p:nvSpPr>
          <p:cNvPr id="575" name="Google Shape;575;gbda8b0a696_0_525"/>
          <p:cNvSpPr txBox="1"/>
          <p:nvPr/>
        </p:nvSpPr>
        <p:spPr>
          <a:xfrm>
            <a:off x="2241627" y="651550"/>
            <a:ext cx="9496500" cy="13308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0" i="0" lang="en-US" sz="2400" u="none" cap="none" strike="noStrike">
                <a:solidFill>
                  <a:srgbClr val="000000"/>
                </a:solidFill>
                <a:latin typeface="Calibri"/>
                <a:ea typeface="Calibri"/>
                <a:cs typeface="Calibri"/>
                <a:sym typeface="Calibri"/>
              </a:rPr>
              <a:t>Russia leads with China and India on a steady growth, Brazil and South Africa stable or degrown </a:t>
            </a:r>
            <a:endParaRPr b="0" i="0" sz="4000" u="none" cap="none" strike="noStrike">
              <a:solidFill>
                <a:schemeClr val="dk1"/>
              </a:solidFill>
              <a:latin typeface="Calibri"/>
              <a:ea typeface="Calibri"/>
              <a:cs typeface="Calibri"/>
              <a:sym typeface="Calibri"/>
            </a:endParaRPr>
          </a:p>
        </p:txBody>
      </p:sp>
      <p:pic>
        <p:nvPicPr>
          <p:cNvPr id="576" name="Google Shape;576;gbda8b0a696_0_525"/>
          <p:cNvPicPr preferRelativeResize="0"/>
          <p:nvPr/>
        </p:nvPicPr>
        <p:blipFill>
          <a:blip r:embed="rId5">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bda8b0a696_0_546"/>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83" name="Google Shape;583;gbda8b0a696_0_546"/>
          <p:cNvSpPr txBox="1"/>
          <p:nvPr>
            <p:ph idx="1" type="body"/>
          </p:nvPr>
        </p:nvSpPr>
        <p:spPr>
          <a:xfrm>
            <a:off x="8610600" y="1982280"/>
            <a:ext cx="3530100" cy="33585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b="1" lang="en-US" sz="2600">
                <a:solidFill>
                  <a:srgbClr val="000000"/>
                </a:solidFill>
              </a:rPr>
              <a:t>Observations</a:t>
            </a:r>
            <a:endParaRPr/>
          </a:p>
          <a:p>
            <a:pPr indent="0" lvl="0" marL="0" rtl="0" algn="l">
              <a:lnSpc>
                <a:spcPct val="90000"/>
              </a:lnSpc>
              <a:spcBef>
                <a:spcPts val="1000"/>
              </a:spcBef>
              <a:spcAft>
                <a:spcPts val="0"/>
              </a:spcAft>
              <a:buSzPts val="1800"/>
              <a:buNone/>
            </a:pPr>
            <a:r>
              <a:t/>
            </a:r>
            <a:endParaRPr u="sng">
              <a:latin typeface="Calibri"/>
              <a:ea typeface="Calibri"/>
              <a:cs typeface="Calibri"/>
              <a:sym typeface="Calibri"/>
            </a:endParaRPr>
          </a:p>
          <a:p>
            <a:pPr indent="-342900" lvl="0" marL="457200" rtl="0" algn="l">
              <a:lnSpc>
                <a:spcPct val="90000"/>
              </a:lnSpc>
              <a:spcBef>
                <a:spcPts val="1000"/>
              </a:spcBef>
              <a:spcAft>
                <a:spcPts val="0"/>
              </a:spcAft>
              <a:buSzPts val="1800"/>
              <a:buChar char="•"/>
            </a:pPr>
            <a:r>
              <a:rPr lang="en-US" sz="2000"/>
              <a:t>China’s GDP per capita had the highest growth</a:t>
            </a:r>
            <a:endParaRPr/>
          </a:p>
        </p:txBody>
      </p:sp>
      <p:sp>
        <p:nvSpPr>
          <p:cNvPr id="584" name="Google Shape;584;gbda8b0a696_0_546"/>
          <p:cNvSpPr txBox="1"/>
          <p:nvPr/>
        </p:nvSpPr>
        <p:spPr>
          <a:xfrm>
            <a:off x="381673" y="92741"/>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Urbanization (Population Density) vs Prosperity (Per capita Income)</a:t>
            </a:r>
            <a:endParaRPr b="0" i="0" sz="1600" u="none" cap="none" strike="noStrike">
              <a:solidFill>
                <a:srgbClr val="000000"/>
              </a:solidFill>
              <a:latin typeface="Arial"/>
              <a:ea typeface="Arial"/>
              <a:cs typeface="Arial"/>
              <a:sym typeface="Arial"/>
            </a:endParaRPr>
          </a:p>
        </p:txBody>
      </p:sp>
      <p:sp>
        <p:nvSpPr>
          <p:cNvPr id="585" name="Google Shape;585;gbda8b0a696_0_5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6" name="Google Shape;586;gbda8b0a696_0_546"/>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gbda8b0a696_0_546"/>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gbda8b0a696_0_546"/>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gbda8b0a696_0_546"/>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gbda8b0a696_0_546"/>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gbda8b0a696_0_546"/>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descr="Background pattern&#10;&#10;Description automatically generated with medium confidence" id="592" name="Google Shape;592;gbda8b0a696_0_546"/>
          <p:cNvPicPr preferRelativeResize="0"/>
          <p:nvPr/>
        </p:nvPicPr>
        <p:blipFill rotWithShape="1">
          <a:blip r:embed="rId3">
            <a:alphaModFix/>
          </a:blip>
          <a:srcRect b="0" l="0" r="0" t="0"/>
          <a:stretch/>
        </p:blipFill>
        <p:spPr>
          <a:xfrm>
            <a:off x="5005311" y="5568982"/>
            <a:ext cx="431046" cy="287364"/>
          </a:xfrm>
          <a:prstGeom prst="rect">
            <a:avLst/>
          </a:prstGeom>
          <a:noFill/>
          <a:ln>
            <a:noFill/>
          </a:ln>
        </p:spPr>
      </p:pic>
      <p:sp>
        <p:nvSpPr>
          <p:cNvPr id="593" name="Google Shape;593;gbda8b0a696_0_546"/>
          <p:cNvSpPr txBox="1"/>
          <p:nvPr/>
        </p:nvSpPr>
        <p:spPr>
          <a:xfrm>
            <a:off x="4064246" y="6506943"/>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594" name="Google Shape;594;gbda8b0a696_0_546"/>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595" name="Google Shape;595;gbda8b0a696_0_546"/>
          <p:cNvPicPr preferRelativeResize="0"/>
          <p:nvPr/>
        </p:nvPicPr>
        <p:blipFill rotWithShape="1">
          <a:blip r:embed="rId4">
            <a:alphaModFix/>
          </a:blip>
          <a:srcRect b="0" l="0" r="0" t="0"/>
          <a:stretch/>
        </p:blipFill>
        <p:spPr>
          <a:xfrm>
            <a:off x="209021" y="2022163"/>
            <a:ext cx="8078365" cy="3071832"/>
          </a:xfrm>
          <a:prstGeom prst="rect">
            <a:avLst/>
          </a:prstGeom>
          <a:noFill/>
          <a:ln>
            <a:noFill/>
          </a:ln>
        </p:spPr>
      </p:pic>
      <p:sp>
        <p:nvSpPr>
          <p:cNvPr id="596" name="Google Shape;596;gbda8b0a696_0_546"/>
          <p:cNvSpPr txBox="1"/>
          <p:nvPr/>
        </p:nvSpPr>
        <p:spPr>
          <a:xfrm rot="5400000">
            <a:off x="7391988" y="3604994"/>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597" name="Google Shape;597;gbda8b0a696_0_546"/>
          <p:cNvSpPr txBox="1"/>
          <p:nvPr/>
        </p:nvSpPr>
        <p:spPr>
          <a:xfrm rot="-5400000">
            <a:off x="-449646" y="3298237"/>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sp>
        <p:nvSpPr>
          <p:cNvPr id="598" name="Google Shape;598;gbda8b0a696_0_546"/>
          <p:cNvSpPr txBox="1"/>
          <p:nvPr/>
        </p:nvSpPr>
        <p:spPr>
          <a:xfrm>
            <a:off x="2390725" y="522249"/>
            <a:ext cx="9397800" cy="1284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0" i="0" lang="en-US" sz="2400" u="none" cap="none" strike="noStrike">
                <a:solidFill>
                  <a:srgbClr val="000000"/>
                </a:solidFill>
                <a:latin typeface="Calibri"/>
                <a:ea typeface="Calibri"/>
                <a:cs typeface="Calibri"/>
                <a:sym typeface="Calibri"/>
              </a:rPr>
              <a:t>Russia leads with China and India on a steady growth, Brazil and South Africa stable or degrown </a:t>
            </a:r>
            <a:endParaRPr b="0" i="0" sz="4000" u="none" cap="none" strike="noStrike">
              <a:solidFill>
                <a:schemeClr val="dk1"/>
              </a:solidFill>
              <a:latin typeface="Calibri"/>
              <a:ea typeface="Calibri"/>
              <a:cs typeface="Calibri"/>
              <a:sym typeface="Calibri"/>
            </a:endParaRPr>
          </a:p>
        </p:txBody>
      </p:sp>
      <p:pic>
        <p:nvPicPr>
          <p:cNvPr id="599" name="Google Shape;599;gbda8b0a696_0_546"/>
          <p:cNvPicPr preferRelativeResize="0"/>
          <p:nvPr/>
        </p:nvPicPr>
        <p:blipFill>
          <a:blip r:embed="rId5">
            <a:alphaModFix/>
          </a:blip>
          <a:stretch>
            <a:fillRect/>
          </a:stretch>
        </p:blipFill>
        <p:spPr>
          <a:xfrm>
            <a:off x="417875" y="573297"/>
            <a:ext cx="1683125" cy="123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bda8b0a696_0_567"/>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606" name="Google Shape;606;gbda8b0a696_0_567"/>
          <p:cNvSpPr txBox="1"/>
          <p:nvPr>
            <p:ph idx="1" type="body"/>
          </p:nvPr>
        </p:nvSpPr>
        <p:spPr>
          <a:xfrm>
            <a:off x="8595868" y="2056504"/>
            <a:ext cx="3530100" cy="33585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b="1" lang="en-US" sz="2600">
                <a:solidFill>
                  <a:srgbClr val="000000"/>
                </a:solidFill>
              </a:rPr>
              <a:t>Observations</a:t>
            </a:r>
            <a:endParaRPr/>
          </a:p>
          <a:p>
            <a:pPr indent="0" lvl="0" marL="0" rtl="0" algn="l">
              <a:lnSpc>
                <a:spcPct val="90000"/>
              </a:lnSpc>
              <a:spcBef>
                <a:spcPts val="1000"/>
              </a:spcBef>
              <a:spcAft>
                <a:spcPts val="0"/>
              </a:spcAft>
              <a:buSzPts val="1800"/>
              <a:buNone/>
            </a:pPr>
            <a:r>
              <a:t/>
            </a:r>
            <a:endParaRPr sz="1600" u="sng">
              <a:latin typeface="Calibri"/>
              <a:ea typeface="Calibri"/>
              <a:cs typeface="Calibri"/>
              <a:sym typeface="Calibri"/>
            </a:endParaRPr>
          </a:p>
          <a:p>
            <a:pPr indent="-342900" lvl="0" marL="457200" rtl="0" algn="l">
              <a:lnSpc>
                <a:spcPct val="70000"/>
              </a:lnSpc>
              <a:spcBef>
                <a:spcPts val="1000"/>
              </a:spcBef>
              <a:spcAft>
                <a:spcPts val="0"/>
              </a:spcAft>
              <a:buSzPts val="1800"/>
              <a:buChar char="•"/>
            </a:pPr>
            <a:r>
              <a:rPr lang="en-US" sz="2000"/>
              <a:t>South Africa  populations density follows the similar growth pattern to Brazil.</a:t>
            </a:r>
            <a:endParaRPr/>
          </a:p>
          <a:p>
            <a:pPr indent="-342900" lvl="0" marL="457200" rtl="0" algn="l">
              <a:lnSpc>
                <a:spcPct val="70000"/>
              </a:lnSpc>
              <a:spcBef>
                <a:spcPts val="1000"/>
              </a:spcBef>
              <a:spcAft>
                <a:spcPts val="0"/>
              </a:spcAft>
              <a:buSzPts val="1800"/>
              <a:buChar char="•"/>
            </a:pPr>
            <a:r>
              <a:rPr lang="en-US" sz="2000"/>
              <a:t>GDP per capita growth are incremental at  crossed 12k$ In 2008</a:t>
            </a:r>
            <a:endParaRPr/>
          </a:p>
        </p:txBody>
      </p:sp>
      <p:sp>
        <p:nvSpPr>
          <p:cNvPr id="607" name="Google Shape;607;gbda8b0a696_0_567"/>
          <p:cNvSpPr txBox="1"/>
          <p:nvPr/>
        </p:nvSpPr>
        <p:spPr>
          <a:xfrm>
            <a:off x="381673" y="92740"/>
            <a:ext cx="572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Urbanization (Population Density) vs Prosperity (Per capita Income)</a:t>
            </a:r>
            <a:endParaRPr b="0" i="0" sz="1600" u="none" cap="none" strike="noStrike">
              <a:solidFill>
                <a:srgbClr val="000000"/>
              </a:solidFill>
              <a:latin typeface="Arial"/>
              <a:ea typeface="Arial"/>
              <a:cs typeface="Arial"/>
              <a:sym typeface="Arial"/>
            </a:endParaRPr>
          </a:p>
        </p:txBody>
      </p:sp>
      <p:sp>
        <p:nvSpPr>
          <p:cNvPr id="608" name="Google Shape;608;gbda8b0a696_0_5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9" name="Google Shape;609;gbda8b0a696_0_567"/>
          <p:cNvSpPr/>
          <p:nvPr/>
        </p:nvSpPr>
        <p:spPr>
          <a:xfrm>
            <a:off x="1497078"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gbda8b0a696_0_567"/>
          <p:cNvSpPr/>
          <p:nvPr/>
        </p:nvSpPr>
        <p:spPr>
          <a:xfrm>
            <a:off x="2101001"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gbda8b0a696_0_567"/>
          <p:cNvSpPr/>
          <p:nvPr/>
        </p:nvSpPr>
        <p:spPr>
          <a:xfrm>
            <a:off x="3308847"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gbda8b0a696_0_567"/>
          <p:cNvSpPr/>
          <p:nvPr/>
        </p:nvSpPr>
        <p:spPr>
          <a:xfrm>
            <a:off x="3912770"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613" name="Google Shape;613;gbda8b0a696_0_567"/>
          <p:cNvSpPr/>
          <p:nvPr/>
        </p:nvSpPr>
        <p:spPr>
          <a:xfrm>
            <a:off x="5833421" y="5568982"/>
            <a:ext cx="549000" cy="302400"/>
          </a:xfrm>
          <a:prstGeom prst="roundRect">
            <a:avLst>
              <a:gd fmla="val 16667" name="adj"/>
            </a:avLst>
          </a:prstGeom>
          <a:blipFill rotWithShape="1">
            <a:blip r:embed="rId3">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4" name="Google Shape;614;gbda8b0a696_0_567"/>
          <p:cNvSpPr/>
          <p:nvPr/>
        </p:nvSpPr>
        <p:spPr>
          <a:xfrm>
            <a:off x="4516693" y="5131324"/>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gbda8b0a696_0_567"/>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sp>
        <p:nvSpPr>
          <p:cNvPr id="616" name="Google Shape;616;gbda8b0a696_0_567"/>
          <p:cNvSpPr txBox="1"/>
          <p:nvPr/>
        </p:nvSpPr>
        <p:spPr>
          <a:xfrm>
            <a:off x="4064246" y="6506943"/>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617" name="Google Shape;617;gbda8b0a696_0_567"/>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618" name="Google Shape;618;gbda8b0a696_0_567"/>
          <p:cNvPicPr preferRelativeResize="0"/>
          <p:nvPr/>
        </p:nvPicPr>
        <p:blipFill rotWithShape="1">
          <a:blip r:embed="rId4">
            <a:alphaModFix/>
          </a:blip>
          <a:srcRect b="0" l="0" r="0" t="0"/>
          <a:stretch/>
        </p:blipFill>
        <p:spPr>
          <a:xfrm>
            <a:off x="536499" y="2335008"/>
            <a:ext cx="7751299" cy="2916180"/>
          </a:xfrm>
          <a:prstGeom prst="rect">
            <a:avLst/>
          </a:prstGeom>
          <a:noFill/>
          <a:ln>
            <a:noFill/>
          </a:ln>
        </p:spPr>
      </p:pic>
      <p:sp>
        <p:nvSpPr>
          <p:cNvPr id="619" name="Google Shape;619;gbda8b0a696_0_567"/>
          <p:cNvSpPr txBox="1"/>
          <p:nvPr/>
        </p:nvSpPr>
        <p:spPr>
          <a:xfrm rot="5400000">
            <a:off x="7391988" y="3604994"/>
            <a:ext cx="2099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people per sq. km of land area</a:t>
            </a:r>
            <a:endParaRPr b="0" i="0" sz="1400" u="none" cap="none" strike="noStrike">
              <a:solidFill>
                <a:srgbClr val="000000"/>
              </a:solidFill>
              <a:latin typeface="Arial"/>
              <a:ea typeface="Arial"/>
              <a:cs typeface="Arial"/>
              <a:sym typeface="Arial"/>
            </a:endParaRPr>
          </a:p>
        </p:txBody>
      </p:sp>
      <p:sp>
        <p:nvSpPr>
          <p:cNvPr id="620" name="Google Shape;620;gbda8b0a696_0_567"/>
          <p:cNvSpPr txBox="1"/>
          <p:nvPr/>
        </p:nvSpPr>
        <p:spPr>
          <a:xfrm rot="-5400000">
            <a:off x="-280879" y="3380078"/>
            <a:ext cx="1241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GDP per capita</a:t>
            </a:r>
            <a:endParaRPr b="0" i="0" sz="1400" u="none" cap="none" strike="noStrike">
              <a:solidFill>
                <a:srgbClr val="000000"/>
              </a:solidFill>
              <a:latin typeface="Arial"/>
              <a:ea typeface="Arial"/>
              <a:cs typeface="Arial"/>
              <a:sym typeface="Arial"/>
            </a:endParaRPr>
          </a:p>
        </p:txBody>
      </p:sp>
      <p:sp>
        <p:nvSpPr>
          <p:cNvPr id="621" name="Google Shape;621;gbda8b0a696_0_567"/>
          <p:cNvSpPr txBox="1"/>
          <p:nvPr/>
        </p:nvSpPr>
        <p:spPr>
          <a:xfrm>
            <a:off x="2720824" y="534625"/>
            <a:ext cx="8940900" cy="1305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0" i="0" lang="en-US" sz="2400" u="none" cap="none" strike="noStrike">
                <a:solidFill>
                  <a:srgbClr val="000000"/>
                </a:solidFill>
                <a:latin typeface="Calibri"/>
                <a:ea typeface="Calibri"/>
                <a:cs typeface="Calibri"/>
                <a:sym typeface="Calibri"/>
              </a:rPr>
              <a:t>Russia leads with China and India on a steady growth, Brazil and South Africa stable or degrown </a:t>
            </a:r>
            <a:endParaRPr b="0" i="0" sz="4000" u="none" cap="none" strike="noStrike">
              <a:solidFill>
                <a:schemeClr val="dk1"/>
              </a:solidFill>
              <a:latin typeface="Calibri"/>
              <a:ea typeface="Calibri"/>
              <a:cs typeface="Calibri"/>
              <a:sym typeface="Calibri"/>
            </a:endParaRPr>
          </a:p>
        </p:txBody>
      </p:sp>
      <p:pic>
        <p:nvPicPr>
          <p:cNvPr id="622" name="Google Shape;622;gbda8b0a696_0_567"/>
          <p:cNvPicPr preferRelativeResize="0"/>
          <p:nvPr/>
        </p:nvPicPr>
        <p:blipFill>
          <a:blip r:embed="rId5">
            <a:alphaModFix/>
          </a:blip>
          <a:stretch>
            <a:fillRect/>
          </a:stretch>
        </p:blipFill>
        <p:spPr>
          <a:xfrm>
            <a:off x="611050" y="568172"/>
            <a:ext cx="1683125" cy="123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be5255b74f_0_176"/>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highlight>
                  <a:srgbClr val="FFFFFF"/>
                </a:highlight>
              </a:rPr>
              <a:t>Urban Sanitation Services -People in Urban  areas using at least basic sanitation services </a:t>
            </a:r>
            <a:endParaRPr sz="2400"/>
          </a:p>
        </p:txBody>
      </p:sp>
      <p:sp>
        <p:nvSpPr>
          <p:cNvPr id="629" name="Google Shape;629;gbe5255b74f_0_1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630" name="Google Shape;630;gbe5255b74f_0_176"/>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631" name="Google Shape;631;gbe5255b74f_0_176"/>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632" name="Google Shape;632;gbe5255b74f_0_176"/>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633" name="Google Shape;633;gbe5255b74f_0_176"/>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634" name="Google Shape;634;gbe5255b74f_0_176"/>
          <p:cNvSpPr txBox="1"/>
          <p:nvPr/>
        </p:nvSpPr>
        <p:spPr>
          <a:xfrm>
            <a:off x="8525675" y="1944350"/>
            <a:ext cx="3240600" cy="378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In terms of basic sanitation services, India is at the end of the line among BRICS nations. The basic sanitation in urban cities are relatively higher in Brazil, Russia and China above 90% whereas India is at 72%. This shows that the level of sanitation services in the urban areas in India is relatively lower. </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635" name="Google Shape;635;gbe5255b74f_0_176"/>
          <p:cNvPicPr preferRelativeResize="0"/>
          <p:nvPr/>
        </p:nvPicPr>
        <p:blipFill>
          <a:blip r:embed="rId4">
            <a:alphaModFix/>
          </a:blip>
          <a:stretch>
            <a:fillRect/>
          </a:stretch>
        </p:blipFill>
        <p:spPr>
          <a:xfrm>
            <a:off x="529200" y="1868671"/>
            <a:ext cx="7238849" cy="4358371"/>
          </a:xfrm>
          <a:prstGeom prst="rect">
            <a:avLst/>
          </a:prstGeom>
          <a:noFill/>
          <a:ln>
            <a:noFill/>
          </a:ln>
        </p:spPr>
      </p:pic>
      <p:sp>
        <p:nvSpPr>
          <p:cNvPr id="636" name="Google Shape;636;gbe5255b74f_0_176"/>
          <p:cNvSpPr txBox="1"/>
          <p:nvPr/>
        </p:nvSpPr>
        <p:spPr>
          <a:xfrm>
            <a:off x="1552550" y="3722925"/>
            <a:ext cx="8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637" name="Google Shape;637;gbe5255b74f_0_176"/>
          <p:cNvSpPr txBox="1"/>
          <p:nvPr/>
        </p:nvSpPr>
        <p:spPr>
          <a:xfrm>
            <a:off x="2760525" y="3722925"/>
            <a:ext cx="8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638" name="Google Shape;638;gbe5255b74f_0_176"/>
          <p:cNvSpPr txBox="1"/>
          <p:nvPr/>
        </p:nvSpPr>
        <p:spPr>
          <a:xfrm>
            <a:off x="4027775" y="4275525"/>
            <a:ext cx="8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639" name="Google Shape;639;gbe5255b74f_0_176"/>
          <p:cNvSpPr txBox="1"/>
          <p:nvPr/>
        </p:nvSpPr>
        <p:spPr>
          <a:xfrm>
            <a:off x="5401075" y="3847700"/>
            <a:ext cx="8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640" name="Google Shape;640;gbe5255b74f_0_176"/>
          <p:cNvSpPr txBox="1"/>
          <p:nvPr/>
        </p:nvSpPr>
        <p:spPr>
          <a:xfrm>
            <a:off x="6638675" y="4180125"/>
            <a:ext cx="8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be5255b74f_0_202"/>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highlight>
                  <a:srgbClr val="FFFFFF"/>
                </a:highlight>
              </a:rPr>
              <a:t>Urban Sanitation Services -Urban Population with access to electricity </a:t>
            </a:r>
            <a:endParaRPr sz="2400"/>
          </a:p>
        </p:txBody>
      </p:sp>
      <p:sp>
        <p:nvSpPr>
          <p:cNvPr id="647" name="Google Shape;647;gbe5255b74f_0_20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648" name="Google Shape;648;gbe5255b74f_0_202"/>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649" name="Google Shape;649;gbe5255b74f_0_202"/>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650" name="Google Shape;650;gbe5255b74f_0_202"/>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651" name="Google Shape;651;gbe5255b74f_0_202"/>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652" name="Google Shape;652;gbe5255b74f_0_202"/>
          <p:cNvSpPr txBox="1"/>
          <p:nvPr/>
        </p:nvSpPr>
        <p:spPr>
          <a:xfrm>
            <a:off x="8525675" y="1944350"/>
            <a:ext cx="3240600" cy="25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In terms of access to electricity in urban areas. India scored well at 99%. Although every nation scores above 90% access to electricity in urban areas.</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653" name="Google Shape;653;gbe5255b74f_0_202"/>
          <p:cNvPicPr preferRelativeResize="0"/>
          <p:nvPr/>
        </p:nvPicPr>
        <p:blipFill>
          <a:blip r:embed="rId4">
            <a:alphaModFix/>
          </a:blip>
          <a:stretch>
            <a:fillRect/>
          </a:stretch>
        </p:blipFill>
        <p:spPr>
          <a:xfrm>
            <a:off x="634725" y="2021071"/>
            <a:ext cx="7233622" cy="4358371"/>
          </a:xfrm>
          <a:prstGeom prst="rect">
            <a:avLst/>
          </a:prstGeom>
          <a:noFill/>
          <a:ln>
            <a:noFill/>
          </a:ln>
        </p:spPr>
      </p:pic>
      <p:sp>
        <p:nvSpPr>
          <p:cNvPr id="654" name="Google Shape;654;gbe5255b74f_0_202"/>
          <p:cNvSpPr txBox="1"/>
          <p:nvPr/>
        </p:nvSpPr>
        <p:spPr>
          <a:xfrm>
            <a:off x="1657975" y="3828425"/>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655" name="Google Shape;655;gbe5255b74f_0_202"/>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656" name="Google Shape;656;gbe5255b74f_0_202"/>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657" name="Google Shape;657;gbe5255b74f_0_202"/>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658" name="Google Shape;658;gbe5255b74f_0_202"/>
          <p:cNvSpPr txBox="1"/>
          <p:nvPr/>
        </p:nvSpPr>
        <p:spPr>
          <a:xfrm>
            <a:off x="6729050" y="4000163"/>
            <a:ext cx="7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be5255b74f_0_226"/>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highlight>
                  <a:srgbClr val="FFFFFF"/>
                </a:highlight>
              </a:rPr>
              <a:t>Urban Sanitation Services -Urban Population with access to electricity </a:t>
            </a:r>
            <a:endParaRPr sz="2400"/>
          </a:p>
        </p:txBody>
      </p:sp>
      <p:sp>
        <p:nvSpPr>
          <p:cNvPr id="665" name="Google Shape;665;gbe5255b74f_0_2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666" name="Google Shape;666;gbe5255b74f_0_226"/>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667" name="Google Shape;667;gbe5255b74f_0_226"/>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668" name="Google Shape;668;gbe5255b74f_0_226"/>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669" name="Google Shape;669;gbe5255b74f_0_226"/>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670" name="Google Shape;670;gbe5255b74f_0_226"/>
          <p:cNvSpPr txBox="1"/>
          <p:nvPr/>
        </p:nvSpPr>
        <p:spPr>
          <a:xfrm>
            <a:off x="8525675" y="1944350"/>
            <a:ext cx="3240600" cy="25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In terms of access to electricity in urban areas. India scored well at 99%. Although every nation scores above 90% access to electricity in urban areas.</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671" name="Google Shape;671;gbe5255b74f_0_226"/>
          <p:cNvPicPr preferRelativeResize="0"/>
          <p:nvPr/>
        </p:nvPicPr>
        <p:blipFill>
          <a:blip r:embed="rId4">
            <a:alphaModFix/>
          </a:blip>
          <a:stretch>
            <a:fillRect/>
          </a:stretch>
        </p:blipFill>
        <p:spPr>
          <a:xfrm>
            <a:off x="634725" y="2021071"/>
            <a:ext cx="7233622" cy="4358371"/>
          </a:xfrm>
          <a:prstGeom prst="rect">
            <a:avLst/>
          </a:prstGeom>
          <a:noFill/>
          <a:ln>
            <a:noFill/>
          </a:ln>
        </p:spPr>
      </p:pic>
      <p:sp>
        <p:nvSpPr>
          <p:cNvPr id="672" name="Google Shape;672;gbe5255b74f_0_226"/>
          <p:cNvSpPr txBox="1"/>
          <p:nvPr/>
        </p:nvSpPr>
        <p:spPr>
          <a:xfrm>
            <a:off x="1657975" y="3828425"/>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673" name="Google Shape;673;gbe5255b74f_0_226"/>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674" name="Google Shape;674;gbe5255b74f_0_226"/>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675" name="Google Shape;675;gbe5255b74f_0_226"/>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676" name="Google Shape;676;gbe5255b74f_0_226"/>
          <p:cNvSpPr txBox="1"/>
          <p:nvPr/>
        </p:nvSpPr>
        <p:spPr>
          <a:xfrm>
            <a:off x="6729050" y="4000163"/>
            <a:ext cx="7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be5255b74f_0_243"/>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highlight>
                  <a:srgbClr val="FFFFFF"/>
                </a:highlight>
              </a:rPr>
              <a:t>Urban Sanitation Services -Urban Population with access to electricity </a:t>
            </a:r>
            <a:endParaRPr sz="2400"/>
          </a:p>
        </p:txBody>
      </p:sp>
      <p:sp>
        <p:nvSpPr>
          <p:cNvPr id="683" name="Google Shape;683;gbe5255b74f_0_2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684" name="Google Shape;684;gbe5255b74f_0_243"/>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685" name="Google Shape;685;gbe5255b74f_0_243"/>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686" name="Google Shape;686;gbe5255b74f_0_243"/>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687" name="Google Shape;687;gbe5255b74f_0_243"/>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688" name="Google Shape;688;gbe5255b74f_0_243"/>
          <p:cNvSpPr txBox="1"/>
          <p:nvPr/>
        </p:nvSpPr>
        <p:spPr>
          <a:xfrm>
            <a:off x="8525675" y="1944350"/>
            <a:ext cx="3240600" cy="25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US">
                <a:solidFill>
                  <a:schemeClr val="dk1"/>
                </a:solidFill>
                <a:highlight>
                  <a:srgbClr val="FFFFFF"/>
                </a:highlight>
              </a:rPr>
              <a:t>In terms of access to electricity in urban areas. India scored well at 99%. Although every nation scores above 90% access to electricity in urban areas.</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689" name="Google Shape;689;gbe5255b74f_0_243"/>
          <p:cNvPicPr preferRelativeResize="0"/>
          <p:nvPr/>
        </p:nvPicPr>
        <p:blipFill>
          <a:blip r:embed="rId4">
            <a:alphaModFix/>
          </a:blip>
          <a:stretch>
            <a:fillRect/>
          </a:stretch>
        </p:blipFill>
        <p:spPr>
          <a:xfrm>
            <a:off x="634725" y="2021071"/>
            <a:ext cx="7233622" cy="4358371"/>
          </a:xfrm>
          <a:prstGeom prst="rect">
            <a:avLst/>
          </a:prstGeom>
          <a:noFill/>
          <a:ln>
            <a:noFill/>
          </a:ln>
        </p:spPr>
      </p:pic>
      <p:sp>
        <p:nvSpPr>
          <p:cNvPr id="690" name="Google Shape;690;gbe5255b74f_0_243"/>
          <p:cNvSpPr txBox="1"/>
          <p:nvPr/>
        </p:nvSpPr>
        <p:spPr>
          <a:xfrm>
            <a:off x="1657975" y="3828425"/>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691" name="Google Shape;691;gbe5255b74f_0_243"/>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692" name="Google Shape;692;gbe5255b74f_0_243"/>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693" name="Google Shape;693;gbe5255b74f_0_243"/>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694" name="Google Shape;694;gbe5255b74f_0_243"/>
          <p:cNvSpPr txBox="1"/>
          <p:nvPr/>
        </p:nvSpPr>
        <p:spPr>
          <a:xfrm>
            <a:off x="6729050" y="4000163"/>
            <a:ext cx="7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be5c7fe650_0_40"/>
          <p:cNvSpPr txBox="1"/>
          <p:nvPr>
            <p:ph type="title"/>
          </p:nvPr>
        </p:nvSpPr>
        <p:spPr>
          <a:xfrm>
            <a:off x="2852250" y="478350"/>
            <a:ext cx="78945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400"/>
              <a:t>Mean night light emission in 2015</a:t>
            </a:r>
            <a:endParaRPr sz="2400"/>
          </a:p>
        </p:txBody>
      </p:sp>
      <p:sp>
        <p:nvSpPr>
          <p:cNvPr id="701" name="Google Shape;701;gbe5c7fe650_0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702" name="Google Shape;702;gbe5c7fe650_0_40"/>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703" name="Google Shape;703;gbe5c7fe650_0_40"/>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704" name="Google Shape;704;gbe5c7fe650_0_40"/>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705" name="Google Shape;705;gbe5c7fe650_0_40"/>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706" name="Google Shape;706;gbe5c7fe650_0_40"/>
          <p:cNvSpPr txBox="1"/>
          <p:nvPr/>
        </p:nvSpPr>
        <p:spPr>
          <a:xfrm>
            <a:off x="8525675" y="1944350"/>
            <a:ext cx="3240600" cy="2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0" lvl="0" marL="0" rtl="0" algn="l">
              <a:spcBef>
                <a:spcPts val="0"/>
              </a:spcBef>
              <a:spcAft>
                <a:spcPts val="0"/>
              </a:spcAft>
              <a:buNone/>
            </a:pPr>
            <a:r>
              <a:rPr b="1" lang="en-US" sz="1900">
                <a:latin typeface="Calibri"/>
                <a:ea typeface="Calibri"/>
                <a:cs typeface="Calibri"/>
                <a:sym typeface="Calibri"/>
              </a:rPr>
              <a:t>India scores the least in the average night light emissions.</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0" lvl="0" marL="0" rtl="0" algn="l">
              <a:lnSpc>
                <a:spcPct val="115000"/>
              </a:lnSpc>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None/>
            </a:pPr>
            <a:r>
              <a:t/>
            </a:r>
            <a:endParaRPr b="1" sz="1900">
              <a:latin typeface="Calibri"/>
              <a:ea typeface="Calibri"/>
              <a:cs typeface="Calibri"/>
              <a:sym typeface="Calibri"/>
            </a:endParaRPr>
          </a:p>
        </p:txBody>
      </p:sp>
      <p:sp>
        <p:nvSpPr>
          <p:cNvPr id="707" name="Google Shape;707;gbe5c7fe650_0_40"/>
          <p:cNvSpPr txBox="1"/>
          <p:nvPr/>
        </p:nvSpPr>
        <p:spPr>
          <a:xfrm>
            <a:off x="2068350" y="38477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08" name="Google Shape;708;gbe5c7fe650_0_40"/>
          <p:cNvSpPr txBox="1"/>
          <p:nvPr/>
        </p:nvSpPr>
        <p:spPr>
          <a:xfrm>
            <a:off x="2852250"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09" name="Google Shape;709;gbe5c7fe650_0_40"/>
          <p:cNvSpPr txBox="1"/>
          <p:nvPr/>
        </p:nvSpPr>
        <p:spPr>
          <a:xfrm>
            <a:off x="4193513"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10" name="Google Shape;710;gbe5c7fe650_0_40"/>
          <p:cNvSpPr txBox="1"/>
          <p:nvPr/>
        </p:nvSpPr>
        <p:spPr>
          <a:xfrm>
            <a:off x="5385925" y="3847700"/>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11" name="Google Shape;711;gbe5c7fe650_0_40"/>
          <p:cNvSpPr txBox="1"/>
          <p:nvPr/>
        </p:nvSpPr>
        <p:spPr>
          <a:xfrm>
            <a:off x="6729050" y="4000163"/>
            <a:ext cx="7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712" name="Google Shape;712;gbe5c7fe650_0_40"/>
          <p:cNvPicPr preferRelativeResize="0"/>
          <p:nvPr/>
        </p:nvPicPr>
        <p:blipFill>
          <a:blip r:embed="rId4">
            <a:alphaModFix/>
          </a:blip>
          <a:stretch>
            <a:fillRect/>
          </a:stretch>
        </p:blipFill>
        <p:spPr>
          <a:xfrm>
            <a:off x="475275" y="2377650"/>
            <a:ext cx="5620725" cy="355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d65545ff3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What are we testing?</a:t>
            </a:r>
            <a:endParaRPr/>
          </a:p>
        </p:txBody>
      </p:sp>
      <p:sp>
        <p:nvSpPr>
          <p:cNvPr id="131" name="Google Shape;131;gbd65545ff3_0_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132" name="Google Shape;132;gbd65545ff3_0_9"/>
          <p:cNvGrpSpPr/>
          <p:nvPr/>
        </p:nvGrpSpPr>
        <p:grpSpPr>
          <a:xfrm>
            <a:off x="1100250" y="1567514"/>
            <a:ext cx="9932367" cy="3815675"/>
            <a:chOff x="1553753" y="2111629"/>
            <a:chExt cx="8335320" cy="2860326"/>
          </a:xfrm>
        </p:grpSpPr>
        <p:sp>
          <p:nvSpPr>
            <p:cNvPr id="133" name="Google Shape;133;gbd65545ff3_0_9"/>
            <p:cNvSpPr txBox="1"/>
            <p:nvPr/>
          </p:nvSpPr>
          <p:spPr>
            <a:xfrm rot="-5400000">
              <a:off x="1121758" y="2690864"/>
              <a:ext cx="1173900" cy="30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Categories</a:t>
              </a:r>
              <a:endParaRPr/>
            </a:p>
          </p:txBody>
        </p:sp>
        <p:grpSp>
          <p:nvGrpSpPr>
            <p:cNvPr id="134" name="Google Shape;134;gbd65545ff3_0_9"/>
            <p:cNvGrpSpPr/>
            <p:nvPr/>
          </p:nvGrpSpPr>
          <p:grpSpPr>
            <a:xfrm>
              <a:off x="2387661" y="2111629"/>
              <a:ext cx="3342900" cy="1468416"/>
              <a:chOff x="838200" y="2084490"/>
              <a:chExt cx="3342900" cy="1464900"/>
            </a:xfrm>
          </p:grpSpPr>
          <p:pic>
            <p:nvPicPr>
              <p:cNvPr id="135" name="Google Shape;135;gbd65545ff3_0_9"/>
              <p:cNvPicPr preferRelativeResize="0"/>
              <p:nvPr/>
            </p:nvPicPr>
            <p:blipFill rotWithShape="1">
              <a:blip r:embed="rId3">
                <a:alphaModFix/>
              </a:blip>
              <a:srcRect b="0" l="0" r="0" t="0"/>
              <a:stretch/>
            </p:blipFill>
            <p:spPr>
              <a:xfrm>
                <a:off x="1055713" y="2209982"/>
                <a:ext cx="1213994" cy="1213994"/>
              </a:xfrm>
              <a:prstGeom prst="rect">
                <a:avLst/>
              </a:prstGeom>
              <a:noFill/>
              <a:ln>
                <a:noFill/>
              </a:ln>
            </p:spPr>
          </p:pic>
          <p:sp>
            <p:nvSpPr>
              <p:cNvPr id="136" name="Google Shape;136;gbd65545ff3_0_9"/>
              <p:cNvSpPr/>
              <p:nvPr/>
            </p:nvSpPr>
            <p:spPr>
              <a:xfrm>
                <a:off x="838200" y="2084490"/>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Calibri"/>
                    <a:ea typeface="Calibri"/>
                    <a:cs typeface="Calibri"/>
                    <a:sym typeface="Calibri"/>
                  </a:rPr>
                  <a:t>Urbanisation  </a:t>
                </a:r>
                <a:endParaRPr b="1" sz="1800">
                  <a:solidFill>
                    <a:schemeClr val="dk1"/>
                  </a:solidFill>
                  <a:latin typeface="Calibri"/>
                  <a:ea typeface="Calibri"/>
                  <a:cs typeface="Calibri"/>
                  <a:sym typeface="Calibri"/>
                </a:endParaRPr>
              </a:p>
              <a:p>
                <a:pPr indent="0" lvl="0" marL="0" marR="0" rtl="0" algn="r">
                  <a:spcBef>
                    <a:spcPts val="0"/>
                  </a:spcBef>
                  <a:spcAft>
                    <a:spcPts val="0"/>
                  </a:spcAft>
                  <a:buNone/>
                </a:pPr>
                <a:r>
                  <a:rPr b="1" lang="en-US" sz="1800">
                    <a:solidFill>
                      <a:schemeClr val="dk1"/>
                    </a:solidFill>
                    <a:latin typeface="Calibri"/>
                    <a:ea typeface="Calibri"/>
                    <a:cs typeface="Calibri"/>
                    <a:sym typeface="Calibri"/>
                  </a:rPr>
                  <a:t>Rate </a:t>
                </a:r>
                <a:endParaRPr/>
              </a:p>
            </p:txBody>
          </p:sp>
        </p:grpSp>
        <p:grpSp>
          <p:nvGrpSpPr>
            <p:cNvPr id="137" name="Google Shape;137;gbd65545ff3_0_9"/>
            <p:cNvGrpSpPr/>
            <p:nvPr/>
          </p:nvGrpSpPr>
          <p:grpSpPr>
            <a:xfrm>
              <a:off x="6273735" y="2113319"/>
              <a:ext cx="3342900" cy="1464900"/>
              <a:chOff x="7933267" y="1892514"/>
              <a:chExt cx="3342900" cy="1464900"/>
            </a:xfrm>
          </p:grpSpPr>
          <p:sp>
            <p:nvSpPr>
              <p:cNvPr id="138" name="Google Shape;138;gbd65545ff3_0_9"/>
              <p:cNvSpPr/>
              <p:nvPr/>
            </p:nvSpPr>
            <p:spPr>
              <a:xfrm>
                <a:off x="7933267" y="1892514"/>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Calibri"/>
                    <a:ea typeface="Calibri"/>
                    <a:cs typeface="Calibri"/>
                    <a:sym typeface="Calibri"/>
                  </a:rPr>
                  <a:t>Degree </a:t>
                </a:r>
                <a:endParaRPr b="1" sz="1800">
                  <a:solidFill>
                    <a:schemeClr val="dk1"/>
                  </a:solidFill>
                  <a:latin typeface="Calibri"/>
                  <a:ea typeface="Calibri"/>
                  <a:cs typeface="Calibri"/>
                  <a:sym typeface="Calibri"/>
                </a:endParaRPr>
              </a:p>
              <a:p>
                <a:pPr indent="0" lvl="0" marL="0" marR="0" rtl="0" algn="r">
                  <a:spcBef>
                    <a:spcPts val="0"/>
                  </a:spcBef>
                  <a:spcAft>
                    <a:spcPts val="0"/>
                  </a:spcAft>
                  <a:buNone/>
                </a:pPr>
                <a:r>
                  <a:rPr b="1" lang="en-US" sz="1800">
                    <a:solidFill>
                      <a:schemeClr val="dk1"/>
                    </a:solidFill>
                    <a:latin typeface="Calibri"/>
                    <a:ea typeface="Calibri"/>
                    <a:cs typeface="Calibri"/>
                    <a:sym typeface="Calibri"/>
                  </a:rPr>
                  <a:t>of Urbanisation</a:t>
                </a:r>
                <a:endParaRPr/>
              </a:p>
            </p:txBody>
          </p:sp>
          <p:pic>
            <p:nvPicPr>
              <p:cNvPr id="139" name="Google Shape;139;gbd65545ff3_0_9"/>
              <p:cNvPicPr preferRelativeResize="0"/>
              <p:nvPr/>
            </p:nvPicPr>
            <p:blipFill rotWithShape="1">
              <a:blip r:embed="rId4">
                <a:alphaModFix/>
              </a:blip>
              <a:srcRect b="0" l="0" r="0" t="0"/>
              <a:stretch/>
            </p:blipFill>
            <p:spPr>
              <a:xfrm>
                <a:off x="8201515" y="1949024"/>
                <a:ext cx="1335024" cy="1335024"/>
              </a:xfrm>
              <a:prstGeom prst="rect">
                <a:avLst/>
              </a:prstGeom>
              <a:noFill/>
              <a:ln>
                <a:noFill/>
              </a:ln>
            </p:spPr>
          </p:pic>
        </p:grpSp>
        <p:sp>
          <p:nvSpPr>
            <p:cNvPr id="140" name="Google Shape;140;gbd65545ff3_0_9"/>
            <p:cNvSpPr txBox="1"/>
            <p:nvPr/>
          </p:nvSpPr>
          <p:spPr>
            <a:xfrm rot="-5400000">
              <a:off x="1114703" y="4223005"/>
              <a:ext cx="1188000" cy="30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Hypothesis</a:t>
              </a:r>
              <a:endParaRPr/>
            </a:p>
          </p:txBody>
        </p:sp>
        <p:sp>
          <p:nvSpPr>
            <p:cNvPr id="141" name="Google Shape;141;gbd65545ff3_0_9"/>
            <p:cNvSpPr txBox="1"/>
            <p:nvPr/>
          </p:nvSpPr>
          <p:spPr>
            <a:xfrm>
              <a:off x="2488773" y="3840645"/>
              <a:ext cx="3140700" cy="9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50">
                  <a:highlight>
                    <a:srgbClr val="FFFFFF"/>
                  </a:highlight>
                </a:rPr>
                <a:t>1. </a:t>
              </a:r>
              <a:r>
                <a:rPr lang="en-US" sz="1450">
                  <a:highlight>
                    <a:srgbClr val="FFFFFF"/>
                  </a:highlight>
                </a:rPr>
                <a:t>Average Annual Rate of Change of the Percentage Urban</a:t>
              </a:r>
              <a:endParaRPr sz="1450">
                <a:highlight>
                  <a:srgbClr val="FFFFFF"/>
                </a:highlight>
              </a:endParaRPr>
            </a:p>
            <a:p>
              <a:pPr indent="0" lvl="0" marL="0" marR="0" rtl="0" algn="l">
                <a:spcBef>
                  <a:spcPts val="0"/>
                </a:spcBef>
                <a:spcAft>
                  <a:spcPts val="0"/>
                </a:spcAft>
                <a:buNone/>
              </a:pPr>
              <a:r>
                <a:rPr lang="en-US" sz="1450">
                  <a:highlight>
                    <a:srgbClr val="FFFFFF"/>
                  </a:highlight>
                </a:rPr>
                <a:t>2. Urban population (% of total population) - Brazil, China, India, Russian Federation, South Africa</a:t>
              </a:r>
              <a:endParaRPr sz="1450">
                <a:highlight>
                  <a:srgbClr val="FFFFFF"/>
                </a:highlight>
              </a:endParaRPr>
            </a:p>
          </p:txBody>
        </p:sp>
        <p:sp>
          <p:nvSpPr>
            <p:cNvPr id="142" name="Google Shape;142;gbd65545ff3_0_9"/>
            <p:cNvSpPr txBox="1"/>
            <p:nvPr/>
          </p:nvSpPr>
          <p:spPr>
            <a:xfrm>
              <a:off x="6067673" y="3840645"/>
              <a:ext cx="3821400" cy="1078800"/>
            </a:xfrm>
            <a:prstGeom prst="rect">
              <a:avLst/>
            </a:prstGeom>
            <a:noFill/>
            <a:ln>
              <a:noFill/>
            </a:ln>
          </p:spPr>
          <p:txBody>
            <a:bodyPr anchorCtr="0" anchor="t" bIns="45700" lIns="91425" spcFirstLastPara="1" rIns="91425" wrap="square" tIns="45700">
              <a:spAutoFit/>
            </a:bodyPr>
            <a:lstStyle/>
            <a:p>
              <a:pPr indent="-307975" lvl="0" marL="457200" marR="0" rtl="0" algn="ctr">
                <a:spcBef>
                  <a:spcPts val="0"/>
                </a:spcBef>
                <a:spcAft>
                  <a:spcPts val="0"/>
                </a:spcAft>
                <a:buSzPts val="1250"/>
                <a:buAutoNum type="arabicPeriod"/>
              </a:pPr>
              <a:r>
                <a:rPr lang="en-US" sz="1250">
                  <a:highlight>
                    <a:srgbClr val="FFFFFF"/>
                  </a:highlight>
                </a:rPr>
                <a:t>Urban population Density People (per sq km of land area ) - Brazil, China, India, Russian Federation, South Africa</a:t>
              </a:r>
              <a:endParaRPr sz="1250">
                <a:highlight>
                  <a:srgbClr val="FFFFFF"/>
                </a:highlight>
              </a:endParaRPr>
            </a:p>
            <a:p>
              <a:pPr indent="-307975" lvl="0" marL="457200" marR="0" rtl="0" algn="ctr">
                <a:spcBef>
                  <a:spcPts val="0"/>
                </a:spcBef>
                <a:spcAft>
                  <a:spcPts val="0"/>
                </a:spcAft>
                <a:buSzPts val="1250"/>
                <a:buAutoNum type="arabicPeriod"/>
              </a:pPr>
              <a:r>
                <a:rPr lang="en-US" sz="1250">
                  <a:highlight>
                    <a:srgbClr val="FFFFFF"/>
                  </a:highlight>
                </a:rPr>
                <a:t>Population in largest city (% of urban Population) - Brazil, China, India, Russian Federation, South Africa</a:t>
              </a:r>
              <a:endParaRPr sz="1250">
                <a:highlight>
                  <a:srgbClr val="FFFFFF"/>
                </a:highlight>
              </a:endParaRPr>
            </a:p>
            <a:p>
              <a:pPr indent="-307975" lvl="0" marL="457200" marR="0" rtl="0" algn="ctr">
                <a:spcBef>
                  <a:spcPts val="0"/>
                </a:spcBef>
                <a:spcAft>
                  <a:spcPts val="0"/>
                </a:spcAft>
                <a:buSzPts val="1250"/>
                <a:buAutoNum type="arabicPeriod"/>
              </a:pPr>
              <a:r>
                <a:rPr lang="en-US" sz="1250">
                  <a:highlight>
                    <a:srgbClr val="FFFFFF"/>
                  </a:highlight>
                </a:rPr>
                <a:t>Urbanisation (Population Density) vs Prosperity (Per capita Income)</a:t>
              </a:r>
              <a:endParaRPr sz="1250">
                <a:highlight>
                  <a:srgbClr val="FFFFFF"/>
                </a:highlight>
              </a:endParaRPr>
            </a:p>
          </p:txBody>
        </p:sp>
      </p:grpSp>
      <p:sp>
        <p:nvSpPr>
          <p:cNvPr id="143" name="Google Shape;143;gbd65545ff3_0_9"/>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Urbanisation in India</a:t>
            </a:r>
            <a:endParaRPr/>
          </a:p>
        </p:txBody>
      </p:sp>
      <p:sp>
        <p:nvSpPr>
          <p:cNvPr id="144" name="Google Shape;144;gbd65545ff3_0_9"/>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Dhanya P, Monish O and Tarun L</a:t>
            </a:r>
            <a:endParaRPr/>
          </a:p>
        </p:txBody>
      </p:sp>
      <p:sp>
        <p:nvSpPr>
          <p:cNvPr id="145" name="Google Shape;145;gbd65545ff3_0_9"/>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January 9, 2021</a:t>
            </a:r>
            <a:endParaRPr/>
          </a:p>
        </p:txBody>
      </p:sp>
      <p:pic>
        <p:nvPicPr>
          <p:cNvPr id="146" name="Google Shape;146;gbd65545ff3_0_9"/>
          <p:cNvPicPr preferRelativeResize="0"/>
          <p:nvPr/>
        </p:nvPicPr>
        <p:blipFill>
          <a:blip r:embed="rId5">
            <a:alphaModFix/>
          </a:blip>
          <a:stretch>
            <a:fillRect/>
          </a:stretch>
        </p:blipFill>
        <p:spPr>
          <a:xfrm>
            <a:off x="2132225" y="1690825"/>
            <a:ext cx="2264477" cy="1665525"/>
          </a:xfrm>
          <a:prstGeom prst="rect">
            <a:avLst/>
          </a:prstGeom>
          <a:noFill/>
          <a:ln>
            <a:noFill/>
          </a:ln>
        </p:spPr>
      </p:pic>
      <p:pic>
        <p:nvPicPr>
          <p:cNvPr id="147" name="Google Shape;147;gbd65545ff3_0_9"/>
          <p:cNvPicPr preferRelativeResize="0"/>
          <p:nvPr/>
        </p:nvPicPr>
        <p:blipFill>
          <a:blip r:embed="rId6">
            <a:alphaModFix/>
          </a:blip>
          <a:stretch>
            <a:fillRect/>
          </a:stretch>
        </p:blipFill>
        <p:spPr>
          <a:xfrm>
            <a:off x="6811125" y="1774285"/>
            <a:ext cx="2264475" cy="1594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Summary – </a:t>
            </a:r>
            <a:r>
              <a:rPr lang="en-US"/>
              <a:t>Urbanisation</a:t>
            </a:r>
            <a:r>
              <a:rPr lang="en-US">
                <a:latin typeface="Calibri"/>
                <a:ea typeface="Calibri"/>
                <a:cs typeface="Calibri"/>
                <a:sym typeface="Calibri"/>
              </a:rPr>
              <a:t> Metrics</a:t>
            </a:r>
            <a:endParaRPr/>
          </a:p>
        </p:txBody>
      </p:sp>
      <p:sp>
        <p:nvSpPr>
          <p:cNvPr id="719" name="Google Shape;7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720" name="Google Shape;720;p5"/>
          <p:cNvGrpSpPr/>
          <p:nvPr/>
        </p:nvGrpSpPr>
        <p:grpSpPr>
          <a:xfrm>
            <a:off x="664946" y="2519233"/>
            <a:ext cx="5062086" cy="1242996"/>
            <a:chOff x="664946" y="2010348"/>
            <a:chExt cx="5062086" cy="1242996"/>
          </a:xfrm>
        </p:grpSpPr>
        <p:sp>
          <p:nvSpPr>
            <p:cNvPr id="721" name="Google Shape;721;p5"/>
            <p:cNvSpPr/>
            <p:nvPr/>
          </p:nvSpPr>
          <p:spPr>
            <a:xfrm rot="5400000">
              <a:off x="2574491" y="100803"/>
              <a:ext cx="1242996" cy="5062086"/>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2" name="Google Shape;722;p5"/>
            <p:cNvSpPr txBox="1"/>
            <p:nvPr/>
          </p:nvSpPr>
          <p:spPr>
            <a:xfrm>
              <a:off x="1548937" y="2303390"/>
              <a:ext cx="343408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Urbanisation Rate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 is the lowest among peers in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Urbanisation rate </a:t>
              </a:r>
              <a:endParaRPr/>
            </a:p>
          </p:txBody>
        </p:sp>
      </p:grpSp>
      <p:pic>
        <p:nvPicPr>
          <p:cNvPr id="723" name="Google Shape;723;p5"/>
          <p:cNvPicPr preferRelativeResize="0"/>
          <p:nvPr/>
        </p:nvPicPr>
        <p:blipFill rotWithShape="1">
          <a:blip r:embed="rId3">
            <a:alphaModFix/>
          </a:blip>
          <a:srcRect b="0" l="0" r="0" t="0"/>
          <a:stretch/>
        </p:blipFill>
        <p:spPr>
          <a:xfrm>
            <a:off x="893397" y="3001161"/>
            <a:ext cx="640080" cy="640080"/>
          </a:xfrm>
          <a:prstGeom prst="rect">
            <a:avLst/>
          </a:prstGeom>
          <a:noFill/>
          <a:ln>
            <a:noFill/>
          </a:ln>
        </p:spPr>
      </p:pic>
      <p:grpSp>
        <p:nvGrpSpPr>
          <p:cNvPr id="724" name="Google Shape;724;p5"/>
          <p:cNvGrpSpPr/>
          <p:nvPr/>
        </p:nvGrpSpPr>
        <p:grpSpPr>
          <a:xfrm>
            <a:off x="664946" y="4452014"/>
            <a:ext cx="5062086" cy="1248826"/>
            <a:chOff x="664946" y="4785833"/>
            <a:chExt cx="5062086" cy="1248826"/>
          </a:xfrm>
        </p:grpSpPr>
        <p:sp>
          <p:nvSpPr>
            <p:cNvPr id="725" name="Google Shape;725;p5"/>
            <p:cNvSpPr/>
            <p:nvPr/>
          </p:nvSpPr>
          <p:spPr>
            <a:xfrm rot="5400000">
              <a:off x="2574491" y="2876288"/>
              <a:ext cx="1242996" cy="5062086"/>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Google Shape;726;p5"/>
            <p:cNvSpPr txBox="1"/>
            <p:nvPr/>
          </p:nvSpPr>
          <p:spPr>
            <a:xfrm>
              <a:off x="1548937" y="5041959"/>
              <a:ext cx="3729000" cy="9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Urban Agglomeration</a:t>
              </a:r>
              <a:endParaRPr/>
            </a:p>
            <a:p>
              <a:pPr indent="0" lvl="0" marL="0" marR="0" rtl="0" algn="l">
                <a:spcBef>
                  <a:spcPts val="0"/>
                </a:spcBef>
                <a:spcAft>
                  <a:spcPts val="0"/>
                </a:spcAft>
                <a:buNone/>
              </a:pPr>
              <a:r>
                <a:rPr lang="en-US" sz="1350">
                  <a:solidFill>
                    <a:schemeClr val="dk1"/>
                  </a:solidFill>
                  <a:highlight>
                    <a:srgbClr val="EFEFEF"/>
                  </a:highlight>
                </a:rPr>
                <a:t>India has scored 16% of urban agglomeration of more than 1 million in total % of population. Again falling at the last place.</a:t>
              </a:r>
              <a:endParaRPr sz="1600">
                <a:highlight>
                  <a:srgbClr val="EFEFEF"/>
                </a:highlight>
              </a:endParaRPr>
            </a:p>
          </p:txBody>
        </p:sp>
      </p:grpSp>
      <p:pic>
        <p:nvPicPr>
          <p:cNvPr id="727" name="Google Shape;727;p5"/>
          <p:cNvPicPr preferRelativeResize="0"/>
          <p:nvPr/>
        </p:nvPicPr>
        <p:blipFill rotWithShape="1">
          <a:blip r:embed="rId4">
            <a:alphaModFix/>
          </a:blip>
          <a:srcRect b="0" l="0" r="0" t="0"/>
          <a:stretch/>
        </p:blipFill>
        <p:spPr>
          <a:xfrm>
            <a:off x="821453" y="4861054"/>
            <a:ext cx="640080" cy="640080"/>
          </a:xfrm>
          <a:prstGeom prst="rect">
            <a:avLst/>
          </a:prstGeom>
          <a:noFill/>
          <a:ln>
            <a:noFill/>
          </a:ln>
        </p:spPr>
      </p:pic>
      <p:grpSp>
        <p:nvGrpSpPr>
          <p:cNvPr id="728" name="Google Shape;728;p5"/>
          <p:cNvGrpSpPr/>
          <p:nvPr/>
        </p:nvGrpSpPr>
        <p:grpSpPr>
          <a:xfrm>
            <a:off x="6603734" y="2519233"/>
            <a:ext cx="4923320" cy="1493642"/>
            <a:chOff x="6603734" y="2010348"/>
            <a:chExt cx="4923320" cy="1493642"/>
          </a:xfrm>
        </p:grpSpPr>
        <p:sp>
          <p:nvSpPr>
            <p:cNvPr id="729" name="Google Shape;729;p5"/>
            <p:cNvSpPr/>
            <p:nvPr/>
          </p:nvSpPr>
          <p:spPr>
            <a:xfrm rot="5400000">
              <a:off x="8443896" y="170186"/>
              <a:ext cx="1242996" cy="4923320"/>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5"/>
            <p:cNvSpPr txBox="1"/>
            <p:nvPr/>
          </p:nvSpPr>
          <p:spPr>
            <a:xfrm>
              <a:off x="7655475" y="2303390"/>
              <a:ext cx="3534300" cy="1200600"/>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Degree of Urbanisation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 scores highest in the population density of urban population. </a:t>
              </a:r>
              <a:endParaRPr/>
            </a:p>
          </p:txBody>
        </p:sp>
      </p:grpSp>
      <p:pic>
        <p:nvPicPr>
          <p:cNvPr id="731" name="Google Shape;731;p5"/>
          <p:cNvPicPr preferRelativeResize="0"/>
          <p:nvPr/>
        </p:nvPicPr>
        <p:blipFill rotWithShape="1">
          <a:blip r:embed="rId5">
            <a:alphaModFix/>
          </a:blip>
          <a:srcRect b="0" l="0" r="0" t="0"/>
          <a:stretch/>
        </p:blipFill>
        <p:spPr>
          <a:xfrm>
            <a:off x="6926827" y="2799876"/>
            <a:ext cx="640080" cy="640080"/>
          </a:xfrm>
          <a:prstGeom prst="rect">
            <a:avLst/>
          </a:prstGeom>
          <a:noFill/>
          <a:ln>
            <a:noFill/>
          </a:ln>
        </p:spPr>
      </p:pic>
      <p:grpSp>
        <p:nvGrpSpPr>
          <p:cNvPr id="732" name="Google Shape;732;p5"/>
          <p:cNvGrpSpPr/>
          <p:nvPr/>
        </p:nvGrpSpPr>
        <p:grpSpPr>
          <a:xfrm>
            <a:off x="6603734" y="4452014"/>
            <a:ext cx="4923320" cy="1535938"/>
            <a:chOff x="6603734" y="3429000"/>
            <a:chExt cx="4923320" cy="1535938"/>
          </a:xfrm>
        </p:grpSpPr>
        <p:sp>
          <p:nvSpPr>
            <p:cNvPr id="733" name="Google Shape;733;p5"/>
            <p:cNvSpPr/>
            <p:nvPr/>
          </p:nvSpPr>
          <p:spPr>
            <a:xfrm rot="5400000">
              <a:off x="8443896" y="1588838"/>
              <a:ext cx="1242996" cy="4923320"/>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4" name="Google Shape;734;p5"/>
            <p:cNvSpPr txBox="1"/>
            <p:nvPr/>
          </p:nvSpPr>
          <p:spPr>
            <a:xfrm>
              <a:off x="7655475" y="3722038"/>
              <a:ext cx="3534300" cy="1242900"/>
            </a:xfrm>
            <a:prstGeom prst="rect">
              <a:avLst/>
            </a:prstGeom>
            <a:solidFill>
              <a:srgbClr val="FBE4D4"/>
            </a:solid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1550">
                  <a:highlight>
                    <a:srgbClr val="FFF2CC"/>
                  </a:highlight>
                </a:rPr>
                <a:t>Change in Percentage Share of Urban Population</a:t>
              </a:r>
              <a:endParaRPr sz="600">
                <a:highlight>
                  <a:srgbClr val="FFF2CC"/>
                </a:highlight>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 relatively high, second only to China. </a:t>
              </a:r>
              <a:endParaRPr/>
            </a:p>
          </p:txBody>
        </p:sp>
      </p:grpSp>
      <p:pic>
        <p:nvPicPr>
          <p:cNvPr id="735" name="Google Shape;735;p5"/>
          <p:cNvPicPr preferRelativeResize="0"/>
          <p:nvPr/>
        </p:nvPicPr>
        <p:blipFill rotWithShape="1">
          <a:blip r:embed="rId6">
            <a:alphaModFix/>
          </a:blip>
          <a:srcRect b="0" l="0" r="0" t="0"/>
          <a:stretch/>
        </p:blipFill>
        <p:spPr>
          <a:xfrm>
            <a:off x="6827716" y="4778588"/>
            <a:ext cx="640080" cy="640080"/>
          </a:xfrm>
          <a:prstGeom prst="rect">
            <a:avLst/>
          </a:prstGeom>
          <a:noFill/>
          <a:ln>
            <a:noFill/>
          </a:ln>
        </p:spPr>
      </p:pic>
      <p:sp>
        <p:nvSpPr>
          <p:cNvPr id="736" name="Google Shape;736;p5"/>
          <p:cNvSpPr txBox="1"/>
          <p:nvPr/>
        </p:nvSpPr>
        <p:spPr>
          <a:xfrm>
            <a:off x="3925714" y="6379442"/>
            <a:ext cx="4408822" cy="3189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Dhanya P, Monish O and Tarun L</a:t>
            </a:r>
            <a:endParaRPr/>
          </a:p>
        </p:txBody>
      </p:sp>
      <p:sp>
        <p:nvSpPr>
          <p:cNvPr id="737" name="Google Shape;737;p5"/>
          <p:cNvSpPr txBox="1"/>
          <p:nvPr/>
        </p:nvSpPr>
        <p:spPr>
          <a:xfrm>
            <a:off x="8525663" y="6379442"/>
            <a:ext cx="2289347" cy="31894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738" name="Google Shape;738;p5"/>
          <p:cNvPicPr preferRelativeResize="0"/>
          <p:nvPr/>
        </p:nvPicPr>
        <p:blipFill>
          <a:blip r:embed="rId7">
            <a:alphaModFix/>
          </a:blip>
          <a:stretch>
            <a:fillRect/>
          </a:stretch>
        </p:blipFill>
        <p:spPr>
          <a:xfrm>
            <a:off x="6674650" y="2914600"/>
            <a:ext cx="946235" cy="640100"/>
          </a:xfrm>
          <a:prstGeom prst="rect">
            <a:avLst/>
          </a:prstGeom>
          <a:noFill/>
          <a:ln>
            <a:noFill/>
          </a:ln>
        </p:spPr>
      </p:pic>
      <p:pic>
        <p:nvPicPr>
          <p:cNvPr id="739" name="Google Shape;739;p5"/>
          <p:cNvPicPr preferRelativeResize="0"/>
          <p:nvPr/>
        </p:nvPicPr>
        <p:blipFill>
          <a:blip r:embed="rId8">
            <a:alphaModFix/>
          </a:blip>
          <a:stretch>
            <a:fillRect/>
          </a:stretch>
        </p:blipFill>
        <p:spPr>
          <a:xfrm>
            <a:off x="668375" y="2929146"/>
            <a:ext cx="946225" cy="693466"/>
          </a:xfrm>
          <a:prstGeom prst="rect">
            <a:avLst/>
          </a:prstGeom>
          <a:noFill/>
          <a:ln>
            <a:noFill/>
          </a:ln>
        </p:spPr>
      </p:pic>
      <p:pic>
        <p:nvPicPr>
          <p:cNvPr id="740" name="Google Shape;740;p5"/>
          <p:cNvPicPr preferRelativeResize="0"/>
          <p:nvPr/>
        </p:nvPicPr>
        <p:blipFill>
          <a:blip r:embed="rId9">
            <a:alphaModFix/>
          </a:blip>
          <a:stretch>
            <a:fillRect/>
          </a:stretch>
        </p:blipFill>
        <p:spPr>
          <a:xfrm>
            <a:off x="679513" y="4670013"/>
            <a:ext cx="923925" cy="857250"/>
          </a:xfrm>
          <a:prstGeom prst="rect">
            <a:avLst/>
          </a:prstGeom>
          <a:noFill/>
          <a:ln>
            <a:noFill/>
          </a:ln>
        </p:spPr>
      </p:pic>
      <p:pic>
        <p:nvPicPr>
          <p:cNvPr id="741" name="Google Shape;741;p5"/>
          <p:cNvPicPr preferRelativeResize="0"/>
          <p:nvPr/>
        </p:nvPicPr>
        <p:blipFill>
          <a:blip r:embed="rId10">
            <a:alphaModFix/>
          </a:blip>
          <a:stretch>
            <a:fillRect/>
          </a:stretch>
        </p:blipFill>
        <p:spPr>
          <a:xfrm>
            <a:off x="6704800" y="4717150"/>
            <a:ext cx="946225" cy="64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be5255b74f_0_2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Summary – </a:t>
            </a:r>
            <a:r>
              <a:rPr lang="en-US"/>
              <a:t>Urbanisation</a:t>
            </a:r>
            <a:r>
              <a:rPr lang="en-US">
                <a:latin typeface="Calibri"/>
                <a:ea typeface="Calibri"/>
                <a:cs typeface="Calibri"/>
                <a:sym typeface="Calibri"/>
              </a:rPr>
              <a:t> Metrics</a:t>
            </a:r>
            <a:endParaRPr/>
          </a:p>
        </p:txBody>
      </p:sp>
      <p:sp>
        <p:nvSpPr>
          <p:cNvPr id="748" name="Google Shape;748;gbe5255b74f_0_2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749" name="Google Shape;749;gbe5255b74f_0_262"/>
          <p:cNvGrpSpPr/>
          <p:nvPr/>
        </p:nvGrpSpPr>
        <p:grpSpPr>
          <a:xfrm>
            <a:off x="663642" y="2519233"/>
            <a:ext cx="5063390" cy="1240155"/>
            <a:chOff x="663642" y="2010348"/>
            <a:chExt cx="5063390" cy="1240155"/>
          </a:xfrm>
        </p:grpSpPr>
        <p:sp>
          <p:nvSpPr>
            <p:cNvPr id="750" name="Google Shape;750;gbe5255b74f_0_262"/>
            <p:cNvSpPr/>
            <p:nvPr/>
          </p:nvSpPr>
          <p:spPr>
            <a:xfrm rot="5400000">
              <a:off x="2575260" y="98731"/>
              <a:ext cx="1240155" cy="5063390"/>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gbe5255b74f_0_262"/>
            <p:cNvSpPr txBox="1"/>
            <p:nvPr/>
          </p:nvSpPr>
          <p:spPr>
            <a:xfrm>
              <a:off x="2106612" y="2295465"/>
              <a:ext cx="343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Sanitation Services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 is the lowest among peers in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Urbanisation rate </a:t>
              </a:r>
              <a:endParaRPr/>
            </a:p>
          </p:txBody>
        </p:sp>
      </p:grpSp>
      <p:pic>
        <p:nvPicPr>
          <p:cNvPr id="752" name="Google Shape;752;gbe5255b74f_0_262"/>
          <p:cNvPicPr preferRelativeResize="0"/>
          <p:nvPr/>
        </p:nvPicPr>
        <p:blipFill rotWithShape="1">
          <a:blip r:embed="rId3">
            <a:alphaModFix/>
          </a:blip>
          <a:srcRect b="0" l="0" r="0" t="0"/>
          <a:stretch/>
        </p:blipFill>
        <p:spPr>
          <a:xfrm>
            <a:off x="893397" y="3001161"/>
            <a:ext cx="640080" cy="640080"/>
          </a:xfrm>
          <a:prstGeom prst="rect">
            <a:avLst/>
          </a:prstGeom>
          <a:noFill/>
          <a:ln>
            <a:noFill/>
          </a:ln>
        </p:spPr>
      </p:pic>
      <p:grpSp>
        <p:nvGrpSpPr>
          <p:cNvPr id="753" name="Google Shape;753;gbe5255b74f_0_262"/>
          <p:cNvGrpSpPr/>
          <p:nvPr/>
        </p:nvGrpSpPr>
        <p:grpSpPr>
          <a:xfrm>
            <a:off x="663642" y="4452014"/>
            <a:ext cx="5063390" cy="1240155"/>
            <a:chOff x="663642" y="4785833"/>
            <a:chExt cx="5063390" cy="1240155"/>
          </a:xfrm>
        </p:grpSpPr>
        <p:sp>
          <p:nvSpPr>
            <p:cNvPr id="754" name="Google Shape;754;gbe5255b74f_0_262"/>
            <p:cNvSpPr/>
            <p:nvPr/>
          </p:nvSpPr>
          <p:spPr>
            <a:xfrm rot="5400000">
              <a:off x="2575260" y="2874215"/>
              <a:ext cx="1240155" cy="5063390"/>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gbe5255b74f_0_262"/>
            <p:cNvSpPr txBox="1"/>
            <p:nvPr/>
          </p:nvSpPr>
          <p:spPr>
            <a:xfrm>
              <a:off x="1548937" y="5041959"/>
              <a:ext cx="3729000" cy="9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Urbanisation Value</a:t>
              </a:r>
              <a:endParaRPr/>
            </a:p>
            <a:p>
              <a:pPr indent="0" lvl="0" marL="0" marR="0" rtl="0" algn="l">
                <a:spcBef>
                  <a:spcPts val="0"/>
                </a:spcBef>
                <a:spcAft>
                  <a:spcPts val="0"/>
                </a:spcAft>
                <a:buNone/>
              </a:pPr>
              <a:r>
                <a:rPr lang="en-US" sz="1150">
                  <a:solidFill>
                    <a:schemeClr val="dk1"/>
                  </a:solidFill>
                  <a:highlight>
                    <a:srgbClr val="D9D9D9"/>
                  </a:highlight>
                </a:rPr>
                <a:t>India has scored 16% of urban agglomeration of more than 1 million in total % of population. Again falling at the last place.</a:t>
              </a:r>
              <a:endParaRPr>
                <a:highlight>
                  <a:srgbClr val="D9D9D9"/>
                </a:highlight>
              </a:endParaRPr>
            </a:p>
          </p:txBody>
        </p:sp>
      </p:grpSp>
      <p:pic>
        <p:nvPicPr>
          <p:cNvPr id="756" name="Google Shape;756;gbe5255b74f_0_262"/>
          <p:cNvPicPr preferRelativeResize="0"/>
          <p:nvPr/>
        </p:nvPicPr>
        <p:blipFill rotWithShape="1">
          <a:blip r:embed="rId4">
            <a:alphaModFix/>
          </a:blip>
          <a:srcRect b="0" l="0" r="0" t="0"/>
          <a:stretch/>
        </p:blipFill>
        <p:spPr>
          <a:xfrm>
            <a:off x="821453" y="4861054"/>
            <a:ext cx="640080" cy="640080"/>
          </a:xfrm>
          <a:prstGeom prst="rect">
            <a:avLst/>
          </a:prstGeom>
          <a:noFill/>
          <a:ln>
            <a:noFill/>
          </a:ln>
        </p:spPr>
      </p:pic>
      <p:grpSp>
        <p:nvGrpSpPr>
          <p:cNvPr id="757" name="Google Shape;757;gbe5255b74f_0_262"/>
          <p:cNvGrpSpPr/>
          <p:nvPr/>
        </p:nvGrpSpPr>
        <p:grpSpPr>
          <a:xfrm>
            <a:off x="6603715" y="2519233"/>
            <a:ext cx="4923339" cy="1493642"/>
            <a:chOff x="6603715" y="2010348"/>
            <a:chExt cx="4923339" cy="1493642"/>
          </a:xfrm>
        </p:grpSpPr>
        <p:sp>
          <p:nvSpPr>
            <p:cNvPr id="758" name="Google Shape;758;gbe5255b74f_0_262"/>
            <p:cNvSpPr/>
            <p:nvPr/>
          </p:nvSpPr>
          <p:spPr>
            <a:xfrm rot="5400000">
              <a:off x="8445307" y="168756"/>
              <a:ext cx="1240155" cy="4923339"/>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gbe5255b74f_0_262"/>
            <p:cNvSpPr txBox="1"/>
            <p:nvPr/>
          </p:nvSpPr>
          <p:spPr>
            <a:xfrm>
              <a:off x="7655475" y="2303390"/>
              <a:ext cx="3534300" cy="1200600"/>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Access to basic necessities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 scores highest in the population density of urban population. </a:t>
              </a:r>
              <a:endParaRPr/>
            </a:p>
          </p:txBody>
        </p:sp>
      </p:grpSp>
      <p:pic>
        <p:nvPicPr>
          <p:cNvPr id="760" name="Google Shape;760;gbe5255b74f_0_262"/>
          <p:cNvPicPr preferRelativeResize="0"/>
          <p:nvPr/>
        </p:nvPicPr>
        <p:blipFill rotWithShape="1">
          <a:blip r:embed="rId5">
            <a:alphaModFix/>
          </a:blip>
          <a:srcRect b="0" l="0" r="0" t="0"/>
          <a:stretch/>
        </p:blipFill>
        <p:spPr>
          <a:xfrm>
            <a:off x="6926827" y="2799876"/>
            <a:ext cx="640080" cy="640080"/>
          </a:xfrm>
          <a:prstGeom prst="rect">
            <a:avLst/>
          </a:prstGeom>
          <a:noFill/>
          <a:ln>
            <a:noFill/>
          </a:ln>
        </p:spPr>
      </p:pic>
      <p:grpSp>
        <p:nvGrpSpPr>
          <p:cNvPr id="761" name="Google Shape;761;gbe5255b74f_0_262"/>
          <p:cNvGrpSpPr/>
          <p:nvPr/>
        </p:nvGrpSpPr>
        <p:grpSpPr>
          <a:xfrm>
            <a:off x="6603715" y="4452014"/>
            <a:ext cx="4923339" cy="1240155"/>
            <a:chOff x="6603715" y="3429000"/>
            <a:chExt cx="4923339" cy="1240155"/>
          </a:xfrm>
        </p:grpSpPr>
        <p:sp>
          <p:nvSpPr>
            <p:cNvPr id="762" name="Google Shape;762;gbe5255b74f_0_262"/>
            <p:cNvSpPr/>
            <p:nvPr/>
          </p:nvSpPr>
          <p:spPr>
            <a:xfrm rot="5400000">
              <a:off x="8445307" y="1587408"/>
              <a:ext cx="1240155" cy="4923339"/>
            </a:xfrm>
            <a:custGeom>
              <a:rect b="b" l="l" r="r" t="t"/>
              <a:pathLst>
                <a:path extrusionOk="0" h="4309268" w="2286000">
                  <a:moveTo>
                    <a:pt x="2286000" y="237949"/>
                  </a:moveTo>
                  <a:lnTo>
                    <a:pt x="2286000" y="4309268"/>
                  </a:lnTo>
                  <a:lnTo>
                    <a:pt x="0" y="4309268"/>
                  </a:lnTo>
                  <a:lnTo>
                    <a:pt x="0" y="237949"/>
                  </a:lnTo>
                  <a:lnTo>
                    <a:pt x="1004989" y="237949"/>
                  </a:lnTo>
                  <a:lnTo>
                    <a:pt x="1143000" y="0"/>
                  </a:lnTo>
                  <a:lnTo>
                    <a:pt x="1281010" y="237949"/>
                  </a:lnTo>
                  <a:close/>
                </a:path>
              </a:pathLst>
            </a:cu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gbe5255b74f_0_262"/>
            <p:cNvSpPr txBox="1"/>
            <p:nvPr/>
          </p:nvSpPr>
          <p:spPr>
            <a:xfrm>
              <a:off x="7655475" y="3722042"/>
              <a:ext cx="3534300" cy="923400"/>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Urbanisation Built up area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India’s built up area is relatively high.</a:t>
              </a:r>
              <a:endParaRPr/>
            </a:p>
          </p:txBody>
        </p:sp>
      </p:grpSp>
      <p:pic>
        <p:nvPicPr>
          <p:cNvPr id="764" name="Google Shape;764;gbe5255b74f_0_262"/>
          <p:cNvPicPr preferRelativeResize="0"/>
          <p:nvPr/>
        </p:nvPicPr>
        <p:blipFill rotWithShape="1">
          <a:blip r:embed="rId6">
            <a:alphaModFix/>
          </a:blip>
          <a:srcRect b="0" l="0" r="0" t="0"/>
          <a:stretch/>
        </p:blipFill>
        <p:spPr>
          <a:xfrm>
            <a:off x="6827716" y="4778588"/>
            <a:ext cx="640080" cy="640080"/>
          </a:xfrm>
          <a:prstGeom prst="rect">
            <a:avLst/>
          </a:prstGeom>
          <a:noFill/>
          <a:ln>
            <a:noFill/>
          </a:ln>
        </p:spPr>
      </p:pic>
      <p:sp>
        <p:nvSpPr>
          <p:cNvPr id="765" name="Google Shape;765;gbe5255b74f_0_262"/>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Dhanya P, Monish O and Tarun L</a:t>
            </a:r>
            <a:endParaRPr/>
          </a:p>
        </p:txBody>
      </p:sp>
      <p:sp>
        <p:nvSpPr>
          <p:cNvPr id="766" name="Google Shape;766;gbe5255b74f_0_262"/>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January 9 2021</a:t>
            </a:r>
            <a:endParaRPr/>
          </a:p>
        </p:txBody>
      </p:sp>
      <p:pic>
        <p:nvPicPr>
          <p:cNvPr id="767" name="Google Shape;767;gbe5255b74f_0_262"/>
          <p:cNvPicPr preferRelativeResize="0"/>
          <p:nvPr/>
        </p:nvPicPr>
        <p:blipFill>
          <a:blip r:embed="rId7">
            <a:alphaModFix/>
          </a:blip>
          <a:stretch>
            <a:fillRect/>
          </a:stretch>
        </p:blipFill>
        <p:spPr>
          <a:xfrm>
            <a:off x="821450" y="2955901"/>
            <a:ext cx="1077341" cy="640075"/>
          </a:xfrm>
          <a:prstGeom prst="rect">
            <a:avLst/>
          </a:prstGeom>
          <a:noFill/>
          <a:ln>
            <a:noFill/>
          </a:ln>
        </p:spPr>
      </p:pic>
      <p:pic>
        <p:nvPicPr>
          <p:cNvPr id="768" name="Google Shape;768;gbe5255b74f_0_262"/>
          <p:cNvPicPr preferRelativeResize="0"/>
          <p:nvPr/>
        </p:nvPicPr>
        <p:blipFill>
          <a:blip r:embed="rId8">
            <a:alphaModFix/>
          </a:blip>
          <a:stretch>
            <a:fillRect/>
          </a:stretch>
        </p:blipFill>
        <p:spPr>
          <a:xfrm>
            <a:off x="805163" y="4951563"/>
            <a:ext cx="672650" cy="527212"/>
          </a:xfrm>
          <a:prstGeom prst="rect">
            <a:avLst/>
          </a:prstGeom>
          <a:noFill/>
          <a:ln>
            <a:noFill/>
          </a:ln>
        </p:spPr>
      </p:pic>
      <p:pic>
        <p:nvPicPr>
          <p:cNvPr id="769" name="Google Shape;769;gbe5255b74f_0_262"/>
          <p:cNvPicPr preferRelativeResize="0"/>
          <p:nvPr/>
        </p:nvPicPr>
        <p:blipFill>
          <a:blip r:embed="rId9">
            <a:alphaModFix/>
          </a:blip>
          <a:stretch>
            <a:fillRect/>
          </a:stretch>
        </p:blipFill>
        <p:spPr>
          <a:xfrm>
            <a:off x="6752587" y="4700225"/>
            <a:ext cx="790347" cy="796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gbe5255b74f_0_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776" name="Google Shape;776;gbe5255b74f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777" name="Google Shape;777;gbe5255b74f_0_43"/>
          <p:cNvSpPr txBox="1"/>
          <p:nvPr>
            <p:ph idx="1" type="body"/>
          </p:nvPr>
        </p:nvSpPr>
        <p:spPr>
          <a:xfrm>
            <a:off x="838200" y="15995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accept the hypothesis that ‘Urbanisation in India is slower when compared to other emerging nations’. </a:t>
            </a:r>
            <a:endParaRPr/>
          </a:p>
          <a:p>
            <a:pPr indent="0" lvl="0" marL="0" rtl="0" algn="l">
              <a:spcBef>
                <a:spcPts val="1000"/>
              </a:spcBef>
              <a:spcAft>
                <a:spcPts val="0"/>
              </a:spcAft>
              <a:buNone/>
            </a:pPr>
            <a:r>
              <a:rPr lang="en-US"/>
              <a:t>To measure the urbanisation level we chose those to compare the metrics with the BRICS nations. </a:t>
            </a:r>
            <a:r>
              <a:rPr lang="en-US"/>
              <a:t>The analysis proves that India scores lower than the BRICS nations in several parameters. </a:t>
            </a:r>
            <a:endParaRPr/>
          </a:p>
          <a:p>
            <a:pPr indent="0" lvl="0" marL="0" rtl="0" algn="l">
              <a:spcBef>
                <a:spcPts val="1000"/>
              </a:spcBef>
              <a:spcAft>
                <a:spcPts val="0"/>
              </a:spcAft>
              <a:buNone/>
            </a:pPr>
            <a:r>
              <a:rPr lang="en-US"/>
              <a:t>India did fairly well in terms of population density in urban cities, access to </a:t>
            </a:r>
            <a:r>
              <a:rPr lang="en-US"/>
              <a:t>electricity</a:t>
            </a:r>
            <a:r>
              <a:rPr lang="en-US"/>
              <a:t>, urban and built up area, however, India did poorly in several metrics such as urbanisation rate, urban agglomeration and basic sanitation. In certain cases India scored the least among the BRICS nations.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gbe5255b74f_0_312"/>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a:t>
            </a:r>
            <a:endParaRPr/>
          </a:p>
        </p:txBody>
      </p:sp>
      <p:sp>
        <p:nvSpPr>
          <p:cNvPr id="784" name="Google Shape;784;gbe5255b74f_0_312"/>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Group 11 </a:t>
            </a:r>
            <a:endParaRPr/>
          </a:p>
        </p:txBody>
      </p:sp>
      <p:sp>
        <p:nvSpPr>
          <p:cNvPr id="785" name="Google Shape;785;gbe5255b74f_0_3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What are we testing?</a:t>
            </a:r>
            <a:endParaRPr/>
          </a:p>
        </p:txBody>
      </p:sp>
      <p:sp>
        <p:nvSpPr>
          <p:cNvPr id="154" name="Google Shape;15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155" name="Google Shape;155;p2"/>
          <p:cNvGrpSpPr/>
          <p:nvPr/>
        </p:nvGrpSpPr>
        <p:grpSpPr>
          <a:xfrm>
            <a:off x="1024859" y="1690620"/>
            <a:ext cx="10792045" cy="3991941"/>
            <a:chOff x="1553753" y="2111579"/>
            <a:chExt cx="8062790" cy="2860376"/>
          </a:xfrm>
        </p:grpSpPr>
        <p:sp>
          <p:nvSpPr>
            <p:cNvPr id="156" name="Google Shape;156;p2"/>
            <p:cNvSpPr txBox="1"/>
            <p:nvPr/>
          </p:nvSpPr>
          <p:spPr>
            <a:xfrm rot="-5400000">
              <a:off x="1104808" y="2707814"/>
              <a:ext cx="11739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Categories</a:t>
              </a:r>
              <a:endParaRPr/>
            </a:p>
          </p:txBody>
        </p:sp>
        <p:grpSp>
          <p:nvGrpSpPr>
            <p:cNvPr id="157" name="Google Shape;157;p2"/>
            <p:cNvGrpSpPr/>
            <p:nvPr/>
          </p:nvGrpSpPr>
          <p:grpSpPr>
            <a:xfrm>
              <a:off x="2387661" y="2111579"/>
              <a:ext cx="3342808" cy="1468459"/>
              <a:chOff x="838200" y="2084490"/>
              <a:chExt cx="3342808" cy="1464978"/>
            </a:xfrm>
          </p:grpSpPr>
          <p:pic>
            <p:nvPicPr>
              <p:cNvPr id="158" name="Google Shape;158;p2"/>
              <p:cNvPicPr preferRelativeResize="0"/>
              <p:nvPr/>
            </p:nvPicPr>
            <p:blipFill rotWithShape="1">
              <a:blip r:embed="rId3">
                <a:alphaModFix/>
              </a:blip>
              <a:srcRect b="0" l="0" r="0" t="0"/>
              <a:stretch/>
            </p:blipFill>
            <p:spPr>
              <a:xfrm>
                <a:off x="1055713" y="2209982"/>
                <a:ext cx="1213994" cy="1213994"/>
              </a:xfrm>
              <a:prstGeom prst="rect">
                <a:avLst/>
              </a:prstGeom>
              <a:noFill/>
              <a:ln>
                <a:noFill/>
              </a:ln>
            </p:spPr>
          </p:pic>
          <p:sp>
            <p:nvSpPr>
              <p:cNvPr id="159" name="Google Shape;159;p2"/>
              <p:cNvSpPr/>
              <p:nvPr/>
            </p:nvSpPr>
            <p:spPr>
              <a:xfrm>
                <a:off x="838200" y="2084490"/>
                <a:ext cx="3342808" cy="1464978"/>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Calibri"/>
                    <a:ea typeface="Calibri"/>
                    <a:cs typeface="Calibri"/>
                    <a:sym typeface="Calibri"/>
                  </a:rPr>
                  <a:t>Urbanisation  </a:t>
                </a:r>
                <a:endParaRPr b="1" sz="1800">
                  <a:solidFill>
                    <a:schemeClr val="dk1"/>
                  </a:solidFill>
                  <a:latin typeface="Calibri"/>
                  <a:ea typeface="Calibri"/>
                  <a:cs typeface="Calibri"/>
                  <a:sym typeface="Calibri"/>
                </a:endParaRPr>
              </a:p>
              <a:p>
                <a:pPr indent="0" lvl="0" marL="0" marR="0" rtl="0" algn="r">
                  <a:spcBef>
                    <a:spcPts val="0"/>
                  </a:spcBef>
                  <a:spcAft>
                    <a:spcPts val="0"/>
                  </a:spcAft>
                  <a:buNone/>
                </a:pPr>
                <a:r>
                  <a:rPr b="1" lang="en-US" sz="1800">
                    <a:solidFill>
                      <a:schemeClr val="dk1"/>
                    </a:solidFill>
                    <a:latin typeface="Calibri"/>
                    <a:ea typeface="Calibri"/>
                    <a:cs typeface="Calibri"/>
                    <a:sym typeface="Calibri"/>
                  </a:rPr>
                  <a:t>Agglomeration </a:t>
                </a:r>
                <a:endParaRPr/>
              </a:p>
            </p:txBody>
          </p:sp>
        </p:grpSp>
        <p:grpSp>
          <p:nvGrpSpPr>
            <p:cNvPr id="160" name="Google Shape;160;p2"/>
            <p:cNvGrpSpPr/>
            <p:nvPr/>
          </p:nvGrpSpPr>
          <p:grpSpPr>
            <a:xfrm>
              <a:off x="6273735" y="2113319"/>
              <a:ext cx="3342808" cy="1464978"/>
              <a:chOff x="7933267" y="1892514"/>
              <a:chExt cx="3342808" cy="1464978"/>
            </a:xfrm>
          </p:grpSpPr>
          <p:sp>
            <p:nvSpPr>
              <p:cNvPr id="161" name="Google Shape;161;p2"/>
              <p:cNvSpPr/>
              <p:nvPr/>
            </p:nvSpPr>
            <p:spPr>
              <a:xfrm>
                <a:off x="7933267" y="1892514"/>
                <a:ext cx="3342808" cy="1464978"/>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50">
                    <a:solidFill>
                      <a:srgbClr val="444444"/>
                    </a:solidFill>
                    <a:highlight>
                      <a:srgbClr val="FFFFFF"/>
                    </a:highlight>
                  </a:rPr>
                  <a:t>Change in </a:t>
                </a:r>
                <a:endParaRPr b="1" sz="1650">
                  <a:solidFill>
                    <a:srgbClr val="444444"/>
                  </a:solidFill>
                  <a:highlight>
                    <a:srgbClr val="FFFFFF"/>
                  </a:highlight>
                </a:endParaRPr>
              </a:p>
              <a:p>
                <a:pPr indent="0" lvl="0" marL="0" marR="0" rtl="0" algn="r">
                  <a:spcBef>
                    <a:spcPts val="0"/>
                  </a:spcBef>
                  <a:spcAft>
                    <a:spcPts val="0"/>
                  </a:spcAft>
                  <a:buNone/>
                </a:pPr>
                <a:r>
                  <a:rPr b="1" lang="en-US" sz="1650">
                    <a:solidFill>
                      <a:srgbClr val="444444"/>
                    </a:solidFill>
                    <a:highlight>
                      <a:srgbClr val="FFFFFF"/>
                    </a:highlight>
                  </a:rPr>
                  <a:t>Percentage </a:t>
                </a:r>
                <a:endParaRPr b="1" sz="1650">
                  <a:solidFill>
                    <a:srgbClr val="444444"/>
                  </a:solidFill>
                  <a:highlight>
                    <a:srgbClr val="FFFFFF"/>
                  </a:highlight>
                </a:endParaRPr>
              </a:p>
              <a:p>
                <a:pPr indent="0" lvl="0" marL="0" marR="0" rtl="0" algn="r">
                  <a:spcBef>
                    <a:spcPts val="0"/>
                  </a:spcBef>
                  <a:spcAft>
                    <a:spcPts val="0"/>
                  </a:spcAft>
                  <a:buNone/>
                </a:pPr>
                <a:r>
                  <a:rPr b="1" lang="en-US" sz="1650">
                    <a:solidFill>
                      <a:srgbClr val="444444"/>
                    </a:solidFill>
                    <a:highlight>
                      <a:srgbClr val="FFFFFF"/>
                    </a:highlight>
                  </a:rPr>
                  <a:t>Share of </a:t>
                </a:r>
                <a:endParaRPr b="1" sz="1650">
                  <a:solidFill>
                    <a:srgbClr val="444444"/>
                  </a:solidFill>
                  <a:highlight>
                    <a:srgbClr val="FFFFFF"/>
                  </a:highlight>
                </a:endParaRPr>
              </a:p>
              <a:p>
                <a:pPr indent="0" lvl="0" marL="0" marR="0" rtl="0" algn="r">
                  <a:spcBef>
                    <a:spcPts val="0"/>
                  </a:spcBef>
                  <a:spcAft>
                    <a:spcPts val="0"/>
                  </a:spcAft>
                  <a:buNone/>
                </a:pPr>
                <a:r>
                  <a:rPr b="1" lang="en-US" sz="1650">
                    <a:solidFill>
                      <a:srgbClr val="444444"/>
                    </a:solidFill>
                    <a:highlight>
                      <a:srgbClr val="FFFFFF"/>
                    </a:highlight>
                  </a:rPr>
                  <a:t>Urban </a:t>
                </a:r>
                <a:endParaRPr b="1" sz="1650">
                  <a:solidFill>
                    <a:srgbClr val="444444"/>
                  </a:solidFill>
                  <a:highlight>
                    <a:srgbClr val="FFFFFF"/>
                  </a:highlight>
                </a:endParaRPr>
              </a:p>
              <a:p>
                <a:pPr indent="0" lvl="0" marL="0" marR="0" rtl="0" algn="r">
                  <a:spcBef>
                    <a:spcPts val="0"/>
                  </a:spcBef>
                  <a:spcAft>
                    <a:spcPts val="0"/>
                  </a:spcAft>
                  <a:buNone/>
                </a:pPr>
                <a:r>
                  <a:rPr b="1" lang="en-US" sz="1650">
                    <a:solidFill>
                      <a:srgbClr val="444444"/>
                    </a:solidFill>
                    <a:highlight>
                      <a:srgbClr val="FFFFFF"/>
                    </a:highlight>
                  </a:rPr>
                  <a:t>Population</a:t>
                </a:r>
                <a:endParaRPr sz="700"/>
              </a:p>
            </p:txBody>
          </p:sp>
          <p:pic>
            <p:nvPicPr>
              <p:cNvPr id="162" name="Google Shape;162;p2"/>
              <p:cNvPicPr preferRelativeResize="0"/>
              <p:nvPr/>
            </p:nvPicPr>
            <p:blipFill rotWithShape="1">
              <a:blip r:embed="rId4">
                <a:alphaModFix/>
              </a:blip>
              <a:srcRect b="0" l="0" r="0" t="0"/>
              <a:stretch/>
            </p:blipFill>
            <p:spPr>
              <a:xfrm>
                <a:off x="8201515" y="1949024"/>
                <a:ext cx="1335024" cy="1335024"/>
              </a:xfrm>
              <a:prstGeom prst="rect">
                <a:avLst/>
              </a:prstGeom>
              <a:noFill/>
              <a:ln>
                <a:noFill/>
              </a:ln>
            </p:spPr>
          </p:pic>
        </p:grpSp>
        <p:sp>
          <p:nvSpPr>
            <p:cNvPr id="163" name="Google Shape;163;p2"/>
            <p:cNvSpPr txBox="1"/>
            <p:nvPr/>
          </p:nvSpPr>
          <p:spPr>
            <a:xfrm rot="-5400000">
              <a:off x="1097753" y="4239955"/>
              <a:ext cx="11880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Hypothesis</a:t>
              </a:r>
              <a:endParaRPr/>
            </a:p>
          </p:txBody>
        </p:sp>
        <p:sp>
          <p:nvSpPr>
            <p:cNvPr id="164" name="Google Shape;164;p2"/>
            <p:cNvSpPr txBox="1"/>
            <p:nvPr/>
          </p:nvSpPr>
          <p:spPr>
            <a:xfrm>
              <a:off x="2387673" y="3812295"/>
              <a:ext cx="3342900" cy="86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highlight>
                    <a:srgbClr val="FFFFFF"/>
                  </a:highlight>
                </a:rPr>
                <a:t>1. </a:t>
              </a:r>
              <a:r>
                <a:rPr lang="en-US" sz="1800">
                  <a:highlight>
                    <a:srgbClr val="FFFFFF"/>
                  </a:highlight>
                </a:rPr>
                <a:t>Population in urban agglomeration more than 1 million(% of total population) - Brazil, China, India, Russian Federation, South Africa</a:t>
              </a:r>
              <a:endParaRPr sz="1800"/>
            </a:p>
          </p:txBody>
        </p:sp>
        <p:sp>
          <p:nvSpPr>
            <p:cNvPr id="165" name="Google Shape;165;p2"/>
            <p:cNvSpPr txBox="1"/>
            <p:nvPr/>
          </p:nvSpPr>
          <p:spPr>
            <a:xfrm>
              <a:off x="6273731" y="3783964"/>
              <a:ext cx="3140100" cy="86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444444"/>
                  </a:solidFill>
                  <a:highlight>
                    <a:srgbClr val="FFFFFF"/>
                  </a:highlight>
                </a:rPr>
                <a:t>1.Change in Percentage Share of Urban Population</a:t>
              </a:r>
              <a:endParaRPr sz="1800">
                <a:solidFill>
                  <a:srgbClr val="444444"/>
                </a:solidFill>
                <a:highlight>
                  <a:srgbClr val="FFFFFF"/>
                </a:highlight>
              </a:endParaRPr>
            </a:p>
            <a:p>
              <a:pPr indent="0" lvl="0" marL="0" marR="0" rtl="0" algn="ctr">
                <a:spcBef>
                  <a:spcPts val="0"/>
                </a:spcBef>
                <a:spcAft>
                  <a:spcPts val="0"/>
                </a:spcAft>
                <a:buNone/>
              </a:pPr>
              <a:r>
                <a:rPr lang="en-US" sz="1800">
                  <a:solidFill>
                    <a:schemeClr val="dk1"/>
                  </a:solidFill>
                  <a:highlight>
                    <a:srgbClr val="FFFFFF"/>
                  </a:highlight>
                </a:rPr>
                <a:t>2. Average Annual Rate of Change of the Urban Population (%</a:t>
              </a:r>
              <a:r>
                <a:rPr lang="en-US" sz="1150">
                  <a:solidFill>
                    <a:schemeClr val="dk1"/>
                  </a:solidFill>
                  <a:highlight>
                    <a:srgbClr val="FFFFFF"/>
                  </a:highlight>
                </a:rPr>
                <a:t>)</a:t>
              </a:r>
              <a:endParaRPr b="1" sz="2350">
                <a:solidFill>
                  <a:srgbClr val="444444"/>
                </a:solidFill>
                <a:highlight>
                  <a:srgbClr val="FFFFFF"/>
                </a:highlight>
              </a:endParaRPr>
            </a:p>
          </p:txBody>
        </p:sp>
      </p:grpSp>
      <p:sp>
        <p:nvSpPr>
          <p:cNvPr id="166" name="Google Shape;166;p2"/>
          <p:cNvSpPr txBox="1"/>
          <p:nvPr/>
        </p:nvSpPr>
        <p:spPr>
          <a:xfrm>
            <a:off x="209021" y="6379442"/>
            <a:ext cx="3440628" cy="31894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rPr b="0" lang="en-US" sz="900" u="none">
                <a:solidFill>
                  <a:srgbClr val="7F7F7F"/>
                </a:solidFill>
                <a:latin typeface="Libre Franklin"/>
                <a:ea typeface="Libre Franklin"/>
                <a:cs typeface="Libre Franklin"/>
                <a:sym typeface="Libre Franklin"/>
              </a:rPr>
              <a:t>Unknown Knowns: Empirically testing the media narrative on India</a:t>
            </a:r>
            <a:endParaRPr/>
          </a:p>
        </p:txBody>
      </p:sp>
      <p:sp>
        <p:nvSpPr>
          <p:cNvPr id="167" name="Google Shape;167;p2"/>
          <p:cNvSpPr txBox="1"/>
          <p:nvPr/>
        </p:nvSpPr>
        <p:spPr>
          <a:xfrm>
            <a:off x="3925714" y="6379442"/>
            <a:ext cx="4408822" cy="31894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168" name="Google Shape;168;p2"/>
          <p:cNvSpPr txBox="1"/>
          <p:nvPr/>
        </p:nvSpPr>
        <p:spPr>
          <a:xfrm>
            <a:off x="8525663" y="6379442"/>
            <a:ext cx="2289347" cy="3189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sz="900">
              <a:solidFill>
                <a:srgbClr val="7F7F7F"/>
              </a:solidFill>
              <a:latin typeface="Libre Franklin"/>
              <a:ea typeface="Libre Franklin"/>
              <a:cs typeface="Libre Franklin"/>
              <a:sym typeface="Libre Franklin"/>
            </a:endParaRPr>
          </a:p>
        </p:txBody>
      </p:sp>
      <p:pic>
        <p:nvPicPr>
          <p:cNvPr id="169" name="Google Shape;169;p2"/>
          <p:cNvPicPr preferRelativeResize="0"/>
          <p:nvPr/>
        </p:nvPicPr>
        <p:blipFill>
          <a:blip r:embed="rId5">
            <a:alphaModFix/>
          </a:blip>
          <a:stretch>
            <a:fillRect/>
          </a:stretch>
        </p:blipFill>
        <p:spPr>
          <a:xfrm>
            <a:off x="7535076" y="1895476"/>
            <a:ext cx="2884800" cy="1676725"/>
          </a:xfrm>
          <a:prstGeom prst="rect">
            <a:avLst/>
          </a:prstGeom>
          <a:noFill/>
          <a:ln>
            <a:noFill/>
          </a:ln>
        </p:spPr>
      </p:pic>
      <p:pic>
        <p:nvPicPr>
          <p:cNvPr id="170" name="Google Shape;170;p2"/>
          <p:cNvPicPr preferRelativeResize="0"/>
          <p:nvPr/>
        </p:nvPicPr>
        <p:blipFill>
          <a:blip r:embed="rId6">
            <a:alphaModFix/>
          </a:blip>
          <a:stretch>
            <a:fillRect/>
          </a:stretch>
        </p:blipFill>
        <p:spPr>
          <a:xfrm>
            <a:off x="2162350" y="1829475"/>
            <a:ext cx="2369451" cy="174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bd65545ff3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What are we testing?</a:t>
            </a:r>
            <a:endParaRPr/>
          </a:p>
        </p:txBody>
      </p:sp>
      <p:sp>
        <p:nvSpPr>
          <p:cNvPr id="177" name="Google Shape;177;gbd65545ff3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178" name="Google Shape;178;gbd65545ff3_0_38"/>
          <p:cNvGrpSpPr/>
          <p:nvPr/>
        </p:nvGrpSpPr>
        <p:grpSpPr>
          <a:xfrm>
            <a:off x="1024859" y="1690690"/>
            <a:ext cx="10792168" cy="3991871"/>
            <a:chOff x="1553753" y="2111629"/>
            <a:chExt cx="8062882" cy="2860326"/>
          </a:xfrm>
        </p:grpSpPr>
        <p:sp>
          <p:nvSpPr>
            <p:cNvPr id="179" name="Google Shape;179;gbd65545ff3_0_38"/>
            <p:cNvSpPr txBox="1"/>
            <p:nvPr/>
          </p:nvSpPr>
          <p:spPr>
            <a:xfrm rot="-5400000">
              <a:off x="1104808" y="2707814"/>
              <a:ext cx="11739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Categories</a:t>
              </a:r>
              <a:endParaRPr/>
            </a:p>
          </p:txBody>
        </p:sp>
        <p:grpSp>
          <p:nvGrpSpPr>
            <p:cNvPr id="180" name="Google Shape;180;gbd65545ff3_0_38"/>
            <p:cNvGrpSpPr/>
            <p:nvPr/>
          </p:nvGrpSpPr>
          <p:grpSpPr>
            <a:xfrm>
              <a:off x="2387661" y="2111629"/>
              <a:ext cx="3342900" cy="1468416"/>
              <a:chOff x="838200" y="2084490"/>
              <a:chExt cx="3342900" cy="1464900"/>
            </a:xfrm>
          </p:grpSpPr>
          <p:pic>
            <p:nvPicPr>
              <p:cNvPr id="181" name="Google Shape;181;gbd65545ff3_0_38"/>
              <p:cNvPicPr preferRelativeResize="0"/>
              <p:nvPr/>
            </p:nvPicPr>
            <p:blipFill rotWithShape="1">
              <a:blip r:embed="rId3">
                <a:alphaModFix/>
              </a:blip>
              <a:srcRect b="0" l="0" r="0" t="0"/>
              <a:stretch/>
            </p:blipFill>
            <p:spPr>
              <a:xfrm>
                <a:off x="1055713" y="2209982"/>
                <a:ext cx="1213994" cy="1213994"/>
              </a:xfrm>
              <a:prstGeom prst="rect">
                <a:avLst/>
              </a:prstGeom>
              <a:noFill/>
              <a:ln>
                <a:noFill/>
              </a:ln>
            </p:spPr>
          </p:pic>
          <p:sp>
            <p:nvSpPr>
              <p:cNvPr id="182" name="Google Shape;182;gbd65545ff3_0_38"/>
              <p:cNvSpPr/>
              <p:nvPr/>
            </p:nvSpPr>
            <p:spPr>
              <a:xfrm>
                <a:off x="838200" y="2084490"/>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150">
                    <a:solidFill>
                      <a:srgbClr val="444444"/>
                    </a:solidFill>
                    <a:highlight>
                      <a:srgbClr val="FFFFFF"/>
                    </a:highlight>
                  </a:rPr>
                  <a:t>Basic Urban </a:t>
                </a:r>
                <a:endParaRPr b="1" sz="2150">
                  <a:solidFill>
                    <a:srgbClr val="444444"/>
                  </a:solidFill>
                  <a:highlight>
                    <a:srgbClr val="FFFFFF"/>
                  </a:highlight>
                </a:endParaRPr>
              </a:p>
              <a:p>
                <a:pPr indent="0" lvl="0" marL="0" marR="0" rtl="0" algn="r">
                  <a:spcBef>
                    <a:spcPts val="0"/>
                  </a:spcBef>
                  <a:spcAft>
                    <a:spcPts val="0"/>
                  </a:spcAft>
                  <a:buNone/>
                </a:pPr>
                <a:r>
                  <a:rPr b="1" lang="en-US" sz="2150">
                    <a:solidFill>
                      <a:srgbClr val="444444"/>
                    </a:solidFill>
                    <a:highlight>
                      <a:srgbClr val="FFFFFF"/>
                    </a:highlight>
                  </a:rPr>
                  <a:t>Sanitation </a:t>
                </a:r>
                <a:endParaRPr b="1" sz="2150">
                  <a:solidFill>
                    <a:srgbClr val="444444"/>
                  </a:solidFill>
                  <a:highlight>
                    <a:srgbClr val="FFFFFF"/>
                  </a:highlight>
                </a:endParaRPr>
              </a:p>
              <a:p>
                <a:pPr indent="0" lvl="0" marL="0" marR="0" rtl="0" algn="r">
                  <a:spcBef>
                    <a:spcPts val="0"/>
                  </a:spcBef>
                  <a:spcAft>
                    <a:spcPts val="0"/>
                  </a:spcAft>
                  <a:buNone/>
                </a:pPr>
                <a:r>
                  <a:rPr b="1" lang="en-US" sz="2150">
                    <a:solidFill>
                      <a:srgbClr val="444444"/>
                    </a:solidFill>
                    <a:highlight>
                      <a:srgbClr val="FFFFFF"/>
                    </a:highlight>
                  </a:rPr>
                  <a:t>Services</a:t>
                </a:r>
                <a:endParaRPr sz="1200"/>
              </a:p>
            </p:txBody>
          </p:sp>
        </p:grpSp>
        <p:grpSp>
          <p:nvGrpSpPr>
            <p:cNvPr id="183" name="Google Shape;183;gbd65545ff3_0_38"/>
            <p:cNvGrpSpPr/>
            <p:nvPr/>
          </p:nvGrpSpPr>
          <p:grpSpPr>
            <a:xfrm>
              <a:off x="6273735" y="2113319"/>
              <a:ext cx="3342900" cy="1464900"/>
              <a:chOff x="7933267" y="1892514"/>
              <a:chExt cx="3342900" cy="1464900"/>
            </a:xfrm>
          </p:grpSpPr>
          <p:sp>
            <p:nvSpPr>
              <p:cNvPr id="184" name="Google Shape;184;gbd65545ff3_0_38"/>
              <p:cNvSpPr/>
              <p:nvPr/>
            </p:nvSpPr>
            <p:spPr>
              <a:xfrm>
                <a:off x="7933267" y="1892514"/>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350">
                    <a:solidFill>
                      <a:srgbClr val="444444"/>
                    </a:solidFill>
                    <a:highlight>
                      <a:srgbClr val="FFFFFF"/>
                    </a:highlight>
                  </a:rPr>
                  <a:t>Access</a:t>
                </a:r>
                <a:endParaRPr b="1" sz="2350">
                  <a:solidFill>
                    <a:srgbClr val="444444"/>
                  </a:solidFill>
                  <a:highlight>
                    <a:srgbClr val="FFFFFF"/>
                  </a:highlight>
                </a:endParaRPr>
              </a:p>
              <a:p>
                <a:pPr indent="0" lvl="0" marL="0" marR="0" rtl="0" algn="r">
                  <a:spcBef>
                    <a:spcPts val="0"/>
                  </a:spcBef>
                  <a:spcAft>
                    <a:spcPts val="0"/>
                  </a:spcAft>
                  <a:buNone/>
                </a:pPr>
                <a:r>
                  <a:rPr b="1" lang="en-US" sz="2350">
                    <a:solidFill>
                      <a:srgbClr val="444444"/>
                    </a:solidFill>
                    <a:highlight>
                      <a:srgbClr val="FFFFFF"/>
                    </a:highlight>
                  </a:rPr>
                  <a:t> to Basic </a:t>
                </a:r>
                <a:endParaRPr b="1" sz="2350">
                  <a:solidFill>
                    <a:srgbClr val="444444"/>
                  </a:solidFill>
                  <a:highlight>
                    <a:srgbClr val="FFFFFF"/>
                  </a:highlight>
                </a:endParaRPr>
              </a:p>
              <a:p>
                <a:pPr indent="0" lvl="0" marL="0" marR="0" rtl="0" algn="r">
                  <a:spcBef>
                    <a:spcPts val="0"/>
                  </a:spcBef>
                  <a:spcAft>
                    <a:spcPts val="0"/>
                  </a:spcAft>
                  <a:buNone/>
                </a:pPr>
                <a:r>
                  <a:rPr b="1" lang="en-US" sz="2350">
                    <a:solidFill>
                      <a:srgbClr val="444444"/>
                    </a:solidFill>
                    <a:highlight>
                      <a:srgbClr val="FFFFFF"/>
                    </a:highlight>
                  </a:rPr>
                  <a:t>Necessities </a:t>
                </a:r>
                <a:endParaRPr b="1" sz="2350">
                  <a:solidFill>
                    <a:srgbClr val="444444"/>
                  </a:solidFill>
                  <a:highlight>
                    <a:srgbClr val="FFFFFF"/>
                  </a:highlight>
                </a:endParaRPr>
              </a:p>
              <a:p>
                <a:pPr indent="0" lvl="0" marL="0" marR="0" rtl="0" algn="r">
                  <a:spcBef>
                    <a:spcPts val="0"/>
                  </a:spcBef>
                  <a:spcAft>
                    <a:spcPts val="0"/>
                  </a:spcAft>
                  <a:buNone/>
                </a:pPr>
                <a:r>
                  <a:rPr b="1" lang="en-US" sz="2350">
                    <a:solidFill>
                      <a:srgbClr val="444444"/>
                    </a:solidFill>
                    <a:highlight>
                      <a:srgbClr val="FFFFFF"/>
                    </a:highlight>
                  </a:rPr>
                  <a:t>(Electricity)</a:t>
                </a:r>
                <a:endParaRPr sz="700"/>
              </a:p>
            </p:txBody>
          </p:sp>
          <p:pic>
            <p:nvPicPr>
              <p:cNvPr id="185" name="Google Shape;185;gbd65545ff3_0_38"/>
              <p:cNvPicPr preferRelativeResize="0"/>
              <p:nvPr/>
            </p:nvPicPr>
            <p:blipFill rotWithShape="1">
              <a:blip r:embed="rId4">
                <a:alphaModFix/>
              </a:blip>
              <a:srcRect b="0" l="0" r="0" t="0"/>
              <a:stretch/>
            </p:blipFill>
            <p:spPr>
              <a:xfrm>
                <a:off x="8201515" y="1949024"/>
                <a:ext cx="1335024" cy="1335024"/>
              </a:xfrm>
              <a:prstGeom prst="rect">
                <a:avLst/>
              </a:prstGeom>
              <a:noFill/>
              <a:ln>
                <a:noFill/>
              </a:ln>
            </p:spPr>
          </p:pic>
        </p:grpSp>
        <p:sp>
          <p:nvSpPr>
            <p:cNvPr id="186" name="Google Shape;186;gbd65545ff3_0_38"/>
            <p:cNvSpPr txBox="1"/>
            <p:nvPr/>
          </p:nvSpPr>
          <p:spPr>
            <a:xfrm rot="-5400000">
              <a:off x="1097753" y="4239955"/>
              <a:ext cx="11880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Hypothesis</a:t>
              </a:r>
              <a:endParaRPr/>
            </a:p>
          </p:txBody>
        </p:sp>
        <p:sp>
          <p:nvSpPr>
            <p:cNvPr id="187" name="Google Shape;187;gbd65545ff3_0_38"/>
            <p:cNvSpPr txBox="1"/>
            <p:nvPr/>
          </p:nvSpPr>
          <p:spPr>
            <a:xfrm>
              <a:off x="2387673" y="3812295"/>
              <a:ext cx="3342900" cy="66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highlight>
                    <a:srgbClr val="FFFFFF"/>
                  </a:highlight>
                </a:rPr>
                <a:t>1.</a:t>
              </a:r>
              <a:r>
                <a:rPr lang="en-US" sz="1800">
                  <a:solidFill>
                    <a:schemeClr val="dk1"/>
                  </a:solidFill>
                  <a:highlight>
                    <a:srgbClr val="FFFFFF"/>
                  </a:highlight>
                </a:rPr>
                <a:t>People in Urban  areas using atleast basic sanitation services - Brazil, China, India, Russian Federation, South Africa</a:t>
              </a:r>
              <a:endParaRPr sz="1800"/>
            </a:p>
          </p:txBody>
        </p:sp>
        <p:sp>
          <p:nvSpPr>
            <p:cNvPr id="188" name="Google Shape;188;gbd65545ff3_0_38"/>
            <p:cNvSpPr txBox="1"/>
            <p:nvPr/>
          </p:nvSpPr>
          <p:spPr>
            <a:xfrm>
              <a:off x="6273731" y="3783964"/>
              <a:ext cx="3140100" cy="860400"/>
            </a:xfrm>
            <a:prstGeom prst="rect">
              <a:avLst/>
            </a:prstGeom>
            <a:noFill/>
            <a:ln>
              <a:noFill/>
            </a:ln>
          </p:spPr>
          <p:txBody>
            <a:bodyPr anchorCtr="0" anchor="t" bIns="45700" lIns="91425" spcFirstLastPara="1" rIns="91425" wrap="square" tIns="45700">
              <a:spAutoFit/>
            </a:bodyPr>
            <a:lstStyle/>
            <a:p>
              <a:pPr indent="-342900" lvl="0" marL="457200" marR="0" rtl="0" algn="ctr">
                <a:spcBef>
                  <a:spcPts val="0"/>
                </a:spcBef>
                <a:spcAft>
                  <a:spcPts val="0"/>
                </a:spcAft>
                <a:buClr>
                  <a:srgbClr val="444444"/>
                </a:buClr>
                <a:buSzPts val="1800"/>
                <a:buAutoNum type="arabicPeriod"/>
              </a:pPr>
              <a:r>
                <a:rPr lang="en-US" sz="1800">
                  <a:solidFill>
                    <a:schemeClr val="dk1"/>
                  </a:solidFill>
                  <a:highlight>
                    <a:srgbClr val="FFFFFF"/>
                  </a:highlight>
                </a:rPr>
                <a:t>Urban Population with access to electricity (% of urban population) - Brazil, China, India, Russian Federation, South Africa</a:t>
              </a:r>
              <a:endParaRPr b="1" sz="1800">
                <a:solidFill>
                  <a:srgbClr val="444444"/>
                </a:solidFill>
                <a:highlight>
                  <a:srgbClr val="FFFFFF"/>
                </a:highlight>
              </a:endParaRPr>
            </a:p>
          </p:txBody>
        </p:sp>
      </p:grpSp>
      <p:sp>
        <p:nvSpPr>
          <p:cNvPr id="189" name="Google Shape;189;gbd65545ff3_0_38"/>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rPr b="0" lang="en-US" sz="900" u="none">
                <a:solidFill>
                  <a:srgbClr val="7F7F7F"/>
                </a:solidFill>
                <a:latin typeface="Libre Franklin"/>
                <a:ea typeface="Libre Franklin"/>
                <a:cs typeface="Libre Franklin"/>
                <a:sym typeface="Libre Franklin"/>
              </a:rPr>
              <a:t>Unknown Knowns: Empirically testing the media narrative on India</a:t>
            </a:r>
            <a:endParaRPr/>
          </a:p>
        </p:txBody>
      </p:sp>
      <p:sp>
        <p:nvSpPr>
          <p:cNvPr id="190" name="Google Shape;190;gbd65545ff3_0_38"/>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ctr">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191" name="Google Shape;191;gbd65545ff3_0_38"/>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sz="900">
              <a:solidFill>
                <a:srgbClr val="7F7F7F"/>
              </a:solidFill>
              <a:latin typeface="Libre Franklin"/>
              <a:ea typeface="Libre Franklin"/>
              <a:cs typeface="Libre Franklin"/>
              <a:sym typeface="Libre Franklin"/>
            </a:endParaRPr>
          </a:p>
        </p:txBody>
      </p:sp>
      <p:pic>
        <p:nvPicPr>
          <p:cNvPr id="192" name="Google Shape;192;gbd65545ff3_0_38"/>
          <p:cNvPicPr preferRelativeResize="0"/>
          <p:nvPr/>
        </p:nvPicPr>
        <p:blipFill>
          <a:blip r:embed="rId5">
            <a:alphaModFix/>
          </a:blip>
          <a:stretch>
            <a:fillRect/>
          </a:stretch>
        </p:blipFill>
        <p:spPr>
          <a:xfrm>
            <a:off x="7506125" y="1846525"/>
            <a:ext cx="2401475" cy="1683775"/>
          </a:xfrm>
          <a:prstGeom prst="rect">
            <a:avLst/>
          </a:prstGeom>
          <a:noFill/>
          <a:ln>
            <a:noFill/>
          </a:ln>
        </p:spPr>
      </p:pic>
      <p:pic>
        <p:nvPicPr>
          <p:cNvPr id="193" name="Google Shape;193;gbd65545ff3_0_38"/>
          <p:cNvPicPr preferRelativeResize="0"/>
          <p:nvPr/>
        </p:nvPicPr>
        <p:blipFill>
          <a:blip r:embed="rId6">
            <a:alphaModFix/>
          </a:blip>
          <a:stretch>
            <a:fillRect/>
          </a:stretch>
        </p:blipFill>
        <p:spPr>
          <a:xfrm>
            <a:off x="2237725" y="1861598"/>
            <a:ext cx="2289300" cy="16837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be5255b74f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What are we testing?</a:t>
            </a:r>
            <a:endParaRPr/>
          </a:p>
        </p:txBody>
      </p:sp>
      <p:sp>
        <p:nvSpPr>
          <p:cNvPr id="200" name="Google Shape;200;gbe5255b74f_0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grpSp>
        <p:nvGrpSpPr>
          <p:cNvPr id="201" name="Google Shape;201;gbe5255b74f_0_6"/>
          <p:cNvGrpSpPr/>
          <p:nvPr/>
        </p:nvGrpSpPr>
        <p:grpSpPr>
          <a:xfrm>
            <a:off x="1024859" y="1690690"/>
            <a:ext cx="10792168" cy="3991871"/>
            <a:chOff x="1553753" y="2111629"/>
            <a:chExt cx="8062882" cy="2860326"/>
          </a:xfrm>
        </p:grpSpPr>
        <p:sp>
          <p:nvSpPr>
            <p:cNvPr id="202" name="Google Shape;202;gbe5255b74f_0_6"/>
            <p:cNvSpPr txBox="1"/>
            <p:nvPr/>
          </p:nvSpPr>
          <p:spPr>
            <a:xfrm rot="-5400000">
              <a:off x="1104808" y="2707814"/>
              <a:ext cx="11739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Categories</a:t>
              </a:r>
              <a:endParaRPr/>
            </a:p>
          </p:txBody>
        </p:sp>
        <p:grpSp>
          <p:nvGrpSpPr>
            <p:cNvPr id="203" name="Google Shape;203;gbe5255b74f_0_6"/>
            <p:cNvGrpSpPr/>
            <p:nvPr/>
          </p:nvGrpSpPr>
          <p:grpSpPr>
            <a:xfrm>
              <a:off x="2387661" y="2111629"/>
              <a:ext cx="3342900" cy="1468416"/>
              <a:chOff x="838200" y="2084490"/>
              <a:chExt cx="3342900" cy="1464900"/>
            </a:xfrm>
          </p:grpSpPr>
          <p:pic>
            <p:nvPicPr>
              <p:cNvPr id="204" name="Google Shape;204;gbe5255b74f_0_6"/>
              <p:cNvPicPr preferRelativeResize="0"/>
              <p:nvPr/>
            </p:nvPicPr>
            <p:blipFill rotWithShape="1">
              <a:blip r:embed="rId3">
                <a:alphaModFix/>
              </a:blip>
              <a:srcRect b="0" l="0" r="0" t="0"/>
              <a:stretch/>
            </p:blipFill>
            <p:spPr>
              <a:xfrm>
                <a:off x="1055713" y="2209982"/>
                <a:ext cx="1213994" cy="1213994"/>
              </a:xfrm>
              <a:prstGeom prst="rect">
                <a:avLst/>
              </a:prstGeom>
              <a:noFill/>
              <a:ln>
                <a:noFill/>
              </a:ln>
            </p:spPr>
          </p:pic>
          <p:sp>
            <p:nvSpPr>
              <p:cNvPr id="205" name="Google Shape;205;gbe5255b74f_0_6"/>
              <p:cNvSpPr/>
              <p:nvPr/>
            </p:nvSpPr>
            <p:spPr>
              <a:xfrm>
                <a:off x="838200" y="2084490"/>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350">
                    <a:solidFill>
                      <a:schemeClr val="dk1"/>
                    </a:solidFill>
                    <a:highlight>
                      <a:srgbClr val="FFFFFF"/>
                    </a:highlight>
                  </a:rPr>
                  <a:t>Urbanisation </a:t>
                </a:r>
                <a:endParaRPr b="1" sz="2350">
                  <a:solidFill>
                    <a:schemeClr val="dk1"/>
                  </a:solidFill>
                  <a:highlight>
                    <a:srgbClr val="FFFFFF"/>
                  </a:highlight>
                </a:endParaRPr>
              </a:p>
              <a:p>
                <a:pPr indent="0" lvl="0" marL="0" marR="0" rtl="0" algn="r">
                  <a:spcBef>
                    <a:spcPts val="0"/>
                  </a:spcBef>
                  <a:spcAft>
                    <a:spcPts val="0"/>
                  </a:spcAft>
                  <a:buNone/>
                </a:pPr>
                <a:r>
                  <a:rPr b="1" lang="en-US" sz="2350">
                    <a:solidFill>
                      <a:schemeClr val="dk1"/>
                    </a:solidFill>
                    <a:highlight>
                      <a:srgbClr val="FFFFFF"/>
                    </a:highlight>
                  </a:rPr>
                  <a:t>Value</a:t>
                </a:r>
                <a:endParaRPr sz="1200"/>
              </a:p>
            </p:txBody>
          </p:sp>
        </p:grpSp>
        <p:grpSp>
          <p:nvGrpSpPr>
            <p:cNvPr id="206" name="Google Shape;206;gbe5255b74f_0_6"/>
            <p:cNvGrpSpPr/>
            <p:nvPr/>
          </p:nvGrpSpPr>
          <p:grpSpPr>
            <a:xfrm>
              <a:off x="6273735" y="2113319"/>
              <a:ext cx="3342900" cy="1464900"/>
              <a:chOff x="7933267" y="1892514"/>
              <a:chExt cx="3342900" cy="1464900"/>
            </a:xfrm>
          </p:grpSpPr>
          <p:sp>
            <p:nvSpPr>
              <p:cNvPr id="207" name="Google Shape;207;gbe5255b74f_0_6"/>
              <p:cNvSpPr/>
              <p:nvPr/>
            </p:nvSpPr>
            <p:spPr>
              <a:xfrm>
                <a:off x="7933267" y="1892514"/>
                <a:ext cx="3342900" cy="14649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350">
                    <a:solidFill>
                      <a:schemeClr val="dk1"/>
                    </a:solidFill>
                    <a:highlight>
                      <a:srgbClr val="FFFFFF"/>
                    </a:highlight>
                  </a:rPr>
                  <a:t>Urban Built </a:t>
                </a:r>
                <a:endParaRPr b="1" sz="2350">
                  <a:solidFill>
                    <a:schemeClr val="dk1"/>
                  </a:solidFill>
                  <a:highlight>
                    <a:srgbClr val="FFFFFF"/>
                  </a:highlight>
                </a:endParaRPr>
              </a:p>
              <a:p>
                <a:pPr indent="0" lvl="0" marL="0" marR="0" rtl="0" algn="r">
                  <a:spcBef>
                    <a:spcPts val="0"/>
                  </a:spcBef>
                  <a:spcAft>
                    <a:spcPts val="0"/>
                  </a:spcAft>
                  <a:buNone/>
                </a:pPr>
                <a:r>
                  <a:rPr b="1" lang="en-US" sz="2350">
                    <a:solidFill>
                      <a:schemeClr val="dk1"/>
                    </a:solidFill>
                    <a:highlight>
                      <a:srgbClr val="FFFFFF"/>
                    </a:highlight>
                  </a:rPr>
                  <a:t>Up Area</a:t>
                </a:r>
                <a:endParaRPr sz="700"/>
              </a:p>
            </p:txBody>
          </p:sp>
          <p:pic>
            <p:nvPicPr>
              <p:cNvPr id="208" name="Google Shape;208;gbe5255b74f_0_6"/>
              <p:cNvPicPr preferRelativeResize="0"/>
              <p:nvPr/>
            </p:nvPicPr>
            <p:blipFill rotWithShape="1">
              <a:blip r:embed="rId4">
                <a:alphaModFix/>
              </a:blip>
              <a:srcRect b="0" l="0" r="0" t="0"/>
              <a:stretch/>
            </p:blipFill>
            <p:spPr>
              <a:xfrm>
                <a:off x="8201515" y="1949024"/>
                <a:ext cx="1335024" cy="1335024"/>
              </a:xfrm>
              <a:prstGeom prst="rect">
                <a:avLst/>
              </a:prstGeom>
              <a:noFill/>
              <a:ln>
                <a:noFill/>
              </a:ln>
            </p:spPr>
          </p:pic>
        </p:grpSp>
        <p:sp>
          <p:nvSpPr>
            <p:cNvPr id="209" name="Google Shape;209;gbe5255b74f_0_6"/>
            <p:cNvSpPr txBox="1"/>
            <p:nvPr/>
          </p:nvSpPr>
          <p:spPr>
            <a:xfrm rot="-5400000">
              <a:off x="1097753" y="4239955"/>
              <a:ext cx="1188000" cy="27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Hypothesis</a:t>
              </a:r>
              <a:endParaRPr/>
            </a:p>
          </p:txBody>
        </p:sp>
        <p:sp>
          <p:nvSpPr>
            <p:cNvPr id="210" name="Google Shape;210;gbe5255b74f_0_6"/>
            <p:cNvSpPr txBox="1"/>
            <p:nvPr/>
          </p:nvSpPr>
          <p:spPr>
            <a:xfrm>
              <a:off x="2387665" y="3759082"/>
              <a:ext cx="3342900" cy="10974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SzPts val="1600"/>
                <a:buAutoNum type="arabicPeriod"/>
              </a:pPr>
              <a:r>
                <a:rPr lang="en-US" sz="1550">
                  <a:solidFill>
                    <a:schemeClr val="dk1"/>
                  </a:solidFill>
                  <a:highlight>
                    <a:srgbClr val="FFFFFF"/>
                  </a:highlight>
                </a:rPr>
                <a:t>Urbanization Value - Brazil, Russia,India,China, South Africa</a:t>
              </a:r>
              <a:endParaRPr sz="1550">
                <a:solidFill>
                  <a:schemeClr val="dk1"/>
                </a:solidFill>
                <a:highlight>
                  <a:srgbClr val="FFFFFF"/>
                </a:highlight>
              </a:endParaRPr>
            </a:p>
            <a:p>
              <a:pPr indent="-327025" lvl="0" marL="457200" marR="0" rtl="0" algn="l">
                <a:spcBef>
                  <a:spcPts val="0"/>
                </a:spcBef>
                <a:spcAft>
                  <a:spcPts val="0"/>
                </a:spcAft>
                <a:buClr>
                  <a:schemeClr val="dk1"/>
                </a:buClr>
                <a:buSzPts val="1550"/>
                <a:buAutoNum type="arabicPeriod"/>
              </a:pPr>
              <a:r>
                <a:rPr lang="en-US" sz="1550">
                  <a:solidFill>
                    <a:schemeClr val="dk1"/>
                  </a:solidFill>
                  <a:highlight>
                    <a:srgbClr val="FFFFFF"/>
                  </a:highlight>
                </a:rPr>
                <a:t>Average night time light emission - Brazil, Russia,India,China, South Africa</a:t>
              </a:r>
              <a:endParaRPr sz="1550">
                <a:solidFill>
                  <a:schemeClr val="dk1"/>
                </a:solidFill>
                <a:highlight>
                  <a:srgbClr val="FFFFFF"/>
                </a:highlight>
              </a:endParaRPr>
            </a:p>
            <a:p>
              <a:pPr indent="-327025" lvl="0" marL="457200" marR="0" rtl="0" algn="l">
                <a:spcBef>
                  <a:spcPts val="0"/>
                </a:spcBef>
                <a:spcAft>
                  <a:spcPts val="0"/>
                </a:spcAft>
                <a:buClr>
                  <a:schemeClr val="dk1"/>
                </a:buClr>
                <a:buSzPts val="1550"/>
                <a:buAutoNum type="arabicPeriod"/>
              </a:pPr>
              <a:r>
                <a:rPr lang="en-US" sz="1550">
                  <a:solidFill>
                    <a:schemeClr val="dk1"/>
                  </a:solidFill>
                  <a:highlight>
                    <a:srgbClr val="FFFFFF"/>
                  </a:highlight>
                </a:rPr>
                <a:t>Mean area of urban green - Brazil, Russia,India,China, South Africa</a:t>
              </a:r>
              <a:endParaRPr sz="1550">
                <a:solidFill>
                  <a:schemeClr val="dk1"/>
                </a:solidFill>
                <a:highlight>
                  <a:srgbClr val="FFFFFF"/>
                </a:highlight>
              </a:endParaRPr>
            </a:p>
          </p:txBody>
        </p:sp>
        <p:sp>
          <p:nvSpPr>
            <p:cNvPr id="211" name="Google Shape;211;gbe5255b74f_0_6"/>
            <p:cNvSpPr txBox="1"/>
            <p:nvPr/>
          </p:nvSpPr>
          <p:spPr>
            <a:xfrm>
              <a:off x="6273731" y="3783964"/>
              <a:ext cx="3140100" cy="7719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rgbClr val="444444"/>
                </a:buClr>
                <a:buSzPts val="1600"/>
                <a:buAutoNum type="arabicPeriod"/>
              </a:pPr>
              <a:r>
                <a:rPr lang="en-US" sz="1600">
                  <a:solidFill>
                    <a:schemeClr val="dk1"/>
                  </a:solidFill>
                  <a:highlight>
                    <a:srgbClr val="FFFFFF"/>
                  </a:highlight>
                </a:rPr>
                <a:t>Surface of the built-up area per person - Brazil, Russia,India,China, South Africa</a:t>
              </a:r>
              <a:endParaRPr sz="1600">
                <a:solidFill>
                  <a:srgbClr val="444444"/>
                </a:solidFill>
                <a:highlight>
                  <a:srgbClr val="FFFFFF"/>
                </a:highlight>
              </a:endParaRPr>
            </a:p>
            <a:p>
              <a:pPr indent="0" lvl="0" marL="0" marR="0" rtl="0" algn="l">
                <a:spcBef>
                  <a:spcPts val="0"/>
                </a:spcBef>
                <a:spcAft>
                  <a:spcPts val="0"/>
                </a:spcAft>
                <a:buNone/>
              </a:pPr>
              <a:r>
                <a:rPr lang="en-US" sz="1600">
                  <a:solidFill>
                    <a:schemeClr val="dk1"/>
                  </a:solidFill>
                  <a:highlight>
                    <a:srgbClr val="FFFFFF"/>
                  </a:highlight>
                </a:rPr>
                <a:t>2.Total built-up area - Brazil, Russia,India,China, South Africa</a:t>
              </a:r>
              <a:endParaRPr b="1" sz="1600">
                <a:solidFill>
                  <a:srgbClr val="444444"/>
                </a:solidFill>
                <a:highlight>
                  <a:srgbClr val="FFFFFF"/>
                </a:highlight>
              </a:endParaRPr>
            </a:p>
          </p:txBody>
        </p:sp>
      </p:grpSp>
      <p:sp>
        <p:nvSpPr>
          <p:cNvPr id="212" name="Google Shape;212;gbe5255b74f_0_6"/>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rPr b="0" lang="en-US" sz="900" u="none">
                <a:solidFill>
                  <a:srgbClr val="7F7F7F"/>
                </a:solidFill>
                <a:latin typeface="Libre Franklin"/>
                <a:ea typeface="Libre Franklin"/>
                <a:cs typeface="Libre Franklin"/>
                <a:sym typeface="Libre Franklin"/>
              </a:rPr>
              <a:t>Unknown Knowns: Empirically testing the media narrative on India</a:t>
            </a:r>
            <a:endParaRPr/>
          </a:p>
        </p:txBody>
      </p:sp>
      <p:sp>
        <p:nvSpPr>
          <p:cNvPr id="213" name="Google Shape;213;gbe5255b74f_0_6"/>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ctr">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214" name="Google Shape;214;gbe5255b74f_0_6"/>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sz="900">
              <a:solidFill>
                <a:srgbClr val="7F7F7F"/>
              </a:solidFill>
              <a:latin typeface="Libre Franklin"/>
              <a:ea typeface="Libre Franklin"/>
              <a:cs typeface="Libre Franklin"/>
              <a:sym typeface="Libre Franklin"/>
            </a:endParaRPr>
          </a:p>
        </p:txBody>
      </p:sp>
      <p:pic>
        <p:nvPicPr>
          <p:cNvPr id="215" name="Google Shape;215;gbe5255b74f_0_6"/>
          <p:cNvPicPr preferRelativeResize="0"/>
          <p:nvPr/>
        </p:nvPicPr>
        <p:blipFill>
          <a:blip r:embed="rId5">
            <a:alphaModFix/>
          </a:blip>
          <a:stretch>
            <a:fillRect/>
          </a:stretch>
        </p:blipFill>
        <p:spPr>
          <a:xfrm>
            <a:off x="7506125" y="1846525"/>
            <a:ext cx="2401475" cy="1683775"/>
          </a:xfrm>
          <a:prstGeom prst="rect">
            <a:avLst/>
          </a:prstGeom>
          <a:noFill/>
          <a:ln>
            <a:noFill/>
          </a:ln>
        </p:spPr>
      </p:pic>
      <p:pic>
        <p:nvPicPr>
          <p:cNvPr id="216" name="Google Shape;216;gbe5255b74f_0_6"/>
          <p:cNvPicPr preferRelativeResize="0"/>
          <p:nvPr/>
        </p:nvPicPr>
        <p:blipFill>
          <a:blip r:embed="rId6">
            <a:alphaModFix/>
          </a:blip>
          <a:stretch>
            <a:fillRect/>
          </a:stretch>
        </p:blipFill>
        <p:spPr>
          <a:xfrm>
            <a:off x="2237725" y="1861598"/>
            <a:ext cx="2289300" cy="16837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type="title"/>
          </p:nvPr>
        </p:nvSpPr>
        <p:spPr>
          <a:xfrm>
            <a:off x="2852251" y="478350"/>
            <a:ext cx="59502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800"/>
              <a:t>Urbanisation</a:t>
            </a:r>
            <a:r>
              <a:rPr lang="en-US" sz="2800"/>
              <a:t> Rate in India - Urban Population % of total population</a:t>
            </a:r>
            <a:endParaRPr sz="2800"/>
          </a:p>
        </p:txBody>
      </p:sp>
      <p:sp>
        <p:nvSpPr>
          <p:cNvPr id="223" name="Google Shape;2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224" name="Google Shape;224;p3"/>
          <p:cNvSpPr txBox="1"/>
          <p:nvPr/>
        </p:nvSpPr>
        <p:spPr>
          <a:xfrm>
            <a:off x="209021" y="6379442"/>
            <a:ext cx="3440628" cy="31894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225" name="Google Shape;225;p3"/>
          <p:cNvSpPr txBox="1"/>
          <p:nvPr/>
        </p:nvSpPr>
        <p:spPr>
          <a:xfrm>
            <a:off x="3925714" y="6379442"/>
            <a:ext cx="4408822" cy="31894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226" name="Google Shape;226;p3"/>
          <p:cNvSpPr txBox="1"/>
          <p:nvPr/>
        </p:nvSpPr>
        <p:spPr>
          <a:xfrm>
            <a:off x="8525663" y="6379442"/>
            <a:ext cx="2289347" cy="31894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227" name="Google Shape;227;p3"/>
          <p:cNvPicPr preferRelativeResize="0"/>
          <p:nvPr/>
        </p:nvPicPr>
        <p:blipFill>
          <a:blip r:embed="rId3">
            <a:alphaModFix/>
          </a:blip>
          <a:stretch>
            <a:fillRect/>
          </a:stretch>
        </p:blipFill>
        <p:spPr>
          <a:xfrm>
            <a:off x="758625" y="478347"/>
            <a:ext cx="1683125" cy="1237925"/>
          </a:xfrm>
          <a:prstGeom prst="rect">
            <a:avLst/>
          </a:prstGeom>
          <a:noFill/>
          <a:ln>
            <a:noFill/>
          </a:ln>
        </p:spPr>
      </p:pic>
      <p:pic>
        <p:nvPicPr>
          <p:cNvPr id="228" name="Google Shape;228;p3"/>
          <p:cNvPicPr preferRelativeResize="0"/>
          <p:nvPr/>
        </p:nvPicPr>
        <p:blipFill>
          <a:blip r:embed="rId4">
            <a:alphaModFix/>
          </a:blip>
          <a:stretch>
            <a:fillRect/>
          </a:stretch>
        </p:blipFill>
        <p:spPr>
          <a:xfrm>
            <a:off x="758626" y="1941713"/>
            <a:ext cx="7010846" cy="4360075"/>
          </a:xfrm>
          <a:prstGeom prst="rect">
            <a:avLst/>
          </a:prstGeom>
          <a:noFill/>
          <a:ln cap="flat" cmpd="sng" w="9525">
            <a:solidFill>
              <a:schemeClr val="dk2"/>
            </a:solidFill>
            <a:prstDash val="solid"/>
            <a:round/>
            <a:headEnd len="sm" w="sm" type="none"/>
            <a:tailEnd len="sm" w="sm" type="none"/>
          </a:ln>
        </p:spPr>
      </p:pic>
      <p:sp>
        <p:nvSpPr>
          <p:cNvPr id="229" name="Google Shape;229;p3"/>
          <p:cNvSpPr txBox="1"/>
          <p:nvPr/>
        </p:nvSpPr>
        <p:spPr>
          <a:xfrm>
            <a:off x="1884075" y="37078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230" name="Google Shape;230;p3"/>
          <p:cNvSpPr txBox="1"/>
          <p:nvPr/>
        </p:nvSpPr>
        <p:spPr>
          <a:xfrm>
            <a:off x="2727975" y="3932450"/>
            <a:ext cx="1040700" cy="378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a:latin typeface="Calibri"/>
                <a:ea typeface="Calibri"/>
                <a:cs typeface="Calibri"/>
                <a:sym typeface="Calibri"/>
              </a:rPr>
              <a:t>Russia</a:t>
            </a:r>
            <a:endParaRPr sz="1900">
              <a:latin typeface="Calibri"/>
              <a:ea typeface="Calibri"/>
              <a:cs typeface="Calibri"/>
              <a:sym typeface="Calibri"/>
            </a:endParaRPr>
          </a:p>
        </p:txBody>
      </p:sp>
      <p:sp>
        <p:nvSpPr>
          <p:cNvPr id="231" name="Google Shape;231;p3"/>
          <p:cNvSpPr txBox="1"/>
          <p:nvPr/>
        </p:nvSpPr>
        <p:spPr>
          <a:xfrm>
            <a:off x="5252100" y="43110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232" name="Google Shape;232;p3"/>
          <p:cNvSpPr txBox="1"/>
          <p:nvPr/>
        </p:nvSpPr>
        <p:spPr>
          <a:xfrm>
            <a:off x="3925725" y="49266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233" name="Google Shape;233;p3"/>
          <p:cNvSpPr txBox="1"/>
          <p:nvPr/>
        </p:nvSpPr>
        <p:spPr>
          <a:xfrm>
            <a:off x="6096000" y="4311050"/>
            <a:ext cx="84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
        <p:nvSpPr>
          <p:cNvPr id="234" name="Google Shape;234;p3"/>
          <p:cNvSpPr txBox="1"/>
          <p:nvPr/>
        </p:nvSpPr>
        <p:spPr>
          <a:xfrm>
            <a:off x="8214525" y="1838850"/>
            <a:ext cx="32406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Observation:</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latin typeface="Calibri"/>
                <a:ea typeface="Calibri"/>
                <a:cs typeface="Calibri"/>
                <a:sym typeface="Calibri"/>
              </a:rPr>
              <a:t>1. India has scored the least in terms of total population in Urban areas at 34% of the total population when compared to the average 64.5% in other areas. In this measure India falls far behind the other emerging nations</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be5255b74f_0_71"/>
          <p:cNvSpPr txBox="1"/>
          <p:nvPr>
            <p:ph type="title"/>
          </p:nvPr>
        </p:nvSpPr>
        <p:spPr>
          <a:xfrm>
            <a:off x="2852251" y="478350"/>
            <a:ext cx="5950200" cy="12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Libre Franklin"/>
              <a:buNone/>
            </a:pPr>
            <a:r>
              <a:rPr lang="en-US" sz="2800"/>
              <a:t>Urbanisation Rate in India - Urban Population in 2019</a:t>
            </a:r>
            <a:endParaRPr sz="2800"/>
          </a:p>
        </p:txBody>
      </p:sp>
      <p:sp>
        <p:nvSpPr>
          <p:cNvPr id="241" name="Google Shape;241;gbe5255b74f_0_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900"/>
              <a:t>‹#›</a:t>
            </a:fld>
            <a:endParaRPr sz="900"/>
          </a:p>
        </p:txBody>
      </p:sp>
      <p:sp>
        <p:nvSpPr>
          <p:cNvPr id="242" name="Google Shape;242;gbe5255b74f_0_71"/>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900"/>
              <a:buFont typeface="Libre Franklin"/>
              <a:buNone/>
            </a:pPr>
            <a:r>
              <a:t/>
            </a:r>
            <a:endParaRPr/>
          </a:p>
        </p:txBody>
      </p:sp>
      <p:sp>
        <p:nvSpPr>
          <p:cNvPr id="243" name="Google Shape;243;gbe5255b74f_0_71"/>
          <p:cNvSpPr txBox="1"/>
          <p:nvPr/>
        </p:nvSpPr>
        <p:spPr>
          <a:xfrm>
            <a:off x="3925714" y="6379442"/>
            <a:ext cx="4408800" cy="31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F7F7F"/>
              </a:buClr>
              <a:buSzPct val="100000"/>
              <a:buFont typeface="Libre Franklin"/>
              <a:buNone/>
            </a:pPr>
            <a:r>
              <a:rPr lang="en-US" sz="900">
                <a:solidFill>
                  <a:srgbClr val="7F7F7F"/>
                </a:solidFill>
                <a:latin typeface="Libre Franklin"/>
                <a:ea typeface="Libre Franklin"/>
                <a:cs typeface="Libre Franklin"/>
                <a:sym typeface="Libre Franklin"/>
              </a:rPr>
              <a:t>Dhanya P, Monish O and Tarun L</a:t>
            </a:r>
            <a:endParaRPr>
              <a:solidFill>
                <a:schemeClr val="dk1"/>
              </a:solidFill>
            </a:endParaRPr>
          </a:p>
          <a:p>
            <a:pPr indent="0" lvl="0" marL="0" marR="0" rtl="0" algn="l">
              <a:lnSpc>
                <a:spcPct val="90000"/>
              </a:lnSpc>
              <a:spcBef>
                <a:spcPts val="0"/>
              </a:spcBef>
              <a:spcAft>
                <a:spcPts val="0"/>
              </a:spcAft>
              <a:buClr>
                <a:srgbClr val="7F7F7F"/>
              </a:buClr>
              <a:buSzPct val="100000"/>
              <a:buFont typeface="Libre Franklin"/>
              <a:buNone/>
            </a:pPr>
            <a:r>
              <a:t/>
            </a:r>
            <a:endParaRPr sz="900">
              <a:solidFill>
                <a:srgbClr val="7F7F7F"/>
              </a:solidFill>
              <a:latin typeface="Libre Franklin"/>
              <a:ea typeface="Libre Franklin"/>
              <a:cs typeface="Libre Franklin"/>
              <a:sym typeface="Libre Franklin"/>
            </a:endParaRPr>
          </a:p>
        </p:txBody>
      </p:sp>
      <p:sp>
        <p:nvSpPr>
          <p:cNvPr id="244" name="Google Shape;244;gbe5255b74f_0_71"/>
          <p:cNvSpPr txBox="1"/>
          <p:nvPr/>
        </p:nvSpPr>
        <p:spPr>
          <a:xfrm>
            <a:off x="8525663" y="6379442"/>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lang="en-US" sz="900">
                <a:solidFill>
                  <a:srgbClr val="7F7F7F"/>
                </a:solidFill>
                <a:latin typeface="Libre Franklin"/>
                <a:ea typeface="Libre Franklin"/>
                <a:cs typeface="Libre Franklin"/>
                <a:sym typeface="Libre Franklin"/>
              </a:rPr>
              <a:t>9 January 2021</a:t>
            </a:r>
            <a:endParaRPr/>
          </a:p>
        </p:txBody>
      </p:sp>
      <p:pic>
        <p:nvPicPr>
          <p:cNvPr id="245" name="Google Shape;245;gbe5255b74f_0_71"/>
          <p:cNvPicPr preferRelativeResize="0"/>
          <p:nvPr/>
        </p:nvPicPr>
        <p:blipFill>
          <a:blip r:embed="rId3">
            <a:alphaModFix/>
          </a:blip>
          <a:stretch>
            <a:fillRect/>
          </a:stretch>
        </p:blipFill>
        <p:spPr>
          <a:xfrm>
            <a:off x="758625" y="478347"/>
            <a:ext cx="1683125" cy="1237925"/>
          </a:xfrm>
          <a:prstGeom prst="rect">
            <a:avLst/>
          </a:prstGeom>
          <a:noFill/>
          <a:ln>
            <a:noFill/>
          </a:ln>
        </p:spPr>
      </p:pic>
      <p:sp>
        <p:nvSpPr>
          <p:cNvPr id="246" name="Google Shape;246;gbe5255b74f_0_71"/>
          <p:cNvSpPr txBox="1"/>
          <p:nvPr/>
        </p:nvSpPr>
        <p:spPr>
          <a:xfrm>
            <a:off x="6096000" y="4311050"/>
            <a:ext cx="84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
        <p:nvSpPr>
          <p:cNvPr id="247" name="Google Shape;247;gbe5255b74f_0_71"/>
          <p:cNvSpPr txBox="1"/>
          <p:nvPr/>
        </p:nvSpPr>
        <p:spPr>
          <a:xfrm>
            <a:off x="8214525" y="1838850"/>
            <a:ext cx="3240600" cy="28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Observation:</a:t>
            </a:r>
            <a:endParaRPr b="1" sz="1900">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1. </a:t>
            </a:r>
            <a:r>
              <a:rPr b="1" lang="en-US" sz="1250">
                <a:solidFill>
                  <a:schemeClr val="dk1"/>
                </a:solidFill>
                <a:highlight>
                  <a:srgbClr val="FFFFFF"/>
                </a:highlight>
              </a:rPr>
              <a:t>The increase in the number of urban population in the year 2019. India is yet again in the bottom two of the BRICS nations. It can be stated that the flow although urbanisation in India is increasing but its much slower when compared to the the other BRICS nations.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latin typeface="Calibri"/>
              <a:ea typeface="Calibri"/>
              <a:cs typeface="Calibri"/>
              <a:sym typeface="Calibri"/>
            </a:endParaRPr>
          </a:p>
        </p:txBody>
      </p:sp>
      <p:pic>
        <p:nvPicPr>
          <p:cNvPr id="248" name="Google Shape;248;gbe5255b74f_0_71"/>
          <p:cNvPicPr preferRelativeResize="0"/>
          <p:nvPr/>
        </p:nvPicPr>
        <p:blipFill>
          <a:blip r:embed="rId4">
            <a:alphaModFix/>
          </a:blip>
          <a:stretch>
            <a:fillRect/>
          </a:stretch>
        </p:blipFill>
        <p:spPr>
          <a:xfrm>
            <a:off x="549300" y="1899625"/>
            <a:ext cx="6842677" cy="4296325"/>
          </a:xfrm>
          <a:prstGeom prst="rect">
            <a:avLst/>
          </a:prstGeom>
          <a:noFill/>
          <a:ln>
            <a:noFill/>
          </a:ln>
        </p:spPr>
      </p:pic>
      <p:sp>
        <p:nvSpPr>
          <p:cNvPr id="249" name="Google Shape;249;gbe5255b74f_0_71"/>
          <p:cNvSpPr txBox="1"/>
          <p:nvPr/>
        </p:nvSpPr>
        <p:spPr>
          <a:xfrm>
            <a:off x="1782150" y="2878825"/>
            <a:ext cx="10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Brazil</a:t>
            </a:r>
            <a:endParaRPr>
              <a:latin typeface="Calibri"/>
              <a:ea typeface="Calibri"/>
              <a:cs typeface="Calibri"/>
              <a:sym typeface="Calibri"/>
            </a:endParaRPr>
          </a:p>
        </p:txBody>
      </p:sp>
      <p:sp>
        <p:nvSpPr>
          <p:cNvPr id="250" name="Google Shape;250;gbe5255b74f_0_71"/>
          <p:cNvSpPr txBox="1"/>
          <p:nvPr/>
        </p:nvSpPr>
        <p:spPr>
          <a:xfrm>
            <a:off x="2294725" y="55774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Russia</a:t>
            </a:r>
            <a:endParaRPr>
              <a:latin typeface="Calibri"/>
              <a:ea typeface="Calibri"/>
              <a:cs typeface="Calibri"/>
              <a:sym typeface="Calibri"/>
            </a:endParaRPr>
          </a:p>
        </p:txBody>
      </p:sp>
      <p:sp>
        <p:nvSpPr>
          <p:cNvPr id="251" name="Google Shape;251;gbe5255b74f_0_71"/>
          <p:cNvSpPr txBox="1"/>
          <p:nvPr/>
        </p:nvSpPr>
        <p:spPr>
          <a:xfrm>
            <a:off x="4165400" y="51772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India</a:t>
            </a:r>
            <a:endParaRPr>
              <a:latin typeface="Calibri"/>
              <a:ea typeface="Calibri"/>
              <a:cs typeface="Calibri"/>
              <a:sym typeface="Calibri"/>
            </a:endParaRPr>
          </a:p>
        </p:txBody>
      </p:sp>
      <p:sp>
        <p:nvSpPr>
          <p:cNvPr id="252" name="Google Shape;252;gbe5255b74f_0_71"/>
          <p:cNvSpPr txBox="1"/>
          <p:nvPr/>
        </p:nvSpPr>
        <p:spPr>
          <a:xfrm>
            <a:off x="5405400" y="5177250"/>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China</a:t>
            </a:r>
            <a:endParaRPr>
              <a:latin typeface="Calibri"/>
              <a:ea typeface="Calibri"/>
              <a:cs typeface="Calibri"/>
              <a:sym typeface="Calibri"/>
            </a:endParaRPr>
          </a:p>
        </p:txBody>
      </p:sp>
      <p:sp>
        <p:nvSpPr>
          <p:cNvPr id="253" name="Google Shape;253;gbe5255b74f_0_71"/>
          <p:cNvSpPr txBox="1"/>
          <p:nvPr/>
        </p:nvSpPr>
        <p:spPr>
          <a:xfrm>
            <a:off x="6640625" y="4666450"/>
            <a:ext cx="84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South Africa</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bda8b0a696_0_255"/>
          <p:cNvSpPr txBox="1"/>
          <p:nvPr>
            <p:ph type="title"/>
          </p:nvPr>
        </p:nvSpPr>
        <p:spPr>
          <a:xfrm>
            <a:off x="2092925" y="783775"/>
            <a:ext cx="9008700" cy="78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2400">
                <a:highlight>
                  <a:srgbClr val="FFFFFF"/>
                </a:highlight>
              </a:rPr>
              <a:t>China has the highest but declining urbanization rate</a:t>
            </a:r>
            <a:endParaRPr/>
          </a:p>
        </p:txBody>
      </p:sp>
      <p:sp>
        <p:nvSpPr>
          <p:cNvPr id="260" name="Google Shape;260;gbda8b0a696_0_255"/>
          <p:cNvSpPr txBox="1"/>
          <p:nvPr/>
        </p:nvSpPr>
        <p:spPr>
          <a:xfrm>
            <a:off x="536499" y="5304941"/>
            <a:ext cx="6457500" cy="4653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61" name="Google Shape;261;gbda8b0a696_0_255"/>
          <p:cNvSpPr txBox="1"/>
          <p:nvPr>
            <p:ph idx="1" type="body"/>
          </p:nvPr>
        </p:nvSpPr>
        <p:spPr>
          <a:xfrm>
            <a:off x="8568318" y="2222022"/>
            <a:ext cx="3530100" cy="3358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800"/>
              <a:buNone/>
            </a:pPr>
            <a:r>
              <a:rPr b="1" lang="en-US" sz="1800">
                <a:solidFill>
                  <a:srgbClr val="000000"/>
                </a:solidFill>
              </a:rPr>
              <a:t>Observations</a:t>
            </a:r>
            <a:endParaRPr/>
          </a:p>
          <a:p>
            <a:pPr indent="0" lvl="0" marL="0" rtl="0" algn="l">
              <a:lnSpc>
                <a:spcPct val="90000"/>
              </a:lnSpc>
              <a:spcBef>
                <a:spcPts val="0"/>
              </a:spcBef>
              <a:spcAft>
                <a:spcPts val="0"/>
              </a:spcAft>
              <a:buSzPts val="1800"/>
              <a:buNone/>
            </a:pPr>
            <a:r>
              <a:t/>
            </a:r>
            <a:endParaRPr b="1" sz="1800">
              <a:solidFill>
                <a:srgbClr val="000000"/>
              </a:solidFill>
            </a:endParaRPr>
          </a:p>
          <a:p>
            <a:pPr indent="-342900" lvl="0" marL="457200" rtl="0" algn="l">
              <a:lnSpc>
                <a:spcPct val="90000"/>
              </a:lnSpc>
              <a:spcBef>
                <a:spcPts val="0"/>
              </a:spcBef>
              <a:spcAft>
                <a:spcPts val="0"/>
              </a:spcAft>
              <a:buSzPts val="1800"/>
              <a:buChar char="•"/>
            </a:pPr>
            <a:r>
              <a:rPr lang="en-US" sz="1800">
                <a:solidFill>
                  <a:srgbClr val="000000"/>
                </a:solidFill>
              </a:rPr>
              <a:t>India had a declining urbanization rate from 80 - 95 along with Brazil and Russia</a:t>
            </a:r>
            <a:endParaRPr/>
          </a:p>
          <a:p>
            <a:pPr indent="-228600" lvl="0" marL="457200" rtl="0" algn="l">
              <a:lnSpc>
                <a:spcPct val="90000"/>
              </a:lnSpc>
              <a:spcBef>
                <a:spcPts val="0"/>
              </a:spcBef>
              <a:spcAft>
                <a:spcPts val="0"/>
              </a:spcAft>
              <a:buSzPts val="1800"/>
              <a:buNone/>
            </a:pPr>
            <a:r>
              <a:t/>
            </a:r>
            <a:endParaRPr sz="1800">
              <a:solidFill>
                <a:srgbClr val="000000"/>
              </a:solidFill>
            </a:endParaRPr>
          </a:p>
          <a:p>
            <a:pPr indent="-342900" lvl="0" marL="457200" rtl="0" algn="l">
              <a:lnSpc>
                <a:spcPct val="90000"/>
              </a:lnSpc>
              <a:spcBef>
                <a:spcPts val="0"/>
              </a:spcBef>
              <a:spcAft>
                <a:spcPts val="0"/>
              </a:spcAft>
              <a:buSzPts val="1800"/>
              <a:buChar char="•"/>
            </a:pPr>
            <a:r>
              <a:rPr lang="en-US" sz="1800">
                <a:solidFill>
                  <a:srgbClr val="000000"/>
                </a:solidFill>
              </a:rPr>
              <a:t>China has the missing decade between 1965 - 1975 bust has highest urbanization rate since 1980's</a:t>
            </a:r>
            <a:endParaRPr/>
          </a:p>
          <a:p>
            <a:pPr indent="0" lvl="0" marL="0" rtl="0" algn="l">
              <a:lnSpc>
                <a:spcPct val="90000"/>
              </a:lnSpc>
              <a:spcBef>
                <a:spcPts val="1000"/>
              </a:spcBef>
              <a:spcAft>
                <a:spcPts val="0"/>
              </a:spcAft>
              <a:buSzPts val="1800"/>
              <a:buNone/>
            </a:pPr>
            <a:r>
              <a:t/>
            </a:r>
            <a:endParaRPr u="sng">
              <a:latin typeface="Calibri"/>
              <a:ea typeface="Calibri"/>
              <a:cs typeface="Calibri"/>
              <a:sym typeface="Calibri"/>
            </a:endParaRPr>
          </a:p>
        </p:txBody>
      </p:sp>
      <p:sp>
        <p:nvSpPr>
          <p:cNvPr id="262" name="Google Shape;262;gbda8b0a696_0_255"/>
          <p:cNvSpPr txBox="1"/>
          <p:nvPr/>
        </p:nvSpPr>
        <p:spPr>
          <a:xfrm>
            <a:off x="2092934" y="402925"/>
            <a:ext cx="613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Urbanization Rate</a:t>
            </a:r>
            <a:endParaRPr sz="2400"/>
          </a:p>
        </p:txBody>
      </p:sp>
      <p:sp>
        <p:nvSpPr>
          <p:cNvPr id="263" name="Google Shape;263;gbda8b0a696_0_2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Image result for sweden flag" id="264" name="Google Shape;264;gbda8b0a696_0_255"/>
          <p:cNvSpPr/>
          <p:nvPr/>
        </p:nvSpPr>
        <p:spPr>
          <a:xfrm>
            <a:off x="6074385" y="4814934"/>
            <a:ext cx="549000" cy="302400"/>
          </a:xfrm>
          <a:prstGeom prst="roundRect">
            <a:avLst>
              <a:gd fmla="val 16667" name="adj"/>
            </a:avLst>
          </a:prstGeom>
          <a:blipFill rotWithShape="1">
            <a:blip r:embed="rId3">
              <a:alphaModFix/>
            </a:blip>
            <a:stretch>
              <a:fillRect b="0" l="-4999" r="-4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gbda8b0a696_0_255"/>
          <p:cNvSpPr/>
          <p:nvPr/>
        </p:nvSpPr>
        <p:spPr>
          <a:xfrm>
            <a:off x="1075048"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ndian flag" id="266" name="Google Shape;266;gbda8b0a696_0_255"/>
          <p:cNvSpPr/>
          <p:nvPr/>
        </p:nvSpPr>
        <p:spPr>
          <a:xfrm>
            <a:off x="1015511" y="4814934"/>
            <a:ext cx="549000" cy="302400"/>
          </a:xfrm>
          <a:prstGeom prst="roundRect">
            <a:avLst>
              <a:gd fmla="val 16667" name="adj"/>
            </a:avLst>
          </a:prstGeom>
          <a:blipFill rotWithShape="1">
            <a:blip r:embed="rId4">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gbda8b0a696_0_255"/>
          <p:cNvSpPr/>
          <p:nvPr/>
        </p:nvSpPr>
        <p:spPr>
          <a:xfrm>
            <a:off x="1678971"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united kingdom flag" id="268" name="Google Shape;268;gbda8b0a696_0_255"/>
          <p:cNvSpPr/>
          <p:nvPr/>
        </p:nvSpPr>
        <p:spPr>
          <a:xfrm>
            <a:off x="1858657" y="4814934"/>
            <a:ext cx="549000" cy="302400"/>
          </a:xfrm>
          <a:prstGeom prst="roundRect">
            <a:avLst>
              <a:gd fmla="val 16667" name="adj"/>
            </a:avLst>
          </a:prstGeom>
          <a:blipFill rotWithShape="1">
            <a:blip r:embed="rId5">
              <a:alphaModFix/>
            </a:blip>
            <a:stretch>
              <a:fillRect b="0" l="-18999" r="-18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9" name="Google Shape;269;gbda8b0a696_0_255"/>
          <p:cNvSpPr/>
          <p:nvPr/>
        </p:nvSpPr>
        <p:spPr>
          <a:xfrm>
            <a:off x="2282894"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USA flag" id="270" name="Google Shape;270;gbda8b0a696_0_255"/>
          <p:cNvSpPr/>
          <p:nvPr/>
        </p:nvSpPr>
        <p:spPr>
          <a:xfrm>
            <a:off x="2701803" y="4814934"/>
            <a:ext cx="549000" cy="302400"/>
          </a:xfrm>
          <a:prstGeom prst="roundRect">
            <a:avLst>
              <a:gd fmla="val 16667" name="adj"/>
            </a:avLst>
          </a:prstGeom>
          <a:blipFill rotWithShape="1">
            <a:blip r:embed="rId6">
              <a:alphaModFix/>
            </a:blip>
            <a:stretch>
              <a:fillRect b="0" l="-15999" r="-15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1" name="Google Shape;271;gbda8b0a696_0_255"/>
          <p:cNvSpPr/>
          <p:nvPr/>
        </p:nvSpPr>
        <p:spPr>
          <a:xfrm>
            <a:off x="2886817"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Australia flag" id="272" name="Google Shape;272;gbda8b0a696_0_255"/>
          <p:cNvSpPr/>
          <p:nvPr/>
        </p:nvSpPr>
        <p:spPr>
          <a:xfrm>
            <a:off x="3544949" y="4814934"/>
            <a:ext cx="549000" cy="302400"/>
          </a:xfrm>
          <a:prstGeom prst="roundRect">
            <a:avLst>
              <a:gd fmla="val 16667" name="adj"/>
            </a:avLst>
          </a:prstGeom>
          <a:blipFill rotWithShape="1">
            <a:blip r:embed="rId7">
              <a:alphaModFix/>
            </a:blip>
            <a:stretch>
              <a:fillRect b="0" l="-18999" r="-18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gbda8b0a696_0_255"/>
          <p:cNvSpPr/>
          <p:nvPr/>
        </p:nvSpPr>
        <p:spPr>
          <a:xfrm>
            <a:off x="3490740"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south africa flag" id="274" name="Google Shape;274;gbda8b0a696_0_255"/>
          <p:cNvSpPr/>
          <p:nvPr/>
        </p:nvSpPr>
        <p:spPr>
          <a:xfrm>
            <a:off x="4388095" y="4814934"/>
            <a:ext cx="549000" cy="302400"/>
          </a:xfrm>
          <a:prstGeom prst="roundRect">
            <a:avLst>
              <a:gd fmla="val 16667" name="adj"/>
            </a:avLst>
          </a:prstGeom>
          <a:blipFill rotWithShape="1">
            <a:blip r:embed="rId8">
              <a:alphaModFix/>
            </a:blip>
            <a:stretch>
              <a:fillRect b="0" l="-1999" r="-1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gbda8b0a696_0_255"/>
          <p:cNvSpPr/>
          <p:nvPr/>
        </p:nvSpPr>
        <p:spPr>
          <a:xfrm>
            <a:off x="4094663"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gbda8b0a696_0_255"/>
          <p:cNvSpPr/>
          <p:nvPr/>
        </p:nvSpPr>
        <p:spPr>
          <a:xfrm>
            <a:off x="5231241" y="4814934"/>
            <a:ext cx="549000" cy="302400"/>
          </a:xfrm>
          <a:prstGeom prst="roundRect">
            <a:avLst>
              <a:gd fmla="val 16667" name="adj"/>
            </a:avLst>
          </a:prstGeom>
          <a:blipFill rotWithShape="1">
            <a:blip r:embed="rId9">
              <a:alphaModFix/>
            </a:blip>
            <a:stretch>
              <a:fillRect b="0" l="-18999" r="-18999" t="0"/>
            </a:stretch>
          </a:blip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gbda8b0a696_0_255"/>
          <p:cNvSpPr/>
          <p:nvPr/>
        </p:nvSpPr>
        <p:spPr>
          <a:xfrm>
            <a:off x="4698586" y="5172963"/>
            <a:ext cx="549231" cy="162421"/>
          </a:xfrm>
          <a:custGeom>
            <a:rect b="b" l="l" r="r" t="t"/>
            <a:pathLst>
              <a:path extrusionOk="0" h="393748" w="1061315">
                <a:moveTo>
                  <a:pt x="0" y="0"/>
                </a:moveTo>
                <a:lnTo>
                  <a:pt x="1061315" y="0"/>
                </a:lnTo>
                <a:lnTo>
                  <a:pt x="1061315" y="393748"/>
                </a:lnTo>
                <a:lnTo>
                  <a:pt x="0" y="393748"/>
                </a:lnTo>
                <a:lnTo>
                  <a:pt x="0" y="0"/>
                </a:lnTo>
                <a:close/>
              </a:path>
            </a:pathLst>
          </a:custGeom>
          <a:noFill/>
          <a:ln>
            <a:noFill/>
          </a:ln>
        </p:spPr>
        <p:txBody>
          <a:bodyPr anchorCtr="0" anchor="t" bIns="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gbda8b0a696_0_255"/>
          <p:cNvSpPr txBox="1"/>
          <p:nvPr/>
        </p:nvSpPr>
        <p:spPr>
          <a:xfrm>
            <a:off x="209021" y="6379442"/>
            <a:ext cx="3440700" cy="31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rgbClr val="7F7F7F"/>
                </a:solidFill>
                <a:latin typeface="Libre Franklin"/>
                <a:ea typeface="Libre Franklin"/>
                <a:cs typeface="Libre Franklin"/>
                <a:sym typeface="Libre Franklin"/>
              </a:rPr>
              <a:t>Unknown Knowns: Empirically testing the media narrative on India</a:t>
            </a:r>
            <a:endParaRPr/>
          </a:p>
        </p:txBody>
      </p:sp>
      <p:pic>
        <p:nvPicPr>
          <p:cNvPr id="279" name="Google Shape;279;gbda8b0a696_0_255"/>
          <p:cNvPicPr preferRelativeResize="0"/>
          <p:nvPr/>
        </p:nvPicPr>
        <p:blipFill rotWithShape="1">
          <a:blip r:embed="rId10">
            <a:alphaModFix/>
          </a:blip>
          <a:srcRect b="0" l="0" r="0" t="0"/>
          <a:stretch/>
        </p:blipFill>
        <p:spPr>
          <a:xfrm>
            <a:off x="100581" y="1813304"/>
            <a:ext cx="8372475" cy="3810000"/>
          </a:xfrm>
          <a:prstGeom prst="rect">
            <a:avLst/>
          </a:prstGeom>
          <a:noFill/>
          <a:ln>
            <a:noFill/>
          </a:ln>
        </p:spPr>
      </p:pic>
      <p:sp>
        <p:nvSpPr>
          <p:cNvPr id="280" name="Google Shape;280;gbda8b0a696_0_255"/>
          <p:cNvSpPr txBox="1"/>
          <p:nvPr/>
        </p:nvSpPr>
        <p:spPr>
          <a:xfrm>
            <a:off x="4064246" y="6492875"/>
            <a:ext cx="4408800" cy="3189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Dhanya P, Monish O and Tarun L</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900"/>
              <a:buFont typeface="Libre Franklin"/>
              <a:buNone/>
            </a:pPr>
            <a:r>
              <a:t/>
            </a:r>
            <a:endParaRPr b="0" i="0" sz="900" u="none" cap="none" strike="noStrike">
              <a:solidFill>
                <a:srgbClr val="7F7F7F"/>
              </a:solidFill>
              <a:latin typeface="Libre Franklin"/>
              <a:ea typeface="Libre Franklin"/>
              <a:cs typeface="Libre Franklin"/>
              <a:sym typeface="Libre Franklin"/>
            </a:endParaRPr>
          </a:p>
        </p:txBody>
      </p:sp>
      <p:sp>
        <p:nvSpPr>
          <p:cNvPr id="281" name="Google Shape;281;gbda8b0a696_0_255"/>
          <p:cNvSpPr txBox="1"/>
          <p:nvPr/>
        </p:nvSpPr>
        <p:spPr>
          <a:xfrm>
            <a:off x="8664195" y="6492875"/>
            <a:ext cx="2289300" cy="318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900"/>
              <a:buFont typeface="Libre Franklin"/>
              <a:buNone/>
            </a:pPr>
            <a:r>
              <a:rPr b="0" i="0" lang="en-US" sz="900" u="none" cap="none" strike="noStrike">
                <a:solidFill>
                  <a:srgbClr val="7F7F7F"/>
                </a:solidFill>
                <a:latin typeface="Libre Franklin"/>
                <a:ea typeface="Libre Franklin"/>
                <a:cs typeface="Libre Franklin"/>
                <a:sym typeface="Libre Franklin"/>
              </a:rPr>
              <a:t>9 January 2021</a:t>
            </a:r>
            <a:endParaRPr b="0" i="0" sz="1400" u="none" cap="none" strike="noStrike">
              <a:solidFill>
                <a:srgbClr val="000000"/>
              </a:solidFill>
              <a:latin typeface="Arial"/>
              <a:ea typeface="Arial"/>
              <a:cs typeface="Arial"/>
              <a:sym typeface="Arial"/>
            </a:endParaRPr>
          </a:p>
        </p:txBody>
      </p:sp>
      <p:pic>
        <p:nvPicPr>
          <p:cNvPr id="282" name="Google Shape;282;gbda8b0a696_0_255"/>
          <p:cNvPicPr preferRelativeResize="0"/>
          <p:nvPr/>
        </p:nvPicPr>
        <p:blipFill rotWithShape="1">
          <a:blip r:embed="rId11">
            <a:alphaModFix/>
          </a:blip>
          <a:srcRect b="0" l="0" r="0" t="0"/>
          <a:stretch/>
        </p:blipFill>
        <p:spPr>
          <a:xfrm>
            <a:off x="2771234" y="5253893"/>
            <a:ext cx="2990850" cy="323850"/>
          </a:xfrm>
          <a:prstGeom prst="rect">
            <a:avLst/>
          </a:prstGeom>
          <a:noFill/>
          <a:ln>
            <a:noFill/>
          </a:ln>
        </p:spPr>
      </p:pic>
      <p:pic>
        <p:nvPicPr>
          <p:cNvPr id="283" name="Google Shape;283;gbda8b0a696_0_255"/>
          <p:cNvPicPr preferRelativeResize="0"/>
          <p:nvPr/>
        </p:nvPicPr>
        <p:blipFill>
          <a:blip r:embed="rId12">
            <a:alphaModFix/>
          </a:blip>
          <a:stretch>
            <a:fillRect/>
          </a:stretch>
        </p:blipFill>
        <p:spPr>
          <a:xfrm>
            <a:off x="209025" y="402922"/>
            <a:ext cx="1683125" cy="123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2019-10-29T07:09:13Z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