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37bf72c0c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37bf72c0c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37bf72c0c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37bf72c0c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37bf72c0c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37bf72c0c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37bf72c0c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37bf72c0c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37bf72c0c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37bf72c0c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37bf72c0c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37bf72c0c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4392155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4392155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456b9b9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456b9b9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4609458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4609458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37bf72c0c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37bf72c0c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37bf72c0c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37bf72c0c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37bf72c0c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37bf72c0c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37bf72c0c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37bf72c0c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37bf72c0c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37bf72c0c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37bf72c0c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37bf72c0c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37bf72c0c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37bf72c0c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37bf72c0c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37bf72c0c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21.png"/><Relationship Id="rId8"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27.png"/><Relationship Id="rId6"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2.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5.png"/><Relationship Id="rId4"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image" Target="../media/image26.png"/><Relationship Id="rId7" Type="http://schemas.openxmlformats.org/officeDocument/2006/relationships/image" Target="../media/image36.png"/><Relationship Id="rId8"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8.png"/><Relationship Id="rId4" Type="http://schemas.openxmlformats.org/officeDocument/2006/relationships/image" Target="../media/image34.png"/><Relationship Id="rId5"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0.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2058250"/>
            <a:ext cx="7688100" cy="11679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lang="fr"/>
              <a:t>La chouette agence</a:t>
            </a:r>
            <a:endParaRPr/>
          </a:p>
        </p:txBody>
      </p:sp>
      <p:sp>
        <p:nvSpPr>
          <p:cNvPr id="87" name="Google Shape;87;p13"/>
          <p:cNvSpPr txBox="1"/>
          <p:nvPr>
            <p:ph idx="1" type="subTitle"/>
          </p:nvPr>
        </p:nvSpPr>
        <p:spPr>
          <a:xfrm>
            <a:off x="727952" y="3179975"/>
            <a:ext cx="76881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Rapport d’analyse du site</a:t>
            </a:r>
            <a:endParaRPr/>
          </a:p>
        </p:txBody>
      </p:sp>
      <p:sp>
        <p:nvSpPr>
          <p:cNvPr id="88" name="Google Shape;88;p13"/>
          <p:cNvSpPr txBox="1"/>
          <p:nvPr/>
        </p:nvSpPr>
        <p:spPr>
          <a:xfrm>
            <a:off x="8419200" y="4860600"/>
            <a:ext cx="724800" cy="2829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fr">
                <a:latin typeface="Lato"/>
                <a:ea typeface="Lato"/>
                <a:cs typeface="Lato"/>
                <a:sym typeface="Lato"/>
              </a:rPr>
              <a:t>Page 1</a:t>
            </a:r>
            <a:endParaRPr>
              <a:latin typeface="Lato"/>
              <a:ea typeface="Lato"/>
              <a:cs typeface="Lato"/>
              <a:sym typeface="Lato"/>
            </a:endParaRPr>
          </a:p>
        </p:txBody>
      </p:sp>
      <p:pic>
        <p:nvPicPr>
          <p:cNvPr id="89" name="Google Shape;89;p13"/>
          <p:cNvPicPr preferRelativeResize="0"/>
          <p:nvPr/>
        </p:nvPicPr>
        <p:blipFill>
          <a:blip r:embed="rId3">
            <a:alphaModFix/>
          </a:blip>
          <a:stretch>
            <a:fillRect/>
          </a:stretch>
        </p:blipFill>
        <p:spPr>
          <a:xfrm>
            <a:off x="4095750" y="1105750"/>
            <a:ext cx="952500" cy="95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765975" y="918950"/>
            <a:ext cx="7688700" cy="835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Recommandations N°6</a:t>
            </a:r>
            <a:endParaRPr/>
          </a:p>
          <a:p>
            <a:pPr indent="0" lvl="0" marL="0" rtl="0" algn="ctr">
              <a:spcBef>
                <a:spcPts val="0"/>
              </a:spcBef>
              <a:spcAft>
                <a:spcPts val="0"/>
              </a:spcAft>
              <a:buNone/>
            </a:pPr>
            <a:r>
              <a:rPr lang="fr"/>
              <a:t>p</a:t>
            </a:r>
            <a:r>
              <a:rPr lang="fr"/>
              <a:t>roblème</a:t>
            </a:r>
            <a:r>
              <a:rPr lang="fr"/>
              <a:t> SEO</a:t>
            </a:r>
            <a:endParaRPr/>
          </a:p>
        </p:txBody>
      </p:sp>
      <p:sp>
        <p:nvSpPr>
          <p:cNvPr id="188" name="Google Shape;188;p22"/>
          <p:cNvSpPr txBox="1"/>
          <p:nvPr>
            <p:ph idx="1" type="body"/>
          </p:nvPr>
        </p:nvSpPr>
        <p:spPr>
          <a:xfrm>
            <a:off x="727650" y="1718050"/>
            <a:ext cx="7688700" cy="3477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lang="fr"/>
              <a:t>(les ALT des images ne sont pas bien rempli) </a:t>
            </a:r>
            <a:endParaRPr/>
          </a:p>
        </p:txBody>
      </p:sp>
      <p:pic>
        <p:nvPicPr>
          <p:cNvPr id="189" name="Google Shape;189;p22"/>
          <p:cNvPicPr preferRelativeResize="0"/>
          <p:nvPr/>
        </p:nvPicPr>
        <p:blipFill>
          <a:blip r:embed="rId3">
            <a:alphaModFix/>
          </a:blip>
          <a:stretch>
            <a:fillRect/>
          </a:stretch>
        </p:blipFill>
        <p:spPr>
          <a:xfrm>
            <a:off x="29025" y="2544700"/>
            <a:ext cx="5276850" cy="238125"/>
          </a:xfrm>
          <a:prstGeom prst="rect">
            <a:avLst/>
          </a:prstGeom>
          <a:noFill/>
          <a:ln cap="flat" cmpd="sng" w="9525">
            <a:solidFill>
              <a:schemeClr val="dk2"/>
            </a:solidFill>
            <a:prstDash val="solid"/>
            <a:round/>
            <a:headEnd len="sm" w="sm" type="none"/>
            <a:tailEnd len="sm" w="sm" type="none"/>
          </a:ln>
        </p:spPr>
      </p:pic>
      <p:pic>
        <p:nvPicPr>
          <p:cNvPr id="190" name="Google Shape;190;p22"/>
          <p:cNvPicPr preferRelativeResize="0"/>
          <p:nvPr/>
        </p:nvPicPr>
        <p:blipFill>
          <a:blip r:embed="rId4">
            <a:alphaModFix/>
          </a:blip>
          <a:stretch>
            <a:fillRect/>
          </a:stretch>
        </p:blipFill>
        <p:spPr>
          <a:xfrm>
            <a:off x="29025" y="2854613"/>
            <a:ext cx="6610350" cy="304800"/>
          </a:xfrm>
          <a:prstGeom prst="rect">
            <a:avLst/>
          </a:prstGeom>
          <a:noFill/>
          <a:ln cap="flat" cmpd="sng" w="9525">
            <a:solidFill>
              <a:schemeClr val="dk2"/>
            </a:solidFill>
            <a:prstDash val="solid"/>
            <a:round/>
            <a:headEnd len="sm" w="sm" type="none"/>
            <a:tailEnd len="sm" w="sm" type="none"/>
          </a:ln>
        </p:spPr>
      </p:pic>
      <p:pic>
        <p:nvPicPr>
          <p:cNvPr id="191" name="Google Shape;191;p22"/>
          <p:cNvPicPr preferRelativeResize="0"/>
          <p:nvPr/>
        </p:nvPicPr>
        <p:blipFill>
          <a:blip r:embed="rId5">
            <a:alphaModFix/>
          </a:blip>
          <a:stretch>
            <a:fillRect/>
          </a:stretch>
        </p:blipFill>
        <p:spPr>
          <a:xfrm>
            <a:off x="29025" y="3252363"/>
            <a:ext cx="6286500" cy="142875"/>
          </a:xfrm>
          <a:prstGeom prst="rect">
            <a:avLst/>
          </a:prstGeom>
          <a:noFill/>
          <a:ln cap="flat" cmpd="sng" w="9525">
            <a:solidFill>
              <a:schemeClr val="dk2"/>
            </a:solidFill>
            <a:prstDash val="solid"/>
            <a:round/>
            <a:headEnd len="sm" w="sm" type="none"/>
            <a:tailEnd len="sm" w="sm" type="none"/>
          </a:ln>
        </p:spPr>
      </p:pic>
      <p:pic>
        <p:nvPicPr>
          <p:cNvPr id="192" name="Google Shape;192;p22"/>
          <p:cNvPicPr preferRelativeResize="0"/>
          <p:nvPr/>
        </p:nvPicPr>
        <p:blipFill>
          <a:blip r:embed="rId6">
            <a:alphaModFix/>
          </a:blip>
          <a:stretch>
            <a:fillRect/>
          </a:stretch>
        </p:blipFill>
        <p:spPr>
          <a:xfrm>
            <a:off x="29025" y="4277363"/>
            <a:ext cx="4095750" cy="285750"/>
          </a:xfrm>
          <a:prstGeom prst="rect">
            <a:avLst/>
          </a:prstGeom>
          <a:noFill/>
          <a:ln cap="flat" cmpd="sng" w="9525">
            <a:solidFill>
              <a:schemeClr val="dk2"/>
            </a:solidFill>
            <a:prstDash val="solid"/>
            <a:round/>
            <a:headEnd len="sm" w="sm" type="none"/>
            <a:tailEnd len="sm" w="sm" type="none"/>
          </a:ln>
        </p:spPr>
      </p:pic>
      <p:pic>
        <p:nvPicPr>
          <p:cNvPr id="193" name="Google Shape;193;p22"/>
          <p:cNvPicPr preferRelativeResize="0"/>
          <p:nvPr/>
        </p:nvPicPr>
        <p:blipFill>
          <a:blip r:embed="rId7">
            <a:alphaModFix/>
          </a:blip>
          <a:stretch>
            <a:fillRect/>
          </a:stretch>
        </p:blipFill>
        <p:spPr>
          <a:xfrm>
            <a:off x="29025" y="4628863"/>
            <a:ext cx="3400425" cy="219075"/>
          </a:xfrm>
          <a:prstGeom prst="rect">
            <a:avLst/>
          </a:prstGeom>
          <a:noFill/>
          <a:ln cap="flat" cmpd="sng" w="9525">
            <a:solidFill>
              <a:schemeClr val="dk2"/>
            </a:solidFill>
            <a:prstDash val="solid"/>
            <a:round/>
            <a:headEnd len="sm" w="sm" type="none"/>
            <a:tailEnd len="sm" w="sm" type="none"/>
          </a:ln>
        </p:spPr>
      </p:pic>
      <p:pic>
        <p:nvPicPr>
          <p:cNvPr id="194" name="Google Shape;194;p22"/>
          <p:cNvPicPr preferRelativeResize="0"/>
          <p:nvPr/>
        </p:nvPicPr>
        <p:blipFill>
          <a:blip r:embed="rId8">
            <a:alphaModFix/>
          </a:blip>
          <a:stretch>
            <a:fillRect/>
          </a:stretch>
        </p:blipFill>
        <p:spPr>
          <a:xfrm>
            <a:off x="29025" y="4913700"/>
            <a:ext cx="3105150" cy="152400"/>
          </a:xfrm>
          <a:prstGeom prst="rect">
            <a:avLst/>
          </a:prstGeom>
          <a:noFill/>
          <a:ln cap="flat" cmpd="sng" w="9525">
            <a:solidFill>
              <a:schemeClr val="dk2"/>
            </a:solidFill>
            <a:prstDash val="solid"/>
            <a:round/>
            <a:headEnd len="sm" w="sm" type="none"/>
            <a:tailEnd len="sm" w="sm" type="none"/>
          </a:ln>
        </p:spPr>
      </p:pic>
      <p:sp>
        <p:nvSpPr>
          <p:cNvPr id="195" name="Google Shape;195;p22"/>
          <p:cNvSpPr txBox="1"/>
          <p:nvPr/>
        </p:nvSpPr>
        <p:spPr>
          <a:xfrm>
            <a:off x="973200" y="2154125"/>
            <a:ext cx="121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avant</a:t>
            </a:r>
            <a:endParaRPr>
              <a:latin typeface="Lato"/>
              <a:ea typeface="Lato"/>
              <a:cs typeface="Lato"/>
              <a:sym typeface="Lato"/>
            </a:endParaRPr>
          </a:p>
        </p:txBody>
      </p:sp>
      <p:cxnSp>
        <p:nvCxnSpPr>
          <p:cNvPr id="196" name="Google Shape;196;p22"/>
          <p:cNvCxnSpPr/>
          <p:nvPr/>
        </p:nvCxnSpPr>
        <p:spPr>
          <a:xfrm>
            <a:off x="1581600" y="3573063"/>
            <a:ext cx="0" cy="41040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22"/>
          <p:cNvSpPr txBox="1"/>
          <p:nvPr/>
        </p:nvSpPr>
        <p:spPr>
          <a:xfrm>
            <a:off x="1086288" y="3877175"/>
            <a:ext cx="99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apres</a:t>
            </a:r>
            <a:endParaRPr>
              <a:latin typeface="Lato"/>
              <a:ea typeface="Lato"/>
              <a:cs typeface="Lato"/>
              <a:sym typeface="Lato"/>
            </a:endParaRPr>
          </a:p>
        </p:txBody>
      </p:sp>
      <p:sp>
        <p:nvSpPr>
          <p:cNvPr id="198" name="Google Shape;198;p22"/>
          <p:cNvSpPr txBox="1"/>
          <p:nvPr/>
        </p:nvSpPr>
        <p:spPr>
          <a:xfrm>
            <a:off x="8309100" y="4795800"/>
            <a:ext cx="834900" cy="3477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lang="fr" sz="795">
                <a:latin typeface="Lato"/>
                <a:ea typeface="Lato"/>
                <a:cs typeface="Lato"/>
                <a:sym typeface="Lato"/>
              </a:rPr>
              <a:t>Page 10</a:t>
            </a:r>
            <a:endParaRPr sz="795">
              <a:latin typeface="Lato"/>
              <a:ea typeface="Lato"/>
              <a:cs typeface="Lato"/>
              <a:sym typeface="Lato"/>
            </a:endParaRPr>
          </a:p>
        </p:txBody>
      </p:sp>
      <p:sp>
        <p:nvSpPr>
          <p:cNvPr id="199" name="Google Shape;199;p22"/>
          <p:cNvSpPr txBox="1"/>
          <p:nvPr/>
        </p:nvSpPr>
        <p:spPr>
          <a:xfrm>
            <a:off x="4612875" y="3544550"/>
            <a:ext cx="3841800" cy="159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fr" sz="1300">
                <a:latin typeface="Lato"/>
                <a:ea typeface="Lato"/>
                <a:cs typeface="Lato"/>
                <a:sym typeface="Lato"/>
              </a:rPr>
              <a:t>Créée à la base à des fins </a:t>
            </a:r>
            <a:r>
              <a:rPr b="1" lang="fr" sz="1300">
                <a:latin typeface="Lato"/>
                <a:ea typeface="Lato"/>
                <a:cs typeface="Lato"/>
                <a:sym typeface="Lato"/>
              </a:rPr>
              <a:t>indicatives et d’aide</a:t>
            </a:r>
            <a:r>
              <a:rPr lang="fr" sz="1300">
                <a:latin typeface="Lato"/>
                <a:ea typeface="Lato"/>
                <a:cs typeface="Lato"/>
                <a:sym typeface="Lato"/>
              </a:rPr>
              <a:t> : pour </a:t>
            </a:r>
            <a:r>
              <a:rPr b="1" lang="fr" sz="1300">
                <a:latin typeface="Lato"/>
                <a:ea typeface="Lato"/>
                <a:cs typeface="Lato"/>
                <a:sym typeface="Lato"/>
              </a:rPr>
              <a:t>les utilisateurs malvoyants utilisant un lecteur</a:t>
            </a:r>
            <a:r>
              <a:rPr lang="fr" sz="1300">
                <a:latin typeface="Lato"/>
                <a:ea typeface="Lato"/>
                <a:cs typeface="Lato"/>
                <a:sym typeface="Lato"/>
              </a:rPr>
              <a:t>, ou pour </a:t>
            </a:r>
            <a:r>
              <a:rPr b="1" lang="fr" sz="1300">
                <a:latin typeface="Lato"/>
                <a:ea typeface="Lato"/>
                <a:cs typeface="Lato"/>
                <a:sym typeface="Lato"/>
              </a:rPr>
              <a:t>les images n’arrivant pas à se charger sur la page</a:t>
            </a:r>
            <a:r>
              <a:rPr lang="fr" sz="1300">
                <a:latin typeface="Lato"/>
                <a:ea typeface="Lato"/>
                <a:cs typeface="Lato"/>
                <a:sym typeface="Lato"/>
              </a:rPr>
              <a:t>, cette balise a pris un tout autre intérêt lorsque Google a annoncé que cette dernière jouait un rôle primordial dans l’optimisation et le référencement des images.</a:t>
            </a:r>
            <a:endParaRPr sz="13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729450" y="920525"/>
            <a:ext cx="7688700" cy="819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Recommandations N°7</a:t>
            </a:r>
            <a:endParaRPr/>
          </a:p>
          <a:p>
            <a:pPr indent="0" lvl="0" marL="0" rtl="0" algn="ctr">
              <a:spcBef>
                <a:spcPts val="0"/>
              </a:spcBef>
              <a:spcAft>
                <a:spcPts val="0"/>
              </a:spcAft>
              <a:buNone/>
            </a:pPr>
            <a:r>
              <a:rPr lang="fr"/>
              <a:t>p</a:t>
            </a:r>
            <a:r>
              <a:rPr lang="fr"/>
              <a:t>roblème</a:t>
            </a:r>
            <a:r>
              <a:rPr lang="fr"/>
              <a:t> SEO</a:t>
            </a:r>
            <a:endParaRPr/>
          </a:p>
        </p:txBody>
      </p:sp>
      <p:sp>
        <p:nvSpPr>
          <p:cNvPr id="205" name="Google Shape;205;p23"/>
          <p:cNvSpPr txBox="1"/>
          <p:nvPr>
            <p:ph idx="1" type="body"/>
          </p:nvPr>
        </p:nvSpPr>
        <p:spPr>
          <a:xfrm>
            <a:off x="729450" y="1703900"/>
            <a:ext cx="7688700" cy="49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a:t>
            </a:r>
            <a:r>
              <a:rPr lang="fr"/>
              <a:t>Évitez les images avec du texte</a:t>
            </a:r>
            <a:r>
              <a:rPr lang="fr"/>
              <a:t>)</a:t>
            </a:r>
            <a:endParaRPr/>
          </a:p>
        </p:txBody>
      </p:sp>
      <p:pic>
        <p:nvPicPr>
          <p:cNvPr id="206" name="Google Shape;206;p23"/>
          <p:cNvPicPr preferRelativeResize="0"/>
          <p:nvPr/>
        </p:nvPicPr>
        <p:blipFill>
          <a:blip r:embed="rId3">
            <a:alphaModFix/>
          </a:blip>
          <a:stretch>
            <a:fillRect/>
          </a:stretch>
        </p:blipFill>
        <p:spPr>
          <a:xfrm>
            <a:off x="42400" y="3484100"/>
            <a:ext cx="3668075" cy="205425"/>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207" name="Google Shape;207;p23"/>
          <p:cNvPicPr preferRelativeResize="0"/>
          <p:nvPr/>
        </p:nvPicPr>
        <p:blipFill>
          <a:blip r:embed="rId4">
            <a:alphaModFix/>
          </a:blip>
          <a:stretch>
            <a:fillRect/>
          </a:stretch>
        </p:blipFill>
        <p:spPr>
          <a:xfrm>
            <a:off x="42400" y="2317100"/>
            <a:ext cx="3668075" cy="1089136"/>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208" name="Google Shape;208;p23"/>
          <p:cNvPicPr preferRelativeResize="0"/>
          <p:nvPr/>
        </p:nvPicPr>
        <p:blipFill>
          <a:blip r:embed="rId5">
            <a:alphaModFix/>
          </a:blip>
          <a:stretch>
            <a:fillRect/>
          </a:stretch>
        </p:blipFill>
        <p:spPr>
          <a:xfrm>
            <a:off x="4677050" y="2317112"/>
            <a:ext cx="3668076" cy="1089125"/>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209" name="Google Shape;209;p23"/>
          <p:cNvPicPr preferRelativeResize="0"/>
          <p:nvPr/>
        </p:nvPicPr>
        <p:blipFill>
          <a:blip r:embed="rId6">
            <a:alphaModFix/>
          </a:blip>
          <a:stretch>
            <a:fillRect/>
          </a:stretch>
        </p:blipFill>
        <p:spPr>
          <a:xfrm>
            <a:off x="4677050" y="3526525"/>
            <a:ext cx="3739300" cy="1360325"/>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sp>
        <p:nvSpPr>
          <p:cNvPr id="210" name="Google Shape;210;p23"/>
          <p:cNvSpPr txBox="1"/>
          <p:nvPr/>
        </p:nvSpPr>
        <p:spPr>
          <a:xfrm>
            <a:off x="1356388" y="1916900"/>
            <a:ext cx="104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avant</a:t>
            </a:r>
            <a:endParaRPr>
              <a:latin typeface="Lato"/>
              <a:ea typeface="Lato"/>
              <a:cs typeface="Lato"/>
              <a:sym typeface="Lato"/>
            </a:endParaRPr>
          </a:p>
        </p:txBody>
      </p:sp>
      <p:sp>
        <p:nvSpPr>
          <p:cNvPr id="211" name="Google Shape;211;p23"/>
          <p:cNvSpPr txBox="1"/>
          <p:nvPr/>
        </p:nvSpPr>
        <p:spPr>
          <a:xfrm>
            <a:off x="6040900" y="1916900"/>
            <a:ext cx="101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apres</a:t>
            </a:r>
            <a:endParaRPr>
              <a:latin typeface="Lato"/>
              <a:ea typeface="Lato"/>
              <a:cs typeface="Lato"/>
              <a:sym typeface="Lato"/>
            </a:endParaRPr>
          </a:p>
        </p:txBody>
      </p:sp>
      <p:sp>
        <p:nvSpPr>
          <p:cNvPr id="212" name="Google Shape;212;p23"/>
          <p:cNvSpPr txBox="1"/>
          <p:nvPr/>
        </p:nvSpPr>
        <p:spPr>
          <a:xfrm>
            <a:off x="8323500" y="4867500"/>
            <a:ext cx="820500" cy="276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523"/>
              <a:buNone/>
            </a:pPr>
            <a:r>
              <a:rPr lang="fr" sz="765">
                <a:latin typeface="Lato"/>
                <a:ea typeface="Lato"/>
                <a:cs typeface="Lato"/>
                <a:sym typeface="Lato"/>
              </a:rPr>
              <a:t>Page 11</a:t>
            </a:r>
            <a:endParaRPr sz="765">
              <a:latin typeface="Lato"/>
              <a:ea typeface="Lato"/>
              <a:cs typeface="Lato"/>
              <a:sym typeface="Lato"/>
            </a:endParaRPr>
          </a:p>
        </p:txBody>
      </p:sp>
      <p:cxnSp>
        <p:nvCxnSpPr>
          <p:cNvPr id="213" name="Google Shape;213;p23"/>
          <p:cNvCxnSpPr/>
          <p:nvPr/>
        </p:nvCxnSpPr>
        <p:spPr>
          <a:xfrm>
            <a:off x="3859263" y="2859856"/>
            <a:ext cx="669000" cy="36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3"/>
          <p:cNvCxnSpPr/>
          <p:nvPr/>
        </p:nvCxnSpPr>
        <p:spPr>
          <a:xfrm>
            <a:off x="3859250" y="3585018"/>
            <a:ext cx="669000" cy="36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23"/>
          <p:cNvSpPr txBox="1"/>
          <p:nvPr/>
        </p:nvSpPr>
        <p:spPr>
          <a:xfrm>
            <a:off x="247625" y="3983200"/>
            <a:ext cx="3668100" cy="108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Lato"/>
                <a:ea typeface="Lato"/>
                <a:cs typeface="Lato"/>
                <a:sym typeface="Lato"/>
              </a:rPr>
              <a:t>le texte contenu dans l’image ne sera pas </a:t>
            </a:r>
            <a:r>
              <a:rPr b="1" lang="fr">
                <a:latin typeface="Lato"/>
                <a:ea typeface="Lato"/>
                <a:cs typeface="Lato"/>
                <a:sym typeface="Lato"/>
              </a:rPr>
              <a:t>indexé par le robot</a:t>
            </a:r>
            <a:r>
              <a:rPr lang="fr">
                <a:latin typeface="Lato"/>
                <a:ea typeface="Lato"/>
                <a:cs typeface="Lato"/>
                <a:sym typeface="Lato"/>
              </a:rPr>
              <a:t> favorisez plutôt les </a:t>
            </a:r>
            <a:r>
              <a:rPr b="1" lang="fr">
                <a:latin typeface="Lato"/>
                <a:ea typeface="Lato"/>
                <a:cs typeface="Lato"/>
                <a:sym typeface="Lato"/>
              </a:rPr>
              <a:t>mots clès.</a:t>
            </a:r>
            <a:endParaRPr b="1">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777175" y="646525"/>
            <a:ext cx="7688700" cy="796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Recommandations N°8</a:t>
            </a:r>
            <a:endParaRPr/>
          </a:p>
          <a:p>
            <a:pPr indent="0" lvl="0" marL="0" rtl="0" algn="ctr">
              <a:spcBef>
                <a:spcPts val="0"/>
              </a:spcBef>
              <a:spcAft>
                <a:spcPts val="0"/>
              </a:spcAft>
              <a:buNone/>
            </a:pPr>
            <a:r>
              <a:rPr lang="fr"/>
              <a:t>p</a:t>
            </a:r>
            <a:r>
              <a:rPr lang="fr"/>
              <a:t>roblème</a:t>
            </a:r>
            <a:r>
              <a:rPr lang="fr"/>
              <a:t> d’accessibilité </a:t>
            </a:r>
            <a:endParaRPr/>
          </a:p>
        </p:txBody>
      </p:sp>
      <p:sp>
        <p:nvSpPr>
          <p:cNvPr id="221" name="Google Shape;221;p24"/>
          <p:cNvSpPr txBox="1"/>
          <p:nvPr>
            <p:ph idx="1" type="body"/>
          </p:nvPr>
        </p:nvSpPr>
        <p:spPr>
          <a:xfrm>
            <a:off x="727650" y="1360750"/>
            <a:ext cx="7688700" cy="49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(site non responsive)</a:t>
            </a:r>
            <a:endParaRPr/>
          </a:p>
        </p:txBody>
      </p:sp>
      <p:pic>
        <p:nvPicPr>
          <p:cNvPr id="222" name="Google Shape;222;p24"/>
          <p:cNvPicPr preferRelativeResize="0"/>
          <p:nvPr/>
        </p:nvPicPr>
        <p:blipFill>
          <a:blip r:embed="rId3">
            <a:alphaModFix/>
          </a:blip>
          <a:stretch>
            <a:fillRect/>
          </a:stretch>
        </p:blipFill>
        <p:spPr>
          <a:xfrm>
            <a:off x="2585838" y="2065900"/>
            <a:ext cx="2231875" cy="3042226"/>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223" name="Google Shape;223;p24"/>
          <p:cNvPicPr preferRelativeResize="0"/>
          <p:nvPr/>
        </p:nvPicPr>
        <p:blipFill>
          <a:blip r:embed="rId4">
            <a:alphaModFix/>
          </a:blip>
          <a:stretch>
            <a:fillRect/>
          </a:stretch>
        </p:blipFill>
        <p:spPr>
          <a:xfrm>
            <a:off x="100025" y="2065900"/>
            <a:ext cx="1805000" cy="3042224"/>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sp>
        <p:nvSpPr>
          <p:cNvPr id="224" name="Google Shape;224;p24"/>
          <p:cNvSpPr txBox="1"/>
          <p:nvPr/>
        </p:nvSpPr>
        <p:spPr>
          <a:xfrm>
            <a:off x="507225" y="1665700"/>
            <a:ext cx="99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avant</a:t>
            </a:r>
            <a:endParaRPr>
              <a:latin typeface="Lato"/>
              <a:ea typeface="Lato"/>
              <a:cs typeface="Lato"/>
              <a:sym typeface="Lato"/>
            </a:endParaRPr>
          </a:p>
        </p:txBody>
      </p:sp>
      <p:sp>
        <p:nvSpPr>
          <p:cNvPr id="225" name="Google Shape;225;p24"/>
          <p:cNvSpPr txBox="1"/>
          <p:nvPr/>
        </p:nvSpPr>
        <p:spPr>
          <a:xfrm>
            <a:off x="3266625" y="1665700"/>
            <a:ext cx="87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apres</a:t>
            </a:r>
            <a:endParaRPr>
              <a:latin typeface="Lato"/>
              <a:ea typeface="Lato"/>
              <a:cs typeface="Lato"/>
              <a:sym typeface="Lato"/>
            </a:endParaRPr>
          </a:p>
        </p:txBody>
      </p:sp>
      <p:cxnSp>
        <p:nvCxnSpPr>
          <p:cNvPr id="226" name="Google Shape;226;p24"/>
          <p:cNvCxnSpPr/>
          <p:nvPr/>
        </p:nvCxnSpPr>
        <p:spPr>
          <a:xfrm>
            <a:off x="2041137" y="3583424"/>
            <a:ext cx="408600" cy="720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24"/>
          <p:cNvSpPr txBox="1"/>
          <p:nvPr/>
        </p:nvSpPr>
        <p:spPr>
          <a:xfrm>
            <a:off x="8337300" y="4828200"/>
            <a:ext cx="806700" cy="3153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852"/>
              <a:buNone/>
            </a:pPr>
            <a:r>
              <a:rPr lang="fr" sz="785">
                <a:latin typeface="Lato"/>
                <a:ea typeface="Lato"/>
                <a:cs typeface="Lato"/>
                <a:sym typeface="Lato"/>
              </a:rPr>
              <a:t>Page 12</a:t>
            </a:r>
            <a:endParaRPr sz="785">
              <a:latin typeface="Lato"/>
              <a:ea typeface="Lato"/>
              <a:cs typeface="Lato"/>
              <a:sym typeface="Lato"/>
            </a:endParaRPr>
          </a:p>
        </p:txBody>
      </p:sp>
      <p:sp>
        <p:nvSpPr>
          <p:cNvPr id="228" name="Google Shape;228;p24"/>
          <p:cNvSpPr txBox="1"/>
          <p:nvPr/>
        </p:nvSpPr>
        <p:spPr>
          <a:xfrm>
            <a:off x="5178875" y="2065900"/>
            <a:ext cx="3749700" cy="273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fr">
                <a:latin typeface="Lato"/>
                <a:ea typeface="Lato"/>
                <a:cs typeface="Lato"/>
                <a:sym typeface="Lato"/>
              </a:rPr>
              <a:t>Google a déclaré ne mettre en avant que les sites ayant une pluralité de représentation.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En clair, la firme a fait savoir que son nouvel algorithme « </a:t>
            </a:r>
            <a:r>
              <a:rPr b="1" lang="fr">
                <a:latin typeface="Lato"/>
                <a:ea typeface="Lato"/>
                <a:cs typeface="Lato"/>
                <a:sym typeface="Lato"/>
              </a:rPr>
              <a:t>Google Mobile Friendly </a:t>
            </a:r>
            <a:r>
              <a:rPr lang="fr">
                <a:latin typeface="Lato"/>
                <a:ea typeface="Lato"/>
                <a:cs typeface="Lato"/>
                <a:sym typeface="Lato"/>
              </a:rPr>
              <a:t>» est devenu l’index principal de référencement des sites.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Chose que les données provenant de Google Analytics confirment avec un taux de rebond important sur la page d’accueil des sites non responsive.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Il est donc relativement important d’adapter son application / site en responsive design</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727650" y="928450"/>
            <a:ext cx="7688700" cy="789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Recommandations N°9</a:t>
            </a:r>
            <a:endParaRPr/>
          </a:p>
          <a:p>
            <a:pPr indent="0" lvl="0" marL="0" rtl="0" algn="ctr">
              <a:spcBef>
                <a:spcPts val="0"/>
              </a:spcBef>
              <a:spcAft>
                <a:spcPts val="0"/>
              </a:spcAft>
              <a:buNone/>
            </a:pPr>
            <a:r>
              <a:rPr lang="fr"/>
              <a:t>p</a:t>
            </a:r>
            <a:r>
              <a:rPr lang="fr"/>
              <a:t>roblème</a:t>
            </a:r>
            <a:r>
              <a:rPr lang="fr"/>
              <a:t> Performance </a:t>
            </a:r>
            <a:endParaRPr/>
          </a:p>
        </p:txBody>
      </p:sp>
      <p:sp>
        <p:nvSpPr>
          <p:cNvPr id="234" name="Google Shape;234;p25"/>
          <p:cNvSpPr txBox="1"/>
          <p:nvPr>
            <p:ph idx="1" type="body"/>
          </p:nvPr>
        </p:nvSpPr>
        <p:spPr>
          <a:xfrm>
            <a:off x="727650" y="1718050"/>
            <a:ext cx="7688700" cy="49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(le format des image ne sont pas bonne)</a:t>
            </a:r>
            <a:endParaRPr/>
          </a:p>
        </p:txBody>
      </p:sp>
      <p:pic>
        <p:nvPicPr>
          <p:cNvPr id="235" name="Google Shape;235;p25"/>
          <p:cNvPicPr preferRelativeResize="0"/>
          <p:nvPr/>
        </p:nvPicPr>
        <p:blipFill>
          <a:blip r:embed="rId3">
            <a:alphaModFix/>
          </a:blip>
          <a:stretch>
            <a:fillRect/>
          </a:stretch>
        </p:blipFill>
        <p:spPr>
          <a:xfrm>
            <a:off x="410100" y="2758550"/>
            <a:ext cx="1219200" cy="295275"/>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236" name="Google Shape;236;p25"/>
          <p:cNvPicPr preferRelativeResize="0"/>
          <p:nvPr/>
        </p:nvPicPr>
        <p:blipFill>
          <a:blip r:embed="rId4">
            <a:alphaModFix/>
          </a:blip>
          <a:stretch>
            <a:fillRect/>
          </a:stretch>
        </p:blipFill>
        <p:spPr>
          <a:xfrm>
            <a:off x="376763" y="3247700"/>
            <a:ext cx="1228725" cy="209550"/>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237" name="Google Shape;237;p25"/>
          <p:cNvPicPr preferRelativeResize="0"/>
          <p:nvPr/>
        </p:nvPicPr>
        <p:blipFill>
          <a:blip r:embed="rId5">
            <a:alphaModFix/>
          </a:blip>
          <a:stretch>
            <a:fillRect/>
          </a:stretch>
        </p:blipFill>
        <p:spPr>
          <a:xfrm>
            <a:off x="376763" y="3651125"/>
            <a:ext cx="1285875" cy="247650"/>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238" name="Google Shape;238;p25"/>
          <p:cNvPicPr preferRelativeResize="0"/>
          <p:nvPr/>
        </p:nvPicPr>
        <p:blipFill>
          <a:blip r:embed="rId6">
            <a:alphaModFix/>
          </a:blip>
          <a:stretch>
            <a:fillRect/>
          </a:stretch>
        </p:blipFill>
        <p:spPr>
          <a:xfrm>
            <a:off x="2687275" y="2758550"/>
            <a:ext cx="1590675" cy="247650"/>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239" name="Google Shape;239;p25"/>
          <p:cNvPicPr preferRelativeResize="0"/>
          <p:nvPr/>
        </p:nvPicPr>
        <p:blipFill>
          <a:blip r:embed="rId7">
            <a:alphaModFix/>
          </a:blip>
          <a:stretch>
            <a:fillRect/>
          </a:stretch>
        </p:blipFill>
        <p:spPr>
          <a:xfrm>
            <a:off x="2677750" y="3185763"/>
            <a:ext cx="1609725" cy="333375"/>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240" name="Google Shape;240;p25"/>
          <p:cNvPicPr preferRelativeResize="0"/>
          <p:nvPr/>
        </p:nvPicPr>
        <p:blipFill>
          <a:blip r:embed="rId8">
            <a:alphaModFix/>
          </a:blip>
          <a:stretch>
            <a:fillRect/>
          </a:stretch>
        </p:blipFill>
        <p:spPr>
          <a:xfrm>
            <a:off x="2696800" y="3674925"/>
            <a:ext cx="1571625" cy="200025"/>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cxnSp>
        <p:nvCxnSpPr>
          <p:cNvPr id="241" name="Google Shape;241;p25"/>
          <p:cNvCxnSpPr/>
          <p:nvPr/>
        </p:nvCxnSpPr>
        <p:spPr>
          <a:xfrm>
            <a:off x="1875238" y="2906188"/>
            <a:ext cx="566100" cy="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25"/>
          <p:cNvCxnSpPr/>
          <p:nvPr/>
        </p:nvCxnSpPr>
        <p:spPr>
          <a:xfrm>
            <a:off x="1858563" y="3352450"/>
            <a:ext cx="566100" cy="0"/>
          </a:xfrm>
          <a:prstGeom prst="straightConnector1">
            <a:avLst/>
          </a:prstGeom>
          <a:noFill/>
          <a:ln cap="flat" cmpd="sng" w="9525">
            <a:solidFill>
              <a:schemeClr val="dk2"/>
            </a:solidFill>
            <a:prstDash val="solid"/>
            <a:round/>
            <a:headEnd len="med" w="med" type="none"/>
            <a:tailEnd len="med" w="med" type="triangle"/>
          </a:ln>
        </p:spPr>
      </p:cxnSp>
      <p:cxnSp>
        <p:nvCxnSpPr>
          <p:cNvPr id="243" name="Google Shape;243;p25"/>
          <p:cNvCxnSpPr/>
          <p:nvPr/>
        </p:nvCxnSpPr>
        <p:spPr>
          <a:xfrm>
            <a:off x="1896663" y="3774925"/>
            <a:ext cx="566100" cy="0"/>
          </a:xfrm>
          <a:prstGeom prst="straightConnector1">
            <a:avLst/>
          </a:prstGeom>
          <a:noFill/>
          <a:ln cap="flat" cmpd="sng" w="9525">
            <a:solidFill>
              <a:schemeClr val="dk2"/>
            </a:solidFill>
            <a:prstDash val="solid"/>
            <a:round/>
            <a:headEnd len="med" w="med" type="none"/>
            <a:tailEnd len="med" w="med" type="triangle"/>
          </a:ln>
        </p:spPr>
      </p:cxnSp>
      <p:sp>
        <p:nvSpPr>
          <p:cNvPr id="244" name="Google Shape;244;p25"/>
          <p:cNvSpPr txBox="1"/>
          <p:nvPr/>
        </p:nvSpPr>
        <p:spPr>
          <a:xfrm>
            <a:off x="577288" y="2350675"/>
            <a:ext cx="82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avant</a:t>
            </a:r>
            <a:endParaRPr>
              <a:latin typeface="Lato"/>
              <a:ea typeface="Lato"/>
              <a:cs typeface="Lato"/>
              <a:sym typeface="Lato"/>
            </a:endParaRPr>
          </a:p>
        </p:txBody>
      </p:sp>
      <p:sp>
        <p:nvSpPr>
          <p:cNvPr id="245" name="Google Shape;245;p25"/>
          <p:cNvSpPr txBox="1"/>
          <p:nvPr/>
        </p:nvSpPr>
        <p:spPr>
          <a:xfrm>
            <a:off x="3029750" y="2350675"/>
            <a:ext cx="90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apres</a:t>
            </a:r>
            <a:endParaRPr>
              <a:latin typeface="Lato"/>
              <a:ea typeface="Lato"/>
              <a:cs typeface="Lato"/>
              <a:sym typeface="Lato"/>
            </a:endParaRPr>
          </a:p>
        </p:txBody>
      </p:sp>
      <p:sp>
        <p:nvSpPr>
          <p:cNvPr id="246" name="Google Shape;246;p25"/>
          <p:cNvSpPr txBox="1"/>
          <p:nvPr/>
        </p:nvSpPr>
        <p:spPr>
          <a:xfrm>
            <a:off x="8047500" y="4810200"/>
            <a:ext cx="1096500" cy="3333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fr" sz="790">
                <a:latin typeface="Lato"/>
                <a:ea typeface="Lato"/>
                <a:cs typeface="Lato"/>
                <a:sym typeface="Lato"/>
              </a:rPr>
              <a:t>Page 13</a:t>
            </a:r>
            <a:endParaRPr sz="790">
              <a:latin typeface="Lato"/>
              <a:ea typeface="Lato"/>
              <a:cs typeface="Lato"/>
              <a:sym typeface="Lato"/>
            </a:endParaRPr>
          </a:p>
        </p:txBody>
      </p:sp>
      <p:sp>
        <p:nvSpPr>
          <p:cNvPr id="247" name="Google Shape;247;p25"/>
          <p:cNvSpPr txBox="1"/>
          <p:nvPr/>
        </p:nvSpPr>
        <p:spPr>
          <a:xfrm>
            <a:off x="5334525" y="2532850"/>
            <a:ext cx="3381900" cy="215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Lato"/>
                <a:ea typeface="Lato"/>
                <a:cs typeface="Lato"/>
                <a:sym typeface="Lato"/>
              </a:rPr>
              <a:t>Le format Webp a été créé par Google dans le but de remplacer les différents formats d’images standard : jpeg, jpg, png, gif, tiff, etc.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L’objectif est de conserver une bonne qualité d’image tout en réduisant leur poids de 25% à 30%, afin d’optimiser la vitesse de chargement d’un site.</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727650" y="483800"/>
            <a:ext cx="7688700" cy="81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Recommandations N°10</a:t>
            </a:r>
            <a:endParaRPr/>
          </a:p>
          <a:p>
            <a:pPr indent="0" lvl="0" marL="0" rtl="0" algn="ctr">
              <a:spcBef>
                <a:spcPts val="0"/>
              </a:spcBef>
              <a:spcAft>
                <a:spcPts val="0"/>
              </a:spcAft>
              <a:buNone/>
            </a:pPr>
            <a:r>
              <a:rPr lang="fr"/>
              <a:t>p</a:t>
            </a:r>
            <a:r>
              <a:rPr lang="fr"/>
              <a:t>roblème</a:t>
            </a:r>
            <a:r>
              <a:rPr lang="fr"/>
              <a:t> SEO</a:t>
            </a:r>
            <a:endParaRPr/>
          </a:p>
        </p:txBody>
      </p:sp>
      <p:sp>
        <p:nvSpPr>
          <p:cNvPr id="253" name="Google Shape;253;p26"/>
          <p:cNvSpPr txBox="1"/>
          <p:nvPr>
            <p:ph idx="1" type="body"/>
          </p:nvPr>
        </p:nvSpPr>
        <p:spPr>
          <a:xfrm>
            <a:off x="727650" y="1147925"/>
            <a:ext cx="7688700" cy="400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a:t>
            </a:r>
            <a:r>
              <a:rPr lang="fr"/>
              <a:t>Partenaires et annuaires)</a:t>
            </a:r>
            <a:endParaRPr/>
          </a:p>
        </p:txBody>
      </p:sp>
      <p:pic>
        <p:nvPicPr>
          <p:cNvPr id="254" name="Google Shape;254;p26"/>
          <p:cNvPicPr preferRelativeResize="0"/>
          <p:nvPr/>
        </p:nvPicPr>
        <p:blipFill>
          <a:blip r:embed="rId3">
            <a:alphaModFix/>
          </a:blip>
          <a:stretch>
            <a:fillRect/>
          </a:stretch>
        </p:blipFill>
        <p:spPr>
          <a:xfrm>
            <a:off x="499075" y="1616350"/>
            <a:ext cx="2953500" cy="3527150"/>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255" name="Google Shape;255;p26"/>
          <p:cNvPicPr preferRelativeResize="0"/>
          <p:nvPr/>
        </p:nvPicPr>
        <p:blipFill>
          <a:blip r:embed="rId4">
            <a:alphaModFix/>
          </a:blip>
          <a:stretch>
            <a:fillRect/>
          </a:stretch>
        </p:blipFill>
        <p:spPr>
          <a:xfrm>
            <a:off x="4635675" y="1616350"/>
            <a:ext cx="2077110" cy="3527150"/>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cxnSp>
        <p:nvCxnSpPr>
          <p:cNvPr id="256" name="Google Shape;256;p26"/>
          <p:cNvCxnSpPr/>
          <p:nvPr/>
        </p:nvCxnSpPr>
        <p:spPr>
          <a:xfrm>
            <a:off x="3597625" y="3330800"/>
            <a:ext cx="728700" cy="5700"/>
          </a:xfrm>
          <a:prstGeom prst="straightConnector1">
            <a:avLst/>
          </a:prstGeom>
          <a:noFill/>
          <a:ln cap="flat" cmpd="sng" w="9525">
            <a:solidFill>
              <a:schemeClr val="dk2"/>
            </a:solidFill>
            <a:prstDash val="solid"/>
            <a:round/>
            <a:headEnd len="med" w="med" type="none"/>
            <a:tailEnd len="med" w="med" type="triangle"/>
          </a:ln>
        </p:spPr>
      </p:cxnSp>
      <p:sp>
        <p:nvSpPr>
          <p:cNvPr id="257" name="Google Shape;257;p26"/>
          <p:cNvSpPr txBox="1"/>
          <p:nvPr/>
        </p:nvSpPr>
        <p:spPr>
          <a:xfrm>
            <a:off x="1646875" y="1294700"/>
            <a:ext cx="65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avant</a:t>
            </a:r>
            <a:endParaRPr>
              <a:latin typeface="Lato"/>
              <a:ea typeface="Lato"/>
              <a:cs typeface="Lato"/>
              <a:sym typeface="Lato"/>
            </a:endParaRPr>
          </a:p>
        </p:txBody>
      </p:sp>
      <p:sp>
        <p:nvSpPr>
          <p:cNvPr id="258" name="Google Shape;258;p26"/>
          <p:cNvSpPr txBox="1"/>
          <p:nvPr/>
        </p:nvSpPr>
        <p:spPr>
          <a:xfrm>
            <a:off x="5147125" y="1294700"/>
            <a:ext cx="105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apres</a:t>
            </a:r>
            <a:endParaRPr>
              <a:latin typeface="Lato"/>
              <a:ea typeface="Lato"/>
              <a:cs typeface="Lato"/>
              <a:sym typeface="Lato"/>
            </a:endParaRPr>
          </a:p>
        </p:txBody>
      </p:sp>
      <p:sp>
        <p:nvSpPr>
          <p:cNvPr id="259" name="Google Shape;259;p26"/>
          <p:cNvSpPr txBox="1"/>
          <p:nvPr/>
        </p:nvSpPr>
        <p:spPr>
          <a:xfrm>
            <a:off x="8316300" y="4860600"/>
            <a:ext cx="827700" cy="2829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fr">
                <a:latin typeface="Lato"/>
                <a:ea typeface="Lato"/>
                <a:cs typeface="Lato"/>
                <a:sym typeface="Lato"/>
              </a:rPr>
              <a:t>Page 14</a:t>
            </a:r>
            <a:endParaRPr>
              <a:latin typeface="Lato"/>
              <a:ea typeface="Lato"/>
              <a:cs typeface="Lato"/>
              <a:sym typeface="Lato"/>
            </a:endParaRPr>
          </a:p>
        </p:txBody>
      </p:sp>
      <p:sp>
        <p:nvSpPr>
          <p:cNvPr id="260" name="Google Shape;260;p26"/>
          <p:cNvSpPr txBox="1"/>
          <p:nvPr/>
        </p:nvSpPr>
        <p:spPr>
          <a:xfrm>
            <a:off x="6834425" y="1984500"/>
            <a:ext cx="2002200" cy="117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fr">
                <a:latin typeface="Lato"/>
                <a:ea typeface="Lato"/>
                <a:cs typeface="Lato"/>
                <a:sym typeface="Lato"/>
              </a:rPr>
              <a:t>Évitez les sites de spamming.</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(sites Web créés dans le seul but de proposer des liens externes afin d’améliorer le SEO).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7"/>
          <p:cNvSpPr txBox="1"/>
          <p:nvPr>
            <p:ph type="title"/>
          </p:nvPr>
        </p:nvSpPr>
        <p:spPr>
          <a:xfrm>
            <a:off x="729450" y="892875"/>
            <a:ext cx="7688700" cy="818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Recommandations N°11</a:t>
            </a:r>
            <a:endParaRPr/>
          </a:p>
          <a:p>
            <a:pPr indent="0" lvl="0" marL="0" rtl="0" algn="ctr">
              <a:spcBef>
                <a:spcPts val="0"/>
              </a:spcBef>
              <a:spcAft>
                <a:spcPts val="0"/>
              </a:spcAft>
              <a:buNone/>
            </a:pPr>
            <a:r>
              <a:rPr lang="fr"/>
              <a:t>p</a:t>
            </a:r>
            <a:r>
              <a:rPr lang="fr"/>
              <a:t>roblème Perfomance</a:t>
            </a:r>
            <a:endParaRPr/>
          </a:p>
        </p:txBody>
      </p:sp>
      <p:sp>
        <p:nvSpPr>
          <p:cNvPr id="266" name="Google Shape;266;p27"/>
          <p:cNvSpPr txBox="1"/>
          <p:nvPr>
            <p:ph idx="1" type="body"/>
          </p:nvPr>
        </p:nvSpPr>
        <p:spPr>
          <a:xfrm>
            <a:off x="727650" y="1654375"/>
            <a:ext cx="7688700" cy="49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(CSS/JS n’est pas minifier)</a:t>
            </a:r>
            <a:endParaRPr/>
          </a:p>
        </p:txBody>
      </p:sp>
      <p:sp>
        <p:nvSpPr>
          <p:cNvPr id="267" name="Google Shape;267;p27"/>
          <p:cNvSpPr txBox="1"/>
          <p:nvPr/>
        </p:nvSpPr>
        <p:spPr>
          <a:xfrm>
            <a:off x="8259600" y="4803300"/>
            <a:ext cx="884400" cy="3402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fr" sz="790">
                <a:latin typeface="Lato"/>
                <a:ea typeface="Lato"/>
                <a:cs typeface="Lato"/>
                <a:sym typeface="Lato"/>
              </a:rPr>
              <a:t>Page 15</a:t>
            </a:r>
            <a:endParaRPr sz="790">
              <a:latin typeface="Lato"/>
              <a:ea typeface="Lato"/>
              <a:cs typeface="Lato"/>
              <a:sym typeface="Lato"/>
            </a:endParaRPr>
          </a:p>
        </p:txBody>
      </p:sp>
      <p:sp>
        <p:nvSpPr>
          <p:cNvPr id="268" name="Google Shape;268;p27"/>
          <p:cNvSpPr txBox="1"/>
          <p:nvPr/>
        </p:nvSpPr>
        <p:spPr>
          <a:xfrm>
            <a:off x="2753550" y="2313525"/>
            <a:ext cx="3636900" cy="158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100">
                <a:latin typeface="Lato"/>
                <a:ea typeface="Lato"/>
                <a:cs typeface="Lato"/>
                <a:sym typeface="Lato"/>
              </a:rPr>
              <a:t>Minifier</a:t>
            </a:r>
            <a:r>
              <a:rPr lang="fr" sz="1100">
                <a:latin typeface="Lato"/>
                <a:ea typeface="Lato"/>
                <a:cs typeface="Lato"/>
                <a:sym typeface="Lato"/>
              </a:rPr>
              <a:t> permet de diminuer la quantité de code qui doit être transférée sur le web.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fr" sz="1100">
                <a:latin typeface="Lato"/>
                <a:ea typeface="Lato"/>
                <a:cs typeface="Lato"/>
                <a:sym typeface="Lato"/>
              </a:rPr>
              <a:t>Plus le code est léger, plus la bande passante sera préservée et plus la page s’affichera rapidement.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fr" sz="1100">
                <a:latin typeface="Lato"/>
                <a:ea typeface="Lato"/>
                <a:cs typeface="Lato"/>
                <a:sym typeface="Lato"/>
              </a:rPr>
              <a:t>Le temps de chargement </a:t>
            </a:r>
            <a:r>
              <a:rPr lang="fr" sz="1100">
                <a:latin typeface="Lato"/>
                <a:ea typeface="Lato"/>
                <a:cs typeface="Lato"/>
                <a:sym typeface="Lato"/>
              </a:rPr>
              <a:t>influe</a:t>
            </a:r>
            <a:r>
              <a:rPr lang="fr" sz="1100">
                <a:latin typeface="Lato"/>
                <a:ea typeface="Lato"/>
                <a:cs typeface="Lato"/>
                <a:sym typeface="Lato"/>
              </a:rPr>
              <a:t> sur la </a:t>
            </a:r>
            <a:r>
              <a:rPr b="1" lang="fr" sz="1100">
                <a:latin typeface="Lato"/>
                <a:ea typeface="Lato"/>
                <a:cs typeface="Lato"/>
                <a:sym typeface="Lato"/>
              </a:rPr>
              <a:t>pertinence du site</a:t>
            </a:r>
            <a:r>
              <a:rPr lang="fr" sz="1100">
                <a:latin typeface="Lato"/>
                <a:ea typeface="Lato"/>
                <a:cs typeface="Lato"/>
                <a:sym typeface="Lato"/>
              </a:rPr>
              <a:t> et par conséquent sur son </a:t>
            </a:r>
            <a:r>
              <a:rPr b="1" lang="fr" sz="1100">
                <a:latin typeface="Lato"/>
                <a:ea typeface="Lato"/>
                <a:cs typeface="Lato"/>
                <a:sym typeface="Lato"/>
              </a:rPr>
              <a:t>référencement naturel</a:t>
            </a:r>
            <a:r>
              <a:rPr lang="fr" sz="1100">
                <a:latin typeface="Lato"/>
                <a:ea typeface="Lato"/>
                <a:cs typeface="Lato"/>
                <a:sym typeface="Lato"/>
              </a:rPr>
              <a:t>.</a:t>
            </a:r>
            <a:endParaRPr sz="11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727650" y="11238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Analyse du site</a:t>
            </a:r>
            <a:endParaRPr/>
          </a:p>
        </p:txBody>
      </p:sp>
      <p:sp>
        <p:nvSpPr>
          <p:cNvPr id="274" name="Google Shape;274;p28"/>
          <p:cNvSpPr txBox="1"/>
          <p:nvPr>
            <p:ph idx="1" type="body"/>
          </p:nvPr>
        </p:nvSpPr>
        <p:spPr>
          <a:xfrm>
            <a:off x="727650" y="1527025"/>
            <a:ext cx="7688700" cy="49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a:t>
            </a:r>
            <a:r>
              <a:rPr lang="fr"/>
              <a:t>après correction)</a:t>
            </a:r>
            <a:endParaRPr/>
          </a:p>
        </p:txBody>
      </p:sp>
      <p:sp>
        <p:nvSpPr>
          <p:cNvPr id="275" name="Google Shape;275;p28"/>
          <p:cNvSpPr txBox="1"/>
          <p:nvPr/>
        </p:nvSpPr>
        <p:spPr>
          <a:xfrm>
            <a:off x="8132400" y="4853400"/>
            <a:ext cx="1011600" cy="2901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688"/>
              <a:buNone/>
            </a:pPr>
            <a:r>
              <a:rPr lang="fr" sz="775">
                <a:latin typeface="Lato"/>
                <a:ea typeface="Lato"/>
                <a:cs typeface="Lato"/>
                <a:sym typeface="Lato"/>
              </a:rPr>
              <a:t>Page 16</a:t>
            </a:r>
            <a:endParaRPr sz="775">
              <a:latin typeface="Lato"/>
              <a:ea typeface="Lato"/>
              <a:cs typeface="Lato"/>
              <a:sym typeface="Lato"/>
            </a:endParaRPr>
          </a:p>
        </p:txBody>
      </p:sp>
      <p:pic>
        <p:nvPicPr>
          <p:cNvPr id="276" name="Google Shape;276;p28"/>
          <p:cNvPicPr preferRelativeResize="0"/>
          <p:nvPr/>
        </p:nvPicPr>
        <p:blipFill>
          <a:blip r:embed="rId3">
            <a:alphaModFix/>
          </a:blip>
          <a:stretch>
            <a:fillRect/>
          </a:stretch>
        </p:blipFill>
        <p:spPr>
          <a:xfrm>
            <a:off x="4833375" y="2255800"/>
            <a:ext cx="4197874" cy="1781600"/>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277" name="Google Shape;277;p28"/>
          <p:cNvPicPr preferRelativeResize="0"/>
          <p:nvPr/>
        </p:nvPicPr>
        <p:blipFill>
          <a:blip r:embed="rId4">
            <a:alphaModFix/>
          </a:blip>
          <a:stretch>
            <a:fillRect/>
          </a:stretch>
        </p:blipFill>
        <p:spPr>
          <a:xfrm>
            <a:off x="107300" y="2255800"/>
            <a:ext cx="4197874" cy="1781602"/>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278" name="Google Shape;278;p28"/>
          <p:cNvPicPr preferRelativeResize="0"/>
          <p:nvPr/>
        </p:nvPicPr>
        <p:blipFill>
          <a:blip r:embed="rId5">
            <a:alphaModFix/>
          </a:blip>
          <a:stretch>
            <a:fillRect/>
          </a:stretch>
        </p:blipFill>
        <p:spPr>
          <a:xfrm>
            <a:off x="3399501" y="4138850"/>
            <a:ext cx="2345000" cy="879375"/>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sp>
        <p:nvSpPr>
          <p:cNvPr id="279" name="Google Shape;279;p28"/>
          <p:cNvSpPr txBox="1"/>
          <p:nvPr/>
        </p:nvSpPr>
        <p:spPr>
          <a:xfrm>
            <a:off x="1601288" y="1938550"/>
            <a:ext cx="120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PC</a:t>
            </a:r>
            <a:endParaRPr>
              <a:latin typeface="Lato"/>
              <a:ea typeface="Lato"/>
              <a:cs typeface="Lato"/>
              <a:sym typeface="Lato"/>
            </a:endParaRPr>
          </a:p>
        </p:txBody>
      </p:sp>
      <p:sp>
        <p:nvSpPr>
          <p:cNvPr id="280" name="Google Shape;280;p28"/>
          <p:cNvSpPr txBox="1"/>
          <p:nvPr/>
        </p:nvSpPr>
        <p:spPr>
          <a:xfrm>
            <a:off x="6571400" y="1938550"/>
            <a:ext cx="7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mobile</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C</a:t>
            </a:r>
            <a:r>
              <a:rPr lang="fr"/>
              <a:t>onclusion</a:t>
            </a:r>
            <a:endParaRPr/>
          </a:p>
        </p:txBody>
      </p:sp>
      <p:sp>
        <p:nvSpPr>
          <p:cNvPr id="286" name="Google Shape;286;p29"/>
          <p:cNvSpPr txBox="1"/>
          <p:nvPr>
            <p:ph idx="1" type="body"/>
          </p:nvPr>
        </p:nvSpPr>
        <p:spPr>
          <a:xfrm>
            <a:off x="729450" y="2078875"/>
            <a:ext cx="7688700" cy="1246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fr"/>
              <a:t>Nous avons </a:t>
            </a:r>
            <a:r>
              <a:rPr lang="fr"/>
              <a:t>amélioré</a:t>
            </a:r>
            <a:r>
              <a:rPr lang="fr"/>
              <a:t> le SEO du site avec des balises comme “ Aria-label “,   “ Alt “, qui ont </a:t>
            </a:r>
            <a:r>
              <a:rPr lang="fr"/>
              <a:t>été</a:t>
            </a:r>
            <a:r>
              <a:rPr lang="fr"/>
              <a:t> retouché ou bien l’ajout d’un titre et d’une description, nous avons aussi, rendu le site responsive (</a:t>
            </a:r>
            <a:r>
              <a:rPr lang="fr"/>
              <a:t>s'adapte</a:t>
            </a:r>
            <a:r>
              <a:rPr lang="fr"/>
              <a:t> à tout style d’écran),  nous avons ajouté de la sémantique “ header, main, section, footer, h1,h2,h3,a, etc…</a:t>
            </a:r>
            <a:r>
              <a:rPr lang="fr"/>
              <a:t> </a:t>
            </a:r>
            <a:r>
              <a:rPr lang="fr"/>
              <a:t>“ amélioré le contraste des couleurs, </a:t>
            </a:r>
            <a:r>
              <a:rPr lang="fr"/>
              <a:t>ajouter</a:t>
            </a:r>
            <a:r>
              <a:rPr lang="fr"/>
              <a:t> des mot-clé au bon endroit, </a:t>
            </a:r>
            <a:r>
              <a:rPr lang="fr"/>
              <a:t>améliorer</a:t>
            </a:r>
            <a:r>
              <a:rPr lang="fr"/>
              <a:t> les performance du site en changeant le format des images et le CSS/JS minifier.</a:t>
            </a:r>
            <a:endParaRPr/>
          </a:p>
        </p:txBody>
      </p:sp>
      <p:sp>
        <p:nvSpPr>
          <p:cNvPr id="287" name="Google Shape;287;p29"/>
          <p:cNvSpPr txBox="1"/>
          <p:nvPr/>
        </p:nvSpPr>
        <p:spPr>
          <a:xfrm>
            <a:off x="8075700" y="4839300"/>
            <a:ext cx="1068300" cy="3042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770"/>
              <a:buNone/>
            </a:pPr>
            <a:r>
              <a:rPr lang="fr" sz="780">
                <a:latin typeface="Lato"/>
                <a:ea typeface="Lato"/>
                <a:cs typeface="Lato"/>
                <a:sym typeface="Lato"/>
              </a:rPr>
              <a:t>Page 17</a:t>
            </a:r>
            <a:endParaRPr sz="780">
              <a:latin typeface="Lato"/>
              <a:ea typeface="Lato"/>
              <a:cs typeface="Lato"/>
              <a:sym typeface="Lato"/>
            </a:endParaRPr>
          </a:p>
        </p:txBody>
      </p:sp>
      <p:pic>
        <p:nvPicPr>
          <p:cNvPr id="288" name="Google Shape;288;p29"/>
          <p:cNvPicPr preferRelativeResize="0"/>
          <p:nvPr/>
        </p:nvPicPr>
        <p:blipFill>
          <a:blip r:embed="rId3">
            <a:alphaModFix/>
          </a:blip>
          <a:stretch>
            <a:fillRect/>
          </a:stretch>
        </p:blipFill>
        <p:spPr>
          <a:xfrm>
            <a:off x="4751275" y="3819950"/>
            <a:ext cx="2574134" cy="965300"/>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289" name="Google Shape;289;p29"/>
          <p:cNvPicPr preferRelativeResize="0"/>
          <p:nvPr/>
        </p:nvPicPr>
        <p:blipFill>
          <a:blip r:embed="rId4">
            <a:alphaModFix/>
          </a:blip>
          <a:stretch>
            <a:fillRect/>
          </a:stretch>
        </p:blipFill>
        <p:spPr>
          <a:xfrm>
            <a:off x="1772725" y="3819958"/>
            <a:ext cx="2574075" cy="965300"/>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sp>
        <p:nvSpPr>
          <p:cNvPr id="290" name="Google Shape;290;p29"/>
          <p:cNvSpPr txBox="1"/>
          <p:nvPr/>
        </p:nvSpPr>
        <p:spPr>
          <a:xfrm>
            <a:off x="2670663" y="3516250"/>
            <a:ext cx="77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latin typeface="Lato"/>
                <a:ea typeface="Lato"/>
                <a:cs typeface="Lato"/>
                <a:sym typeface="Lato"/>
              </a:rPr>
              <a:t>avant</a:t>
            </a:r>
            <a:endParaRPr sz="1100">
              <a:latin typeface="Lato"/>
              <a:ea typeface="Lato"/>
              <a:cs typeface="Lato"/>
              <a:sym typeface="Lato"/>
            </a:endParaRPr>
          </a:p>
        </p:txBody>
      </p:sp>
      <p:sp>
        <p:nvSpPr>
          <p:cNvPr id="291" name="Google Shape;291;p29"/>
          <p:cNvSpPr txBox="1"/>
          <p:nvPr/>
        </p:nvSpPr>
        <p:spPr>
          <a:xfrm>
            <a:off x="5596125" y="3516250"/>
            <a:ext cx="884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latin typeface="Lato"/>
                <a:ea typeface="Lato"/>
                <a:cs typeface="Lato"/>
                <a:sym typeface="Lato"/>
              </a:rPr>
              <a:t>apres</a:t>
            </a:r>
            <a:endParaRPr sz="12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txBox="1"/>
          <p:nvPr>
            <p:ph type="title"/>
          </p:nvPr>
        </p:nvSpPr>
        <p:spPr>
          <a:xfrm>
            <a:off x="727650" y="23041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Remerciement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Sommaire</a:t>
            </a:r>
            <a:endParaRPr/>
          </a:p>
        </p:txBody>
      </p:sp>
      <p:sp>
        <p:nvSpPr>
          <p:cNvPr id="95" name="Google Shape;95;p14"/>
          <p:cNvSpPr txBox="1"/>
          <p:nvPr>
            <p:ph idx="1" type="body"/>
          </p:nvPr>
        </p:nvSpPr>
        <p:spPr>
          <a:xfrm>
            <a:off x="727650" y="2156700"/>
            <a:ext cx="7688700" cy="2512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fr"/>
              <a:t>Page 1 - Accueil</a:t>
            </a:r>
            <a:endParaRPr/>
          </a:p>
          <a:p>
            <a:pPr indent="0" lvl="0" marL="0" rtl="0" algn="ctr">
              <a:spcBef>
                <a:spcPts val="1200"/>
              </a:spcBef>
              <a:spcAft>
                <a:spcPts val="0"/>
              </a:spcAft>
              <a:buNone/>
            </a:pPr>
            <a:r>
              <a:rPr lang="fr"/>
              <a:t>Page 2 - Sommaire</a:t>
            </a:r>
            <a:endParaRPr/>
          </a:p>
          <a:p>
            <a:pPr indent="0" lvl="0" marL="0" rtl="0" algn="ctr">
              <a:spcBef>
                <a:spcPts val="1200"/>
              </a:spcBef>
              <a:spcAft>
                <a:spcPts val="0"/>
              </a:spcAft>
              <a:buNone/>
            </a:pPr>
            <a:r>
              <a:rPr lang="fr"/>
              <a:t>Page 3 - Analyse du site </a:t>
            </a:r>
            <a:endParaRPr/>
          </a:p>
          <a:p>
            <a:pPr indent="0" lvl="0" marL="0" rtl="0" algn="ctr">
              <a:spcBef>
                <a:spcPts val="1200"/>
              </a:spcBef>
              <a:spcAft>
                <a:spcPts val="0"/>
              </a:spcAft>
              <a:buNone/>
            </a:pPr>
            <a:r>
              <a:rPr lang="fr"/>
              <a:t>Page 4 - Audit </a:t>
            </a:r>
            <a:endParaRPr/>
          </a:p>
          <a:p>
            <a:pPr indent="0" lvl="0" marL="0" rtl="0" algn="ctr">
              <a:spcBef>
                <a:spcPts val="1200"/>
              </a:spcBef>
              <a:spcAft>
                <a:spcPts val="0"/>
              </a:spcAft>
              <a:buNone/>
            </a:pPr>
            <a:r>
              <a:rPr lang="fr"/>
              <a:t>Page 5 à 15 - Recommandations</a:t>
            </a:r>
            <a:endParaRPr/>
          </a:p>
          <a:p>
            <a:pPr indent="0" lvl="0" marL="0" rtl="0" algn="ctr">
              <a:spcBef>
                <a:spcPts val="1200"/>
              </a:spcBef>
              <a:spcAft>
                <a:spcPts val="0"/>
              </a:spcAft>
              <a:buNone/>
            </a:pPr>
            <a:r>
              <a:rPr lang="fr"/>
              <a:t>Page 16 - Analyse du site </a:t>
            </a:r>
            <a:r>
              <a:rPr lang="fr"/>
              <a:t>après</a:t>
            </a:r>
            <a:r>
              <a:rPr lang="fr"/>
              <a:t> correction</a:t>
            </a:r>
            <a:endParaRPr/>
          </a:p>
          <a:p>
            <a:pPr indent="0" lvl="0" marL="0" rtl="0" algn="ctr">
              <a:spcBef>
                <a:spcPts val="1200"/>
              </a:spcBef>
              <a:spcAft>
                <a:spcPts val="1200"/>
              </a:spcAft>
              <a:buNone/>
            </a:pPr>
            <a:r>
              <a:rPr lang="fr"/>
              <a:t>Page 17 - Conclusion</a:t>
            </a:r>
            <a:endParaRPr/>
          </a:p>
        </p:txBody>
      </p:sp>
      <p:sp>
        <p:nvSpPr>
          <p:cNvPr id="96" name="Google Shape;96;p14"/>
          <p:cNvSpPr txBox="1"/>
          <p:nvPr/>
        </p:nvSpPr>
        <p:spPr>
          <a:xfrm>
            <a:off x="8429400" y="4856400"/>
            <a:ext cx="714600" cy="2871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fr">
                <a:latin typeface="Lato"/>
                <a:ea typeface="Lato"/>
                <a:cs typeface="Lato"/>
                <a:sym typeface="Lato"/>
              </a:rPr>
              <a:t>Page 2</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Analyse du site </a:t>
            </a:r>
            <a:endParaRPr/>
          </a:p>
        </p:txBody>
      </p:sp>
      <p:sp>
        <p:nvSpPr>
          <p:cNvPr id="102" name="Google Shape;102;p15"/>
          <p:cNvSpPr txBox="1"/>
          <p:nvPr>
            <p:ph idx="1" type="body"/>
          </p:nvPr>
        </p:nvSpPr>
        <p:spPr>
          <a:xfrm>
            <a:off x="3658200" y="1740425"/>
            <a:ext cx="1831200" cy="3750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fr"/>
              <a:t>(avant)</a:t>
            </a:r>
            <a:endParaRPr/>
          </a:p>
        </p:txBody>
      </p:sp>
      <p:sp>
        <p:nvSpPr>
          <p:cNvPr id="103" name="Google Shape;103;p15"/>
          <p:cNvSpPr txBox="1"/>
          <p:nvPr/>
        </p:nvSpPr>
        <p:spPr>
          <a:xfrm>
            <a:off x="1662625" y="1892375"/>
            <a:ext cx="96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PC</a:t>
            </a:r>
            <a:endParaRPr>
              <a:latin typeface="Lato"/>
              <a:ea typeface="Lato"/>
              <a:cs typeface="Lato"/>
              <a:sym typeface="Lato"/>
            </a:endParaRPr>
          </a:p>
        </p:txBody>
      </p:sp>
      <p:pic>
        <p:nvPicPr>
          <p:cNvPr id="104" name="Google Shape;104;p15"/>
          <p:cNvPicPr preferRelativeResize="0"/>
          <p:nvPr/>
        </p:nvPicPr>
        <p:blipFill>
          <a:blip r:embed="rId3">
            <a:alphaModFix/>
          </a:blip>
          <a:stretch>
            <a:fillRect/>
          </a:stretch>
        </p:blipFill>
        <p:spPr>
          <a:xfrm>
            <a:off x="104950" y="2267825"/>
            <a:ext cx="4215783" cy="1789180"/>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105" name="Google Shape;105;p15"/>
          <p:cNvPicPr preferRelativeResize="0"/>
          <p:nvPr/>
        </p:nvPicPr>
        <p:blipFill>
          <a:blip r:embed="rId4">
            <a:alphaModFix/>
          </a:blip>
          <a:stretch>
            <a:fillRect/>
          </a:stretch>
        </p:blipFill>
        <p:spPr>
          <a:xfrm>
            <a:off x="4823950" y="2267825"/>
            <a:ext cx="4215776" cy="1789175"/>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sp>
        <p:nvSpPr>
          <p:cNvPr id="106" name="Google Shape;106;p15"/>
          <p:cNvSpPr txBox="1"/>
          <p:nvPr/>
        </p:nvSpPr>
        <p:spPr>
          <a:xfrm>
            <a:off x="6544350" y="1892375"/>
            <a:ext cx="8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Mobile</a:t>
            </a:r>
            <a:endParaRPr>
              <a:latin typeface="Lato"/>
              <a:ea typeface="Lato"/>
              <a:cs typeface="Lato"/>
              <a:sym typeface="Lato"/>
            </a:endParaRPr>
          </a:p>
        </p:txBody>
      </p:sp>
      <p:pic>
        <p:nvPicPr>
          <p:cNvPr id="107" name="Google Shape;107;p15"/>
          <p:cNvPicPr preferRelativeResize="0"/>
          <p:nvPr/>
        </p:nvPicPr>
        <p:blipFill>
          <a:blip r:embed="rId5">
            <a:alphaModFix/>
          </a:blip>
          <a:stretch>
            <a:fillRect/>
          </a:stretch>
        </p:blipFill>
        <p:spPr>
          <a:xfrm>
            <a:off x="3286750" y="4121595"/>
            <a:ext cx="2574075" cy="965300"/>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sp>
        <p:nvSpPr>
          <p:cNvPr id="108" name="Google Shape;108;p15"/>
          <p:cNvSpPr txBox="1"/>
          <p:nvPr/>
        </p:nvSpPr>
        <p:spPr>
          <a:xfrm>
            <a:off x="8394000" y="4856400"/>
            <a:ext cx="750000" cy="2871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fr">
                <a:latin typeface="Lato"/>
                <a:ea typeface="Lato"/>
                <a:cs typeface="Lato"/>
                <a:sym typeface="Lato"/>
              </a:rPr>
              <a:t>Page 3</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Audit</a:t>
            </a:r>
            <a:endParaRPr/>
          </a:p>
        </p:txBody>
      </p:sp>
      <p:sp>
        <p:nvSpPr>
          <p:cNvPr id="114" name="Google Shape;114;p16"/>
          <p:cNvSpPr txBox="1"/>
          <p:nvPr>
            <p:ph idx="1" type="body"/>
          </p:nvPr>
        </p:nvSpPr>
        <p:spPr>
          <a:xfrm>
            <a:off x="679925" y="1746350"/>
            <a:ext cx="7688700" cy="3195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1200"/>
              </a:spcAft>
              <a:buNone/>
            </a:pPr>
            <a:r>
              <a:t/>
            </a:r>
            <a:endParaRPr/>
          </a:p>
        </p:txBody>
      </p:sp>
      <p:pic>
        <p:nvPicPr>
          <p:cNvPr id="115" name="Google Shape;115;p16"/>
          <p:cNvPicPr preferRelativeResize="0"/>
          <p:nvPr/>
        </p:nvPicPr>
        <p:blipFill>
          <a:blip r:embed="rId3">
            <a:alphaModFix/>
          </a:blip>
          <a:stretch>
            <a:fillRect/>
          </a:stretch>
        </p:blipFill>
        <p:spPr>
          <a:xfrm>
            <a:off x="152400" y="2239250"/>
            <a:ext cx="8839203" cy="23228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964900"/>
            <a:ext cx="7688700" cy="761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R</a:t>
            </a:r>
            <a:r>
              <a:rPr lang="fr"/>
              <a:t>ecommandations N°1</a:t>
            </a:r>
            <a:endParaRPr/>
          </a:p>
          <a:p>
            <a:pPr indent="0" lvl="0" marL="0" rtl="0" algn="ctr">
              <a:spcBef>
                <a:spcPts val="0"/>
              </a:spcBef>
              <a:spcAft>
                <a:spcPts val="0"/>
              </a:spcAft>
              <a:buNone/>
            </a:pPr>
            <a:r>
              <a:rPr lang="fr"/>
              <a:t>p</a:t>
            </a:r>
            <a:r>
              <a:rPr lang="fr"/>
              <a:t>roblème</a:t>
            </a:r>
            <a:r>
              <a:rPr lang="fr"/>
              <a:t> d’accessibilité </a:t>
            </a:r>
            <a:endParaRPr/>
          </a:p>
        </p:txBody>
      </p:sp>
      <p:sp>
        <p:nvSpPr>
          <p:cNvPr id="121" name="Google Shape;121;p17"/>
          <p:cNvSpPr txBox="1"/>
          <p:nvPr>
            <p:ph idx="1" type="body"/>
          </p:nvPr>
        </p:nvSpPr>
        <p:spPr>
          <a:xfrm>
            <a:off x="2838600" y="1726300"/>
            <a:ext cx="3466800" cy="400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(La Langue n’est pas </a:t>
            </a:r>
            <a:r>
              <a:rPr lang="fr"/>
              <a:t>indiqué</a:t>
            </a:r>
            <a:r>
              <a:rPr lang="fr"/>
              <a:t> dans HTML)</a:t>
            </a:r>
            <a:endParaRPr/>
          </a:p>
        </p:txBody>
      </p:sp>
      <p:pic>
        <p:nvPicPr>
          <p:cNvPr id="122" name="Google Shape;122;p17"/>
          <p:cNvPicPr preferRelativeResize="0"/>
          <p:nvPr/>
        </p:nvPicPr>
        <p:blipFill>
          <a:blip r:embed="rId3">
            <a:alphaModFix/>
          </a:blip>
          <a:stretch>
            <a:fillRect/>
          </a:stretch>
        </p:blipFill>
        <p:spPr>
          <a:xfrm>
            <a:off x="3382075" y="3119050"/>
            <a:ext cx="1571625" cy="200025"/>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cxnSp>
        <p:nvCxnSpPr>
          <p:cNvPr id="123" name="Google Shape;123;p17"/>
          <p:cNvCxnSpPr/>
          <p:nvPr/>
        </p:nvCxnSpPr>
        <p:spPr>
          <a:xfrm>
            <a:off x="2263975" y="3219063"/>
            <a:ext cx="997500" cy="0"/>
          </a:xfrm>
          <a:prstGeom prst="straightConnector1">
            <a:avLst/>
          </a:prstGeom>
          <a:noFill/>
          <a:ln cap="flat" cmpd="sng" w="9525">
            <a:solidFill>
              <a:schemeClr val="dk2"/>
            </a:solidFill>
            <a:prstDash val="solid"/>
            <a:round/>
            <a:headEnd len="med" w="med" type="none"/>
            <a:tailEnd len="med" w="med" type="triangle"/>
          </a:ln>
        </p:spPr>
      </p:cxnSp>
      <p:pic>
        <p:nvPicPr>
          <p:cNvPr id="124" name="Google Shape;124;p17"/>
          <p:cNvPicPr preferRelativeResize="0"/>
          <p:nvPr/>
        </p:nvPicPr>
        <p:blipFill>
          <a:blip r:embed="rId4">
            <a:alphaModFix/>
          </a:blip>
          <a:stretch>
            <a:fillRect/>
          </a:stretch>
        </p:blipFill>
        <p:spPr>
          <a:xfrm>
            <a:off x="254700" y="3104775"/>
            <a:ext cx="1924050" cy="228600"/>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sp>
        <p:nvSpPr>
          <p:cNvPr id="125" name="Google Shape;125;p17"/>
          <p:cNvSpPr txBox="1"/>
          <p:nvPr/>
        </p:nvSpPr>
        <p:spPr>
          <a:xfrm>
            <a:off x="618825" y="2704575"/>
            <a:ext cx="119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avant</a:t>
            </a:r>
            <a:endParaRPr>
              <a:latin typeface="Lato"/>
              <a:ea typeface="Lato"/>
              <a:cs typeface="Lato"/>
              <a:sym typeface="Lato"/>
            </a:endParaRPr>
          </a:p>
        </p:txBody>
      </p:sp>
      <p:sp>
        <p:nvSpPr>
          <p:cNvPr id="126" name="Google Shape;126;p17"/>
          <p:cNvSpPr txBox="1"/>
          <p:nvPr/>
        </p:nvSpPr>
        <p:spPr>
          <a:xfrm>
            <a:off x="3715038" y="2718850"/>
            <a:ext cx="90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apres</a:t>
            </a:r>
            <a:endParaRPr>
              <a:latin typeface="Lato"/>
              <a:ea typeface="Lato"/>
              <a:cs typeface="Lato"/>
              <a:sym typeface="Lato"/>
            </a:endParaRPr>
          </a:p>
        </p:txBody>
      </p:sp>
      <p:sp>
        <p:nvSpPr>
          <p:cNvPr id="127" name="Google Shape;127;p17"/>
          <p:cNvSpPr txBox="1"/>
          <p:nvPr/>
        </p:nvSpPr>
        <p:spPr>
          <a:xfrm>
            <a:off x="8415300" y="4860600"/>
            <a:ext cx="728700" cy="2829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fr">
                <a:latin typeface="Lato"/>
                <a:ea typeface="Lato"/>
                <a:cs typeface="Lato"/>
                <a:sym typeface="Lato"/>
              </a:rPr>
              <a:t>Page 5</a:t>
            </a:r>
            <a:endParaRPr>
              <a:latin typeface="Lato"/>
              <a:ea typeface="Lato"/>
              <a:cs typeface="Lato"/>
              <a:sym typeface="Lato"/>
            </a:endParaRPr>
          </a:p>
        </p:txBody>
      </p:sp>
      <p:sp>
        <p:nvSpPr>
          <p:cNvPr id="128" name="Google Shape;128;p17"/>
          <p:cNvSpPr txBox="1"/>
          <p:nvPr/>
        </p:nvSpPr>
        <p:spPr>
          <a:xfrm>
            <a:off x="5405275" y="2426725"/>
            <a:ext cx="3672000" cy="211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fr" sz="1200">
                <a:solidFill>
                  <a:srgbClr val="454545"/>
                </a:solidFill>
                <a:highlight>
                  <a:srgbClr val="FFFFFF"/>
                </a:highlight>
                <a:latin typeface="Roboto"/>
                <a:ea typeface="Roboto"/>
                <a:cs typeface="Roboto"/>
                <a:sym typeface="Roboto"/>
              </a:rPr>
              <a:t>Il est important sur une page web d’indiquer clairement la langue du contenu. </a:t>
            </a:r>
            <a:endParaRPr b="1" sz="1200">
              <a:solidFill>
                <a:srgbClr val="454545"/>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454545"/>
              </a:solidFill>
              <a:highlight>
                <a:srgbClr val="FFFFFF"/>
              </a:highlight>
              <a:latin typeface="Roboto"/>
              <a:ea typeface="Roboto"/>
              <a:cs typeface="Roboto"/>
              <a:sym typeface="Roboto"/>
            </a:endParaRPr>
          </a:p>
          <a:p>
            <a:pPr indent="0" lvl="0" marL="0" rtl="0" algn="l">
              <a:spcBef>
                <a:spcPts val="0"/>
              </a:spcBef>
              <a:spcAft>
                <a:spcPts val="0"/>
              </a:spcAft>
              <a:buNone/>
            </a:pPr>
            <a:r>
              <a:rPr lang="fr" sz="1200">
                <a:solidFill>
                  <a:srgbClr val="454545"/>
                </a:solidFill>
                <a:highlight>
                  <a:srgbClr val="FFFFFF"/>
                </a:highlight>
                <a:latin typeface="Roboto"/>
                <a:ea typeface="Roboto"/>
                <a:cs typeface="Roboto"/>
                <a:sym typeface="Roboto"/>
              </a:rPr>
              <a:t>Les informations données sur la ou les langues du contenu seront utiles pour les outils d’indexation (moteurs de recherche), les outils de traduction automatique ou encore ceux de synthèse vocale. Par exemple, un lecteur d’écran a besoin de </a:t>
            </a:r>
            <a:r>
              <a:rPr lang="fr" sz="1200">
                <a:solidFill>
                  <a:srgbClr val="454545"/>
                </a:solidFill>
                <a:highlight>
                  <a:srgbClr val="FFFFFF"/>
                </a:highlight>
                <a:latin typeface="Roboto"/>
                <a:ea typeface="Roboto"/>
                <a:cs typeface="Roboto"/>
                <a:sym typeface="Roboto"/>
              </a:rPr>
              <a:t>connaître</a:t>
            </a:r>
            <a:r>
              <a:rPr lang="fr" sz="1200">
                <a:solidFill>
                  <a:srgbClr val="454545"/>
                </a:solidFill>
                <a:highlight>
                  <a:srgbClr val="FFFFFF"/>
                </a:highlight>
                <a:latin typeface="Roboto"/>
                <a:ea typeface="Roboto"/>
                <a:cs typeface="Roboto"/>
                <a:sym typeface="Roboto"/>
              </a:rPr>
              <a:t> la langue du contenu pour pouvoir le lire correctement, quand cette langue diffère de ses paramètres par défaut.</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727650" y="1007350"/>
            <a:ext cx="7688700" cy="768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Recommandations N°2</a:t>
            </a:r>
            <a:endParaRPr/>
          </a:p>
          <a:p>
            <a:pPr indent="0" lvl="0" marL="0" rtl="0" algn="ctr">
              <a:spcBef>
                <a:spcPts val="0"/>
              </a:spcBef>
              <a:spcAft>
                <a:spcPts val="0"/>
              </a:spcAft>
              <a:buNone/>
            </a:pPr>
            <a:r>
              <a:rPr lang="fr"/>
              <a:t>p</a:t>
            </a:r>
            <a:r>
              <a:rPr lang="fr"/>
              <a:t>roblème</a:t>
            </a:r>
            <a:r>
              <a:rPr lang="fr"/>
              <a:t> SEO</a:t>
            </a:r>
            <a:endParaRPr/>
          </a:p>
        </p:txBody>
      </p:sp>
      <p:sp>
        <p:nvSpPr>
          <p:cNvPr id="134" name="Google Shape;134;p18"/>
          <p:cNvSpPr txBox="1"/>
          <p:nvPr>
            <p:ph idx="1" type="body"/>
          </p:nvPr>
        </p:nvSpPr>
        <p:spPr>
          <a:xfrm>
            <a:off x="2919900" y="1725125"/>
            <a:ext cx="3304200" cy="3621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lang="fr"/>
              <a:t>(aucun titre au site)</a:t>
            </a:r>
            <a:endParaRPr/>
          </a:p>
        </p:txBody>
      </p:sp>
      <p:pic>
        <p:nvPicPr>
          <p:cNvPr id="135" name="Google Shape;135;p18"/>
          <p:cNvPicPr preferRelativeResize="0"/>
          <p:nvPr/>
        </p:nvPicPr>
        <p:blipFill>
          <a:blip r:embed="rId3">
            <a:alphaModFix/>
          </a:blip>
          <a:stretch>
            <a:fillRect/>
          </a:stretch>
        </p:blipFill>
        <p:spPr>
          <a:xfrm>
            <a:off x="209000" y="2791450"/>
            <a:ext cx="1876425" cy="171450"/>
          </a:xfrm>
          <a:prstGeom prst="rect">
            <a:avLst/>
          </a:prstGeom>
          <a:noFill/>
          <a:ln cap="flat" cmpd="sng" w="9525">
            <a:solidFill>
              <a:schemeClr val="dk2"/>
            </a:solidFill>
            <a:prstDash val="solid"/>
            <a:round/>
            <a:headEnd len="sm" w="sm" type="none"/>
            <a:tailEnd len="sm" w="sm" type="none"/>
          </a:ln>
          <a:effectLst>
            <a:outerShdw blurRad="57150" rotWithShape="0" algn="bl">
              <a:srgbClr val="000000">
                <a:alpha val="50000"/>
              </a:srgbClr>
            </a:outerShdw>
          </a:effectLst>
        </p:spPr>
      </p:pic>
      <p:sp>
        <p:nvSpPr>
          <p:cNvPr id="136" name="Google Shape;136;p18"/>
          <p:cNvSpPr txBox="1"/>
          <p:nvPr/>
        </p:nvSpPr>
        <p:spPr>
          <a:xfrm>
            <a:off x="651900" y="2371650"/>
            <a:ext cx="99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avant</a:t>
            </a:r>
            <a:endParaRPr>
              <a:latin typeface="Lato"/>
              <a:ea typeface="Lato"/>
              <a:cs typeface="Lato"/>
              <a:sym typeface="Lato"/>
            </a:endParaRPr>
          </a:p>
        </p:txBody>
      </p:sp>
      <p:cxnSp>
        <p:nvCxnSpPr>
          <p:cNvPr id="137" name="Google Shape;137;p18"/>
          <p:cNvCxnSpPr/>
          <p:nvPr/>
        </p:nvCxnSpPr>
        <p:spPr>
          <a:xfrm>
            <a:off x="2184475" y="2875975"/>
            <a:ext cx="914400" cy="2400"/>
          </a:xfrm>
          <a:prstGeom prst="straightConnector1">
            <a:avLst/>
          </a:prstGeom>
          <a:noFill/>
          <a:ln cap="flat" cmpd="sng" w="9525">
            <a:solidFill>
              <a:schemeClr val="dk2"/>
            </a:solidFill>
            <a:prstDash val="solid"/>
            <a:round/>
            <a:headEnd len="med" w="med" type="none"/>
            <a:tailEnd len="med" w="med" type="triangle"/>
          </a:ln>
        </p:spPr>
      </p:cxnSp>
      <p:pic>
        <p:nvPicPr>
          <p:cNvPr id="138" name="Google Shape;138;p18"/>
          <p:cNvPicPr preferRelativeResize="0"/>
          <p:nvPr/>
        </p:nvPicPr>
        <p:blipFill>
          <a:blip r:embed="rId4">
            <a:alphaModFix/>
          </a:blip>
          <a:stretch>
            <a:fillRect/>
          </a:stretch>
        </p:blipFill>
        <p:spPr>
          <a:xfrm>
            <a:off x="3197925" y="2777163"/>
            <a:ext cx="2217725" cy="200025"/>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139" name="Google Shape;139;p18"/>
          <p:cNvPicPr preferRelativeResize="0"/>
          <p:nvPr/>
        </p:nvPicPr>
        <p:blipFill>
          <a:blip r:embed="rId5">
            <a:alphaModFix/>
          </a:blip>
          <a:stretch>
            <a:fillRect/>
          </a:stretch>
        </p:blipFill>
        <p:spPr>
          <a:xfrm>
            <a:off x="3197925" y="3052124"/>
            <a:ext cx="2217725" cy="381740"/>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140" name="Google Shape;140;p18"/>
          <p:cNvPicPr preferRelativeResize="0"/>
          <p:nvPr/>
        </p:nvPicPr>
        <p:blipFill>
          <a:blip r:embed="rId6">
            <a:alphaModFix/>
          </a:blip>
          <a:stretch>
            <a:fillRect/>
          </a:stretch>
        </p:blipFill>
        <p:spPr>
          <a:xfrm>
            <a:off x="208975" y="3061949"/>
            <a:ext cx="1876425" cy="362100"/>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sp>
        <p:nvSpPr>
          <p:cNvPr id="141" name="Google Shape;141;p18"/>
          <p:cNvSpPr txBox="1"/>
          <p:nvPr/>
        </p:nvSpPr>
        <p:spPr>
          <a:xfrm>
            <a:off x="3811488" y="2369575"/>
            <a:ext cx="99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apres</a:t>
            </a:r>
            <a:endParaRPr>
              <a:latin typeface="Lato"/>
              <a:ea typeface="Lato"/>
              <a:cs typeface="Lato"/>
              <a:sym typeface="Lato"/>
            </a:endParaRPr>
          </a:p>
        </p:txBody>
      </p:sp>
      <p:sp>
        <p:nvSpPr>
          <p:cNvPr id="142" name="Google Shape;142;p18"/>
          <p:cNvSpPr txBox="1"/>
          <p:nvPr/>
        </p:nvSpPr>
        <p:spPr>
          <a:xfrm>
            <a:off x="8229700" y="4867500"/>
            <a:ext cx="914400" cy="276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523"/>
              <a:buNone/>
            </a:pPr>
            <a:r>
              <a:rPr lang="fr" sz="765">
                <a:latin typeface="Lato"/>
                <a:ea typeface="Lato"/>
                <a:cs typeface="Lato"/>
                <a:sym typeface="Lato"/>
              </a:rPr>
              <a:t>Page 6</a:t>
            </a:r>
            <a:endParaRPr sz="765">
              <a:latin typeface="Lato"/>
              <a:ea typeface="Lato"/>
              <a:cs typeface="Lato"/>
              <a:sym typeface="Lato"/>
            </a:endParaRPr>
          </a:p>
        </p:txBody>
      </p:sp>
      <p:cxnSp>
        <p:nvCxnSpPr>
          <p:cNvPr id="143" name="Google Shape;143;p18"/>
          <p:cNvCxnSpPr/>
          <p:nvPr/>
        </p:nvCxnSpPr>
        <p:spPr>
          <a:xfrm>
            <a:off x="2184463" y="3212325"/>
            <a:ext cx="914400" cy="24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18"/>
          <p:cNvSpPr txBox="1"/>
          <p:nvPr/>
        </p:nvSpPr>
        <p:spPr>
          <a:xfrm>
            <a:off x="5801475" y="2306400"/>
            <a:ext cx="3226200" cy="256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fr">
                <a:latin typeface="Lato"/>
                <a:ea typeface="Lato"/>
                <a:cs typeface="Lato"/>
                <a:sym typeface="Lato"/>
              </a:rPr>
              <a:t>La balise Title n’est pas à négliger, c’est l’un des facteurs de positionnement les plus importants aujourd’hui en SEO.</a:t>
            </a:r>
            <a:r>
              <a:rPr lang="fr">
                <a:latin typeface="Lato"/>
                <a:ea typeface="Lato"/>
                <a:cs typeface="Lato"/>
                <a:sym typeface="Lato"/>
              </a:rPr>
              <a:t> Son contenu doit être unique sur chaque page et respecter au moins les points suivants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284162" lvl="0" marL="457200" rtl="0" algn="l">
              <a:spcBef>
                <a:spcPts val="0"/>
              </a:spcBef>
              <a:spcAft>
                <a:spcPts val="0"/>
              </a:spcAft>
              <a:buSzPct val="100000"/>
              <a:buFont typeface="Lato"/>
              <a:buChar char="●"/>
            </a:pPr>
            <a:r>
              <a:rPr lang="fr">
                <a:latin typeface="Lato"/>
                <a:ea typeface="Lato"/>
                <a:cs typeface="Lato"/>
                <a:sym typeface="Lato"/>
              </a:rPr>
              <a:t>Longueur de moins de 512 pixels soit environ 55 caractères pour la plupart des titres rédigés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284162" lvl="0" marL="457200" rtl="0" algn="l">
              <a:spcBef>
                <a:spcPts val="0"/>
              </a:spcBef>
              <a:spcAft>
                <a:spcPts val="0"/>
              </a:spcAft>
              <a:buSzPct val="100000"/>
              <a:buFont typeface="Lato"/>
              <a:buChar char="●"/>
            </a:pPr>
            <a:r>
              <a:rPr lang="fr">
                <a:latin typeface="Lato"/>
                <a:ea typeface="Lato"/>
                <a:cs typeface="Lato"/>
                <a:sym typeface="Lato"/>
              </a:rPr>
              <a:t>Doit cibler un mot ou une expression clé différent à chaque fois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284162" lvl="0" marL="457200" rtl="0" algn="l">
              <a:spcBef>
                <a:spcPts val="0"/>
              </a:spcBef>
              <a:spcAft>
                <a:spcPts val="0"/>
              </a:spcAft>
              <a:buSzPct val="100000"/>
              <a:buFont typeface="Lato"/>
              <a:buChar char="●"/>
            </a:pPr>
            <a:r>
              <a:rPr lang="fr">
                <a:latin typeface="Lato"/>
                <a:ea typeface="Lato"/>
                <a:cs typeface="Lato"/>
                <a:sym typeface="Lato"/>
              </a:rPr>
              <a:t>Le mot ou l’expression clé doit si possible se situer en début de phrase</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284162" lvl="0" marL="457200" rtl="0" algn="l">
              <a:spcBef>
                <a:spcPts val="0"/>
              </a:spcBef>
              <a:spcAft>
                <a:spcPts val="0"/>
              </a:spcAft>
              <a:buSzPct val="100000"/>
              <a:buFont typeface="Lato"/>
              <a:buChar char="●"/>
            </a:pPr>
            <a:r>
              <a:rPr lang="fr">
                <a:latin typeface="Lato"/>
                <a:ea typeface="Lato"/>
                <a:cs typeface="Lato"/>
                <a:sym typeface="Lato"/>
              </a:rPr>
              <a:t>Le titre doit être cohérent et doit avoir un lien avec le contenu de la page en question</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284162" lvl="0" marL="457200" rtl="0" algn="l">
              <a:spcBef>
                <a:spcPts val="0"/>
              </a:spcBef>
              <a:spcAft>
                <a:spcPts val="0"/>
              </a:spcAft>
              <a:buSzPct val="100000"/>
              <a:buFont typeface="Lato"/>
              <a:buChar char="●"/>
            </a:pPr>
            <a:r>
              <a:rPr lang="fr">
                <a:latin typeface="Lato"/>
                <a:ea typeface="Lato"/>
                <a:cs typeface="Lato"/>
                <a:sym typeface="Lato"/>
              </a:rPr>
              <a:t>Le titre doit être accrocheur et faire cliquer l’internaute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727650" y="816325"/>
            <a:ext cx="7688700" cy="73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Recommandations N°3</a:t>
            </a:r>
            <a:endParaRPr/>
          </a:p>
          <a:p>
            <a:pPr indent="0" lvl="0" marL="0" rtl="0" algn="ctr">
              <a:spcBef>
                <a:spcPts val="0"/>
              </a:spcBef>
              <a:spcAft>
                <a:spcPts val="0"/>
              </a:spcAft>
              <a:buNone/>
            </a:pPr>
            <a:r>
              <a:rPr lang="fr"/>
              <a:t>p</a:t>
            </a:r>
            <a:r>
              <a:rPr lang="fr"/>
              <a:t>roblème</a:t>
            </a:r>
            <a:r>
              <a:rPr lang="fr"/>
              <a:t> d’accessibilité </a:t>
            </a:r>
            <a:endParaRPr/>
          </a:p>
        </p:txBody>
      </p:sp>
      <p:sp>
        <p:nvSpPr>
          <p:cNvPr id="150" name="Google Shape;150;p19"/>
          <p:cNvSpPr txBox="1"/>
          <p:nvPr>
            <p:ph idx="1" type="body"/>
          </p:nvPr>
        </p:nvSpPr>
        <p:spPr>
          <a:xfrm>
            <a:off x="2594400" y="1549525"/>
            <a:ext cx="3955200" cy="424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a:t>
            </a:r>
            <a:r>
              <a:rPr lang="fr"/>
              <a:t>problème</a:t>
            </a:r>
            <a:r>
              <a:rPr lang="fr"/>
              <a:t> de contraste entre le texte et le fond)</a:t>
            </a:r>
            <a:endParaRPr/>
          </a:p>
        </p:txBody>
      </p:sp>
      <p:cxnSp>
        <p:nvCxnSpPr>
          <p:cNvPr id="151" name="Google Shape;151;p19"/>
          <p:cNvCxnSpPr/>
          <p:nvPr/>
        </p:nvCxnSpPr>
        <p:spPr>
          <a:xfrm>
            <a:off x="2941575" y="2950563"/>
            <a:ext cx="465900" cy="360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19"/>
          <p:cNvSpPr txBox="1"/>
          <p:nvPr/>
        </p:nvSpPr>
        <p:spPr>
          <a:xfrm>
            <a:off x="1016525" y="1875075"/>
            <a:ext cx="81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avant</a:t>
            </a:r>
            <a:endParaRPr>
              <a:latin typeface="Lato"/>
              <a:ea typeface="Lato"/>
              <a:cs typeface="Lato"/>
              <a:sym typeface="Lato"/>
            </a:endParaRPr>
          </a:p>
        </p:txBody>
      </p:sp>
      <p:sp>
        <p:nvSpPr>
          <p:cNvPr id="153" name="Google Shape;153;p19"/>
          <p:cNvSpPr txBox="1"/>
          <p:nvPr/>
        </p:nvSpPr>
        <p:spPr>
          <a:xfrm>
            <a:off x="4316950" y="1839675"/>
            <a:ext cx="100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apres</a:t>
            </a:r>
            <a:endParaRPr>
              <a:latin typeface="Lato"/>
              <a:ea typeface="Lato"/>
              <a:cs typeface="Lato"/>
              <a:sym typeface="Lato"/>
            </a:endParaRPr>
          </a:p>
        </p:txBody>
      </p:sp>
      <p:sp>
        <p:nvSpPr>
          <p:cNvPr id="154" name="Google Shape;154;p19"/>
          <p:cNvSpPr txBox="1"/>
          <p:nvPr/>
        </p:nvSpPr>
        <p:spPr>
          <a:xfrm>
            <a:off x="8231400" y="4860600"/>
            <a:ext cx="912600" cy="2829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fr">
                <a:latin typeface="Lato"/>
                <a:ea typeface="Lato"/>
                <a:cs typeface="Lato"/>
                <a:sym typeface="Lato"/>
              </a:rPr>
              <a:t>Page 7</a:t>
            </a:r>
            <a:endParaRPr>
              <a:latin typeface="Lato"/>
              <a:ea typeface="Lato"/>
              <a:cs typeface="Lato"/>
              <a:sym typeface="Lato"/>
            </a:endParaRPr>
          </a:p>
        </p:txBody>
      </p:sp>
      <p:sp>
        <p:nvSpPr>
          <p:cNvPr id="155" name="Google Shape;155;p19"/>
          <p:cNvSpPr txBox="1"/>
          <p:nvPr/>
        </p:nvSpPr>
        <p:spPr>
          <a:xfrm>
            <a:off x="6310875" y="2954175"/>
            <a:ext cx="2646000" cy="179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b="1" lang="fr" sz="1000">
                <a:latin typeface="Lato"/>
                <a:ea typeface="Lato"/>
                <a:cs typeface="Lato"/>
                <a:sym typeface="Lato"/>
              </a:rPr>
              <a:t>Les deux référentiels (RGAA et WCAG</a:t>
            </a:r>
            <a:r>
              <a:rPr lang="fr" sz="1000">
                <a:latin typeface="Lato"/>
                <a:ea typeface="Lato"/>
                <a:cs typeface="Lato"/>
                <a:sym typeface="Lato"/>
              </a:rPr>
              <a:t>) imposent tous deux un rapport de contraste minimal entre la couleur du texte et sa couleur de fond :</a:t>
            </a:r>
            <a:endParaRPr sz="1000">
              <a:latin typeface="Lato"/>
              <a:ea typeface="Lato"/>
              <a:cs typeface="Lato"/>
              <a:sym typeface="Lato"/>
            </a:endParaRPr>
          </a:p>
          <a:p>
            <a:pPr indent="0" lvl="0" marL="0" rtl="0" algn="l">
              <a:lnSpc>
                <a:spcPct val="80000"/>
              </a:lnSpc>
              <a:spcBef>
                <a:spcPts val="0"/>
              </a:spcBef>
              <a:spcAft>
                <a:spcPts val="0"/>
              </a:spcAft>
              <a:buSzPts val="770"/>
              <a:buNone/>
            </a:pPr>
            <a:r>
              <a:t/>
            </a:r>
            <a:endParaRPr sz="1000">
              <a:latin typeface="Lato"/>
              <a:ea typeface="Lato"/>
              <a:cs typeface="Lato"/>
              <a:sym typeface="Lato"/>
            </a:endParaRPr>
          </a:p>
          <a:p>
            <a:pPr indent="0" lvl="0" marL="0" rtl="0" algn="l">
              <a:lnSpc>
                <a:spcPct val="80000"/>
              </a:lnSpc>
              <a:spcBef>
                <a:spcPts val="0"/>
              </a:spcBef>
              <a:spcAft>
                <a:spcPts val="0"/>
              </a:spcAft>
              <a:buSzPts val="770"/>
              <a:buNone/>
            </a:pPr>
            <a:r>
              <a:rPr lang="fr" sz="1000">
                <a:latin typeface="Lato"/>
                <a:ea typeface="Lato"/>
                <a:cs typeface="Lato"/>
                <a:sym typeface="Lato"/>
              </a:rPr>
              <a:t>La règle de niveau d’accessibilité AA impose un rapport de contraste minimal de 4,5:1 ;</a:t>
            </a:r>
            <a:endParaRPr sz="1000">
              <a:latin typeface="Lato"/>
              <a:ea typeface="Lato"/>
              <a:cs typeface="Lato"/>
              <a:sym typeface="Lato"/>
            </a:endParaRPr>
          </a:p>
          <a:p>
            <a:pPr indent="0" lvl="0" marL="0" rtl="0" algn="l">
              <a:lnSpc>
                <a:spcPct val="80000"/>
              </a:lnSpc>
              <a:spcBef>
                <a:spcPts val="0"/>
              </a:spcBef>
              <a:spcAft>
                <a:spcPts val="0"/>
              </a:spcAft>
              <a:buSzPts val="770"/>
              <a:buNone/>
            </a:pPr>
            <a:r>
              <a:t/>
            </a:r>
            <a:endParaRPr sz="1000">
              <a:latin typeface="Lato"/>
              <a:ea typeface="Lato"/>
              <a:cs typeface="Lato"/>
              <a:sym typeface="Lato"/>
            </a:endParaRPr>
          </a:p>
          <a:p>
            <a:pPr indent="0" lvl="0" marL="0" rtl="0" algn="l">
              <a:lnSpc>
                <a:spcPct val="80000"/>
              </a:lnSpc>
              <a:spcBef>
                <a:spcPts val="0"/>
              </a:spcBef>
              <a:spcAft>
                <a:spcPts val="0"/>
              </a:spcAft>
              <a:buSzPts val="770"/>
              <a:buNone/>
            </a:pPr>
            <a:r>
              <a:rPr lang="fr" sz="1000">
                <a:latin typeface="Lato"/>
                <a:ea typeface="Lato"/>
                <a:cs typeface="Lato"/>
                <a:sym typeface="Lato"/>
              </a:rPr>
              <a:t>La règle de niveau AAA impose, quant à elle, un rapport de contraste minimal de 7:1 ; ce qui la rend encore plus difficile à respecter par défaut, car elle pose des restrictions créatives et de charte graphique.</a:t>
            </a:r>
            <a:endParaRPr sz="1000">
              <a:latin typeface="Lato"/>
              <a:ea typeface="Lato"/>
              <a:cs typeface="Lato"/>
              <a:sym typeface="Lato"/>
            </a:endParaRPr>
          </a:p>
        </p:txBody>
      </p:sp>
      <p:pic>
        <p:nvPicPr>
          <p:cNvPr id="156" name="Google Shape;156;p19"/>
          <p:cNvPicPr preferRelativeResize="0"/>
          <p:nvPr/>
        </p:nvPicPr>
        <p:blipFill>
          <a:blip r:embed="rId3">
            <a:alphaModFix/>
          </a:blip>
          <a:stretch>
            <a:fillRect/>
          </a:stretch>
        </p:blipFill>
        <p:spPr>
          <a:xfrm>
            <a:off x="44625" y="3739771"/>
            <a:ext cx="2757400" cy="1354175"/>
          </a:xfrm>
          <a:prstGeom prst="rect">
            <a:avLst/>
          </a:prstGeom>
          <a:noFill/>
          <a:ln cap="flat" cmpd="sng" w="9525">
            <a:solidFill>
              <a:schemeClr val="dk2"/>
            </a:solidFill>
            <a:prstDash val="solid"/>
            <a:round/>
            <a:headEnd len="sm" w="sm" type="none"/>
            <a:tailEnd len="sm" w="sm" type="none"/>
          </a:ln>
        </p:spPr>
      </p:pic>
      <p:pic>
        <p:nvPicPr>
          <p:cNvPr id="157" name="Google Shape;157;p19"/>
          <p:cNvPicPr preferRelativeResize="0"/>
          <p:nvPr/>
        </p:nvPicPr>
        <p:blipFill>
          <a:blip r:embed="rId4">
            <a:alphaModFix/>
          </a:blip>
          <a:stretch>
            <a:fillRect/>
          </a:stretch>
        </p:blipFill>
        <p:spPr>
          <a:xfrm>
            <a:off x="44625" y="2239875"/>
            <a:ext cx="2757405" cy="1354175"/>
          </a:xfrm>
          <a:prstGeom prst="rect">
            <a:avLst/>
          </a:prstGeom>
          <a:noFill/>
          <a:ln>
            <a:noFill/>
          </a:ln>
        </p:spPr>
      </p:pic>
      <p:pic>
        <p:nvPicPr>
          <p:cNvPr id="158" name="Google Shape;158;p19"/>
          <p:cNvPicPr preferRelativeResize="0"/>
          <p:nvPr/>
        </p:nvPicPr>
        <p:blipFill>
          <a:blip r:embed="rId5">
            <a:alphaModFix/>
          </a:blip>
          <a:stretch>
            <a:fillRect/>
          </a:stretch>
        </p:blipFill>
        <p:spPr>
          <a:xfrm>
            <a:off x="3440600" y="2239876"/>
            <a:ext cx="2757400" cy="13541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729450" y="605125"/>
            <a:ext cx="7688700" cy="77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Recommandations N°4</a:t>
            </a:r>
            <a:endParaRPr/>
          </a:p>
          <a:p>
            <a:pPr indent="0" lvl="0" marL="0" rtl="0" algn="ctr">
              <a:spcBef>
                <a:spcPts val="0"/>
              </a:spcBef>
              <a:spcAft>
                <a:spcPts val="0"/>
              </a:spcAft>
              <a:buNone/>
            </a:pPr>
            <a:r>
              <a:rPr lang="fr"/>
              <a:t>p</a:t>
            </a:r>
            <a:r>
              <a:rPr lang="fr"/>
              <a:t>roblème</a:t>
            </a:r>
            <a:r>
              <a:rPr lang="fr"/>
              <a:t> SEO</a:t>
            </a:r>
            <a:endParaRPr/>
          </a:p>
        </p:txBody>
      </p:sp>
      <p:sp>
        <p:nvSpPr>
          <p:cNvPr id="164" name="Google Shape;164;p20"/>
          <p:cNvSpPr txBox="1"/>
          <p:nvPr>
            <p:ph idx="1" type="body"/>
          </p:nvPr>
        </p:nvSpPr>
        <p:spPr>
          <a:xfrm>
            <a:off x="727650" y="1337975"/>
            <a:ext cx="7688700" cy="49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(dans la balise meta description il n’y a rien de rempli)</a:t>
            </a:r>
            <a:endParaRPr/>
          </a:p>
        </p:txBody>
      </p:sp>
      <p:pic>
        <p:nvPicPr>
          <p:cNvPr id="165" name="Google Shape;165;p20"/>
          <p:cNvPicPr preferRelativeResize="0"/>
          <p:nvPr/>
        </p:nvPicPr>
        <p:blipFill>
          <a:blip r:embed="rId3">
            <a:alphaModFix/>
          </a:blip>
          <a:stretch>
            <a:fillRect/>
          </a:stretch>
        </p:blipFill>
        <p:spPr>
          <a:xfrm>
            <a:off x="3157525" y="2181150"/>
            <a:ext cx="2828925" cy="190500"/>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pic>
        <p:nvPicPr>
          <p:cNvPr id="166" name="Google Shape;166;p20"/>
          <p:cNvPicPr preferRelativeResize="0"/>
          <p:nvPr/>
        </p:nvPicPr>
        <p:blipFill>
          <a:blip r:embed="rId4">
            <a:alphaModFix/>
          </a:blip>
          <a:stretch>
            <a:fillRect/>
          </a:stretch>
        </p:blipFill>
        <p:spPr>
          <a:xfrm>
            <a:off x="881050" y="3122050"/>
            <a:ext cx="7381875" cy="352425"/>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sp>
        <p:nvSpPr>
          <p:cNvPr id="167" name="Google Shape;167;p20"/>
          <p:cNvSpPr txBox="1"/>
          <p:nvPr/>
        </p:nvSpPr>
        <p:spPr>
          <a:xfrm>
            <a:off x="4023738" y="1777588"/>
            <a:ext cx="109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avant</a:t>
            </a:r>
            <a:endParaRPr>
              <a:latin typeface="Lato"/>
              <a:ea typeface="Lato"/>
              <a:cs typeface="Lato"/>
              <a:sym typeface="Lato"/>
            </a:endParaRPr>
          </a:p>
        </p:txBody>
      </p:sp>
      <p:cxnSp>
        <p:nvCxnSpPr>
          <p:cNvPr id="168" name="Google Shape;168;p20"/>
          <p:cNvCxnSpPr/>
          <p:nvPr/>
        </p:nvCxnSpPr>
        <p:spPr>
          <a:xfrm>
            <a:off x="4571988" y="2476525"/>
            <a:ext cx="3600" cy="3468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20"/>
          <p:cNvSpPr txBox="1"/>
          <p:nvPr/>
        </p:nvSpPr>
        <p:spPr>
          <a:xfrm>
            <a:off x="4076688" y="2754025"/>
            <a:ext cx="99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apres</a:t>
            </a:r>
            <a:endParaRPr>
              <a:latin typeface="Lato"/>
              <a:ea typeface="Lato"/>
              <a:cs typeface="Lato"/>
              <a:sym typeface="Lato"/>
            </a:endParaRPr>
          </a:p>
        </p:txBody>
      </p:sp>
      <p:sp>
        <p:nvSpPr>
          <p:cNvPr id="170" name="Google Shape;170;p20"/>
          <p:cNvSpPr txBox="1"/>
          <p:nvPr/>
        </p:nvSpPr>
        <p:spPr>
          <a:xfrm>
            <a:off x="8245500" y="4846200"/>
            <a:ext cx="898500" cy="2973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688"/>
              <a:buNone/>
            </a:pPr>
            <a:r>
              <a:rPr lang="fr" sz="775">
                <a:latin typeface="Lato"/>
                <a:ea typeface="Lato"/>
                <a:cs typeface="Lato"/>
                <a:sym typeface="Lato"/>
              </a:rPr>
              <a:t>Page 8</a:t>
            </a:r>
            <a:endParaRPr sz="775">
              <a:latin typeface="Lato"/>
              <a:ea typeface="Lato"/>
              <a:cs typeface="Lato"/>
              <a:sym typeface="Lato"/>
            </a:endParaRPr>
          </a:p>
        </p:txBody>
      </p:sp>
      <p:sp>
        <p:nvSpPr>
          <p:cNvPr id="171" name="Google Shape;171;p20"/>
          <p:cNvSpPr txBox="1"/>
          <p:nvPr/>
        </p:nvSpPr>
        <p:spPr>
          <a:xfrm>
            <a:off x="881050" y="3579925"/>
            <a:ext cx="3356700" cy="78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05"/>
              <a:buNone/>
            </a:pPr>
            <a:r>
              <a:rPr b="1" lang="fr" sz="870">
                <a:latin typeface="Lato"/>
                <a:ea typeface="Lato"/>
                <a:cs typeface="Lato"/>
                <a:sym typeface="Lato"/>
              </a:rPr>
              <a:t>La balise Meta Description est très connu dans le monde du référencement</a:t>
            </a:r>
            <a:r>
              <a:rPr lang="fr" sz="870">
                <a:latin typeface="Lato"/>
                <a:ea typeface="Lato"/>
                <a:cs typeface="Lato"/>
                <a:sym typeface="Lato"/>
              </a:rPr>
              <a:t>, elle était auparavant, une optimisation majeure avec un poids non négligeable. Cependant, elle a aujourd’hui beaucoup évolué et sert davantage à inciter l’utilisateur plus qu’autre chose.</a:t>
            </a:r>
            <a:endParaRPr sz="870">
              <a:latin typeface="Lato"/>
              <a:ea typeface="Lato"/>
              <a:cs typeface="Lato"/>
              <a:sym typeface="Lato"/>
            </a:endParaRPr>
          </a:p>
          <a:p>
            <a:pPr indent="0" lvl="0" marL="0" rtl="0" algn="l">
              <a:lnSpc>
                <a:spcPct val="90000"/>
              </a:lnSpc>
              <a:spcBef>
                <a:spcPts val="0"/>
              </a:spcBef>
              <a:spcAft>
                <a:spcPts val="0"/>
              </a:spcAft>
              <a:buSzPts val="605"/>
              <a:buNone/>
            </a:pPr>
            <a:r>
              <a:t/>
            </a:r>
            <a:endParaRPr sz="870">
              <a:latin typeface="Lato"/>
              <a:ea typeface="Lato"/>
              <a:cs typeface="Lato"/>
              <a:sym typeface="Lato"/>
            </a:endParaRPr>
          </a:p>
        </p:txBody>
      </p:sp>
      <p:sp>
        <p:nvSpPr>
          <p:cNvPr id="172" name="Google Shape;172;p20"/>
          <p:cNvSpPr txBox="1"/>
          <p:nvPr/>
        </p:nvSpPr>
        <p:spPr>
          <a:xfrm>
            <a:off x="4513675" y="3579925"/>
            <a:ext cx="2573700" cy="156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lnSpc>
                <a:spcPct val="70000"/>
              </a:lnSpc>
              <a:spcBef>
                <a:spcPts val="0"/>
              </a:spcBef>
              <a:spcAft>
                <a:spcPts val="0"/>
              </a:spcAft>
              <a:buClr>
                <a:srgbClr val="000000"/>
              </a:buClr>
              <a:buSzPts val="605"/>
              <a:buFont typeface="Arial"/>
              <a:buNone/>
            </a:pPr>
            <a:r>
              <a:rPr b="1" lang="fr" sz="800">
                <a:latin typeface="Lato"/>
                <a:ea typeface="Lato"/>
                <a:cs typeface="Lato"/>
                <a:sym typeface="Lato"/>
              </a:rPr>
              <a:t>Pour résumer, la Meta Description doit donc :</a:t>
            </a:r>
            <a:endParaRPr b="1" sz="800">
              <a:latin typeface="Lato"/>
              <a:ea typeface="Lato"/>
              <a:cs typeface="Lato"/>
              <a:sym typeface="Lato"/>
            </a:endParaRPr>
          </a:p>
          <a:p>
            <a:pPr indent="0" lvl="0" marL="0" rtl="0" algn="l">
              <a:lnSpc>
                <a:spcPct val="80000"/>
              </a:lnSpc>
              <a:spcBef>
                <a:spcPts val="0"/>
              </a:spcBef>
              <a:spcAft>
                <a:spcPts val="0"/>
              </a:spcAft>
              <a:buSzPts val="605"/>
              <a:buNone/>
            </a:pPr>
            <a:r>
              <a:t/>
            </a:r>
            <a:endParaRPr sz="800">
              <a:latin typeface="Lato"/>
              <a:ea typeface="Lato"/>
              <a:cs typeface="Lato"/>
              <a:sym typeface="Lato"/>
            </a:endParaRPr>
          </a:p>
          <a:p>
            <a:pPr indent="-279400" lvl="0" marL="457200" rtl="0" algn="l">
              <a:lnSpc>
                <a:spcPct val="80000"/>
              </a:lnSpc>
              <a:spcBef>
                <a:spcPts val="0"/>
              </a:spcBef>
              <a:spcAft>
                <a:spcPts val="0"/>
              </a:spcAft>
              <a:buSzPts val="800"/>
              <a:buFont typeface="Lato"/>
              <a:buChar char="●"/>
            </a:pPr>
            <a:r>
              <a:rPr lang="fr" sz="800">
                <a:latin typeface="Lato"/>
                <a:ea typeface="Lato"/>
                <a:cs typeface="Lato"/>
                <a:sym typeface="Lato"/>
              </a:rPr>
              <a:t>Être unique sur chaque page</a:t>
            </a:r>
            <a:endParaRPr sz="800">
              <a:latin typeface="Lato"/>
              <a:ea typeface="Lato"/>
              <a:cs typeface="Lato"/>
              <a:sym typeface="Lato"/>
            </a:endParaRPr>
          </a:p>
          <a:p>
            <a:pPr indent="0" lvl="0" marL="0" rtl="0" algn="l">
              <a:lnSpc>
                <a:spcPct val="80000"/>
              </a:lnSpc>
              <a:spcBef>
                <a:spcPts val="0"/>
              </a:spcBef>
              <a:spcAft>
                <a:spcPts val="0"/>
              </a:spcAft>
              <a:buSzPts val="605"/>
              <a:buNone/>
            </a:pPr>
            <a:r>
              <a:t/>
            </a:r>
            <a:endParaRPr sz="800">
              <a:latin typeface="Lato"/>
              <a:ea typeface="Lato"/>
              <a:cs typeface="Lato"/>
              <a:sym typeface="Lato"/>
            </a:endParaRPr>
          </a:p>
          <a:p>
            <a:pPr indent="-279400" lvl="0" marL="457200" rtl="0" algn="l">
              <a:lnSpc>
                <a:spcPct val="80000"/>
              </a:lnSpc>
              <a:spcBef>
                <a:spcPts val="0"/>
              </a:spcBef>
              <a:spcAft>
                <a:spcPts val="0"/>
              </a:spcAft>
              <a:buSzPts val="800"/>
              <a:buFont typeface="Lato"/>
              <a:buChar char="●"/>
            </a:pPr>
            <a:r>
              <a:rPr lang="fr" sz="800">
                <a:latin typeface="Lato"/>
                <a:ea typeface="Lato"/>
                <a:cs typeface="Lato"/>
                <a:sym typeface="Lato"/>
              </a:rPr>
              <a:t>Inciter l’utilisateur à cliquer sur votre site</a:t>
            </a:r>
            <a:endParaRPr sz="800">
              <a:latin typeface="Lato"/>
              <a:ea typeface="Lato"/>
              <a:cs typeface="Lato"/>
              <a:sym typeface="Lato"/>
            </a:endParaRPr>
          </a:p>
          <a:p>
            <a:pPr indent="0" lvl="0" marL="0" rtl="0" algn="l">
              <a:lnSpc>
                <a:spcPct val="80000"/>
              </a:lnSpc>
              <a:spcBef>
                <a:spcPts val="0"/>
              </a:spcBef>
              <a:spcAft>
                <a:spcPts val="0"/>
              </a:spcAft>
              <a:buSzPts val="605"/>
              <a:buNone/>
            </a:pPr>
            <a:r>
              <a:t/>
            </a:r>
            <a:endParaRPr sz="800">
              <a:latin typeface="Lato"/>
              <a:ea typeface="Lato"/>
              <a:cs typeface="Lato"/>
              <a:sym typeface="Lato"/>
            </a:endParaRPr>
          </a:p>
          <a:p>
            <a:pPr indent="-279400" lvl="0" marL="457200" rtl="0" algn="l">
              <a:lnSpc>
                <a:spcPct val="80000"/>
              </a:lnSpc>
              <a:spcBef>
                <a:spcPts val="0"/>
              </a:spcBef>
              <a:spcAft>
                <a:spcPts val="0"/>
              </a:spcAft>
              <a:buSzPts val="800"/>
              <a:buFont typeface="Lato"/>
              <a:buChar char="●"/>
            </a:pPr>
            <a:r>
              <a:rPr lang="fr" sz="800">
                <a:latin typeface="Lato"/>
                <a:ea typeface="Lato"/>
                <a:cs typeface="Lato"/>
                <a:sym typeface="Lato"/>
              </a:rPr>
              <a:t>Comporter des verbes d’action (consultez, laissez-vous guider, découvrez, etc.)</a:t>
            </a:r>
            <a:endParaRPr sz="800">
              <a:latin typeface="Lato"/>
              <a:ea typeface="Lato"/>
              <a:cs typeface="Lato"/>
              <a:sym typeface="Lato"/>
            </a:endParaRPr>
          </a:p>
          <a:p>
            <a:pPr indent="0" lvl="0" marL="0" rtl="0" algn="l">
              <a:lnSpc>
                <a:spcPct val="80000"/>
              </a:lnSpc>
              <a:spcBef>
                <a:spcPts val="0"/>
              </a:spcBef>
              <a:spcAft>
                <a:spcPts val="0"/>
              </a:spcAft>
              <a:buSzPts val="605"/>
              <a:buNone/>
            </a:pPr>
            <a:r>
              <a:t/>
            </a:r>
            <a:endParaRPr sz="800">
              <a:latin typeface="Lato"/>
              <a:ea typeface="Lato"/>
              <a:cs typeface="Lato"/>
              <a:sym typeface="Lato"/>
            </a:endParaRPr>
          </a:p>
          <a:p>
            <a:pPr indent="-279400" lvl="0" marL="457200" rtl="0" algn="l">
              <a:lnSpc>
                <a:spcPct val="80000"/>
              </a:lnSpc>
              <a:spcBef>
                <a:spcPts val="0"/>
              </a:spcBef>
              <a:spcAft>
                <a:spcPts val="0"/>
              </a:spcAft>
              <a:buSzPts val="800"/>
              <a:buFont typeface="Lato"/>
              <a:buChar char="●"/>
            </a:pPr>
            <a:r>
              <a:rPr lang="fr" sz="800">
                <a:latin typeface="Lato"/>
                <a:ea typeface="Lato"/>
                <a:cs typeface="Lato"/>
                <a:sym typeface="Lato"/>
              </a:rPr>
              <a:t>Faire moins de 155 caractères</a:t>
            </a:r>
            <a:endParaRPr sz="800">
              <a:latin typeface="Lato"/>
              <a:ea typeface="Lato"/>
              <a:cs typeface="Lato"/>
              <a:sym typeface="Lato"/>
            </a:endParaRPr>
          </a:p>
          <a:p>
            <a:pPr indent="0" lvl="0" marL="0" rtl="0" algn="l">
              <a:lnSpc>
                <a:spcPct val="80000"/>
              </a:lnSpc>
              <a:spcBef>
                <a:spcPts val="0"/>
              </a:spcBef>
              <a:spcAft>
                <a:spcPts val="0"/>
              </a:spcAft>
              <a:buSzPts val="605"/>
              <a:buNone/>
            </a:pPr>
            <a:r>
              <a:t/>
            </a:r>
            <a:endParaRPr sz="800">
              <a:latin typeface="Lato"/>
              <a:ea typeface="Lato"/>
              <a:cs typeface="Lato"/>
              <a:sym typeface="Lato"/>
            </a:endParaRPr>
          </a:p>
          <a:p>
            <a:pPr indent="-279400" lvl="0" marL="457200" rtl="0" algn="l">
              <a:lnSpc>
                <a:spcPct val="80000"/>
              </a:lnSpc>
              <a:spcBef>
                <a:spcPts val="0"/>
              </a:spcBef>
              <a:spcAft>
                <a:spcPts val="0"/>
              </a:spcAft>
              <a:buSzPts val="800"/>
              <a:buFont typeface="Lato"/>
              <a:buChar char="●"/>
            </a:pPr>
            <a:r>
              <a:rPr lang="fr" sz="800">
                <a:latin typeface="Lato"/>
                <a:ea typeface="Lato"/>
                <a:cs typeface="Lato"/>
                <a:sym typeface="Lato"/>
              </a:rPr>
              <a:t>Être rédigée rapidement sans perdre trop de temps</a:t>
            </a:r>
            <a:endParaRPr sz="800">
              <a:latin typeface="Lato"/>
              <a:ea typeface="Lato"/>
              <a:cs typeface="Lato"/>
              <a:sym typeface="Lato"/>
            </a:endParaRPr>
          </a:p>
          <a:p>
            <a:pPr indent="0" lvl="0" marL="0" rtl="0" algn="l">
              <a:lnSpc>
                <a:spcPct val="80000"/>
              </a:lnSpc>
              <a:spcBef>
                <a:spcPts val="0"/>
              </a:spcBef>
              <a:spcAft>
                <a:spcPts val="0"/>
              </a:spcAft>
              <a:buSzPts val="605"/>
              <a:buNone/>
            </a:pPr>
            <a:r>
              <a:t/>
            </a:r>
            <a:endParaRPr sz="800">
              <a:latin typeface="Lato"/>
              <a:ea typeface="Lato"/>
              <a:cs typeface="Lato"/>
              <a:sym typeface="Lato"/>
            </a:endParaRPr>
          </a:p>
          <a:p>
            <a:pPr indent="-279400" lvl="0" marL="457200" rtl="0" algn="l">
              <a:lnSpc>
                <a:spcPct val="80000"/>
              </a:lnSpc>
              <a:spcBef>
                <a:spcPts val="0"/>
              </a:spcBef>
              <a:spcAft>
                <a:spcPts val="0"/>
              </a:spcAft>
              <a:buSzPts val="800"/>
              <a:buFont typeface="Lato"/>
              <a:buChar char="●"/>
            </a:pPr>
            <a:r>
              <a:rPr lang="fr" sz="800">
                <a:latin typeface="Lato"/>
                <a:ea typeface="Lato"/>
                <a:cs typeface="Lato"/>
                <a:sym typeface="Lato"/>
              </a:rPr>
              <a:t>Décrire le contenu de la page cible</a:t>
            </a:r>
            <a:endParaRPr sz="800">
              <a:latin typeface="Lato"/>
              <a:ea typeface="Lato"/>
              <a:cs typeface="Lato"/>
              <a:sym typeface="Lato"/>
            </a:endParaRPr>
          </a:p>
          <a:p>
            <a:pPr indent="0" lvl="0" marL="0" rtl="0" algn="l">
              <a:lnSpc>
                <a:spcPct val="80000"/>
              </a:lnSpc>
              <a:spcBef>
                <a:spcPts val="0"/>
              </a:spcBef>
              <a:spcAft>
                <a:spcPts val="0"/>
              </a:spcAft>
              <a:buSzPts val="605"/>
              <a:buNone/>
            </a:pPr>
            <a:r>
              <a:t/>
            </a:r>
            <a:endParaRPr sz="800">
              <a:latin typeface="Lato"/>
              <a:ea typeface="Lato"/>
              <a:cs typeface="Lato"/>
              <a:sym typeface="Lato"/>
            </a:endParaRPr>
          </a:p>
          <a:p>
            <a:pPr indent="-279400" lvl="0" marL="457200" rtl="0" algn="l">
              <a:lnSpc>
                <a:spcPct val="80000"/>
              </a:lnSpc>
              <a:spcBef>
                <a:spcPts val="0"/>
              </a:spcBef>
              <a:spcAft>
                <a:spcPts val="0"/>
              </a:spcAft>
              <a:buSzPts val="800"/>
              <a:buFont typeface="Lato"/>
              <a:buChar char="●"/>
            </a:pPr>
            <a:r>
              <a:rPr lang="fr" sz="800">
                <a:latin typeface="Lato"/>
                <a:ea typeface="Lato"/>
                <a:cs typeface="Lato"/>
                <a:sym typeface="Lato"/>
              </a:rPr>
              <a:t>Être cohérente</a:t>
            </a:r>
            <a:endParaRPr sz="8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665775" y="935475"/>
            <a:ext cx="7688700" cy="775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Recommandations N°5</a:t>
            </a:r>
            <a:endParaRPr/>
          </a:p>
          <a:p>
            <a:pPr indent="0" lvl="0" marL="0" rtl="0" algn="ctr">
              <a:spcBef>
                <a:spcPts val="0"/>
              </a:spcBef>
              <a:spcAft>
                <a:spcPts val="0"/>
              </a:spcAft>
              <a:buNone/>
            </a:pPr>
            <a:r>
              <a:rPr lang="fr"/>
              <a:t>p</a:t>
            </a:r>
            <a:r>
              <a:rPr lang="fr"/>
              <a:t>roblème</a:t>
            </a:r>
            <a:r>
              <a:rPr lang="fr"/>
              <a:t> SEO</a:t>
            </a:r>
            <a:endParaRPr/>
          </a:p>
        </p:txBody>
      </p:sp>
      <p:sp>
        <p:nvSpPr>
          <p:cNvPr id="178" name="Google Shape;178;p21"/>
          <p:cNvSpPr txBox="1"/>
          <p:nvPr>
            <p:ph idx="1" type="body"/>
          </p:nvPr>
        </p:nvSpPr>
        <p:spPr>
          <a:xfrm>
            <a:off x="729450" y="1710975"/>
            <a:ext cx="7688700" cy="383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(Div </a:t>
            </a:r>
            <a:r>
              <a:rPr lang="fr"/>
              <a:t>caché</a:t>
            </a:r>
            <a:r>
              <a:rPr lang="fr"/>
              <a:t> qui </a:t>
            </a:r>
            <a:r>
              <a:rPr lang="fr"/>
              <a:t>contient</a:t>
            </a:r>
            <a:r>
              <a:rPr lang="fr"/>
              <a:t> des keywords)</a:t>
            </a:r>
            <a:endParaRPr/>
          </a:p>
        </p:txBody>
      </p:sp>
      <p:pic>
        <p:nvPicPr>
          <p:cNvPr id="179" name="Google Shape;179;p21"/>
          <p:cNvPicPr preferRelativeResize="0"/>
          <p:nvPr/>
        </p:nvPicPr>
        <p:blipFill>
          <a:blip r:embed="rId3">
            <a:alphaModFix/>
          </a:blip>
          <a:stretch>
            <a:fillRect/>
          </a:stretch>
        </p:blipFill>
        <p:spPr>
          <a:xfrm>
            <a:off x="152400" y="2649725"/>
            <a:ext cx="8839200" cy="185893"/>
          </a:xfrm>
          <a:prstGeom prst="rect">
            <a:avLst/>
          </a:prstGeom>
          <a:noFill/>
          <a:ln cap="flat" cmpd="sng" w="9525">
            <a:solidFill>
              <a:schemeClr val="dk2"/>
            </a:solidFill>
            <a:prstDash val="solid"/>
            <a:round/>
            <a:headEnd len="sm" w="sm" type="none"/>
            <a:tailEnd len="sm" w="sm" type="none"/>
          </a:ln>
          <a:effectLst>
            <a:outerShdw blurRad="71438" rotWithShape="0" algn="bl">
              <a:srgbClr val="000000">
                <a:alpha val="50000"/>
              </a:srgbClr>
            </a:outerShdw>
          </a:effectLst>
        </p:spPr>
      </p:pic>
      <p:sp>
        <p:nvSpPr>
          <p:cNvPr id="180" name="Google Shape;180;p21"/>
          <p:cNvSpPr txBox="1"/>
          <p:nvPr/>
        </p:nvSpPr>
        <p:spPr>
          <a:xfrm>
            <a:off x="8202900" y="4796700"/>
            <a:ext cx="941100" cy="3468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lang="fr" sz="795">
                <a:latin typeface="Lato"/>
                <a:ea typeface="Lato"/>
                <a:cs typeface="Lato"/>
                <a:sym typeface="Lato"/>
              </a:rPr>
              <a:t>Page 9</a:t>
            </a:r>
            <a:endParaRPr sz="795">
              <a:latin typeface="Lato"/>
              <a:ea typeface="Lato"/>
              <a:cs typeface="Lato"/>
              <a:sym typeface="Lato"/>
            </a:endParaRPr>
          </a:p>
        </p:txBody>
      </p:sp>
      <p:sp>
        <p:nvSpPr>
          <p:cNvPr id="181" name="Google Shape;181;p21"/>
          <p:cNvSpPr txBox="1"/>
          <p:nvPr/>
        </p:nvSpPr>
        <p:spPr>
          <a:xfrm>
            <a:off x="152400" y="3091750"/>
            <a:ext cx="3646800" cy="2009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Lato"/>
                <a:ea typeface="Lato"/>
                <a:cs typeface="Lato"/>
                <a:sym typeface="Lato"/>
              </a:rPr>
              <a:t>Le “</a:t>
            </a:r>
            <a:r>
              <a:rPr b="1" lang="fr">
                <a:latin typeface="Lato"/>
                <a:ea typeface="Lato"/>
                <a:cs typeface="Lato"/>
                <a:sym typeface="Lato"/>
              </a:rPr>
              <a:t>content cloaking</a:t>
            </a:r>
            <a:r>
              <a:rPr lang="fr">
                <a:latin typeface="Lato"/>
                <a:ea typeface="Lato"/>
                <a:cs typeface="Lato"/>
                <a:sym typeface="Lato"/>
              </a:rPr>
              <a:t>” ou la </a:t>
            </a:r>
            <a:r>
              <a:rPr b="1" lang="fr">
                <a:latin typeface="Lato"/>
                <a:ea typeface="Lato"/>
                <a:cs typeface="Lato"/>
                <a:sym typeface="Lato"/>
              </a:rPr>
              <a:t>dissimulation de contenu sur un site web</a:t>
            </a:r>
            <a:r>
              <a:rPr lang="fr">
                <a:latin typeface="Lato"/>
                <a:ea typeface="Lato"/>
                <a:cs typeface="Lato"/>
                <a:sym typeface="Lato"/>
              </a:rPr>
              <a:t> est l’une des plus anciennes tactiques SEO.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Lorsque les moteurs de recherche étaient moins sophistiqués, cacher des mots-clés et liens permettait d’obtenir un meilleur classement.</a:t>
            </a:r>
            <a:endParaRPr>
              <a:latin typeface="Lato"/>
              <a:ea typeface="Lato"/>
              <a:cs typeface="Lato"/>
              <a:sym typeface="Lato"/>
            </a:endParaRPr>
          </a:p>
        </p:txBody>
      </p:sp>
      <p:sp>
        <p:nvSpPr>
          <p:cNvPr id="182" name="Google Shape;182;p21"/>
          <p:cNvSpPr txBox="1"/>
          <p:nvPr/>
        </p:nvSpPr>
        <p:spPr>
          <a:xfrm>
            <a:off x="4676550" y="3445500"/>
            <a:ext cx="3367800" cy="113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fr">
                <a:latin typeface="Lato"/>
                <a:ea typeface="Lato"/>
                <a:cs typeface="Lato"/>
                <a:sym typeface="Lato"/>
              </a:rPr>
              <a:t>Contournant l’algorithme Google, ces méthodes d’optimisation sont désormais pénalisées</a:t>
            </a:r>
            <a:r>
              <a:rPr lang="fr">
                <a:latin typeface="Lato"/>
                <a:ea typeface="Lato"/>
                <a:cs typeface="Lato"/>
                <a:sym typeface="Lato"/>
              </a:rPr>
              <a:t>. Le géant du web améliore continuellement sa capacité à identifier le content cloaking.</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