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8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0552-6F81-4514-B613-29792BB6E97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3131-5913-4045-8B0A-5FBD66D93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7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0A7-9728-492E-8C47-7AA752254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70E2F-C241-4EBD-A901-FFF9497DD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EB8A-E7BB-4900-BDA7-F79E363F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75BD-BE59-4BF8-9D75-8B5E7510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9C06-5765-4ACB-90F7-A9615CA9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01CB-79EB-4091-988D-43AB6D22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7E9C-1CE0-4A47-8B23-222A5FBB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6375-716D-49CC-9899-8BFD896C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E101-DD37-4493-B30C-FC690A32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B30F-7F7E-40D2-A955-AF83210A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0B573-9F09-4FD7-BA2E-AB2EB8015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FF93-9A31-4338-8C43-97EC0490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CF8C-C062-4DBF-9E1D-A66AFD0B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5522-7B01-4609-980D-AB583BC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578-B791-40BB-AB06-98E90581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0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3A87-9935-43CE-BCB8-E091DFEC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9769-1B4F-47E7-924F-95D791E0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7776-C71D-4B0C-9A20-914C5AE0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8843-F037-40B5-A337-219FAF68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5B3A-1534-4B94-8B66-4F02ED71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9F6A-3045-4302-A2CC-CB2155FB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03AB-FC9C-4563-B5FF-DDCD38E2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44B0-7543-4280-BF2D-58E787E8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F137-9831-45DF-8629-E6136D98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8F7-2B4B-4592-A478-49218FE8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9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CF3-0965-4E37-AFB8-477735C8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23B7-5197-40F7-8C13-0A01A0D89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D0EE-4F85-4A25-9FC3-89C05BB27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CD9A-B490-480A-AB0A-C3C9930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E12D-B567-498E-A2F5-D924027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4CE1-3FFF-42AA-97B4-7B0EF082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DD40-C90E-43C4-84E8-E9727D2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9864A-30E4-4FE9-B0CF-0161D83A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8590-DBFA-40D2-944C-2F97F0DD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F5CE-0D7B-496E-9004-69205B11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80109-803E-42E2-A572-961A4CA5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4025-F6E4-4003-89AF-BC7F7148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C2560-CE43-48CC-8FB3-9E006DDA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6CF95-7CFF-44D9-B59B-5A839B7A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DB5C-C692-4EA9-9489-F19090D8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18D57-99D6-4739-978C-2073A0A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2A804-492C-4F19-8486-2A2EFD7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5711E-BABA-4A58-A4F7-DB948ED7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59000-8509-49B4-B2F5-CFD905EC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68B6D-7F27-489D-B643-3E198F93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F494-9E75-4279-B561-08932545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5590-0DD6-4716-A606-0A9BFC6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880D-99C7-4190-8D84-EAFF77B5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44EA0-41D0-4DAD-9463-EEF647C9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1E36-C2EF-48A4-BC3B-6A5D17C2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42AE-AADC-474A-8D09-55AF227D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72ADF-083C-4CE0-95ED-583362E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7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C19-CBAD-4B62-B4BD-B7FBF24B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AB783-FD79-4B2E-BCA6-5A50B28F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F188-FD9B-4914-8314-EB5A81A5E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9723-6CAB-4D48-9D39-C831FE7E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3B46-77AE-4E2C-89AE-E4CF0A1B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69C5-C067-43E6-B2A1-6FA18F0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0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1C998-494B-4621-A03C-D83025D2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B0F2-DEC8-4229-9B59-D4360A2C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2E83-7E82-4869-888B-E6FB4E36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31C9-E1F1-4304-AA11-E8AE8A90E3BD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F594-F9BF-4FB7-B526-91C5A8A6D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52F2-12AB-4C9E-99E9-146D2CCCC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CBAB-4EE8-4F89-AC63-0692A089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07F2D-2742-4E7F-810B-E838D1AB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" y="597159"/>
            <a:ext cx="11411340" cy="6111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D401E-FE22-4C4B-9D2C-CC95A6D18CB2}"/>
              </a:ext>
            </a:extLst>
          </p:cNvPr>
          <p:cNvSpPr txBox="1"/>
          <p:nvPr/>
        </p:nvSpPr>
        <p:spPr>
          <a:xfrm>
            <a:off x="0" y="1492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charts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 stands for </a:t>
            </a:r>
            <a:r>
              <a:rPr lang="en-US" sz="1400" b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Tvs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 stands for </a:t>
            </a:r>
            <a:r>
              <a:rPr lang="en-US" sz="1400" b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hometheatre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 for mixer grinder, IO for Induction oven, IR for iron, L for Lights and O for Other items.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br>
              <a:rPr lang="en-US" sz="1100" dirty="0"/>
            </a:br>
            <a:endParaRPr lang="en-IN" sz="11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63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F6130B-264F-41A3-9928-CAD35CD6359E}"/>
              </a:ext>
            </a:extLst>
          </p:cNvPr>
          <p:cNvSpPr txBox="1"/>
          <p:nvPr/>
        </p:nvSpPr>
        <p:spPr>
          <a:xfrm>
            <a:off x="195943" y="951722"/>
            <a:ext cx="3163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previous slide and this slide you can observe that the sales data is maintaining the pareto rule.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Here there are in total 78 items out of which 15 items generate 80% of the total revenue.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main items which causes this revenue are </a:t>
            </a:r>
            <a:r>
              <a:rPr lang="en-US" dirty="0" err="1"/>
              <a:t>tvs</a:t>
            </a:r>
            <a:r>
              <a:rPr lang="en-US" dirty="0"/>
              <a:t>, home theatres and mixers as they are priced higher than other items.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A909C-B3AD-4F4A-9A5C-6B75DED012B1}"/>
              </a:ext>
            </a:extLst>
          </p:cNvPr>
          <p:cNvSpPr txBox="1"/>
          <p:nvPr/>
        </p:nvSpPr>
        <p:spPr>
          <a:xfrm>
            <a:off x="894184" y="6076174"/>
            <a:ext cx="111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Dubai Light" panose="020B0303030403030204" pitchFamily="34" charset="-78"/>
                <a:cs typeface="Dubai Light" panose="020B0303030403030204" pitchFamily="34" charset="-78"/>
              </a:rPr>
              <a:t>“ </a:t>
            </a:r>
            <a:r>
              <a:rPr lang="en-US" b="0" i="1" u="sng" dirty="0">
                <a:solidFill>
                  <a:srgbClr val="202122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The </a:t>
            </a:r>
            <a:r>
              <a:rPr lang="en-US" b="1" i="1" u="sng" dirty="0">
                <a:solidFill>
                  <a:srgbClr val="202122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Pareto principle</a:t>
            </a:r>
            <a:r>
              <a:rPr lang="en-US" b="0" i="1" u="sng" dirty="0">
                <a:solidFill>
                  <a:srgbClr val="202122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states that for many outcomes, roughly 80% of consequences come from 20% of causes ”</a:t>
            </a:r>
            <a:endParaRPr lang="en-IN" i="1" u="sng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743DB7-A473-4CB2-8ECF-DE1D2791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69" y="662474"/>
            <a:ext cx="8374043" cy="48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8BAC4-7662-43EE-B359-2A17E0B0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60" y="0"/>
            <a:ext cx="6040440" cy="3356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96B49-CA6C-47CD-BE3B-EAE2B8A1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799"/>
            <a:ext cx="6151560" cy="3506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2BABA-8EAB-43EB-AA4C-B55BD999AAA3}"/>
              </a:ext>
            </a:extLst>
          </p:cNvPr>
          <p:cNvSpPr txBox="1"/>
          <p:nvPr/>
        </p:nvSpPr>
        <p:spPr>
          <a:xfrm>
            <a:off x="727788" y="681135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right chart we can see that in the selected time period home theatre and </a:t>
            </a:r>
            <a:r>
              <a:rPr lang="en-US" dirty="0" err="1"/>
              <a:t>tvs</a:t>
            </a:r>
            <a:r>
              <a:rPr lang="en-US" dirty="0"/>
              <a:t> caused the most profit for the shop as on that time it was festival season going on so people tend to spend more on those items.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9B7AA-43B6-4713-B80F-FF23059E2ACB}"/>
              </a:ext>
            </a:extLst>
          </p:cNvPr>
          <p:cNvSpPr txBox="1"/>
          <p:nvPr/>
        </p:nvSpPr>
        <p:spPr>
          <a:xfrm>
            <a:off x="6737087" y="3950737"/>
            <a:ext cx="5094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Though in the above chart tv stands for the 2</a:t>
            </a:r>
            <a:r>
              <a:rPr lang="en-US" baseline="30000" dirty="0"/>
              <a:t>nd</a:t>
            </a:r>
            <a:r>
              <a:rPr lang="en-US" dirty="0"/>
              <a:t> highest profitable item but in the left side chart we can observe that </a:t>
            </a:r>
            <a:r>
              <a:rPr lang="en-US" dirty="0" err="1"/>
              <a:t>tvs</a:t>
            </a:r>
            <a:r>
              <a:rPr lang="en-US" dirty="0"/>
              <a:t> actually caused biggest loss in total as the shop owner may have purchased more </a:t>
            </a:r>
            <a:r>
              <a:rPr lang="en-US" dirty="0" err="1"/>
              <a:t>tvs</a:t>
            </a:r>
            <a:r>
              <a:rPr lang="en-US" dirty="0"/>
              <a:t> in between the time period.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Also lights are causing the loss as the number of lights which were bought to sell in Diwali did not meet the owner’s expected sale.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5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A07C11-C40C-4146-8A83-070E3E5E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4265"/>
            <a:ext cx="12191999" cy="3483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75612-A272-4949-B1F2-2922CC4E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204857" cy="3293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B185F-64D7-45DB-995F-03E86A37EB71}"/>
              </a:ext>
            </a:extLst>
          </p:cNvPr>
          <p:cNvSpPr txBox="1"/>
          <p:nvPr/>
        </p:nvSpPr>
        <p:spPr>
          <a:xfrm>
            <a:off x="6768446" y="154386"/>
            <a:ext cx="4534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we can see that the ‘Other’ item which is small lights is sold 32 units which is the most as it was the time of Diwali.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From below we can derive that the shop’s daily revenue growth is very low.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Maybe, the online giants like Amazon , Flipkart and other big shops like ‘Great Eastern’ are causing this tough time for small businesses like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13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78E2B-05D8-4B1E-8095-7DE4F741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" y="3309444"/>
            <a:ext cx="5901179" cy="3548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1FEB42-C4A8-48E3-81F6-DBFB65EE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74" y="54204"/>
            <a:ext cx="6151755" cy="3656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B0E5E-D5A7-447C-B8A1-3AA4531D4B74}"/>
              </a:ext>
            </a:extLst>
          </p:cNvPr>
          <p:cNvSpPr txBox="1"/>
          <p:nvPr/>
        </p:nvSpPr>
        <p:spPr>
          <a:xfrm>
            <a:off x="532655" y="603315"/>
            <a:ext cx="5033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right side chart we can decide that Fridays are the days where people tend to buy electronics more.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after Fridays  Monday and Tuesday are the days when people spend on electronics more.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C19DD-1315-4362-894A-BCE9682DC884}"/>
              </a:ext>
            </a:extLst>
          </p:cNvPr>
          <p:cNvSpPr txBox="1"/>
          <p:nvPr/>
        </p:nvSpPr>
        <p:spPr>
          <a:xfrm>
            <a:off x="6255452" y="4191170"/>
            <a:ext cx="57220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rbel Light" panose="020B0303020204020204" pitchFamily="34" charset="0"/>
              </a:rPr>
              <a:t>Final Verdict :</a:t>
            </a:r>
          </a:p>
          <a:p>
            <a:pPr algn="ctr"/>
            <a:r>
              <a:rPr lang="en-US" b="1" u="sng" dirty="0">
                <a:latin typeface="Corbel Light" panose="020B0303020204020204" pitchFamily="34" charset="0"/>
              </a:rPr>
              <a:t>At last we can conclude that the shop needs to pay more attention on its revenue growth. </a:t>
            </a:r>
          </a:p>
          <a:p>
            <a:pPr algn="ctr"/>
            <a:r>
              <a:rPr lang="en-US" b="1" u="sng" dirty="0">
                <a:latin typeface="Corbel Light" panose="020B0303020204020204" pitchFamily="34" charset="0"/>
              </a:rPr>
              <a:t>And it has to stock more profitable items rather than selling less profitable items to make its presence more strong in the retail market.</a:t>
            </a:r>
            <a:endParaRPr lang="en-IN" b="1" u="sng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 Light</vt:lpstr>
      <vt:lpstr>Dubai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 Laha</dc:creator>
  <cp:lastModifiedBy>Dibyendu Laha</cp:lastModifiedBy>
  <cp:revision>2</cp:revision>
  <dcterms:created xsi:type="dcterms:W3CDTF">2021-12-03T16:17:11Z</dcterms:created>
  <dcterms:modified xsi:type="dcterms:W3CDTF">2021-12-03T18:06:15Z</dcterms:modified>
</cp:coreProperties>
</file>